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trictFirstAndLastChars="0" saveSubsetFonts="1">
  <p:sldMasterIdLst>
    <p:sldMasterId id="2147483648" r:id="rId2"/>
  </p:sldMasterIdLst>
  <p:notesMasterIdLst>
    <p:notesMasterId r:id="rId3"/>
  </p:notesMasterIdLst>
  <p:handoutMasterIdLst>
    <p:handoutMasterId r:id="rId4"/>
  </p:handoutMasterIdLst>
  <p:sldIdLst>
    <p:sldId id="1002" r:id="rId5"/>
    <p:sldId id="1385" r:id="rId6"/>
    <p:sldId id="1356" r:id="rId7"/>
    <p:sldId id="1357" r:id="rId8"/>
    <p:sldId id="1358" r:id="rId9"/>
    <p:sldId id="1290" r:id="rId10"/>
    <p:sldId id="1359" r:id="rId11"/>
    <p:sldId id="1361" r:id="rId12"/>
    <p:sldId id="1223" r:id="rId13"/>
    <p:sldId id="1362" r:id="rId14"/>
    <p:sldId id="1378" r:id="rId15"/>
    <p:sldId id="1386" r:id="rId16"/>
    <p:sldId id="1278" r:id="rId17"/>
    <p:sldId id="1363" r:id="rId18"/>
    <p:sldId id="1334" r:id="rId19"/>
    <p:sldId id="1340" r:id="rId20"/>
    <p:sldId id="1343" r:id="rId21"/>
    <p:sldId id="1341" r:id="rId22"/>
    <p:sldId id="1360" r:id="rId23"/>
    <p:sldId id="1344" r:id="rId24"/>
    <p:sldId id="1342" r:id="rId25"/>
    <p:sldId id="1389" r:id="rId26"/>
    <p:sldId id="1381" r:id="rId27"/>
    <p:sldId id="1387" r:id="rId28"/>
    <p:sldId id="1388" r:id="rId29"/>
    <p:sldId id="1336" r:id="rId30"/>
    <p:sldId id="1331" r:id="rId31"/>
    <p:sldId id="1332" r:id="rId32"/>
    <p:sldId id="1333" r:id="rId33"/>
    <p:sldId id="1390" r:id="rId34"/>
    <p:sldId id="1338" r:id="rId35"/>
    <p:sldId id="1345" r:id="rId36"/>
    <p:sldId id="1337" r:id="rId37"/>
    <p:sldId id="1383" r:id="rId38"/>
    <p:sldId id="1391" r:id="rId39"/>
    <p:sldId id="1305" r:id="rId40"/>
    <p:sldId id="1382" r:id="rId41"/>
    <p:sldId id="946" r:id="rId42"/>
  </p:sldIdLst>
  <p:sldSz cx="9144000" cy="6858000" type="screen4x3"/>
  <p:notesSz cx="6888163" cy="10018713"/>
  <p:custDataLst>
    <p:tags r:id="rId43"/>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p="http://schemas.openxmlformats.org/presentationml/2006/main">
  <p:cmAuthor id="1" name="Hesham Kozou" initials="HK" lastIdx="0" clrIdx="0">
    <p:extLst>
      <p:ext uri="{19B8F6BF-5375-455C-9EA6-DF929625EA0E}">
        <p15:presenceInfo xmlns:p15="http://schemas.microsoft.com/office/powerpoint/2012/main" userId="de3280bc2f6db8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DCFE"/>
    <a:srgbClr val="3333FF"/>
    <a:srgbClr val="333399"/>
    <a:srgbClr val="FF9900"/>
    <a:srgbClr val="FFFFCC"/>
    <a:srgbClr val="FF7C80"/>
    <a:srgbClr val="FF6600"/>
    <a:srgbClr val="0000FF"/>
    <a:srgbClr val="33CC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5344" autoAdjust="0"/>
  </p:normalViewPr>
  <p:slideViewPr>
    <p:cSldViewPr>
      <p:cViewPr varScale="1">
        <p:scale>
          <a:sx n="85" d="100"/>
          <a:sy n="85" d="100"/>
        </p:scale>
        <p:origin x="1780"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220"/>
    </p:cViewPr>
  </p:sorterViewPr>
  <p:notesViewPr>
    <p:cSldViewPr>
      <p:cViewPr varScale="1">
        <p:scale>
          <a:sx n="68" d="100"/>
          <a:sy n="68" d="100"/>
        </p:scale>
        <p:origin x="3608" y="64"/>
      </p:cViewPr>
      <p:guideLst>
        <p:guide orient="horz" pos="3156"/>
        <p:guide pos="2170"/>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tags" Target="tags/tag2.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97282" name="Rectangle 2"/>
          <p:cNvSpPr>
            <a:spLocks noGrp="1" noChangeArrowheads="1"/>
          </p:cNvSpPr>
          <p:nvPr>
            <p:ph type="hdr" sz="quarter"/>
          </p:nvPr>
        </p:nvSpPr>
        <p:spPr bwMode="auto">
          <a:xfrm>
            <a:off x="2" y="3"/>
            <a:ext cx="2984166" cy="500935"/>
          </a:xfrm>
          <a:prstGeom prst="rect">
            <a:avLst/>
          </a:prstGeom>
          <a:noFill/>
          <a:ln w="9525">
            <a:noFill/>
            <a:miter lim="800000"/>
          </a:ln>
          <a:effectLst/>
        </p:spPr>
        <p:txBody>
          <a:bodyPr vert="horz" wrap="square" lIns="96495" tIns="48247" rIns="96495" bIns="48247" numCol="1" anchor="t" anchorCtr="0" compatLnSpc="1">
            <a:prstTxWarp prst="textNoShape">
              <a:avLst/>
            </a:prstTxWarp>
          </a:bodyPr>
          <a:lstStyle>
            <a:lvl1pPr defTabSz="964212">
              <a:defRPr sz="1300" smtClean="0"/>
            </a:lvl1pPr>
          </a:lstStyle>
          <a:p>
            <a:pPr>
              <a:defRPr/>
            </a:pPr>
            <a:endParaRPr lang="en-US"/>
          </a:p>
        </p:txBody>
      </p:sp>
      <p:sp>
        <p:nvSpPr>
          <p:cNvPr id="97283" name="Rectangle 3"/>
          <p:cNvSpPr>
            <a:spLocks noGrp="1" noChangeArrowheads="1"/>
          </p:cNvSpPr>
          <p:nvPr>
            <p:ph type="dt" sz="quarter" idx="1"/>
          </p:nvPr>
        </p:nvSpPr>
        <p:spPr bwMode="auto">
          <a:xfrm>
            <a:off x="3904002" y="3"/>
            <a:ext cx="2984165" cy="500935"/>
          </a:xfrm>
          <a:prstGeom prst="rect">
            <a:avLst/>
          </a:prstGeom>
          <a:noFill/>
          <a:ln w="9525">
            <a:noFill/>
            <a:miter lim="800000"/>
          </a:ln>
          <a:effectLst/>
        </p:spPr>
        <p:txBody>
          <a:bodyPr vert="horz" wrap="square" lIns="96495" tIns="48247" rIns="96495" bIns="48247" numCol="1" anchor="t" anchorCtr="0" compatLnSpc="1">
            <a:prstTxWarp prst="textNoShape">
              <a:avLst/>
            </a:prstTxWarp>
          </a:bodyPr>
          <a:lstStyle>
            <a:lvl1pPr algn="r" defTabSz="964212">
              <a:defRPr sz="1300" smtClean="0"/>
            </a:lvl1pPr>
          </a:lstStyle>
          <a:p>
            <a:pPr>
              <a:defRPr/>
            </a:pPr>
            <a:endParaRPr lang="en-US"/>
          </a:p>
        </p:txBody>
      </p:sp>
    </p:spTree>
    <p:extLst>
      <p:ext uri="{BB962C8B-B14F-4D97-AF65-F5344CB8AC3E}">
        <p14:creationId xmlns:p14="http://schemas.microsoft.com/office/powerpoint/2010/main" val="3352696302"/>
      </p:ext>
    </p:extLst>
  </p:cSld>
  <p:clrMap bg1="lt1" tx1="dk1" bg2="lt2" tx2="dk2" accent1="accent1" accent2="accent2" accent3="accent3" accent4="accent4" accent5="accent5" accent6="accent6" hlink="hlink" folHlink="folHlink"/>
  <p:hf hd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128002" name="Rectangle 2"/>
          <p:cNvSpPr>
            <a:spLocks noGrp="1" noChangeArrowheads="1"/>
          </p:cNvSpPr>
          <p:nvPr>
            <p:ph type="hdr" sz="quarter"/>
          </p:nvPr>
        </p:nvSpPr>
        <p:spPr bwMode="auto">
          <a:xfrm>
            <a:off x="0" y="1"/>
            <a:ext cx="3004161" cy="533404"/>
          </a:xfrm>
          <a:prstGeom prst="rect">
            <a:avLst/>
          </a:prstGeom>
          <a:noFill/>
          <a:ln w="9525">
            <a:noFill/>
            <a:miter lim="800000"/>
          </a:ln>
          <a:effectLst/>
        </p:spPr>
        <p:txBody>
          <a:bodyPr vert="horz" wrap="square" lIns="93106" tIns="46553" rIns="93106" bIns="46553" numCol="1" anchor="t" anchorCtr="0" compatLnSpc="1">
            <a:prstTxWarp prst="textNoShape">
              <a:avLst/>
            </a:prstTxWarp>
          </a:bodyPr>
          <a:lstStyle>
            <a:lvl1pPr defTabSz="931021">
              <a:defRPr sz="1300" smtClean="0"/>
            </a:lvl1pPr>
          </a:lstStyle>
          <a:p>
            <a:pPr>
              <a:defRPr/>
            </a:pPr>
            <a:endParaRPr lang="en-US"/>
          </a:p>
        </p:txBody>
      </p:sp>
      <p:sp>
        <p:nvSpPr>
          <p:cNvPr id="128003" name="Rectangle 3"/>
          <p:cNvSpPr>
            <a:spLocks noGrp="1" noChangeArrowheads="1"/>
          </p:cNvSpPr>
          <p:nvPr>
            <p:ph type="dt" idx="1"/>
          </p:nvPr>
        </p:nvSpPr>
        <p:spPr bwMode="auto">
          <a:xfrm>
            <a:off x="3894589" y="1"/>
            <a:ext cx="3004161" cy="533404"/>
          </a:xfrm>
          <a:prstGeom prst="rect">
            <a:avLst/>
          </a:prstGeom>
          <a:noFill/>
          <a:ln w="9525">
            <a:noFill/>
            <a:miter lim="800000"/>
          </a:ln>
          <a:effectLst/>
        </p:spPr>
        <p:txBody>
          <a:bodyPr vert="horz" wrap="square" lIns="93106" tIns="46553" rIns="93106" bIns="46553" numCol="1" anchor="t" anchorCtr="0" compatLnSpc="1">
            <a:prstTxWarp prst="textNoShape">
              <a:avLst/>
            </a:prstTxWarp>
          </a:bodyPr>
          <a:lstStyle>
            <a:lvl1pPr algn="r" defTabSz="931021">
              <a:defRPr sz="1300" smtClean="0"/>
            </a:lvl1pPr>
          </a:lstStyle>
          <a:p>
            <a:pPr>
              <a:defRPr/>
            </a:pPr>
            <a:endParaRPr lang="en-US"/>
          </a:p>
        </p:txBody>
      </p:sp>
      <p:sp>
        <p:nvSpPr>
          <p:cNvPr id="89092" name="Rectangle 4"/>
          <p:cNvSpPr>
            <a:spLocks noGrp="1" noRot="1" noChangeAspect="1" noChangeArrowheads="1" noTextEdit="1"/>
          </p:cNvSpPr>
          <p:nvPr>
            <p:ph type="sldImg" idx="2"/>
          </p:nvPr>
        </p:nvSpPr>
        <p:spPr bwMode="auto">
          <a:xfrm>
            <a:off x="957263" y="746125"/>
            <a:ext cx="4984750" cy="3740150"/>
          </a:xfrm>
          <a:prstGeom prst="rect">
            <a:avLst/>
          </a:prstGeom>
          <a:noFill/>
          <a:ln w="9525">
            <a:solidFill>
              <a:srgbClr val="000000"/>
            </a:solidFill>
            <a:miter lim="800000"/>
          </a:ln>
        </p:spPr>
      </p:sp>
      <p:sp>
        <p:nvSpPr>
          <p:cNvPr id="128005" name="Rectangle 5"/>
          <p:cNvSpPr>
            <a:spLocks noGrp="1" noChangeArrowheads="1"/>
          </p:cNvSpPr>
          <p:nvPr>
            <p:ph type="body" sz="quarter" idx="3"/>
          </p:nvPr>
        </p:nvSpPr>
        <p:spPr bwMode="auto">
          <a:xfrm>
            <a:off x="945713" y="4805274"/>
            <a:ext cx="5007328" cy="4482911"/>
          </a:xfrm>
          <a:prstGeom prst="rect">
            <a:avLst/>
          </a:prstGeom>
          <a:noFill/>
          <a:ln w="9525">
            <a:noFill/>
            <a:miter lim="800000"/>
          </a:ln>
          <a:effectLst/>
        </p:spPr>
        <p:txBody>
          <a:bodyPr vert="horz" wrap="square" lIns="93106" tIns="46553" rIns="93106" bIns="465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8006" name="Rectangle 6"/>
          <p:cNvSpPr>
            <a:spLocks noGrp="1" noChangeArrowheads="1"/>
          </p:cNvSpPr>
          <p:nvPr>
            <p:ph type="ftr" sz="quarter" idx="4"/>
          </p:nvPr>
        </p:nvSpPr>
        <p:spPr bwMode="auto">
          <a:xfrm>
            <a:off x="0" y="9501543"/>
            <a:ext cx="3004161" cy="535722"/>
          </a:xfrm>
          <a:prstGeom prst="rect">
            <a:avLst/>
          </a:prstGeom>
          <a:noFill/>
          <a:ln w="9525">
            <a:noFill/>
            <a:miter lim="800000"/>
          </a:ln>
          <a:effectLst/>
        </p:spPr>
        <p:txBody>
          <a:bodyPr vert="horz" wrap="square" lIns="93106" tIns="46553" rIns="93106" bIns="46553" numCol="1" anchor="b" anchorCtr="0" compatLnSpc="1">
            <a:prstTxWarp prst="textNoShape">
              <a:avLst/>
            </a:prstTxWarp>
          </a:bodyPr>
          <a:lstStyle>
            <a:lvl1pPr defTabSz="931021">
              <a:defRPr sz="1300" smtClean="0"/>
            </a:lvl1pPr>
          </a:lstStyle>
          <a:p>
            <a:pPr>
              <a:defRPr/>
            </a:pPr>
            <a:endParaRPr lang="en-US"/>
          </a:p>
        </p:txBody>
      </p:sp>
      <p:sp>
        <p:nvSpPr>
          <p:cNvPr id="128007" name="Rectangle 7"/>
          <p:cNvSpPr>
            <a:spLocks noGrp="1" noChangeArrowheads="1"/>
          </p:cNvSpPr>
          <p:nvPr>
            <p:ph type="sldNum" sz="quarter" idx="5"/>
          </p:nvPr>
        </p:nvSpPr>
        <p:spPr bwMode="auto">
          <a:xfrm>
            <a:off x="3894589" y="9501543"/>
            <a:ext cx="3004161" cy="535722"/>
          </a:xfrm>
          <a:prstGeom prst="rect">
            <a:avLst/>
          </a:prstGeom>
          <a:noFill/>
          <a:ln w="9525">
            <a:noFill/>
            <a:miter lim="800000"/>
          </a:ln>
          <a:effectLst/>
        </p:spPr>
        <p:txBody>
          <a:bodyPr vert="horz" wrap="square" lIns="93106" tIns="46553" rIns="93106" bIns="46553" numCol="1" anchor="b" anchorCtr="0" compatLnSpc="1">
            <a:prstTxWarp prst="textNoShape">
              <a:avLst/>
            </a:prstTxWarp>
          </a:bodyPr>
          <a:lstStyle>
            <a:lvl1pPr algn="r" defTabSz="931021">
              <a:defRPr sz="1300" smtClean="0">
                <a:cs typeface="Times New Roman" pitchFamily="18" charset="0"/>
              </a:defRPr>
            </a:lvl1pPr>
          </a:lstStyle>
          <a:p>
            <a:pPr>
              <a:defRPr/>
            </a:pPr>
            <a:fld id="{4C258C72-7536-4FD8-A587-363392FD47CB}" type="slidenum">
              <a:rPr lang="ar-SA"/>
              <a:pPr>
                <a:defRPr/>
              </a:pPr>
              <a:t>‹#›</a:t>
            </a:fld>
            <a:endParaRPr lang="en-US"/>
          </a:p>
        </p:txBody>
      </p:sp>
    </p:spTree>
    <p:extLst>
      <p:ext uri="{BB962C8B-B14F-4D97-AF65-F5344CB8AC3E}">
        <p14:creationId xmlns:p14="http://schemas.microsoft.com/office/powerpoint/2010/main" val="220106265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90114" name="Rectangle 7"/>
          <p:cNvSpPr>
            <a:spLocks noGrp="1" noChangeArrowheads="1"/>
          </p:cNvSpPr>
          <p:nvPr>
            <p:ph type="sldNum" sz="quarter" idx="5"/>
          </p:nvPr>
        </p:nvSpPr>
        <p:spPr>
          <a:noFill/>
        </p:spPr>
        <p:txBody>
          <a:bodyPr/>
          <a:lstStyle/>
          <a:p>
            <a:fld id="{2D710777-EB21-4E2C-9F8E-C98C9D1CAE53}" type="slidenum">
              <a:rPr lang="ar-SA"/>
              <a:t>1</a:t>
            </a:fld>
            <a:endParaRPr lang="en-US"/>
          </a:p>
        </p:txBody>
      </p:sp>
      <p:sp>
        <p:nvSpPr>
          <p:cNvPr id="90115" name="Rectangle 2"/>
          <p:cNvSpPr>
            <a:spLocks noGrp="1" noRot="1" noChangeAspect="1" noChangeArrowheads="1" noTextEdit="1"/>
          </p:cNvSpPr>
          <p:nvPr>
            <p:ph type="sldImg"/>
          </p:nvPr>
        </p:nvSpPr>
        <p:spPr/>
      </p:sp>
      <p:sp>
        <p:nvSpPr>
          <p:cNvPr id="90116" name="Rectangle 3"/>
          <p:cNvSpPr>
            <a:spLocks noGrp="1" noChangeArrowheads="1"/>
          </p:cNvSpPr>
          <p:nvPr>
            <p:ph type="body" idx="1"/>
          </p:nvPr>
        </p:nvSpPr>
        <p:spPr>
          <a:noFill/>
        </p:spPr>
        <p:txBody>
          <a:bodyPr/>
          <a:lstStyle/>
          <a:p>
            <a:endParaRPr lang="en-US"/>
          </a:p>
        </p:txBody>
      </p:sp>
      <p:sp>
        <p:nvSpPr>
          <p:cNvPr id="2" name="Footer Placeholder 1">
            <a:extLst>
              <a:ext uri="{FF2B5EF4-FFF2-40B4-BE49-F238E27FC236}">
                <a16:creationId xmlns:a16="http://schemas.microsoft.com/office/drawing/2014/main" id="{157F2B10-27A1-4611-B4C4-309E0E4E88DA}"/>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851718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30184-A009-C0DD-928A-B5FE43C6F209}"/>
            </a:ext>
          </a:extLst>
        </p:cNvPr>
        <p:cNvGrpSpPr/>
        <p:nvPr/>
      </p:nvGrpSpPr>
      <p:grpSpPr>
        <a:xfrm>
          <a:off x="0" y="0"/>
          <a:ext cx="0" cy="0"/>
        </a:xfrm>
      </p:grpSpPr>
      <p:sp>
        <p:nvSpPr>
          <p:cNvPr id="90114" name="Rectangle 7">
            <a:extLst>
              <a:ext uri="{FF2B5EF4-FFF2-40B4-BE49-F238E27FC236}">
                <a16:creationId xmlns:a16="http://schemas.microsoft.com/office/drawing/2014/main" id="{DF1D2139-EA78-9DFF-2E4C-B2971249B928}"/>
              </a:ext>
            </a:extLst>
          </p:cNvPr>
          <p:cNvSpPr>
            <a:spLocks noGrp="1" noChangeArrowheads="1"/>
          </p:cNvSpPr>
          <p:nvPr>
            <p:ph type="sldNum" sz="quarter" idx="5"/>
          </p:nvPr>
        </p:nvSpPr>
        <p:spPr>
          <a:noFill/>
        </p:spPr>
        <p:txBody>
          <a:bodyPr/>
          <a:lstStyle/>
          <a:p>
            <a:fld id="{2D710777-EB21-4E2C-9F8E-C98C9D1CAE53}" type="slidenum">
              <a:rPr lang="ar-SA"/>
              <a:t>12</a:t>
            </a:fld>
            <a:endParaRPr lang="en-US"/>
          </a:p>
        </p:txBody>
      </p:sp>
      <p:sp>
        <p:nvSpPr>
          <p:cNvPr id="90115" name="Rectangle 2">
            <a:extLst>
              <a:ext uri="{FF2B5EF4-FFF2-40B4-BE49-F238E27FC236}">
                <a16:creationId xmlns:a16="http://schemas.microsoft.com/office/drawing/2014/main" id="{54160A5B-C068-CD2B-7C4E-69DAEE53BCEA}"/>
              </a:ext>
            </a:extLst>
          </p:cNvPr>
          <p:cNvSpPr>
            <a:spLocks noGrp="1" noRot="1" noChangeAspect="1" noChangeArrowheads="1" noTextEdit="1"/>
          </p:cNvSpPr>
          <p:nvPr>
            <p:ph type="sldImg"/>
          </p:nvPr>
        </p:nvSpPr>
        <p:spPr/>
      </p:sp>
      <p:sp>
        <p:nvSpPr>
          <p:cNvPr id="90116" name="Rectangle 3">
            <a:extLst>
              <a:ext uri="{FF2B5EF4-FFF2-40B4-BE49-F238E27FC236}">
                <a16:creationId xmlns:a16="http://schemas.microsoft.com/office/drawing/2014/main" id="{191B3DC6-6938-ADE9-63BD-0C552D9CFB73}"/>
              </a:ext>
            </a:extLst>
          </p:cNvPr>
          <p:cNvSpPr>
            <a:spLocks noGrp="1" noChangeArrowheads="1"/>
          </p:cNvSpPr>
          <p:nvPr>
            <p:ph type="body" idx="1"/>
          </p:nvPr>
        </p:nvSpPr>
        <p:spPr>
          <a:noFill/>
        </p:spPr>
        <p:txBody>
          <a:bodyPr/>
          <a:lstStyle/>
          <a:p>
            <a:endParaRPr lang="en-US"/>
          </a:p>
        </p:txBody>
      </p:sp>
      <p:sp>
        <p:nvSpPr>
          <p:cNvPr id="2" name="Footer Placeholder 1">
            <a:extLst>
              <a:ext uri="{FF2B5EF4-FFF2-40B4-BE49-F238E27FC236}">
                <a16:creationId xmlns:a16="http://schemas.microsoft.com/office/drawing/2014/main" id="{8C76AD7B-060D-9745-67EB-CA642E636A55}"/>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423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B2D53-6FBC-88AA-F728-2F555CFDF25A}"/>
            </a:ext>
          </a:extLst>
        </p:cNvPr>
        <p:cNvGrpSpPr/>
        <p:nvPr/>
      </p:nvGrpSpPr>
      <p:grpSpPr>
        <a:xfrm>
          <a:off x="0" y="0"/>
          <a:ext cx="0" cy="0"/>
        </a:xfrm>
      </p:grpSpPr>
      <p:sp>
        <p:nvSpPr>
          <p:cNvPr id="2" name="Slide Image Placeholder 1">
            <a:extLst>
              <a:ext uri="{FF2B5EF4-FFF2-40B4-BE49-F238E27FC236}">
                <a16:creationId xmlns:a16="http://schemas.microsoft.com/office/drawing/2014/main" id="{B4F36EB8-2F17-C77F-DDD3-D67C38047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92BBB2-B88A-C959-1B71-C2C1A2200B37}"/>
              </a:ext>
            </a:extLst>
          </p:cNvPr>
          <p:cNvSpPr>
            <a:spLocks noGrp="1"/>
          </p:cNvSpPr>
          <p:nvPr>
            <p:ph type="body" idx="1"/>
          </p:nvPr>
        </p:nvSpPr>
        <p:spPr/>
        <p:txBody>
          <a:bodyPr/>
          <a:lstStyle/>
          <a:p>
            <a:r>
              <a:rPr lang="en-US" b="0" i="0">
                <a:solidFill>
                  <a:srgbClr val="333333"/>
                </a:solidFill>
                <a:effectLst/>
                <a:latin typeface="Roboto" panose="02000000000000000000" pitchFamily="2" charset="0"/>
              </a:rPr>
              <a:t>So, the point is, is it fair to compare human intelligence with artificial intelligence? They both have their own advantages and disadvantages. In fact, these two complement each other. Their stories might be different but it is tangled together. The shortcomings of humans are covered up by AI and vice versa. Hence, it can be fairly deduced that together, they can achieve feats otherwise unimaginable. If there is a future, it is built together.</a:t>
            </a:r>
            <a:endParaRPr lang="en-US"/>
          </a:p>
        </p:txBody>
      </p:sp>
      <p:sp>
        <p:nvSpPr>
          <p:cNvPr id="4" name="Footer Placeholder 3">
            <a:extLst>
              <a:ext uri="{FF2B5EF4-FFF2-40B4-BE49-F238E27FC236}">
                <a16:creationId xmlns:a16="http://schemas.microsoft.com/office/drawing/2014/main" id="{DA224824-C175-C7EA-B991-68E7D63AE9B2}"/>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CD01E09B-27F5-3CDA-A26B-FA57CC7FEB2C}"/>
              </a:ext>
            </a:extLst>
          </p:cNvPr>
          <p:cNvSpPr>
            <a:spLocks noGrp="1"/>
          </p:cNvSpPr>
          <p:nvPr>
            <p:ph type="sldNum" sz="quarter" idx="5"/>
          </p:nvPr>
        </p:nvSpPr>
        <p:spPr/>
        <p:txBody>
          <a:bodyPr/>
          <a:lstStyle/>
          <a:p>
            <a:pPr>
              <a:defRPr/>
            </a:pPr>
            <a:fld id="{4C258C72-7536-4FD8-A587-363392FD47CB}" type="slidenum">
              <a:rPr lang="ar-SA" smtClean="0"/>
              <a:pPr>
                <a:defRPr/>
              </a:pPr>
              <a:t>14</a:t>
            </a:fld>
            <a:endParaRPr lang="en-US"/>
          </a:p>
        </p:txBody>
      </p:sp>
    </p:spTree>
    <p:extLst>
      <p:ext uri="{BB962C8B-B14F-4D97-AF65-F5344CB8AC3E}">
        <p14:creationId xmlns:p14="http://schemas.microsoft.com/office/powerpoint/2010/main" val="4177072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3511F-FAD1-4713-ADF5-E1F1B16744C5}"/>
            </a:ext>
          </a:extLst>
        </p:cNvPr>
        <p:cNvGrpSpPr/>
        <p:nvPr/>
      </p:nvGrpSpPr>
      <p:grpSpPr>
        <a:xfrm>
          <a:off x="0" y="0"/>
          <a:ext cx="0" cy="0"/>
        </a:xfrm>
      </p:grpSpPr>
      <p:sp>
        <p:nvSpPr>
          <p:cNvPr id="2" name="Slide Image Placeholder 1">
            <a:extLst>
              <a:ext uri="{FF2B5EF4-FFF2-40B4-BE49-F238E27FC236}">
                <a16:creationId xmlns:a16="http://schemas.microsoft.com/office/drawing/2014/main" id="{8B33C55A-DA2C-995D-9D9D-EC2D5D8FA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0BD82-DD8E-0B4B-A189-F7F3B3781FE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F5CFC55D-68D2-24E1-E678-4F0981B7C03C}"/>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1D5F715E-B261-A323-FF19-1F22D3B956AE}"/>
              </a:ext>
            </a:extLst>
          </p:cNvPr>
          <p:cNvSpPr>
            <a:spLocks noGrp="1"/>
          </p:cNvSpPr>
          <p:nvPr>
            <p:ph type="sldNum" sz="quarter" idx="5"/>
          </p:nvPr>
        </p:nvSpPr>
        <p:spPr/>
        <p:txBody>
          <a:bodyPr/>
          <a:lstStyle/>
          <a:p>
            <a:pPr>
              <a:defRPr/>
            </a:pPr>
            <a:fld id="{4C258C72-7536-4FD8-A587-363392FD47CB}" type="slidenum">
              <a:rPr lang="ar-SA" smtClean="0"/>
              <a:pPr>
                <a:defRPr/>
              </a:pPr>
              <a:t>19</a:t>
            </a:fld>
            <a:endParaRPr lang="en-US"/>
          </a:p>
        </p:txBody>
      </p:sp>
    </p:spTree>
    <p:extLst>
      <p:ext uri="{BB962C8B-B14F-4D97-AF65-F5344CB8AC3E}">
        <p14:creationId xmlns:p14="http://schemas.microsoft.com/office/powerpoint/2010/main" val="21037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49A12-7400-0C5D-7D80-745E51C77CC5}"/>
            </a:ext>
          </a:extLst>
        </p:cNvPr>
        <p:cNvGrpSpPr/>
        <p:nvPr/>
      </p:nvGrpSpPr>
      <p:grpSpPr>
        <a:xfrm>
          <a:off x="0" y="0"/>
          <a:ext cx="0" cy="0"/>
        </a:xfrm>
      </p:grpSpPr>
      <p:sp>
        <p:nvSpPr>
          <p:cNvPr id="90114" name="Rectangle 7">
            <a:extLst>
              <a:ext uri="{FF2B5EF4-FFF2-40B4-BE49-F238E27FC236}">
                <a16:creationId xmlns:a16="http://schemas.microsoft.com/office/drawing/2014/main" id="{5B0A1141-7CDE-3695-DB9C-544402569AD2}"/>
              </a:ext>
            </a:extLst>
          </p:cNvPr>
          <p:cNvSpPr>
            <a:spLocks noGrp="1" noChangeArrowheads="1"/>
          </p:cNvSpPr>
          <p:nvPr>
            <p:ph type="sldNum" sz="quarter" idx="5"/>
          </p:nvPr>
        </p:nvSpPr>
        <p:spPr>
          <a:noFill/>
        </p:spPr>
        <p:txBody>
          <a:bodyPr/>
          <a:lstStyle/>
          <a:p>
            <a:fld id="{2D710777-EB21-4E2C-9F8E-C98C9D1CAE53}" type="slidenum">
              <a:rPr lang="ar-SA"/>
              <a:t>22</a:t>
            </a:fld>
            <a:endParaRPr lang="en-US"/>
          </a:p>
        </p:txBody>
      </p:sp>
      <p:sp>
        <p:nvSpPr>
          <p:cNvPr id="90115" name="Rectangle 2">
            <a:extLst>
              <a:ext uri="{FF2B5EF4-FFF2-40B4-BE49-F238E27FC236}">
                <a16:creationId xmlns:a16="http://schemas.microsoft.com/office/drawing/2014/main" id="{10BE84A9-73AA-76AF-B7DB-3268FB051291}"/>
              </a:ext>
            </a:extLst>
          </p:cNvPr>
          <p:cNvSpPr>
            <a:spLocks noGrp="1" noRot="1" noChangeAspect="1" noChangeArrowheads="1" noTextEdit="1"/>
          </p:cNvSpPr>
          <p:nvPr>
            <p:ph type="sldImg"/>
          </p:nvPr>
        </p:nvSpPr>
        <p:spPr/>
      </p:sp>
      <p:sp>
        <p:nvSpPr>
          <p:cNvPr id="90116" name="Rectangle 3">
            <a:extLst>
              <a:ext uri="{FF2B5EF4-FFF2-40B4-BE49-F238E27FC236}">
                <a16:creationId xmlns:a16="http://schemas.microsoft.com/office/drawing/2014/main" id="{EBADB9D2-0B00-9A5B-8D57-F14EC43711D4}"/>
              </a:ext>
            </a:extLst>
          </p:cNvPr>
          <p:cNvSpPr>
            <a:spLocks noGrp="1" noChangeArrowheads="1"/>
          </p:cNvSpPr>
          <p:nvPr>
            <p:ph type="body" idx="1"/>
          </p:nvPr>
        </p:nvSpPr>
        <p:spPr>
          <a:noFill/>
        </p:spPr>
        <p:txBody>
          <a:bodyPr/>
          <a:lstStyle/>
          <a:p>
            <a:endParaRPr lang="en-US"/>
          </a:p>
        </p:txBody>
      </p:sp>
      <p:sp>
        <p:nvSpPr>
          <p:cNvPr id="2" name="Footer Placeholder 1">
            <a:extLst>
              <a:ext uri="{FF2B5EF4-FFF2-40B4-BE49-F238E27FC236}">
                <a16:creationId xmlns:a16="http://schemas.microsoft.com/office/drawing/2014/main" id="{0B1A71EC-1661-75B2-8B68-11F9398DD07B}"/>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32140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E4418-BABC-116B-05A7-4CC4393BE71B}"/>
            </a:ext>
          </a:extLst>
        </p:cNvPr>
        <p:cNvGrpSpPr/>
        <p:nvPr/>
      </p:nvGrpSpPr>
      <p:grpSpPr>
        <a:xfrm>
          <a:off x="0" y="0"/>
          <a:ext cx="0" cy="0"/>
        </a:xfrm>
      </p:grpSpPr>
      <p:sp>
        <p:nvSpPr>
          <p:cNvPr id="90114" name="Rectangle 7">
            <a:extLst>
              <a:ext uri="{FF2B5EF4-FFF2-40B4-BE49-F238E27FC236}">
                <a16:creationId xmlns:a16="http://schemas.microsoft.com/office/drawing/2014/main" id="{B7D5E9D6-216F-F736-B568-C177C39DACD7}"/>
              </a:ext>
            </a:extLst>
          </p:cNvPr>
          <p:cNvSpPr>
            <a:spLocks noGrp="1" noChangeArrowheads="1"/>
          </p:cNvSpPr>
          <p:nvPr>
            <p:ph type="sldNum" sz="quarter" idx="5"/>
          </p:nvPr>
        </p:nvSpPr>
        <p:spPr>
          <a:noFill/>
        </p:spPr>
        <p:txBody>
          <a:bodyPr/>
          <a:lstStyle/>
          <a:p>
            <a:fld id="{2D710777-EB21-4E2C-9F8E-C98C9D1CAE53}" type="slidenum">
              <a:rPr lang="ar-SA"/>
              <a:t>30</a:t>
            </a:fld>
            <a:endParaRPr lang="en-US"/>
          </a:p>
        </p:txBody>
      </p:sp>
      <p:sp>
        <p:nvSpPr>
          <p:cNvPr id="90115" name="Rectangle 2">
            <a:extLst>
              <a:ext uri="{FF2B5EF4-FFF2-40B4-BE49-F238E27FC236}">
                <a16:creationId xmlns:a16="http://schemas.microsoft.com/office/drawing/2014/main" id="{7B029617-5ED6-6E91-4060-092D0768BE63}"/>
              </a:ext>
            </a:extLst>
          </p:cNvPr>
          <p:cNvSpPr>
            <a:spLocks noGrp="1" noRot="1" noChangeAspect="1" noChangeArrowheads="1" noTextEdit="1"/>
          </p:cNvSpPr>
          <p:nvPr>
            <p:ph type="sldImg"/>
          </p:nvPr>
        </p:nvSpPr>
        <p:spPr/>
      </p:sp>
      <p:sp>
        <p:nvSpPr>
          <p:cNvPr id="90116" name="Rectangle 3">
            <a:extLst>
              <a:ext uri="{FF2B5EF4-FFF2-40B4-BE49-F238E27FC236}">
                <a16:creationId xmlns:a16="http://schemas.microsoft.com/office/drawing/2014/main" id="{1FCD6C92-DBE8-4EEE-07A0-2743028780B7}"/>
              </a:ext>
            </a:extLst>
          </p:cNvPr>
          <p:cNvSpPr>
            <a:spLocks noGrp="1" noChangeArrowheads="1"/>
          </p:cNvSpPr>
          <p:nvPr>
            <p:ph type="body" idx="1"/>
          </p:nvPr>
        </p:nvSpPr>
        <p:spPr>
          <a:noFill/>
        </p:spPr>
        <p:txBody>
          <a:bodyPr/>
          <a:lstStyle/>
          <a:p>
            <a:endParaRPr lang="en-US"/>
          </a:p>
        </p:txBody>
      </p:sp>
      <p:sp>
        <p:nvSpPr>
          <p:cNvPr id="2" name="Footer Placeholder 1">
            <a:extLst>
              <a:ext uri="{FF2B5EF4-FFF2-40B4-BE49-F238E27FC236}">
                <a16:creationId xmlns:a16="http://schemas.microsoft.com/office/drawing/2014/main" id="{1FD51651-175B-ED40-9DDF-E529A38CC5C9}"/>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92156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E4418-BABC-116B-05A7-4CC4393BE71B}"/>
            </a:ext>
          </a:extLst>
        </p:cNvPr>
        <p:cNvGrpSpPr/>
        <p:nvPr/>
      </p:nvGrpSpPr>
      <p:grpSpPr>
        <a:xfrm>
          <a:off x="0" y="0"/>
          <a:ext cx="0" cy="0"/>
        </a:xfrm>
      </p:grpSpPr>
      <p:sp>
        <p:nvSpPr>
          <p:cNvPr id="90114" name="Rectangle 7">
            <a:extLst>
              <a:ext uri="{FF2B5EF4-FFF2-40B4-BE49-F238E27FC236}">
                <a16:creationId xmlns:a16="http://schemas.microsoft.com/office/drawing/2014/main" id="{B7D5E9D6-216F-F736-B568-C177C39DACD7}"/>
              </a:ext>
            </a:extLst>
          </p:cNvPr>
          <p:cNvSpPr>
            <a:spLocks noGrp="1" noChangeArrowheads="1"/>
          </p:cNvSpPr>
          <p:nvPr>
            <p:ph type="sldNum" sz="quarter" idx="5"/>
          </p:nvPr>
        </p:nvSpPr>
        <p:spPr>
          <a:noFill/>
        </p:spPr>
        <p:txBody>
          <a:bodyPr/>
          <a:lstStyle/>
          <a:p>
            <a:fld id="{2D710777-EB21-4E2C-9F8E-C98C9D1CAE53}" type="slidenum">
              <a:rPr lang="ar-SA"/>
              <a:t>35</a:t>
            </a:fld>
            <a:endParaRPr lang="en-US"/>
          </a:p>
        </p:txBody>
      </p:sp>
      <p:sp>
        <p:nvSpPr>
          <p:cNvPr id="90115" name="Rectangle 2">
            <a:extLst>
              <a:ext uri="{FF2B5EF4-FFF2-40B4-BE49-F238E27FC236}">
                <a16:creationId xmlns:a16="http://schemas.microsoft.com/office/drawing/2014/main" id="{7B029617-5ED6-6E91-4060-092D0768BE63}"/>
              </a:ext>
            </a:extLst>
          </p:cNvPr>
          <p:cNvSpPr>
            <a:spLocks noGrp="1" noRot="1" noChangeAspect="1" noChangeArrowheads="1" noTextEdit="1"/>
          </p:cNvSpPr>
          <p:nvPr>
            <p:ph type="sldImg"/>
          </p:nvPr>
        </p:nvSpPr>
        <p:spPr/>
      </p:sp>
      <p:sp>
        <p:nvSpPr>
          <p:cNvPr id="90116" name="Rectangle 3">
            <a:extLst>
              <a:ext uri="{FF2B5EF4-FFF2-40B4-BE49-F238E27FC236}">
                <a16:creationId xmlns:a16="http://schemas.microsoft.com/office/drawing/2014/main" id="{1FCD6C92-DBE8-4EEE-07A0-2743028780B7}"/>
              </a:ext>
            </a:extLst>
          </p:cNvPr>
          <p:cNvSpPr>
            <a:spLocks noGrp="1" noChangeArrowheads="1"/>
          </p:cNvSpPr>
          <p:nvPr>
            <p:ph type="body" idx="1"/>
          </p:nvPr>
        </p:nvSpPr>
        <p:spPr>
          <a:noFill/>
        </p:spPr>
        <p:txBody>
          <a:bodyPr/>
          <a:lstStyle/>
          <a:p>
            <a:endParaRPr lang="en-US"/>
          </a:p>
        </p:txBody>
      </p:sp>
      <p:sp>
        <p:nvSpPr>
          <p:cNvPr id="2" name="Footer Placeholder 1">
            <a:extLst>
              <a:ext uri="{FF2B5EF4-FFF2-40B4-BE49-F238E27FC236}">
                <a16:creationId xmlns:a16="http://schemas.microsoft.com/office/drawing/2014/main" id="{1FD51651-175B-ED40-9DDF-E529A38CC5C9}"/>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261197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C258C72-7536-4FD8-A587-363392FD47CB}" type="slidenum">
              <a:rPr lang="ar-SA" smtClean="0"/>
              <a:pPr>
                <a:defRPr/>
              </a:pPr>
              <a:t>37</a:t>
            </a:fld>
            <a:endParaRPr lang="en-US"/>
          </a:p>
        </p:txBody>
      </p:sp>
    </p:spTree>
    <p:extLst>
      <p:ext uri="{BB962C8B-B14F-4D97-AF65-F5344CB8AC3E}">
        <p14:creationId xmlns:p14="http://schemas.microsoft.com/office/powerpoint/2010/main" val="146611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27E10B-E63D-4BDA-B2C3-808A9EFC7932}" type="slidenum">
              <a:rPr lang="ar-SA" smtClean="0"/>
              <a:t>38</a:t>
            </a:fld>
            <a:endParaRPr lang="en-US"/>
          </a:p>
        </p:txBody>
      </p:sp>
      <p:sp>
        <p:nvSpPr>
          <p:cNvPr id="5" name="Footer Placeholder 4">
            <a:extLst>
              <a:ext uri="{FF2B5EF4-FFF2-40B4-BE49-F238E27FC236}">
                <a16:creationId xmlns:a16="http://schemas.microsoft.com/office/drawing/2014/main" id="{48FE0401-3B16-4DA2-87A6-DA1C9AC7885A}"/>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07860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CD93F-2711-ADD7-1FC1-E7DA43C4FEC1}"/>
            </a:ext>
          </a:extLst>
        </p:cNvPr>
        <p:cNvGrpSpPr/>
        <p:nvPr/>
      </p:nvGrpSpPr>
      <p:grpSpPr>
        <a:xfrm>
          <a:off x="0" y="0"/>
          <a:ext cx="0" cy="0"/>
        </a:xfrm>
      </p:grpSpPr>
      <p:sp>
        <p:nvSpPr>
          <p:cNvPr id="90114" name="Rectangle 7">
            <a:extLst>
              <a:ext uri="{FF2B5EF4-FFF2-40B4-BE49-F238E27FC236}">
                <a16:creationId xmlns:a16="http://schemas.microsoft.com/office/drawing/2014/main" id="{DD48C3C9-0BD1-42BD-C10D-DF89D1639857}"/>
              </a:ext>
            </a:extLst>
          </p:cNvPr>
          <p:cNvSpPr>
            <a:spLocks noGrp="1" noChangeArrowheads="1"/>
          </p:cNvSpPr>
          <p:nvPr>
            <p:ph type="sldNum" sz="quarter" idx="5"/>
          </p:nvPr>
        </p:nvSpPr>
        <p:spPr>
          <a:noFill/>
        </p:spPr>
        <p:txBody>
          <a:bodyPr/>
          <a:lstStyle/>
          <a:p>
            <a:fld id="{2D710777-EB21-4E2C-9F8E-C98C9D1CAE53}" type="slidenum">
              <a:rPr lang="ar-SA"/>
              <a:t>2</a:t>
            </a:fld>
            <a:endParaRPr lang="en-US"/>
          </a:p>
        </p:txBody>
      </p:sp>
      <p:sp>
        <p:nvSpPr>
          <p:cNvPr id="90115" name="Rectangle 2">
            <a:extLst>
              <a:ext uri="{FF2B5EF4-FFF2-40B4-BE49-F238E27FC236}">
                <a16:creationId xmlns:a16="http://schemas.microsoft.com/office/drawing/2014/main" id="{04C85E7F-E185-35FF-3168-235D18870444}"/>
              </a:ext>
            </a:extLst>
          </p:cNvPr>
          <p:cNvSpPr>
            <a:spLocks noGrp="1" noRot="1" noChangeAspect="1" noChangeArrowheads="1" noTextEdit="1"/>
          </p:cNvSpPr>
          <p:nvPr>
            <p:ph type="sldImg"/>
          </p:nvPr>
        </p:nvSpPr>
        <p:spPr/>
      </p:sp>
      <p:sp>
        <p:nvSpPr>
          <p:cNvPr id="90116" name="Rectangle 3">
            <a:extLst>
              <a:ext uri="{FF2B5EF4-FFF2-40B4-BE49-F238E27FC236}">
                <a16:creationId xmlns:a16="http://schemas.microsoft.com/office/drawing/2014/main" id="{46142584-3A0C-0D1B-3E32-6C0FD7E2563E}"/>
              </a:ext>
            </a:extLst>
          </p:cNvPr>
          <p:cNvSpPr>
            <a:spLocks noGrp="1" noChangeArrowheads="1"/>
          </p:cNvSpPr>
          <p:nvPr>
            <p:ph type="body" idx="1"/>
          </p:nvPr>
        </p:nvSpPr>
        <p:spPr>
          <a:noFill/>
        </p:spPr>
        <p:txBody>
          <a:bodyPr/>
          <a:lstStyle/>
          <a:p>
            <a:endParaRPr lang="en-US"/>
          </a:p>
        </p:txBody>
      </p:sp>
      <p:sp>
        <p:nvSpPr>
          <p:cNvPr id="2" name="Footer Placeholder 1">
            <a:extLst>
              <a:ext uri="{FF2B5EF4-FFF2-40B4-BE49-F238E27FC236}">
                <a16:creationId xmlns:a16="http://schemas.microsoft.com/office/drawing/2014/main" id="{816BB0F5-A16E-A9FA-3467-E83648089945}"/>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04705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52DD2-70AC-3075-E183-9CD1373C8E33}"/>
            </a:ext>
          </a:extLst>
        </p:cNvPr>
        <p:cNvGrpSpPr/>
        <p:nvPr/>
      </p:nvGrpSpPr>
      <p:grpSpPr>
        <a:xfrm>
          <a:off x="0" y="0"/>
          <a:ext cx="0" cy="0"/>
        </a:xfrm>
      </p:grpSpPr>
      <p:sp>
        <p:nvSpPr>
          <p:cNvPr id="2" name="Slide Image Placeholder 1">
            <a:extLst>
              <a:ext uri="{FF2B5EF4-FFF2-40B4-BE49-F238E27FC236}">
                <a16:creationId xmlns:a16="http://schemas.microsoft.com/office/drawing/2014/main" id="{22C45B25-C566-BF17-7A4E-82502D21E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D46E5-C5C7-2524-B781-2319DEB52CB2}"/>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FC2BB9D-191C-99B7-9FEC-7CDFE3F67122}"/>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EE6C2791-30FF-22D1-7453-17A0035654EC}"/>
              </a:ext>
            </a:extLst>
          </p:cNvPr>
          <p:cNvSpPr>
            <a:spLocks noGrp="1"/>
          </p:cNvSpPr>
          <p:nvPr>
            <p:ph type="sldNum" sz="quarter" idx="5"/>
          </p:nvPr>
        </p:nvSpPr>
        <p:spPr/>
        <p:txBody>
          <a:bodyPr/>
          <a:lstStyle/>
          <a:p>
            <a:pPr>
              <a:defRPr/>
            </a:pPr>
            <a:fld id="{4C258C72-7536-4FD8-A587-363392FD47CB}" type="slidenum">
              <a:rPr lang="ar-SA" smtClean="0"/>
              <a:pPr>
                <a:defRPr/>
              </a:pPr>
              <a:t>3</a:t>
            </a:fld>
            <a:endParaRPr lang="en-US"/>
          </a:p>
        </p:txBody>
      </p:sp>
    </p:spTree>
    <p:extLst>
      <p:ext uri="{BB962C8B-B14F-4D97-AF65-F5344CB8AC3E}">
        <p14:creationId xmlns:p14="http://schemas.microsoft.com/office/powerpoint/2010/main" val="186777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1FB6-8809-D645-92F3-28DE8BEB0FA0}"/>
            </a:ext>
          </a:extLst>
        </p:cNvPr>
        <p:cNvGrpSpPr/>
        <p:nvPr/>
      </p:nvGrpSpPr>
      <p:grpSpPr>
        <a:xfrm>
          <a:off x="0" y="0"/>
          <a:ext cx="0" cy="0"/>
        </a:xfrm>
      </p:grpSpPr>
      <p:sp>
        <p:nvSpPr>
          <p:cNvPr id="2" name="Slide Image Placeholder 1">
            <a:extLst>
              <a:ext uri="{FF2B5EF4-FFF2-40B4-BE49-F238E27FC236}">
                <a16:creationId xmlns:a16="http://schemas.microsoft.com/office/drawing/2014/main" id="{BD33A79D-B660-BED9-E08B-7ED69C297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8C2D5-18FB-3F10-FE5B-1BAE1F8614A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19813EB-11AF-D2EB-2A8C-D0D8DF89417F}"/>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109B52AA-932A-9F14-55F1-D11C542FF222}"/>
              </a:ext>
            </a:extLst>
          </p:cNvPr>
          <p:cNvSpPr>
            <a:spLocks noGrp="1"/>
          </p:cNvSpPr>
          <p:nvPr>
            <p:ph type="sldNum" sz="quarter" idx="5"/>
          </p:nvPr>
        </p:nvSpPr>
        <p:spPr/>
        <p:txBody>
          <a:bodyPr/>
          <a:lstStyle/>
          <a:p>
            <a:pPr>
              <a:defRPr/>
            </a:pPr>
            <a:fld id="{4C258C72-7536-4FD8-A587-363392FD47CB}" type="slidenum">
              <a:rPr lang="ar-SA" smtClean="0"/>
              <a:pPr>
                <a:defRPr/>
              </a:pPr>
              <a:t>4</a:t>
            </a:fld>
            <a:endParaRPr lang="en-US"/>
          </a:p>
        </p:txBody>
      </p:sp>
    </p:spTree>
    <p:extLst>
      <p:ext uri="{BB962C8B-B14F-4D97-AF65-F5344CB8AC3E}">
        <p14:creationId xmlns:p14="http://schemas.microsoft.com/office/powerpoint/2010/main" val="135026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5346E-82EA-6952-2F98-EDA05E89F63B}"/>
            </a:ext>
          </a:extLst>
        </p:cNvPr>
        <p:cNvGrpSpPr/>
        <p:nvPr/>
      </p:nvGrpSpPr>
      <p:grpSpPr>
        <a:xfrm>
          <a:off x="0" y="0"/>
          <a:ext cx="0" cy="0"/>
        </a:xfrm>
      </p:grpSpPr>
      <p:sp>
        <p:nvSpPr>
          <p:cNvPr id="2" name="Slide Image Placeholder 1">
            <a:extLst>
              <a:ext uri="{FF2B5EF4-FFF2-40B4-BE49-F238E27FC236}">
                <a16:creationId xmlns:a16="http://schemas.microsoft.com/office/drawing/2014/main" id="{C556C9D8-3985-80A9-3548-29C0DBD36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E54F7-667C-19A4-5FE2-7B9A3B761CEC}"/>
              </a:ext>
            </a:extLst>
          </p:cNvPr>
          <p:cNvSpPr>
            <a:spLocks noGrp="1"/>
          </p:cNvSpPr>
          <p:nvPr>
            <p:ph type="body" idx="1"/>
          </p:nvPr>
        </p:nvSpPr>
        <p:spPr/>
        <p:txBody>
          <a:bodyPr/>
          <a:lstStyle/>
          <a:p>
            <a:r>
              <a:rPr lang="en-US" b="0" i="0">
                <a:solidFill>
                  <a:srgbClr val="333333"/>
                </a:solidFill>
                <a:effectLst/>
                <a:latin typeface="Roboto" panose="02000000000000000000" pitchFamily="2" charset="0"/>
              </a:rPr>
              <a:t>So, the point is, is it fair to compare human intelligence with artificial intelligence? They both have their own advantages and disadvantages. In fact, these two complement each other. Their stories might be different but it is tangled together. The shortcomings of humans are covered up by AI and vice versa. Hence, it can be fairly deduced that together, they can achieve feats otherwise unimaginable. If there is a future, it is built together.</a:t>
            </a:r>
            <a:endParaRPr lang="en-US"/>
          </a:p>
        </p:txBody>
      </p:sp>
      <p:sp>
        <p:nvSpPr>
          <p:cNvPr id="4" name="Footer Placeholder 3">
            <a:extLst>
              <a:ext uri="{FF2B5EF4-FFF2-40B4-BE49-F238E27FC236}">
                <a16:creationId xmlns:a16="http://schemas.microsoft.com/office/drawing/2014/main" id="{8C6F1047-CC2F-70DA-8E41-D4FE99C9B04B}"/>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3E0D6F89-E8BA-FD4B-8A98-7B165252562A}"/>
              </a:ext>
            </a:extLst>
          </p:cNvPr>
          <p:cNvSpPr>
            <a:spLocks noGrp="1"/>
          </p:cNvSpPr>
          <p:nvPr>
            <p:ph type="sldNum" sz="quarter" idx="5"/>
          </p:nvPr>
        </p:nvSpPr>
        <p:spPr/>
        <p:txBody>
          <a:bodyPr/>
          <a:lstStyle/>
          <a:p>
            <a:pPr>
              <a:defRPr/>
            </a:pPr>
            <a:fld id="{4C258C72-7536-4FD8-A587-363392FD47CB}" type="slidenum">
              <a:rPr lang="ar-SA" smtClean="0"/>
              <a:pPr>
                <a:defRPr/>
              </a:pPr>
              <a:t>5</a:t>
            </a:fld>
            <a:endParaRPr lang="en-US"/>
          </a:p>
        </p:txBody>
      </p:sp>
    </p:spTree>
    <p:extLst>
      <p:ext uri="{BB962C8B-B14F-4D97-AF65-F5344CB8AC3E}">
        <p14:creationId xmlns:p14="http://schemas.microsoft.com/office/powerpoint/2010/main" val="265652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0BE0E-BB1C-004D-0AF5-FDDD6BE13E62}"/>
            </a:ext>
          </a:extLst>
        </p:cNvPr>
        <p:cNvGrpSpPr/>
        <p:nvPr/>
      </p:nvGrpSpPr>
      <p:grpSpPr>
        <a:xfrm>
          <a:off x="0" y="0"/>
          <a:ext cx="0" cy="0"/>
        </a:xfrm>
      </p:grpSpPr>
      <p:sp>
        <p:nvSpPr>
          <p:cNvPr id="2" name="Slide Image Placeholder 1">
            <a:extLst>
              <a:ext uri="{FF2B5EF4-FFF2-40B4-BE49-F238E27FC236}">
                <a16:creationId xmlns:a16="http://schemas.microsoft.com/office/drawing/2014/main" id="{550F75B6-A374-3B17-01E8-30938A3FC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22728-64AE-634F-3E47-C74D7180AD3E}"/>
              </a:ext>
            </a:extLst>
          </p:cNvPr>
          <p:cNvSpPr>
            <a:spLocks noGrp="1"/>
          </p:cNvSpPr>
          <p:nvPr>
            <p:ph type="body" idx="1"/>
          </p:nvPr>
        </p:nvSpPr>
        <p:spPr/>
        <p:txBody>
          <a:bodyPr/>
          <a:lstStyle/>
          <a:p>
            <a:r>
              <a:rPr lang="en-US" b="0" i="0">
                <a:solidFill>
                  <a:srgbClr val="333333"/>
                </a:solidFill>
                <a:effectLst/>
                <a:latin typeface="Roboto" panose="02000000000000000000" pitchFamily="2" charset="0"/>
              </a:rPr>
              <a:t>So, the point is, is it fair to compare human intelligence with artificial intelligence? They both have their own advantages and disadvantages. In fact, these two complement each other. Their stories might be different but it is tangled together. The shortcomings of humans are covered up by AI and vice versa. Hence, it can be fairly deduced that together, they can achieve feats otherwise unimaginable. If there is a future, it is built together.</a:t>
            </a:r>
            <a:endParaRPr lang="en-US"/>
          </a:p>
        </p:txBody>
      </p:sp>
      <p:sp>
        <p:nvSpPr>
          <p:cNvPr id="4" name="Footer Placeholder 3">
            <a:extLst>
              <a:ext uri="{FF2B5EF4-FFF2-40B4-BE49-F238E27FC236}">
                <a16:creationId xmlns:a16="http://schemas.microsoft.com/office/drawing/2014/main" id="{7541C5FB-A1AF-B552-F971-C219ED6A11A9}"/>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C60B48E2-9DD5-115A-38A4-813B7E01F76E}"/>
              </a:ext>
            </a:extLst>
          </p:cNvPr>
          <p:cNvSpPr>
            <a:spLocks noGrp="1"/>
          </p:cNvSpPr>
          <p:nvPr>
            <p:ph type="sldNum" sz="quarter" idx="5"/>
          </p:nvPr>
        </p:nvSpPr>
        <p:spPr/>
        <p:txBody>
          <a:bodyPr/>
          <a:lstStyle/>
          <a:p>
            <a:pPr>
              <a:defRPr/>
            </a:pPr>
            <a:fld id="{4C258C72-7536-4FD8-A587-363392FD47CB}" type="slidenum">
              <a:rPr lang="ar-SA" smtClean="0"/>
              <a:pPr>
                <a:defRPr/>
              </a:pPr>
              <a:t>7</a:t>
            </a:fld>
            <a:endParaRPr lang="en-US"/>
          </a:p>
        </p:txBody>
      </p:sp>
    </p:spTree>
    <p:extLst>
      <p:ext uri="{BB962C8B-B14F-4D97-AF65-F5344CB8AC3E}">
        <p14:creationId xmlns:p14="http://schemas.microsoft.com/office/powerpoint/2010/main" val="329570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5A153-22D2-8227-6FFD-7F18B88B083E}"/>
            </a:ext>
          </a:extLst>
        </p:cNvPr>
        <p:cNvGrpSpPr/>
        <p:nvPr/>
      </p:nvGrpSpPr>
      <p:grpSpPr>
        <a:xfrm>
          <a:off x="0" y="0"/>
          <a:ext cx="0" cy="0"/>
        </a:xfrm>
      </p:grpSpPr>
      <p:sp>
        <p:nvSpPr>
          <p:cNvPr id="2" name="Slide Image Placeholder 1">
            <a:extLst>
              <a:ext uri="{FF2B5EF4-FFF2-40B4-BE49-F238E27FC236}">
                <a16:creationId xmlns:a16="http://schemas.microsoft.com/office/drawing/2014/main" id="{F0415CD9-8E35-7C37-7E09-FC1B5319E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EC209-8EE5-9CB6-F4D5-91291768B6A0}"/>
              </a:ext>
            </a:extLst>
          </p:cNvPr>
          <p:cNvSpPr>
            <a:spLocks noGrp="1"/>
          </p:cNvSpPr>
          <p:nvPr>
            <p:ph type="body" idx="1"/>
          </p:nvPr>
        </p:nvSpPr>
        <p:spPr/>
        <p:txBody>
          <a:bodyPr/>
          <a:lstStyle/>
          <a:p>
            <a:r>
              <a:rPr lang="en-US" b="0" i="0">
                <a:solidFill>
                  <a:srgbClr val="333333"/>
                </a:solidFill>
                <a:effectLst/>
                <a:latin typeface="Roboto" panose="02000000000000000000" pitchFamily="2" charset="0"/>
              </a:rPr>
              <a:t>So, the point is, is it fair to compare human intelligence with artificial intelligence? They both have their own advantages and disadvantages. In fact, these two complement each other. Their stories might be different but it is tangled together. The shortcomings of humans are covered up by AI and vice versa. Hence, it can be fairly deduced that together, they can achieve feats otherwise unimaginable. If there is a future, it is built together.</a:t>
            </a:r>
            <a:endParaRPr lang="en-US"/>
          </a:p>
        </p:txBody>
      </p:sp>
      <p:sp>
        <p:nvSpPr>
          <p:cNvPr id="4" name="Footer Placeholder 3">
            <a:extLst>
              <a:ext uri="{FF2B5EF4-FFF2-40B4-BE49-F238E27FC236}">
                <a16:creationId xmlns:a16="http://schemas.microsoft.com/office/drawing/2014/main" id="{0104CBB7-4830-51E5-A3AA-F2B348FD3737}"/>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4C4C7E32-89DF-D815-7F45-4F77AA5BAB71}"/>
              </a:ext>
            </a:extLst>
          </p:cNvPr>
          <p:cNvSpPr>
            <a:spLocks noGrp="1"/>
          </p:cNvSpPr>
          <p:nvPr>
            <p:ph type="sldNum" sz="quarter" idx="5"/>
          </p:nvPr>
        </p:nvSpPr>
        <p:spPr/>
        <p:txBody>
          <a:bodyPr/>
          <a:lstStyle/>
          <a:p>
            <a:pPr>
              <a:defRPr/>
            </a:pPr>
            <a:fld id="{4C258C72-7536-4FD8-A587-363392FD47CB}" type="slidenum">
              <a:rPr lang="ar-SA" smtClean="0"/>
              <a:pPr>
                <a:defRPr/>
              </a:pPr>
              <a:t>8</a:t>
            </a:fld>
            <a:endParaRPr lang="en-US"/>
          </a:p>
        </p:txBody>
      </p:sp>
    </p:spTree>
    <p:extLst>
      <p:ext uri="{BB962C8B-B14F-4D97-AF65-F5344CB8AC3E}">
        <p14:creationId xmlns:p14="http://schemas.microsoft.com/office/powerpoint/2010/main" val="187735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E49EB-1511-D3DB-AECC-E9E447E5266D}"/>
            </a:ext>
          </a:extLst>
        </p:cNvPr>
        <p:cNvGrpSpPr/>
        <p:nvPr/>
      </p:nvGrpSpPr>
      <p:grpSpPr>
        <a:xfrm>
          <a:off x="0" y="0"/>
          <a:ext cx="0" cy="0"/>
        </a:xfrm>
      </p:grpSpPr>
      <p:sp>
        <p:nvSpPr>
          <p:cNvPr id="2" name="Slide Image Placeholder 1">
            <a:extLst>
              <a:ext uri="{FF2B5EF4-FFF2-40B4-BE49-F238E27FC236}">
                <a16:creationId xmlns:a16="http://schemas.microsoft.com/office/drawing/2014/main" id="{DDE8A010-4F76-74B8-1564-C19F22CCA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7836B-9D5D-B14C-128B-FEA055C4B7BB}"/>
              </a:ext>
            </a:extLst>
          </p:cNvPr>
          <p:cNvSpPr>
            <a:spLocks noGrp="1"/>
          </p:cNvSpPr>
          <p:nvPr>
            <p:ph type="body" idx="1"/>
          </p:nvPr>
        </p:nvSpPr>
        <p:spPr/>
        <p:txBody>
          <a:bodyPr/>
          <a:lstStyle/>
          <a:p>
            <a:r>
              <a:rPr lang="en-US" b="0" i="0">
                <a:solidFill>
                  <a:srgbClr val="333333"/>
                </a:solidFill>
                <a:effectLst/>
                <a:latin typeface="Roboto" panose="02000000000000000000" pitchFamily="2" charset="0"/>
              </a:rPr>
              <a:t>So, the point is, is it fair to compare human intelligence with artificial intelligence? They both have their own advantages and disadvantages. In fact, these two complement each other. Their stories might be different but it is tangled together. The shortcomings of humans are covered up by AI and vice versa. Hence, it can be fairly deduced that together, they can achieve feats otherwise unimaginable. If there is a future, it is built together.</a:t>
            </a:r>
            <a:endParaRPr lang="en-US"/>
          </a:p>
        </p:txBody>
      </p:sp>
      <p:sp>
        <p:nvSpPr>
          <p:cNvPr id="4" name="Footer Placeholder 3">
            <a:extLst>
              <a:ext uri="{FF2B5EF4-FFF2-40B4-BE49-F238E27FC236}">
                <a16:creationId xmlns:a16="http://schemas.microsoft.com/office/drawing/2014/main" id="{4B318904-0074-3E5C-BA32-87B3F46BEA4C}"/>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058AC332-5652-99C0-20C5-EAC3D4CF09EA}"/>
              </a:ext>
            </a:extLst>
          </p:cNvPr>
          <p:cNvSpPr>
            <a:spLocks noGrp="1"/>
          </p:cNvSpPr>
          <p:nvPr>
            <p:ph type="sldNum" sz="quarter" idx="5"/>
          </p:nvPr>
        </p:nvSpPr>
        <p:spPr/>
        <p:txBody>
          <a:bodyPr/>
          <a:lstStyle/>
          <a:p>
            <a:pPr>
              <a:defRPr/>
            </a:pPr>
            <a:fld id="{4C258C72-7536-4FD8-A587-363392FD47CB}" type="slidenum">
              <a:rPr lang="ar-SA" smtClean="0"/>
              <a:pPr>
                <a:defRPr/>
              </a:pPr>
              <a:t>10</a:t>
            </a:fld>
            <a:endParaRPr lang="en-US"/>
          </a:p>
        </p:txBody>
      </p:sp>
    </p:spTree>
    <p:extLst>
      <p:ext uri="{BB962C8B-B14F-4D97-AF65-F5344CB8AC3E}">
        <p14:creationId xmlns:p14="http://schemas.microsoft.com/office/powerpoint/2010/main" val="347998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EE102-DFB4-B6E2-7605-E2D9226E3F1E}"/>
            </a:ext>
          </a:extLst>
        </p:cNvPr>
        <p:cNvGrpSpPr/>
        <p:nvPr/>
      </p:nvGrpSpPr>
      <p:grpSpPr>
        <a:xfrm>
          <a:off x="0" y="0"/>
          <a:ext cx="0" cy="0"/>
        </a:xfrm>
      </p:grpSpPr>
      <p:sp>
        <p:nvSpPr>
          <p:cNvPr id="2" name="Slide Image Placeholder 1">
            <a:extLst>
              <a:ext uri="{FF2B5EF4-FFF2-40B4-BE49-F238E27FC236}">
                <a16:creationId xmlns:a16="http://schemas.microsoft.com/office/drawing/2014/main" id="{3203D50E-EE4A-A57E-E340-D5A79BDB2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F7D4F-8A9F-BCBB-F81C-983248BCF4F0}"/>
              </a:ext>
            </a:extLst>
          </p:cNvPr>
          <p:cNvSpPr>
            <a:spLocks noGrp="1"/>
          </p:cNvSpPr>
          <p:nvPr>
            <p:ph type="body" idx="1"/>
          </p:nvPr>
        </p:nvSpPr>
        <p:spPr/>
        <p:txBody>
          <a:bodyPr/>
          <a:lstStyle/>
          <a:p>
            <a:r>
              <a:rPr lang="en-US" b="0" i="0">
                <a:solidFill>
                  <a:srgbClr val="333333"/>
                </a:solidFill>
                <a:effectLst/>
                <a:latin typeface="Roboto" panose="02000000000000000000" pitchFamily="2" charset="0"/>
              </a:rPr>
              <a:t>So, the point is, is it fair to compare human intelligence with artificial intelligence? They both have their own advantages and disadvantages. In fact, these two complement each other. Their stories might be different but it is tangled together. The shortcomings of humans are covered up by AI and vice versa. Hence, it can be fairly deduced that together, they can achieve feats otherwise unimaginable. If there is a future, it is built together.</a:t>
            </a:r>
            <a:endParaRPr lang="en-US"/>
          </a:p>
        </p:txBody>
      </p:sp>
      <p:sp>
        <p:nvSpPr>
          <p:cNvPr id="4" name="Footer Placeholder 3">
            <a:extLst>
              <a:ext uri="{FF2B5EF4-FFF2-40B4-BE49-F238E27FC236}">
                <a16:creationId xmlns:a16="http://schemas.microsoft.com/office/drawing/2014/main" id="{50F7A652-F840-47C4-D449-821F3E69A1E4}"/>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40F94587-4FD5-A8A4-BCB9-60EFE52ED0AE}"/>
              </a:ext>
            </a:extLst>
          </p:cNvPr>
          <p:cNvSpPr>
            <a:spLocks noGrp="1"/>
          </p:cNvSpPr>
          <p:nvPr>
            <p:ph type="sldNum" sz="quarter" idx="5"/>
          </p:nvPr>
        </p:nvSpPr>
        <p:spPr/>
        <p:txBody>
          <a:bodyPr/>
          <a:lstStyle/>
          <a:p>
            <a:pPr>
              <a:defRPr/>
            </a:pPr>
            <a:fld id="{4C258C72-7536-4FD8-A587-363392FD47CB}" type="slidenum">
              <a:rPr lang="ar-SA" smtClean="0"/>
              <a:pPr>
                <a:defRPr/>
              </a:pPr>
              <a:t>11</a:t>
            </a:fld>
            <a:endParaRPr lang="en-US"/>
          </a:p>
        </p:txBody>
      </p:sp>
    </p:spTree>
    <p:extLst>
      <p:ext uri="{BB962C8B-B14F-4D97-AF65-F5344CB8AC3E}">
        <p14:creationId xmlns:p14="http://schemas.microsoft.com/office/powerpoint/2010/main" val="105500969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lvl1pPr rtl="0">
              <a:defRPr>
                <a:solidFill>
                  <a:srgbClr val="0000FF"/>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a:extLst>
              <a:ext uri="{FF2B5EF4-FFF2-40B4-BE49-F238E27FC236}">
                <a16:creationId xmlns:a16="http://schemas.microsoft.com/office/drawing/2014/main" id="{5FDAFD4A-017E-C09B-118F-D8E18275C8A0}"/>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Tree>
  </p:cSld>
  <p:clrMapOvr>
    <a:masterClrMapping/>
  </p:clrMapOvr>
  <p:transition>
    <p:dissolve/>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lvl1pPr>
              <a:defRPr>
                <a:solidFill>
                  <a:srgbClr val="0000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A77645A-8436-6CE7-2DB1-FC1877CB74EB}"/>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Tree>
  </p:cSld>
  <p:clrMapOvr>
    <a:masterClrMapping/>
  </p:clrMapOvr>
  <p:transition>
    <p:dissolve/>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3" name="Rectangle 5">
            <a:extLst>
              <a:ext uri="{FF2B5EF4-FFF2-40B4-BE49-F238E27FC236}">
                <a16:creationId xmlns:a16="http://schemas.microsoft.com/office/drawing/2014/main" id="{4B366A4E-9EAA-92D3-F631-B3EA7E9ABE47}"/>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Tree>
  </p:cSld>
  <p:clrMapOvr>
    <a:masterClrMapping/>
  </p:clrMapOvr>
  <p:transition>
    <p:dissolv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85800" y="609600"/>
            <a:ext cx="6553200" cy="533400"/>
          </a:xfrm>
          <a:prstGeom prst="rect">
            <a:avLst/>
          </a:prstGeom>
          <a:no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0" name="Rectangle 3"/>
          <p:cNvSpPr>
            <a:spLocks noGrp="1" noChangeArrowheads="1"/>
          </p:cNvSpPr>
          <p:nvPr>
            <p:ph type="body" idx="1"/>
          </p:nvPr>
        </p:nvSpPr>
        <p:spPr bwMode="auto">
          <a:xfrm>
            <a:off x="685800" y="1371600"/>
            <a:ext cx="7239000" cy="47244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Line 9"/>
          <p:cNvSpPr>
            <a:spLocks noChangeShapeType="1"/>
          </p:cNvSpPr>
          <p:nvPr/>
        </p:nvSpPr>
        <p:spPr bwMode="auto">
          <a:xfrm>
            <a:off x="685800" y="381000"/>
            <a:ext cx="7772400" cy="0"/>
          </a:xfrm>
          <a:prstGeom prst="line">
            <a:avLst/>
          </a:prstGeom>
          <a:noFill/>
          <a:ln w="19050">
            <a:solidFill>
              <a:srgbClr val="0000FF"/>
            </a:solidFill>
            <a:round/>
          </a:ln>
          <a:effectLst/>
        </p:spPr>
        <p:txBody>
          <a:bodyPr/>
          <a:lstStyle/>
          <a:p>
            <a:pPr>
              <a:defRPr/>
            </a:pPr>
            <a:endParaRPr lang="en-US"/>
          </a:p>
        </p:txBody>
      </p:sp>
      <p:sp>
        <p:nvSpPr>
          <p:cNvPr id="1035" name="Line 11"/>
          <p:cNvSpPr>
            <a:spLocks noChangeShapeType="1"/>
          </p:cNvSpPr>
          <p:nvPr userDrawn="1"/>
        </p:nvSpPr>
        <p:spPr bwMode="auto">
          <a:xfrm>
            <a:off x="685800" y="6553200"/>
            <a:ext cx="7772400" cy="0"/>
          </a:xfrm>
          <a:prstGeom prst="line">
            <a:avLst/>
          </a:prstGeom>
          <a:noFill/>
          <a:ln w="19050">
            <a:solidFill>
              <a:srgbClr val="0000FF"/>
            </a:solidFill>
            <a:round/>
          </a:ln>
          <a:effectLst/>
        </p:spPr>
        <p:txBody>
          <a:bodyPr/>
          <a:lstStyle/>
          <a:p>
            <a:pPr>
              <a:defRPr/>
            </a:pPr>
            <a:endParaRPr lang="en-US"/>
          </a:p>
        </p:txBody>
      </p:sp>
      <p:sp>
        <p:nvSpPr>
          <p:cNvPr id="7" name="Rectangle 5">
            <a:extLst>
              <a:ext uri="{FF2B5EF4-FFF2-40B4-BE49-F238E27FC236}">
                <a16:creationId xmlns:a16="http://schemas.microsoft.com/office/drawing/2014/main" id="{2A4FCFA6-1667-4093-9CFC-177B4897A122}"/>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8" name="Rectangle 5">
            <a:extLst>
              <a:ext uri="{FF2B5EF4-FFF2-40B4-BE49-F238E27FC236}">
                <a16:creationId xmlns:a16="http://schemas.microsoft.com/office/drawing/2014/main" id="{E1FC6523-792A-4CAC-B2EC-4C3E6D723EBB}"/>
              </a:ext>
            </a:extLst>
          </p:cNvPr>
          <p:cNvSpPr txBox="1">
            <a:spLocks noChangeArrowheads="1"/>
          </p:cNvSpPr>
          <p:nvPr userDrawn="1"/>
        </p:nvSpPr>
        <p:spPr bwMode="auto">
          <a:xfrm>
            <a:off x="685800" y="76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50000"/>
              </a:spcBef>
              <a:spcAft>
                <a:spcPct val="0"/>
              </a:spcAft>
              <a:defRPr sz="1200" b="0" kern="1200" smtClean="0">
                <a:solidFill>
                  <a:schemeClr val="accent2"/>
                </a:solidFill>
                <a:latin typeface="Bookman Old Style"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rtl="1">
              <a:defRPr/>
            </a:pPr>
            <a:r>
              <a:rPr lang="ar-EG">
                <a:solidFill>
                  <a:srgbClr val="0000FF"/>
                </a:solidFill>
              </a:rPr>
              <a:t>المؤتمر الدولي السادس عشر للمنظمة الإسلامية للعلوم الطبية – الكويت يناير 2024</a:t>
            </a:r>
            <a:r>
              <a:rPr lang="en-US">
                <a:solidFill>
                  <a:srgbClr val="0000FF"/>
                </a:solidFill>
              </a:rPr>
              <a:t>		</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3" r:id="rId3"/>
  </p:sldLayoutIdLst>
  <p:transition>
    <p:dissolve/>
  </p:transition>
  <p:timing/>
  <p:hf hdr="0" dt="0"/>
  <p:txStyles>
    <p:title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p:titleStyle>
    <p:bodyStyle>
      <a:lvl1pPr marL="342900" indent="-342900" algn="l" rtl="0" eaLnBrk="0" fontAlgn="base" hangingPunct="0">
        <a:spcBef>
          <a:spcPct val="20000"/>
        </a:spcBef>
        <a:spcAft>
          <a:spcPct val="0"/>
        </a:spcAft>
        <a:buClr>
          <a:srgbClr val="CC33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5.jpeg" /><Relationship Id="rId4" Type="http://schemas.openxmlformats.org/officeDocument/2006/relationships/image" Target="../media/image16.jpeg" /><Relationship Id="rId5" Type="http://schemas.openxmlformats.org/officeDocument/2006/relationships/image" Target="../media/image17.jpeg" /><Relationship Id="rId6" Type="http://schemas.openxmlformats.org/officeDocument/2006/relationships/image" Target="../media/image18.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2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5.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image" Target="../media/image2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0.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3.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32.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3.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4.jpeg" /><Relationship Id="rId3" Type="http://schemas.openxmlformats.org/officeDocument/2006/relationships/image" Target="../media/image35.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6.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 Id="rId3" Type="http://schemas.openxmlformats.org/officeDocument/2006/relationships/image" Target="../media/image38.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9.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40.jpeg" /><Relationship Id="rId4" Type="http://schemas.openxmlformats.org/officeDocument/2006/relationships/tags" Target="../tags/tag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6.jpeg" /><Relationship Id="rId6" Type="http://schemas.openxmlformats.org/officeDocument/2006/relationships/image" Target="../media/image7.jpeg" /><Relationship Id="rId7" Type="http://schemas.openxmlformats.org/officeDocument/2006/relationships/image" Target="../media/image8.jpeg" /><Relationship Id="rId8" Type="http://schemas.openxmlformats.org/officeDocument/2006/relationships/image" Target="../media/image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image" Target="../media/image12.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99688" name="Rectangle 8"/>
          <p:cNvSpPr>
            <a:spLocks noChangeArrowheads="1"/>
          </p:cNvSpPr>
          <p:nvPr/>
        </p:nvSpPr>
        <p:spPr bwMode="auto">
          <a:xfrm>
            <a:off x="457200" y="1146062"/>
            <a:ext cx="8229600" cy="2148611"/>
          </a:xfrm>
          <a:prstGeom prst="rect">
            <a:avLst/>
          </a:prstGeom>
          <a:noFill/>
          <a:ln w="9525">
            <a:noFill/>
            <a:miter lim="800000"/>
          </a:ln>
          <a:effectLst>
            <a:outerShdw algn="ctr" rotWithShape="0">
              <a:schemeClr val="tx1"/>
            </a:outerShdw>
          </a:effectLst>
        </p:spPr>
        <p:txBody>
          <a:bodyPr anchor="ctr"/>
          <a:lstStyle/>
          <a:p>
            <a:pPr algn="ctr">
              <a:defRPr/>
            </a:pPr>
            <a:r>
              <a:rPr lang="ar-EG"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فوائد الروبوتات </a:t>
            </a:r>
            <a:endParaRPr lang="en-US"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endParaRPr>
          </a:p>
          <a:p>
            <a:pPr algn="ctr">
              <a:defRPr/>
            </a:pPr>
            <a:r>
              <a:rPr lang="ar-EG"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في الطب والجراحة</a:t>
            </a:r>
            <a:endParaRPr lang="en-US"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endParaRPr>
          </a:p>
        </p:txBody>
      </p:sp>
      <p:pic>
        <p:nvPicPr>
          <p:cNvPr id="4" name="Picture 3">
            <a:extLst>
              <a:ext uri="{FF2B5EF4-FFF2-40B4-BE49-F238E27FC236}">
                <a16:creationId xmlns:a16="http://schemas.microsoft.com/office/drawing/2014/main" id="{DC63BB0A-0E59-5DA9-A925-1FA78D259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363" y="3343448"/>
            <a:ext cx="3879273" cy="2370667"/>
          </a:xfrm>
          <a:prstGeom prst="rect">
            <a:avLst/>
          </a:prstGeom>
        </p:spPr>
      </p:pic>
      <p:sp>
        <p:nvSpPr>
          <p:cNvPr id="5" name="Rectangle 15">
            <a:extLst>
              <a:ext uri="{FF2B5EF4-FFF2-40B4-BE49-F238E27FC236}">
                <a16:creationId xmlns:a16="http://schemas.microsoft.com/office/drawing/2014/main" id="{9388B83D-45D2-6658-641E-3285F976653F}"/>
              </a:ext>
            </a:extLst>
          </p:cNvPr>
          <p:cNvSpPr>
            <a:spLocks noChangeArrowheads="1"/>
          </p:cNvSpPr>
          <p:nvPr/>
        </p:nvSpPr>
        <p:spPr bwMode="auto">
          <a:xfrm>
            <a:off x="2841340" y="457200"/>
            <a:ext cx="3308919" cy="584775"/>
          </a:xfrm>
          <a:prstGeom prst="rect">
            <a:avLst/>
          </a:prstGeom>
          <a:noFill/>
          <a:ln w="9525">
            <a:noFill/>
            <a:miter lim="800000"/>
          </a:ln>
        </p:spPr>
        <p:txBody>
          <a:bodyPr wrap="none">
            <a:spAutoFit/>
          </a:bodyPr>
          <a:lstStyle/>
          <a:p>
            <a:pPr algn="ctr" hangingPunct="1">
              <a:spcBef>
                <a:spcPct val="20000"/>
              </a:spcBef>
              <a:spcAft>
                <a:spcPct val="10000"/>
              </a:spcAft>
            </a:pPr>
            <a:r>
              <a:rPr kumimoji="1" lang="ar-EG" sz="3200" b="1">
                <a:solidFill>
                  <a:schemeClr val="accent1">
                    <a:lumMod val="50000"/>
                  </a:schemeClr>
                </a:solidFill>
                <a:effectLst>
                  <a:outerShdw blurRad="38100" dist="38100" dir="2700000" algn="tl">
                    <a:srgbClr val="000000">
                      <a:alpha val="43137"/>
                    </a:srgbClr>
                  </a:outerShdw>
                </a:effectLst>
                <a:latin typeface="Palatino Linotype" pitchFamily="18" charset="0"/>
                <a:cs typeface="Arabic Transparent" pitchFamily="2" charset="-78"/>
                <a:sym typeface="Wingdings" pitchFamily="2" charset="2"/>
              </a:rPr>
              <a:t>بسم الله الرحمن الرحيم </a:t>
            </a:r>
            <a:endParaRPr kumimoji="1" lang="en-US" sz="3200" b="1">
              <a:solidFill>
                <a:schemeClr val="accent1">
                  <a:lumMod val="50000"/>
                </a:schemeClr>
              </a:solidFill>
              <a:effectLst>
                <a:outerShdw blurRad="38100" dist="38100" dir="2700000" algn="tl">
                  <a:srgbClr val="000000">
                    <a:alpha val="43137"/>
                  </a:srgbClr>
                </a:outerShdw>
              </a:effectLst>
              <a:latin typeface="Palatino Linotype" pitchFamily="18" charset="0"/>
              <a:cs typeface="Arabic Transparent" pitchFamily="2" charset="-78"/>
              <a:sym typeface="Wingdings" pitchFamily="2" charset="2"/>
            </a:endParaRPr>
          </a:p>
        </p:txBody>
      </p:sp>
      <p:sp>
        <p:nvSpPr>
          <p:cNvPr id="6" name="Rectangle 15">
            <a:extLst>
              <a:ext uri="{FF2B5EF4-FFF2-40B4-BE49-F238E27FC236}">
                <a16:creationId xmlns:a16="http://schemas.microsoft.com/office/drawing/2014/main" id="{2CBFBE42-A45C-300B-22E5-70589BF46D18}"/>
              </a:ext>
            </a:extLst>
          </p:cNvPr>
          <p:cNvSpPr>
            <a:spLocks noChangeArrowheads="1"/>
          </p:cNvSpPr>
          <p:nvPr/>
        </p:nvSpPr>
        <p:spPr bwMode="auto">
          <a:xfrm>
            <a:off x="3286976" y="5841270"/>
            <a:ext cx="2417650" cy="584775"/>
          </a:xfrm>
          <a:prstGeom prst="rect">
            <a:avLst/>
          </a:prstGeom>
          <a:noFill/>
          <a:ln w="9525">
            <a:noFill/>
            <a:miter lim="800000"/>
          </a:ln>
        </p:spPr>
        <p:txBody>
          <a:bodyPr wrap="none">
            <a:spAutoFit/>
          </a:bodyPr>
          <a:lstStyle/>
          <a:p>
            <a:pPr algn="ctr" hangingPunct="1">
              <a:spcBef>
                <a:spcPct val="20000"/>
              </a:spcBef>
              <a:spcAft>
                <a:spcPct val="10000"/>
              </a:spcAft>
            </a:pPr>
            <a:r>
              <a:rPr kumimoji="1" lang="ar-EG" sz="3200" b="1">
                <a:solidFill>
                  <a:schemeClr val="accent2"/>
                </a:solidFill>
                <a:effectLst>
                  <a:outerShdw blurRad="38100" dist="38100" dir="2700000" algn="tl">
                    <a:srgbClr val="000000">
                      <a:alpha val="43137"/>
                    </a:srgbClr>
                  </a:outerShdw>
                </a:effectLst>
                <a:latin typeface="Palatino Linotype" pitchFamily="18" charset="0"/>
                <a:cs typeface="Arabic Transparent" pitchFamily="2" charset="-78"/>
                <a:sym typeface="Wingdings" pitchFamily="2" charset="2"/>
              </a:rPr>
              <a:t>أ.د/ هشـام كـوزو</a:t>
            </a:r>
            <a:endParaRPr kumimoji="1" lang="en-US" sz="3200" b="1">
              <a:solidFill>
                <a:schemeClr val="accent2"/>
              </a:solidFill>
              <a:effectLst>
                <a:outerShdw blurRad="38100" dist="38100" dir="2700000" algn="tl">
                  <a:srgbClr val="000000">
                    <a:alpha val="43137"/>
                  </a:srgbClr>
                </a:outerShdw>
              </a:effectLst>
              <a:latin typeface="Palatino Linotype" pitchFamily="18" charset="0"/>
              <a:cs typeface="Arabic Transparent" pitchFamily="2" charset="-78"/>
              <a:sym typeface="Wingdings" pitchFamily="2" charset="2"/>
            </a:endParaRPr>
          </a:p>
        </p:txBody>
      </p:sp>
      <p:sp>
        <p:nvSpPr>
          <p:cNvPr id="7" name="Rectangle 5">
            <a:extLst>
              <a:ext uri="{FF2B5EF4-FFF2-40B4-BE49-F238E27FC236}">
                <a16:creationId xmlns:a16="http://schemas.microsoft.com/office/drawing/2014/main" id="{C1985AC9-75DC-F65E-CE62-D16D913EFFC6}"/>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Tree>
    <p:extLst>
      <p:ext uri="{BB962C8B-B14F-4D97-AF65-F5344CB8AC3E}">
        <p14:creationId xmlns:p14="http://schemas.microsoft.com/office/powerpoint/2010/main" val="1013260738"/>
      </p:ext>
    </p:extLst>
  </p:cSld>
  <p:clrMapOvr>
    <a:masterClrMapping/>
  </p:clrMapOvr>
  <p:transition>
    <p:dissolve/>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369809B3-71AF-269B-7E17-3F70CF154FFF}"/>
            </a:ext>
          </a:extLst>
        </p:cNvPr>
        <p:cNvGrpSpPr/>
        <p:nvPr/>
      </p:nvGrpSpPr>
      <p:grpSpPr>
        <a:xfrm>
          <a:off x="0" y="0"/>
          <a:ext cx="0" cy="0"/>
        </a:xfrm>
      </p:grpSpPr>
      <p:sp>
        <p:nvSpPr>
          <p:cNvPr id="2" name="Title 1">
            <a:extLst>
              <a:ext uri="{FF2B5EF4-FFF2-40B4-BE49-F238E27FC236}">
                <a16:creationId xmlns:a16="http://schemas.microsoft.com/office/drawing/2014/main" id="{00BA1CCA-D067-45C8-AA09-10EB94F154E9}"/>
              </a:ext>
            </a:extLst>
          </p:cNvPr>
          <p:cNvSpPr>
            <a:spLocks noGrp="1"/>
          </p:cNvSpPr>
          <p:nvPr>
            <p:ph type="title"/>
          </p:nvPr>
        </p:nvSpPr>
        <p:spPr>
          <a:xfrm>
            <a:off x="685800" y="609600"/>
            <a:ext cx="7772400" cy="533400"/>
          </a:xfrm>
        </p:spPr>
        <p:txBody>
          <a:bodyPr/>
          <a:lstStyle/>
          <a:p>
            <a:pPr algn="r" rtl="1"/>
            <a:r>
              <a:rPr lang="ar-EG" sz="4400">
                <a:cs typeface="+mn-cs"/>
              </a:rPr>
              <a:t>فوائد الروبوتات</a:t>
            </a:r>
            <a:endParaRPr lang="en-US" sz="4400">
              <a:cs typeface="+mn-cs"/>
            </a:endParaRPr>
          </a:p>
        </p:txBody>
      </p:sp>
      <p:sp>
        <p:nvSpPr>
          <p:cNvPr id="5" name="Content Placeholder 4">
            <a:extLst>
              <a:ext uri="{FF2B5EF4-FFF2-40B4-BE49-F238E27FC236}">
                <a16:creationId xmlns:a16="http://schemas.microsoft.com/office/drawing/2014/main" id="{26A1E63C-FF20-786C-04D7-9394824A5397}"/>
              </a:ext>
            </a:extLst>
          </p:cNvPr>
          <p:cNvSpPr>
            <a:spLocks noGrp="1"/>
          </p:cNvSpPr>
          <p:nvPr>
            <p:ph idx="1"/>
          </p:nvPr>
        </p:nvSpPr>
        <p:spPr>
          <a:xfrm>
            <a:off x="685800" y="1219200"/>
            <a:ext cx="7924801" cy="5119977"/>
          </a:xfrm>
        </p:spPr>
        <p:txBody>
          <a:bodyPr/>
          <a:lstStyle/>
          <a:p>
            <a:pPr marL="0" marR="0" algn="just" rtl="1">
              <a:lnSpc>
                <a:spcPct val="107000"/>
              </a:lnSpc>
              <a:spcBef>
                <a:spcPct val="0"/>
              </a:spcBef>
              <a:spcAft>
                <a:spcPct val="0"/>
              </a:spcAft>
            </a:pP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إبعاد عامل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الخطورة</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عن الإنسان.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إنجاز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الأعمال الروتينية </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عن الإنسان.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توفير الكثير من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الوقت والجهد</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إتقان العمل</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حيث يُعرف أن العمل اليدوي من أهمّ مميزاته عدم المطابقة التامّة أو عدم دقّة التشابه.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توفير المال</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عن طريق إحلال الروبوت محل الأيدي العاملة، ما يعني تقليل تكاليف الإنتاج وزيادة هامش الربح.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يوكل للروبوت لإنجاز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الأعمال الصعبة </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للغاية.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توفّر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المرونة</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في إنجاز المهمّات في المصانع.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تقليل نسب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الإصابة الجسدية </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بين العاملين بسبب إنجاز الروبوت العمل نيابة عنهم</a:t>
            </a:r>
            <a:r>
              <a:rPr lang="en-US"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a:effectLst/>
              <a:latin typeface="Calibri" panose="020f0502020204030204" pitchFamily="34" charset="0"/>
              <a:ea typeface="Calibri" panose="020f050202020403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68297CD8-79FF-6057-D87C-6746861985A3}"/>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Tree>
    <p:extLst>
      <p:ext uri="{BB962C8B-B14F-4D97-AF65-F5344CB8AC3E}">
        <p14:creationId xmlns:p14="http://schemas.microsoft.com/office/powerpoint/2010/main" val="4220127277"/>
      </p:ext>
    </p:extLst>
  </p:cSld>
  <p:clrMapOvr>
    <a:masterClrMapping/>
  </p:clrMapOvr>
  <p:transition>
    <p:dissolve/>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98440FC2-9E96-55C8-71C2-6F32B8BD66AC}"/>
            </a:ext>
          </a:extLst>
        </p:cNvPr>
        <p:cNvGrpSpPr/>
        <p:nvPr/>
      </p:nvGrpSpPr>
      <p:grpSpPr>
        <a:xfrm>
          <a:off x="0" y="0"/>
          <a:ext cx="0" cy="0"/>
        </a:xfrm>
      </p:grpSpPr>
      <p:sp>
        <p:nvSpPr>
          <p:cNvPr id="2" name="Title 1">
            <a:extLst>
              <a:ext uri="{FF2B5EF4-FFF2-40B4-BE49-F238E27FC236}">
                <a16:creationId xmlns:a16="http://schemas.microsoft.com/office/drawing/2014/main" id="{35200251-7472-1E60-230D-0DC1E703A1F6}"/>
              </a:ext>
            </a:extLst>
          </p:cNvPr>
          <p:cNvSpPr>
            <a:spLocks noGrp="1"/>
          </p:cNvSpPr>
          <p:nvPr>
            <p:ph type="title"/>
          </p:nvPr>
        </p:nvSpPr>
        <p:spPr>
          <a:xfrm>
            <a:off x="685800" y="609600"/>
            <a:ext cx="7772400" cy="533400"/>
          </a:xfrm>
        </p:spPr>
        <p:txBody>
          <a:bodyPr/>
          <a:lstStyle/>
          <a:p>
            <a:pPr algn="r" rtl="1"/>
            <a:r>
              <a:rPr lang="ar-EG" sz="4400">
                <a:cs typeface="+mn-cs"/>
              </a:rPr>
              <a:t>سلبيات الروبوتات</a:t>
            </a:r>
            <a:endParaRPr lang="en-US" sz="4400">
              <a:cs typeface="+mn-cs"/>
            </a:endParaRPr>
          </a:p>
        </p:txBody>
      </p:sp>
      <p:sp>
        <p:nvSpPr>
          <p:cNvPr id="5" name="Content Placeholder 4">
            <a:extLst>
              <a:ext uri="{FF2B5EF4-FFF2-40B4-BE49-F238E27FC236}">
                <a16:creationId xmlns:a16="http://schemas.microsoft.com/office/drawing/2014/main" id="{A669E0CB-C5D1-5C78-C4C6-6F09866A08D5}"/>
              </a:ext>
            </a:extLst>
          </p:cNvPr>
          <p:cNvSpPr>
            <a:spLocks noGrp="1"/>
          </p:cNvSpPr>
          <p:nvPr>
            <p:ph idx="1"/>
          </p:nvPr>
        </p:nvSpPr>
        <p:spPr>
          <a:xfrm>
            <a:off x="685800" y="1219200"/>
            <a:ext cx="7924801" cy="5119977"/>
          </a:xfrm>
        </p:spPr>
        <p:txBody>
          <a:bodyPr/>
          <a:lstStyle/>
          <a:p>
            <a:pPr marL="0" marR="0" algn="just" rtl="1">
              <a:lnSpc>
                <a:spcPct val="107000"/>
              </a:lnSpc>
              <a:spcBef>
                <a:spcPct val="0"/>
              </a:spcBef>
              <a:spcAft>
                <a:spcPct val="0"/>
              </a:spcAft>
            </a:pP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لا يمتلك الروبوت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قوة العقل البشري </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التي تمكّن الإنسان من التكيّف مع المشكلة وحلّها بطرق مبتكرة وجديدة.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الإنسان قابل للتكيّف </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حسب الظروف المناخيّة الصعبة، بينما الر</a:t>
            </a:r>
            <a:r>
              <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و</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بوت يحتاج مناخًا محددًا لا يستطيع التأقلم مع غيره.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الاعتماد الكلّي على الروبوت </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في المستقبل يمكن أن يُحدث أضرارًا بالغة للإنسان.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ارتفاع التكلفة </a:t>
            </a:r>
            <a:r>
              <a:rPr lang="ar-SA" sz="280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الإنشا</a:t>
            </a:r>
            <a:r>
              <a:rPr lang="ar-EG" sz="280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ئي</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ة أو التأسيسيّة للروبوت.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EG">
                <a:solidFill>
                  <a:srgbClr val="000000"/>
                </a:solidFill>
                <a:latin typeface="Calibri" panose="020f0502020204030204" pitchFamily="34" charset="0"/>
                <a:ea typeface="Times New Roman" panose="02020603050405020304" pitchFamily="18" charset="0"/>
                <a:cs typeface="Calibri" panose="020f0502020204030204" pitchFamily="34" charset="0"/>
              </a:rPr>
              <a:t>ح</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اجة الروبوت إلى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برمجته</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على خطة منظّمة متكاملة. </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إمكانيّة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تعطّل الروبوت </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أو إصابة إحدى برمجيّاته أو مستشعراته بالفايروسات وبالتالي توقّف العمل الموكل إلى الروبوت إنجازه</a:t>
            </a:r>
            <a:r>
              <a:rPr lang="en-US"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a:effectLst/>
              <a:latin typeface="Calibri" panose="020f0502020204030204" pitchFamily="34" charset="0"/>
              <a:ea typeface="Calibri" panose="020f050202020403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7158C801-35E5-D3E9-CA05-46067E20EA47}"/>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Tree>
    <p:extLst>
      <p:ext uri="{BB962C8B-B14F-4D97-AF65-F5344CB8AC3E}">
        <p14:creationId xmlns:p14="http://schemas.microsoft.com/office/powerpoint/2010/main" val="1743476943"/>
      </p:ext>
    </p:extLst>
  </p:cSld>
  <p:clrMapOvr>
    <a:masterClrMapping/>
  </p:clrMapOvr>
  <p:transition>
    <p:dissolve/>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743DCFEF-5944-434A-5645-5AC737DBC2D4}"/>
            </a:ext>
          </a:extLst>
        </p:cNvPr>
        <p:cNvGrpSpPr/>
        <p:nvPr/>
      </p:nvGrpSpPr>
      <p:grpSpPr>
        <a:xfrm>
          <a:off x="0" y="0"/>
          <a:ext cx="0" cy="0"/>
        </a:xfrm>
      </p:grpSpPr>
      <p:sp>
        <p:nvSpPr>
          <p:cNvPr id="199688" name="Rectangle 8">
            <a:extLst>
              <a:ext uri="{FF2B5EF4-FFF2-40B4-BE49-F238E27FC236}">
                <a16:creationId xmlns:a16="http://schemas.microsoft.com/office/drawing/2014/main" id="{4A3F0AD9-5603-BFDB-B4F4-C76903B0E754}"/>
              </a:ext>
            </a:extLst>
          </p:cNvPr>
          <p:cNvSpPr>
            <a:spLocks noChangeArrowheads="1"/>
          </p:cNvSpPr>
          <p:nvPr/>
        </p:nvSpPr>
        <p:spPr bwMode="auto">
          <a:xfrm>
            <a:off x="4876800" y="1447800"/>
            <a:ext cx="3657600" cy="3730738"/>
          </a:xfrm>
          <a:prstGeom prst="rect">
            <a:avLst/>
          </a:prstGeom>
          <a:noFill/>
          <a:ln w="9525">
            <a:noFill/>
            <a:miter lim="800000"/>
          </a:ln>
          <a:effectLst>
            <a:outerShdw algn="ctr" rotWithShape="0">
              <a:schemeClr val="tx1"/>
            </a:outerShdw>
          </a:effectLst>
        </p:spPr>
        <p:txBody>
          <a:bodyPr anchor="ctr"/>
          <a:lstStyle/>
          <a:p>
            <a:pPr algn="ctr">
              <a:defRPr/>
            </a:pPr>
            <a:r>
              <a:rPr lang="ar-EG" sz="72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الروبوتات</a:t>
            </a:r>
          </a:p>
          <a:p>
            <a:pPr algn="ctr">
              <a:defRPr/>
            </a:pPr>
            <a:r>
              <a:rPr lang="ar-EG" sz="72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الطبية</a:t>
            </a:r>
            <a:r>
              <a:rPr lang="ar-EG"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 </a:t>
            </a:r>
            <a:endParaRPr lang="en-US"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endParaRPr>
          </a:p>
        </p:txBody>
      </p:sp>
      <p:sp>
        <p:nvSpPr>
          <p:cNvPr id="7" name="Rectangle 5">
            <a:extLst>
              <a:ext uri="{FF2B5EF4-FFF2-40B4-BE49-F238E27FC236}">
                <a16:creationId xmlns:a16="http://schemas.microsoft.com/office/drawing/2014/main" id="{824181AE-59BB-B575-D090-C660A53870D4}"/>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pic>
        <p:nvPicPr>
          <p:cNvPr id="44034" name="Picture 2" descr="فوائد الروبوت الطبي: تغييرات ثوريّة في قطاع الرّعاية الصّحية | مدونة أمنية  | The8log">
            <a:extLst>
              <a:ext uri="{FF2B5EF4-FFF2-40B4-BE49-F238E27FC236}">
                <a16:creationId xmlns:a16="http://schemas.microsoft.com/office/drawing/2014/main" id="{BABF6732-EB00-589B-2BA9-5DE79E4F0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50" r="41667" b="0"/>
          <a:stretch>
            <a:fillRect/>
          </a:stretch>
        </p:blipFill>
        <p:spPr bwMode="auto">
          <a:xfrm>
            <a:off x="622853" y="685799"/>
            <a:ext cx="4332282" cy="548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44951"/>
      </p:ext>
    </p:extLst>
  </p:cSld>
  <p:clrMapOvr>
    <a:masterClrMapping/>
  </p:clrMapOvr>
  <p:transition>
    <p:dissolve/>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Rectangle 5">
            <a:extLst>
              <a:ext uri="{FF2B5EF4-FFF2-40B4-BE49-F238E27FC236}">
                <a16:creationId xmlns:a16="http://schemas.microsoft.com/office/drawing/2014/main" id="{5D7B1AA1-DE51-F9C9-AF6C-4E900E4E5954}"/>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8" name="Title 1">
            <a:extLst>
              <a:ext uri="{FF2B5EF4-FFF2-40B4-BE49-F238E27FC236}">
                <a16:creationId xmlns:a16="http://schemas.microsoft.com/office/drawing/2014/main" id="{04244922-0156-8B57-AD44-A38E16F7F4E8}"/>
              </a:ext>
            </a:extLst>
          </p:cNvPr>
          <p:cNvSpPr>
            <a:spLocks noGrp="1"/>
          </p:cNvSpPr>
          <p:nvPr>
            <p:ph type="title"/>
          </p:nvPr>
        </p:nvSpPr>
        <p:spPr>
          <a:xfrm>
            <a:off x="685800" y="609600"/>
            <a:ext cx="7772400" cy="533400"/>
          </a:xfrm>
        </p:spPr>
        <p:txBody>
          <a:bodyPr/>
          <a:lstStyle/>
          <a:p>
            <a:pPr algn="r" rtl="1"/>
            <a:r>
              <a:rPr lang="ar-EG" sz="4400">
                <a:cs typeface="+mn-cs"/>
              </a:rPr>
              <a:t>مميزات الروبوتات الطبية</a:t>
            </a:r>
            <a:endParaRPr lang="en-US" sz="4400">
              <a:cs typeface="+mn-cs"/>
            </a:endParaRPr>
          </a:p>
        </p:txBody>
      </p:sp>
      <p:grpSp>
        <p:nvGrpSpPr>
          <p:cNvPr id="16" name="Group 15">
            <a:extLst>
              <a:ext uri="{FF2B5EF4-FFF2-40B4-BE49-F238E27FC236}">
                <a16:creationId xmlns:a16="http://schemas.microsoft.com/office/drawing/2014/main" id="{5F18FA54-0527-A17F-152D-5577E8BE8CC7}"/>
              </a:ext>
            </a:extLst>
          </p:cNvPr>
          <p:cNvGrpSpPr/>
          <p:nvPr/>
        </p:nvGrpSpPr>
        <p:grpSpPr>
          <a:xfrm>
            <a:off x="1001607" y="1295400"/>
            <a:ext cx="7140786" cy="5094245"/>
            <a:chOff x="1001607" y="1295400"/>
            <a:chExt cx="7140786" cy="5094245"/>
          </a:xfrm>
        </p:grpSpPr>
        <p:pic>
          <p:nvPicPr>
            <p:cNvPr id="6146" name="Picture 2" descr="Importance And Benefits Of Artificial Intelligence">
              <a:extLst>
                <a:ext uri="{FF2B5EF4-FFF2-40B4-BE49-F238E27FC236}">
                  <a16:creationId xmlns:a16="http://schemas.microsoft.com/office/drawing/2014/main" id="{D87BADFD-080B-9F68-D708-78CF59B43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333" b="0"/>
            <a:stretch>
              <a:fillRect/>
            </a:stretch>
          </p:blipFill>
          <p:spPr bwMode="auto">
            <a:xfrm>
              <a:off x="1001607" y="1295400"/>
              <a:ext cx="7140786" cy="50942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C67452-1DB2-DA85-92C6-433E7E479923}"/>
                </a:ext>
              </a:extLst>
            </p:cNvPr>
            <p:cNvSpPr txBox="1"/>
            <p:nvPr/>
          </p:nvSpPr>
          <p:spPr>
            <a:xfrm>
              <a:off x="2743200" y="1981200"/>
              <a:ext cx="1524000" cy="369332"/>
            </a:xfrm>
            <a:prstGeom prst="rect">
              <a:avLst/>
            </a:prstGeom>
            <a:solidFill>
              <a:schemeClr val="bg1"/>
            </a:solidFill>
          </p:spPr>
          <p:txBody>
            <a:bodyPr wrap="square" rtlCol="0">
              <a:spAutoFit/>
            </a:bodyPr>
            <a:lstStyle/>
            <a:p>
              <a:pPr algn="ctr"/>
              <a:r>
                <a:rPr lang="ar-EG" sz="1800" b="1">
                  <a:latin typeface="+mn-lt"/>
                </a:rPr>
                <a:t>لا أخطاء بشرية</a:t>
              </a:r>
              <a:endParaRPr lang="en-US" sz="1800" b="1">
                <a:latin typeface="+mn-lt"/>
              </a:endParaRPr>
            </a:p>
          </p:txBody>
        </p:sp>
        <p:sp>
          <p:nvSpPr>
            <p:cNvPr id="10" name="TextBox 9">
              <a:extLst>
                <a:ext uri="{FF2B5EF4-FFF2-40B4-BE49-F238E27FC236}">
                  <a16:creationId xmlns:a16="http://schemas.microsoft.com/office/drawing/2014/main" id="{4A48341C-8EBC-1AB8-2F8A-2E4CBB78F592}"/>
                </a:ext>
              </a:extLst>
            </p:cNvPr>
            <p:cNvSpPr txBox="1"/>
            <p:nvPr/>
          </p:nvSpPr>
          <p:spPr>
            <a:xfrm>
              <a:off x="2769704" y="3027718"/>
              <a:ext cx="1524000" cy="646331"/>
            </a:xfrm>
            <a:prstGeom prst="rect">
              <a:avLst/>
            </a:prstGeom>
            <a:solidFill>
              <a:schemeClr val="bg1"/>
            </a:solidFill>
          </p:spPr>
          <p:txBody>
            <a:bodyPr wrap="square" rtlCol="0">
              <a:spAutoFit/>
            </a:bodyPr>
            <a:lstStyle/>
            <a:p>
              <a:pPr algn="ctr"/>
              <a:r>
                <a:rPr lang="ar-EG" sz="1800" b="1">
                  <a:latin typeface="+mn-lt"/>
                </a:rPr>
                <a:t>قرارات </a:t>
              </a:r>
            </a:p>
            <a:p>
              <a:pPr algn="ctr"/>
              <a:r>
                <a:rPr lang="ar-EG" sz="1800" b="1">
                  <a:latin typeface="+mn-lt"/>
                </a:rPr>
                <a:t>سليمة</a:t>
              </a:r>
              <a:endParaRPr lang="en-US" sz="1800" b="1">
                <a:latin typeface="+mn-lt"/>
              </a:endParaRPr>
            </a:p>
          </p:txBody>
        </p:sp>
        <p:sp>
          <p:nvSpPr>
            <p:cNvPr id="11" name="TextBox 10">
              <a:extLst>
                <a:ext uri="{FF2B5EF4-FFF2-40B4-BE49-F238E27FC236}">
                  <a16:creationId xmlns:a16="http://schemas.microsoft.com/office/drawing/2014/main" id="{5B15219E-6A23-FE04-8C7B-233430DC2FBA}"/>
                </a:ext>
              </a:extLst>
            </p:cNvPr>
            <p:cNvSpPr txBox="1"/>
            <p:nvPr/>
          </p:nvSpPr>
          <p:spPr>
            <a:xfrm>
              <a:off x="2725310" y="4267200"/>
              <a:ext cx="1524000" cy="369332"/>
            </a:xfrm>
            <a:prstGeom prst="rect">
              <a:avLst/>
            </a:prstGeom>
            <a:solidFill>
              <a:schemeClr val="bg1"/>
            </a:solidFill>
          </p:spPr>
          <p:txBody>
            <a:bodyPr wrap="square" rtlCol="0">
              <a:spAutoFit/>
            </a:bodyPr>
            <a:lstStyle/>
            <a:p>
              <a:pPr algn="ctr"/>
              <a:r>
                <a:rPr lang="ar-EG" sz="1800" b="1">
                  <a:latin typeface="+mn-lt"/>
                </a:rPr>
                <a:t>لا خطورة</a:t>
              </a:r>
              <a:endParaRPr lang="en-US" sz="1800" b="1">
                <a:latin typeface="+mn-lt"/>
              </a:endParaRPr>
            </a:p>
          </p:txBody>
        </p:sp>
        <p:sp>
          <p:nvSpPr>
            <p:cNvPr id="12" name="TextBox 11">
              <a:extLst>
                <a:ext uri="{FF2B5EF4-FFF2-40B4-BE49-F238E27FC236}">
                  <a16:creationId xmlns:a16="http://schemas.microsoft.com/office/drawing/2014/main" id="{3F2C704B-7851-58D0-D69F-6097EBEFDCD4}"/>
                </a:ext>
              </a:extLst>
            </p:cNvPr>
            <p:cNvSpPr txBox="1"/>
            <p:nvPr/>
          </p:nvSpPr>
          <p:spPr>
            <a:xfrm>
              <a:off x="6008793" y="1981200"/>
              <a:ext cx="1524000" cy="369332"/>
            </a:xfrm>
            <a:prstGeom prst="rect">
              <a:avLst/>
            </a:prstGeom>
            <a:solidFill>
              <a:schemeClr val="bg1"/>
            </a:solidFill>
          </p:spPr>
          <p:txBody>
            <a:bodyPr wrap="square" rtlCol="0">
              <a:spAutoFit/>
            </a:bodyPr>
            <a:lstStyle/>
            <a:p>
              <a:pPr algn="ctr"/>
              <a:r>
                <a:rPr lang="ar-EG" sz="1800" b="1">
                  <a:latin typeface="+mn-lt"/>
                </a:rPr>
                <a:t>متاح دائما</a:t>
              </a:r>
              <a:endParaRPr lang="en-US" sz="1800" b="1">
                <a:latin typeface="+mn-lt"/>
              </a:endParaRPr>
            </a:p>
          </p:txBody>
        </p:sp>
        <p:sp>
          <p:nvSpPr>
            <p:cNvPr id="13" name="TextBox 12">
              <a:extLst>
                <a:ext uri="{FF2B5EF4-FFF2-40B4-BE49-F238E27FC236}">
                  <a16:creationId xmlns:a16="http://schemas.microsoft.com/office/drawing/2014/main" id="{2C222158-202D-05E4-7795-35AD7F889308}"/>
                </a:ext>
              </a:extLst>
            </p:cNvPr>
            <p:cNvSpPr txBox="1"/>
            <p:nvPr/>
          </p:nvSpPr>
          <p:spPr>
            <a:xfrm>
              <a:off x="6039935" y="3027717"/>
              <a:ext cx="1451114" cy="646331"/>
            </a:xfrm>
            <a:prstGeom prst="rect">
              <a:avLst/>
            </a:prstGeom>
            <a:solidFill>
              <a:schemeClr val="bg1"/>
            </a:solidFill>
          </p:spPr>
          <p:txBody>
            <a:bodyPr wrap="square" rtlCol="0">
              <a:spAutoFit/>
            </a:bodyPr>
            <a:lstStyle/>
            <a:p>
              <a:pPr algn="ctr"/>
              <a:r>
                <a:rPr lang="ar-EG" sz="1800" b="1">
                  <a:latin typeface="+mn-lt"/>
                </a:rPr>
                <a:t>سرعة اتخاذ</a:t>
              </a:r>
            </a:p>
            <a:p>
              <a:pPr algn="ctr"/>
              <a:r>
                <a:rPr lang="ar-EG" sz="1800" b="1">
                  <a:latin typeface="+mn-lt"/>
                </a:rPr>
                <a:t>القرار</a:t>
              </a:r>
              <a:endParaRPr lang="en-US" sz="1800" b="1">
                <a:latin typeface="+mn-lt"/>
              </a:endParaRPr>
            </a:p>
          </p:txBody>
        </p:sp>
        <p:sp>
          <p:nvSpPr>
            <p:cNvPr id="14" name="TextBox 13">
              <a:extLst>
                <a:ext uri="{FF2B5EF4-FFF2-40B4-BE49-F238E27FC236}">
                  <a16:creationId xmlns:a16="http://schemas.microsoft.com/office/drawing/2014/main" id="{6884978C-62F1-732D-B10E-535C9273765C}"/>
                </a:ext>
              </a:extLst>
            </p:cNvPr>
            <p:cNvSpPr txBox="1"/>
            <p:nvPr/>
          </p:nvSpPr>
          <p:spPr>
            <a:xfrm>
              <a:off x="6081679" y="4128700"/>
              <a:ext cx="1451114" cy="646331"/>
            </a:xfrm>
            <a:prstGeom prst="rect">
              <a:avLst/>
            </a:prstGeom>
            <a:solidFill>
              <a:schemeClr val="bg1"/>
            </a:solidFill>
          </p:spPr>
          <p:txBody>
            <a:bodyPr wrap="square" rtlCol="0">
              <a:spAutoFit/>
            </a:bodyPr>
            <a:lstStyle/>
            <a:p>
              <a:pPr algn="ctr"/>
              <a:r>
                <a:rPr lang="ar-EG" sz="1800" b="1">
                  <a:latin typeface="+mn-lt"/>
                </a:rPr>
                <a:t>تطبيقات الرعاية الصحية</a:t>
              </a:r>
              <a:endParaRPr lang="en-US" sz="1800" b="1">
                <a:latin typeface="+mn-lt"/>
              </a:endParaRPr>
            </a:p>
          </p:txBody>
        </p:sp>
        <p:sp>
          <p:nvSpPr>
            <p:cNvPr id="15" name="TextBox 14">
              <a:extLst>
                <a:ext uri="{FF2B5EF4-FFF2-40B4-BE49-F238E27FC236}">
                  <a16:creationId xmlns:a16="http://schemas.microsoft.com/office/drawing/2014/main" id="{AF637F61-C639-D5BA-A388-BAFBE54379AB}"/>
                </a:ext>
              </a:extLst>
            </p:cNvPr>
            <p:cNvSpPr txBox="1"/>
            <p:nvPr/>
          </p:nvSpPr>
          <p:spPr>
            <a:xfrm>
              <a:off x="4419600" y="5239434"/>
              <a:ext cx="1524000" cy="646331"/>
            </a:xfrm>
            <a:prstGeom prst="rect">
              <a:avLst/>
            </a:prstGeom>
            <a:solidFill>
              <a:schemeClr val="bg1"/>
            </a:solidFill>
          </p:spPr>
          <p:txBody>
            <a:bodyPr wrap="square" rtlCol="0">
              <a:spAutoFit/>
            </a:bodyPr>
            <a:lstStyle/>
            <a:p>
              <a:pPr algn="ctr"/>
              <a:r>
                <a:rPr lang="ar-EG" sz="1800" b="1">
                  <a:latin typeface="+mn-lt"/>
                </a:rPr>
                <a:t>إدارة المهام المتكررة</a:t>
              </a:r>
              <a:endParaRPr lang="en-US" sz="1800" b="1">
                <a:latin typeface="+mn-lt"/>
              </a:endParaRPr>
            </a:p>
          </p:txBody>
        </p:sp>
      </p:grpSp>
    </p:spTree>
    <p:extLst>
      <p:ext uri="{BB962C8B-B14F-4D97-AF65-F5344CB8AC3E}">
        <p14:creationId xmlns:p14="http://schemas.microsoft.com/office/powerpoint/2010/main" val="3389412511"/>
      </p:ext>
    </p:extLst>
  </p:cSld>
  <p:clrMapOvr>
    <a:masterClrMapping/>
  </p:clrMapOvr>
  <p:transition>
    <p:dissolve/>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786AFAC3-434D-3FEF-B23B-963AEB66DAF0}"/>
            </a:ext>
          </a:extLst>
        </p:cNvPr>
        <p:cNvGrpSpPr/>
        <p:nvPr/>
      </p:nvGrpSpPr>
      <p:grpSpPr>
        <a:xfrm>
          <a:off x="0" y="0"/>
          <a:ext cx="0" cy="0"/>
        </a:xfrm>
      </p:grpSpPr>
      <p:sp>
        <p:nvSpPr>
          <p:cNvPr id="2" name="Title 1">
            <a:extLst>
              <a:ext uri="{FF2B5EF4-FFF2-40B4-BE49-F238E27FC236}">
                <a16:creationId xmlns:a16="http://schemas.microsoft.com/office/drawing/2014/main" id="{ABEB6AE2-F764-6B1C-4BE3-2DA919D2B3C2}"/>
              </a:ext>
            </a:extLst>
          </p:cNvPr>
          <p:cNvSpPr>
            <a:spLocks noGrp="1"/>
          </p:cNvSpPr>
          <p:nvPr>
            <p:ph type="title"/>
          </p:nvPr>
        </p:nvSpPr>
        <p:spPr>
          <a:xfrm>
            <a:off x="685800" y="609600"/>
            <a:ext cx="7772400" cy="533400"/>
          </a:xfrm>
        </p:spPr>
        <p:txBody>
          <a:bodyPr/>
          <a:lstStyle/>
          <a:p>
            <a:pPr algn="r" rtl="1"/>
            <a:r>
              <a:rPr lang="ar-EG" sz="4400">
                <a:cs typeface="+mn-cs"/>
              </a:rPr>
              <a:t>الروبوتات الطبية</a:t>
            </a:r>
            <a:endParaRPr lang="en-US" sz="4400">
              <a:cs typeface="+mn-cs"/>
            </a:endParaRPr>
          </a:p>
        </p:txBody>
      </p:sp>
      <p:sp>
        <p:nvSpPr>
          <p:cNvPr id="6" name="Footer Placeholder 5">
            <a:extLst>
              <a:ext uri="{FF2B5EF4-FFF2-40B4-BE49-F238E27FC236}">
                <a16:creationId xmlns:a16="http://schemas.microsoft.com/office/drawing/2014/main" id="{029F4E47-DF35-E702-3FE5-6EE152EB14EC}"/>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pic>
        <p:nvPicPr>
          <p:cNvPr id="8" name="Picture 7">
            <a:extLst>
              <a:ext uri="{FF2B5EF4-FFF2-40B4-BE49-F238E27FC236}">
                <a16:creationId xmlns:a16="http://schemas.microsoft.com/office/drawing/2014/main" id="{271E2A60-484A-D72A-2D4B-289329B76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219200"/>
            <a:ext cx="3962400" cy="2514600"/>
          </a:xfrm>
          <a:prstGeom prst="rect">
            <a:avLst/>
          </a:prstGeom>
        </p:spPr>
      </p:pic>
      <p:pic>
        <p:nvPicPr>
          <p:cNvPr id="10" name="Picture 9">
            <a:extLst>
              <a:ext uri="{FF2B5EF4-FFF2-40B4-BE49-F238E27FC236}">
                <a16:creationId xmlns:a16="http://schemas.microsoft.com/office/drawing/2014/main" id="{F987F90C-266B-B4DA-2BE6-F4FD64EAF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810000"/>
            <a:ext cx="3962400" cy="2667000"/>
          </a:xfrm>
          <a:prstGeom prst="rect">
            <a:avLst/>
          </a:prstGeom>
        </p:spPr>
      </p:pic>
      <p:pic>
        <p:nvPicPr>
          <p:cNvPr id="11" name="Picture 10">
            <a:extLst>
              <a:ext uri="{FF2B5EF4-FFF2-40B4-BE49-F238E27FC236}">
                <a16:creationId xmlns:a16="http://schemas.microsoft.com/office/drawing/2014/main" id="{EC105D2B-9F18-7C1B-DC36-633DD69B9F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810000"/>
            <a:ext cx="4038600" cy="2667000"/>
          </a:xfrm>
          <a:prstGeom prst="rect">
            <a:avLst/>
          </a:prstGeom>
        </p:spPr>
      </p:pic>
      <p:pic>
        <p:nvPicPr>
          <p:cNvPr id="16386" name="Picture 2" descr="Robots in Healthcare: What's in Store for the Future | RN.com">
            <a:extLst>
              <a:ext uri="{FF2B5EF4-FFF2-40B4-BE49-F238E27FC236}">
                <a16:creationId xmlns:a16="http://schemas.microsoft.com/office/drawing/2014/main" id="{33EDB69E-4D2A-96EC-1C19-0CC890E29D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2500" t="2225" b="0"/>
          <a:stretch>
            <a:fillRect/>
          </a:stretch>
        </p:blipFill>
        <p:spPr bwMode="auto">
          <a:xfrm>
            <a:off x="609599" y="1219200"/>
            <a:ext cx="3810002"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754794"/>
      </p:ext>
    </p:extLst>
  </p:cSld>
  <p:clrMapOvr>
    <a:masterClrMapping/>
  </p:clrMapOvr>
  <p:transition>
    <p:dissolve/>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Content Placeholder 5">
            <a:extLst>
              <a:ext uri="{FF2B5EF4-FFF2-40B4-BE49-F238E27FC236}">
                <a16:creationId xmlns:a16="http://schemas.microsoft.com/office/drawing/2014/main" id="{DD3CE28E-66DD-D053-8DF4-0BBBA828D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609600"/>
            <a:ext cx="7772399" cy="5715000"/>
          </a:xfrm>
        </p:spPr>
      </p:pic>
      <p:sp>
        <p:nvSpPr>
          <p:cNvPr id="2" name="Rectangle 5">
            <a:extLst>
              <a:ext uri="{FF2B5EF4-FFF2-40B4-BE49-F238E27FC236}">
                <a16:creationId xmlns:a16="http://schemas.microsoft.com/office/drawing/2014/main" id="{275FF75B-0D5E-8F5F-D160-63FAF9F9F6C2}"/>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3" name="Title 1">
            <a:extLst>
              <a:ext uri="{FF2B5EF4-FFF2-40B4-BE49-F238E27FC236}">
                <a16:creationId xmlns:a16="http://schemas.microsoft.com/office/drawing/2014/main" id="{A802393C-848D-FF63-5B0D-30BC6157E65E}"/>
              </a:ext>
            </a:extLst>
          </p:cNvPr>
          <p:cNvSpPr txBox="1"/>
          <p:nvPr/>
        </p:nvSpPr>
        <p:spPr bwMode="auto">
          <a:xfrm>
            <a:off x="2057400" y="762000"/>
            <a:ext cx="5181600" cy="685800"/>
          </a:xfrm>
          <a:prstGeom prst="rect">
            <a:avLst/>
          </a:prstGeom>
          <a:solidFill>
            <a:srgbClr val="FF9900"/>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ctr" rtl="1"/>
            <a:r>
              <a:rPr lang="ar-EG" sz="4000" kern="0">
                <a:cs typeface="+mn-cs"/>
              </a:rPr>
              <a:t>وظائف آلية للروبوت الطبي</a:t>
            </a:r>
            <a:endParaRPr lang="en-US" sz="4000" kern="0">
              <a:cs typeface="+mn-cs"/>
            </a:endParaRPr>
          </a:p>
        </p:txBody>
      </p:sp>
      <p:sp>
        <p:nvSpPr>
          <p:cNvPr id="5" name="TextBox 4">
            <a:extLst>
              <a:ext uri="{FF2B5EF4-FFF2-40B4-BE49-F238E27FC236}">
                <a16:creationId xmlns:a16="http://schemas.microsoft.com/office/drawing/2014/main" id="{769360AF-FF5F-AE01-DF0A-10AFA5A058E1}"/>
              </a:ext>
            </a:extLst>
          </p:cNvPr>
          <p:cNvSpPr txBox="1"/>
          <p:nvPr/>
        </p:nvSpPr>
        <p:spPr>
          <a:xfrm>
            <a:off x="990600" y="2133600"/>
            <a:ext cx="2057400" cy="369332"/>
          </a:xfrm>
          <a:prstGeom prst="rect">
            <a:avLst/>
          </a:prstGeom>
          <a:solidFill>
            <a:srgbClr val="C4DCFE"/>
          </a:solidFill>
        </p:spPr>
        <p:txBody>
          <a:bodyPr wrap="square" rtlCol="0">
            <a:spAutoFit/>
          </a:bodyPr>
          <a:lstStyle/>
          <a:p>
            <a:pPr algn="ctr"/>
            <a:r>
              <a:rPr lang="ar-EG" sz="1800" b="1">
                <a:latin typeface="+mn-lt"/>
              </a:rPr>
              <a:t>يتواصل مع المرضي</a:t>
            </a:r>
            <a:endParaRPr lang="en-US" sz="1800" b="1">
              <a:latin typeface="+mn-lt"/>
            </a:endParaRPr>
          </a:p>
        </p:txBody>
      </p:sp>
      <p:sp>
        <p:nvSpPr>
          <p:cNvPr id="7" name="TextBox 6">
            <a:extLst>
              <a:ext uri="{FF2B5EF4-FFF2-40B4-BE49-F238E27FC236}">
                <a16:creationId xmlns:a16="http://schemas.microsoft.com/office/drawing/2014/main" id="{F04A7064-EC45-C539-28FD-F29683799792}"/>
              </a:ext>
            </a:extLst>
          </p:cNvPr>
          <p:cNvSpPr txBox="1"/>
          <p:nvPr/>
        </p:nvSpPr>
        <p:spPr>
          <a:xfrm>
            <a:off x="980661" y="2858869"/>
            <a:ext cx="2057400" cy="646331"/>
          </a:xfrm>
          <a:prstGeom prst="rect">
            <a:avLst/>
          </a:prstGeom>
          <a:solidFill>
            <a:srgbClr val="C4DCFE"/>
          </a:solidFill>
        </p:spPr>
        <p:txBody>
          <a:bodyPr wrap="square" rtlCol="0">
            <a:spAutoFit/>
          </a:bodyPr>
          <a:lstStyle/>
          <a:p>
            <a:pPr algn="ctr"/>
            <a:r>
              <a:rPr lang="ar-EG" sz="1800" b="1">
                <a:latin typeface="+mn-lt"/>
              </a:rPr>
              <a:t>يراجع العلامات الحيوية للمريض</a:t>
            </a:r>
            <a:endParaRPr lang="en-US" sz="1800" b="1">
              <a:latin typeface="+mn-lt"/>
            </a:endParaRPr>
          </a:p>
        </p:txBody>
      </p:sp>
      <p:sp>
        <p:nvSpPr>
          <p:cNvPr id="8" name="TextBox 7">
            <a:extLst>
              <a:ext uri="{FF2B5EF4-FFF2-40B4-BE49-F238E27FC236}">
                <a16:creationId xmlns:a16="http://schemas.microsoft.com/office/drawing/2014/main" id="{D0D12198-21D9-5665-6B17-933C61252244}"/>
              </a:ext>
            </a:extLst>
          </p:cNvPr>
          <p:cNvSpPr txBox="1"/>
          <p:nvPr/>
        </p:nvSpPr>
        <p:spPr>
          <a:xfrm>
            <a:off x="981986" y="3810000"/>
            <a:ext cx="2218414" cy="646331"/>
          </a:xfrm>
          <a:prstGeom prst="rect">
            <a:avLst/>
          </a:prstGeom>
          <a:solidFill>
            <a:srgbClr val="C4DCFE"/>
          </a:solidFill>
        </p:spPr>
        <p:txBody>
          <a:bodyPr wrap="square" rtlCol="0">
            <a:spAutoFit/>
          </a:bodyPr>
          <a:lstStyle/>
          <a:p>
            <a:pPr algn="ctr"/>
            <a:r>
              <a:rPr lang="ar-EG" sz="1800" b="1">
                <a:latin typeface="+mn-lt"/>
              </a:rPr>
              <a:t>يحدد احتياجات المريض وفحوصاته المقررة</a:t>
            </a:r>
            <a:endParaRPr lang="en-US" sz="1800" b="1">
              <a:latin typeface="+mn-lt"/>
            </a:endParaRPr>
          </a:p>
        </p:txBody>
      </p:sp>
      <p:sp>
        <p:nvSpPr>
          <p:cNvPr id="9" name="TextBox 8">
            <a:extLst>
              <a:ext uri="{FF2B5EF4-FFF2-40B4-BE49-F238E27FC236}">
                <a16:creationId xmlns:a16="http://schemas.microsoft.com/office/drawing/2014/main" id="{E22FF136-EDCF-1A08-538C-B98FB4548B67}"/>
              </a:ext>
            </a:extLst>
          </p:cNvPr>
          <p:cNvSpPr txBox="1"/>
          <p:nvPr/>
        </p:nvSpPr>
        <p:spPr>
          <a:xfrm>
            <a:off x="966746" y="4752201"/>
            <a:ext cx="2538454" cy="646331"/>
          </a:xfrm>
          <a:prstGeom prst="rect">
            <a:avLst/>
          </a:prstGeom>
          <a:solidFill>
            <a:srgbClr val="C4DCFE"/>
          </a:solidFill>
        </p:spPr>
        <p:txBody>
          <a:bodyPr wrap="square" rtlCol="0">
            <a:spAutoFit/>
          </a:bodyPr>
          <a:lstStyle/>
          <a:p>
            <a:pPr algn="ctr"/>
            <a:r>
              <a:rPr lang="ar-EG" sz="1800" b="1">
                <a:latin typeface="+mn-lt"/>
              </a:rPr>
              <a:t>يعمل في المواقف الخطرة والحرجة والطارئة</a:t>
            </a:r>
            <a:endParaRPr lang="en-US" sz="1800" b="1">
              <a:latin typeface="+mn-lt"/>
            </a:endParaRPr>
          </a:p>
        </p:txBody>
      </p:sp>
      <p:sp>
        <p:nvSpPr>
          <p:cNvPr id="10" name="TextBox 9">
            <a:extLst>
              <a:ext uri="{FF2B5EF4-FFF2-40B4-BE49-F238E27FC236}">
                <a16:creationId xmlns:a16="http://schemas.microsoft.com/office/drawing/2014/main" id="{323459E6-6447-5BDA-E3F4-84D19FDF1548}"/>
              </a:ext>
            </a:extLst>
          </p:cNvPr>
          <p:cNvSpPr txBox="1"/>
          <p:nvPr/>
        </p:nvSpPr>
        <p:spPr>
          <a:xfrm>
            <a:off x="5715000" y="1905000"/>
            <a:ext cx="2362200" cy="923330"/>
          </a:xfrm>
          <a:prstGeom prst="rect">
            <a:avLst/>
          </a:prstGeom>
          <a:solidFill>
            <a:srgbClr val="C4DCFE"/>
          </a:solidFill>
        </p:spPr>
        <p:txBody>
          <a:bodyPr wrap="square" rtlCol="0">
            <a:spAutoFit/>
          </a:bodyPr>
          <a:lstStyle/>
          <a:p>
            <a:pPr algn="ctr"/>
            <a:r>
              <a:rPr lang="ar-EG" sz="1800" b="1">
                <a:latin typeface="+mn-lt"/>
              </a:rPr>
              <a:t>ينفذ تحليل البيانات الدوائية لمساعدة زيادة كفاءة الصيادلة</a:t>
            </a:r>
            <a:endParaRPr lang="en-US" sz="1800" b="1">
              <a:latin typeface="+mn-lt"/>
            </a:endParaRPr>
          </a:p>
        </p:txBody>
      </p:sp>
      <p:sp>
        <p:nvSpPr>
          <p:cNvPr id="11" name="TextBox 10">
            <a:extLst>
              <a:ext uri="{FF2B5EF4-FFF2-40B4-BE49-F238E27FC236}">
                <a16:creationId xmlns:a16="http://schemas.microsoft.com/office/drawing/2014/main" id="{8F0C5E6B-596D-D98F-01A4-1AD0B0F1BC4F}"/>
              </a:ext>
            </a:extLst>
          </p:cNvPr>
          <p:cNvSpPr txBox="1"/>
          <p:nvPr/>
        </p:nvSpPr>
        <p:spPr>
          <a:xfrm>
            <a:off x="5715000" y="3268173"/>
            <a:ext cx="2362200" cy="369332"/>
          </a:xfrm>
          <a:prstGeom prst="rect">
            <a:avLst/>
          </a:prstGeom>
          <a:solidFill>
            <a:srgbClr val="C4DCFE"/>
          </a:solidFill>
        </p:spPr>
        <p:txBody>
          <a:bodyPr wrap="square" rtlCol="0">
            <a:spAutoFit/>
          </a:bodyPr>
          <a:lstStyle/>
          <a:p>
            <a:pPr algn="ctr"/>
            <a:r>
              <a:rPr lang="ar-EG" sz="1800" b="1">
                <a:latin typeface="+mn-lt"/>
              </a:rPr>
              <a:t>تعقيم غرف المستشفى</a:t>
            </a:r>
            <a:endParaRPr lang="en-US" sz="1800" b="1">
              <a:latin typeface="+mn-lt"/>
            </a:endParaRPr>
          </a:p>
        </p:txBody>
      </p:sp>
      <p:sp>
        <p:nvSpPr>
          <p:cNvPr id="12" name="TextBox 11">
            <a:extLst>
              <a:ext uri="{FF2B5EF4-FFF2-40B4-BE49-F238E27FC236}">
                <a16:creationId xmlns:a16="http://schemas.microsoft.com/office/drawing/2014/main" id="{32D72DC5-3E27-1E23-AF5C-F48E132143F4}"/>
              </a:ext>
            </a:extLst>
          </p:cNvPr>
          <p:cNvSpPr txBox="1"/>
          <p:nvPr/>
        </p:nvSpPr>
        <p:spPr>
          <a:xfrm>
            <a:off x="5720300" y="4017744"/>
            <a:ext cx="2356899" cy="646331"/>
          </a:xfrm>
          <a:prstGeom prst="rect">
            <a:avLst/>
          </a:prstGeom>
          <a:solidFill>
            <a:srgbClr val="C4DCFE"/>
          </a:solidFill>
        </p:spPr>
        <p:txBody>
          <a:bodyPr wrap="square" rtlCol="0">
            <a:spAutoFit/>
          </a:bodyPr>
          <a:lstStyle/>
          <a:p>
            <a:pPr algn="ctr"/>
            <a:r>
              <a:rPr lang="ar-EG" sz="1800" b="1">
                <a:latin typeface="+mn-lt"/>
              </a:rPr>
              <a:t>مساعدة المرضي في الوصول للمعلومات الصحيحة</a:t>
            </a:r>
            <a:endParaRPr lang="en-US" sz="1800" b="1">
              <a:latin typeface="+mn-lt"/>
            </a:endParaRPr>
          </a:p>
        </p:txBody>
      </p:sp>
      <p:sp>
        <p:nvSpPr>
          <p:cNvPr id="13" name="TextBox 12">
            <a:extLst>
              <a:ext uri="{FF2B5EF4-FFF2-40B4-BE49-F238E27FC236}">
                <a16:creationId xmlns:a16="http://schemas.microsoft.com/office/drawing/2014/main" id="{320E1BD1-288F-24D7-1962-5682EECECA6B}"/>
              </a:ext>
            </a:extLst>
          </p:cNvPr>
          <p:cNvSpPr txBox="1"/>
          <p:nvPr/>
        </p:nvSpPr>
        <p:spPr>
          <a:xfrm>
            <a:off x="5715000" y="5068669"/>
            <a:ext cx="2356899" cy="646331"/>
          </a:xfrm>
          <a:prstGeom prst="rect">
            <a:avLst/>
          </a:prstGeom>
          <a:solidFill>
            <a:srgbClr val="C4DCFE"/>
          </a:solidFill>
        </p:spPr>
        <p:txBody>
          <a:bodyPr wrap="square" rtlCol="0">
            <a:spAutoFit/>
          </a:bodyPr>
          <a:lstStyle/>
          <a:p>
            <a:pPr algn="ctr"/>
            <a:r>
              <a:rPr lang="ar-EG" sz="1800" b="1">
                <a:latin typeface="+mn-lt"/>
              </a:rPr>
              <a:t>تذكرة المرضي بمواعيد علاجاتهم</a:t>
            </a:r>
            <a:endParaRPr lang="en-US" sz="1800" b="1">
              <a:latin typeface="+mn-lt"/>
            </a:endParaRPr>
          </a:p>
        </p:txBody>
      </p:sp>
    </p:spTree>
    <p:extLst>
      <p:ext uri="{BB962C8B-B14F-4D97-AF65-F5344CB8AC3E}">
        <p14:creationId xmlns:p14="http://schemas.microsoft.com/office/powerpoint/2010/main" val="1066675533"/>
      </p:ext>
    </p:extLst>
  </p:cSld>
  <p:clrMapOvr>
    <a:masterClrMapping/>
  </p:clrMapOvr>
  <p:transition>
    <p:dissolve/>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C522BF70-7B55-565B-1786-2A3CAC8BC645}"/>
            </a:ext>
          </a:extLst>
        </p:cNvPr>
        <p:cNvGrpSpPr/>
        <p:nvPr/>
      </p:nvGrpSpPr>
      <p:grpSpPr>
        <a:xfrm>
          <a:off x="0" y="0"/>
          <a:ext cx="0" cy="0"/>
        </a:xfrm>
      </p:grpSpPr>
      <p:pic>
        <p:nvPicPr>
          <p:cNvPr id="6" name="Picture 5">
            <a:extLst>
              <a:ext uri="{FF2B5EF4-FFF2-40B4-BE49-F238E27FC236}">
                <a16:creationId xmlns:a16="http://schemas.microsoft.com/office/drawing/2014/main" id="{99925891-9742-DC72-920D-A8594E421CB5}"/>
              </a:ext>
            </a:extLst>
          </p:cNvPr>
          <p:cNvPicPr>
            <a:picLocks noChangeAspect="1"/>
          </p:cNvPicPr>
          <p:nvPr/>
        </p:nvPicPr>
        <p:blipFill>
          <a:blip r:embed="rId2"/>
          <a:stretch>
            <a:fillRect/>
          </a:stretch>
        </p:blipFill>
        <p:spPr>
          <a:xfrm>
            <a:off x="685800" y="1295400"/>
            <a:ext cx="7772400" cy="5181600"/>
          </a:xfrm>
          <a:prstGeom prst="rect">
            <a:avLst/>
          </a:prstGeom>
        </p:spPr>
      </p:pic>
      <p:sp>
        <p:nvSpPr>
          <p:cNvPr id="2" name="Rectangle 5">
            <a:extLst>
              <a:ext uri="{FF2B5EF4-FFF2-40B4-BE49-F238E27FC236}">
                <a16:creationId xmlns:a16="http://schemas.microsoft.com/office/drawing/2014/main" id="{D3CE6156-F982-8391-D099-60C03CF7BACC}"/>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3" name="Title 1">
            <a:extLst>
              <a:ext uri="{FF2B5EF4-FFF2-40B4-BE49-F238E27FC236}">
                <a16:creationId xmlns:a16="http://schemas.microsoft.com/office/drawing/2014/main" id="{7A089A00-1E46-22D3-12FC-1509DEFF0962}"/>
              </a:ext>
            </a:extLst>
          </p:cNvPr>
          <p:cNvSpPr>
            <a:spLocks noGrp="1"/>
          </p:cNvSpPr>
          <p:nvPr>
            <p:ph type="title"/>
          </p:nvPr>
        </p:nvSpPr>
        <p:spPr>
          <a:xfrm>
            <a:off x="685800" y="609600"/>
            <a:ext cx="7772400" cy="533400"/>
          </a:xfrm>
        </p:spPr>
        <p:txBody>
          <a:bodyPr/>
          <a:lstStyle/>
          <a:p>
            <a:pPr algn="r" rtl="1"/>
            <a:r>
              <a:rPr lang="ar-EG" sz="4400">
                <a:cs typeface="+mn-cs"/>
              </a:rPr>
              <a:t>روبوتات التمريض</a:t>
            </a:r>
            <a:endParaRPr lang="en-US" sz="4400">
              <a:cs typeface="+mn-cs"/>
            </a:endParaRPr>
          </a:p>
        </p:txBody>
      </p:sp>
    </p:spTree>
    <p:extLst>
      <p:ext uri="{BB962C8B-B14F-4D97-AF65-F5344CB8AC3E}">
        <p14:creationId xmlns:p14="http://schemas.microsoft.com/office/powerpoint/2010/main" val="517597881"/>
      </p:ext>
    </p:extLst>
  </p:cSld>
  <p:clrMapOvr>
    <a:masterClrMapping/>
  </p:clrMapOvr>
  <p:transition>
    <p:dissolve/>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9EEFB076-CB90-9F44-64A3-067BF103E053}"/>
            </a:ext>
          </a:extLst>
        </p:cNvPr>
        <p:cNvGrpSpPr/>
        <p:nvPr/>
      </p:nvGrpSpPr>
      <p:grpSpPr>
        <a:xfrm>
          <a:off x="0" y="0"/>
          <a:ext cx="0" cy="0"/>
        </a:xfrm>
      </p:grpSpPr>
      <p:pic>
        <p:nvPicPr>
          <p:cNvPr id="5122" name="Picture 2">
            <a:extLst>
              <a:ext uri="{FF2B5EF4-FFF2-40B4-BE49-F238E27FC236}">
                <a16:creationId xmlns:a16="http://schemas.microsoft.com/office/drawing/2014/main" id="{52701DDA-C69F-ABC5-EBC8-590681ECD2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1295400"/>
            <a:ext cx="7772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9BC56B4A-2123-96B8-644D-CE32296800FD}"/>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7" name="Title 1">
            <a:extLst>
              <a:ext uri="{FF2B5EF4-FFF2-40B4-BE49-F238E27FC236}">
                <a16:creationId xmlns:a16="http://schemas.microsoft.com/office/drawing/2014/main" id="{F4FB026C-690D-8E86-EB00-244D3F45CF84}"/>
              </a:ext>
            </a:extLst>
          </p:cNvPr>
          <p:cNvSpPr>
            <a:spLocks noGrp="1"/>
          </p:cNvSpPr>
          <p:nvPr>
            <p:ph type="title"/>
          </p:nvPr>
        </p:nvSpPr>
        <p:spPr>
          <a:xfrm>
            <a:off x="685800" y="609600"/>
            <a:ext cx="7772400" cy="533400"/>
          </a:xfrm>
        </p:spPr>
        <p:txBody>
          <a:bodyPr/>
          <a:lstStyle/>
          <a:p>
            <a:pPr algn="r" rtl="1"/>
            <a:r>
              <a:rPr lang="ar-EG" sz="4400">
                <a:cs typeface="+mn-cs"/>
              </a:rPr>
              <a:t>روبوتات التعقيم</a:t>
            </a:r>
            <a:endParaRPr lang="en-US" sz="4400">
              <a:cs typeface="+mn-cs"/>
            </a:endParaRPr>
          </a:p>
        </p:txBody>
      </p:sp>
    </p:spTree>
    <p:extLst>
      <p:ext uri="{BB962C8B-B14F-4D97-AF65-F5344CB8AC3E}">
        <p14:creationId xmlns:p14="http://schemas.microsoft.com/office/powerpoint/2010/main" val="1028202201"/>
      </p:ext>
    </p:extLst>
  </p:cSld>
  <p:clrMapOvr>
    <a:masterClrMapping/>
  </p:clrMapOvr>
  <p:transition>
    <p:dissolve/>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4D117BAA-79B8-86C9-ABCA-FD250E8CE5F7}"/>
            </a:ext>
          </a:extLst>
        </p:cNvPr>
        <p:cNvGrpSpPr/>
        <p:nvPr/>
      </p:nvGrpSpPr>
      <p:grpSpPr>
        <a:xfrm>
          <a:off x="0" y="0"/>
          <a:ext cx="0" cy="0"/>
        </a:xfrm>
      </p:grpSpPr>
      <p:pic>
        <p:nvPicPr>
          <p:cNvPr id="3074" name="Picture 2" descr="Stevie the robot helps an elderly patient">
            <a:extLst>
              <a:ext uri="{FF2B5EF4-FFF2-40B4-BE49-F238E27FC236}">
                <a16:creationId xmlns:a16="http://schemas.microsoft.com/office/drawing/2014/main" id="{F7B4EDC1-6E7E-F07F-842D-12C4420F9B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1371600"/>
            <a:ext cx="7772400"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8407E935-C8D4-5F6E-A21B-485298682092}"/>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7" name="Title 1">
            <a:extLst>
              <a:ext uri="{FF2B5EF4-FFF2-40B4-BE49-F238E27FC236}">
                <a16:creationId xmlns:a16="http://schemas.microsoft.com/office/drawing/2014/main" id="{6FD0FEA2-4459-F2E2-14B1-3F8C146DCEE2}"/>
              </a:ext>
            </a:extLst>
          </p:cNvPr>
          <p:cNvSpPr>
            <a:spLocks noGrp="1"/>
          </p:cNvSpPr>
          <p:nvPr>
            <p:ph type="title"/>
          </p:nvPr>
        </p:nvSpPr>
        <p:spPr>
          <a:xfrm>
            <a:off x="685800" y="609600"/>
            <a:ext cx="7772400" cy="533400"/>
          </a:xfrm>
        </p:spPr>
        <p:txBody>
          <a:bodyPr/>
          <a:lstStyle/>
          <a:p>
            <a:pPr algn="r" rtl="1"/>
            <a:r>
              <a:rPr lang="ar-EG" sz="4400">
                <a:cs typeface="+mn-cs"/>
              </a:rPr>
              <a:t>روبوتات التواصل مع المرضي</a:t>
            </a:r>
            <a:endParaRPr lang="en-US" sz="4400">
              <a:cs typeface="+mn-cs"/>
            </a:endParaRPr>
          </a:p>
        </p:txBody>
      </p:sp>
    </p:spTree>
    <p:extLst>
      <p:ext uri="{BB962C8B-B14F-4D97-AF65-F5344CB8AC3E}">
        <p14:creationId xmlns:p14="http://schemas.microsoft.com/office/powerpoint/2010/main" val="394314803"/>
      </p:ext>
    </p:extLst>
  </p:cSld>
  <p:clrMapOvr>
    <a:masterClrMapping/>
  </p:clrMapOvr>
  <p:transition>
    <p:dissolve/>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3B56CDEF-48B6-F644-8179-AE7781109B89}"/>
            </a:ext>
          </a:extLst>
        </p:cNvPr>
        <p:cNvGrpSpPr/>
        <p:nvPr/>
      </p:nvGrpSpPr>
      <p:grpSpPr>
        <a:xfrm>
          <a:off x="0" y="0"/>
          <a:ext cx="0" cy="0"/>
        </a:xfrm>
      </p:grpSpPr>
      <p:sp>
        <p:nvSpPr>
          <p:cNvPr id="2" name="Title 1">
            <a:extLst>
              <a:ext uri="{FF2B5EF4-FFF2-40B4-BE49-F238E27FC236}">
                <a16:creationId xmlns:a16="http://schemas.microsoft.com/office/drawing/2014/main" id="{011AEE89-4546-55EF-D873-93690925E809}"/>
              </a:ext>
            </a:extLst>
          </p:cNvPr>
          <p:cNvSpPr>
            <a:spLocks noGrp="1"/>
          </p:cNvSpPr>
          <p:nvPr>
            <p:ph type="title"/>
          </p:nvPr>
        </p:nvSpPr>
        <p:spPr>
          <a:xfrm>
            <a:off x="685800" y="609600"/>
            <a:ext cx="7772400" cy="533400"/>
          </a:xfrm>
        </p:spPr>
        <p:txBody>
          <a:bodyPr/>
          <a:lstStyle/>
          <a:p>
            <a:pPr algn="r" rtl="1"/>
            <a:r>
              <a:rPr lang="ar-EG" sz="4400">
                <a:cs typeface="+mn-cs"/>
              </a:rPr>
              <a:t>التفاعل بين الإنسان والروبوت</a:t>
            </a:r>
            <a:endParaRPr lang="en-US" sz="4400">
              <a:cs typeface="+mn-cs"/>
            </a:endParaRPr>
          </a:p>
        </p:txBody>
      </p:sp>
      <p:sp>
        <p:nvSpPr>
          <p:cNvPr id="5" name="Content Placeholder 4">
            <a:extLst>
              <a:ext uri="{FF2B5EF4-FFF2-40B4-BE49-F238E27FC236}">
                <a16:creationId xmlns:a16="http://schemas.microsoft.com/office/drawing/2014/main" id="{820E9736-96F3-AE65-E3D3-4B761AD7B94E}"/>
              </a:ext>
            </a:extLst>
          </p:cNvPr>
          <p:cNvSpPr>
            <a:spLocks noGrp="1"/>
          </p:cNvSpPr>
          <p:nvPr>
            <p:ph idx="1"/>
          </p:nvPr>
        </p:nvSpPr>
        <p:spPr>
          <a:xfrm>
            <a:off x="5105399" y="1703567"/>
            <a:ext cx="3352801" cy="4572000"/>
          </a:xfrm>
        </p:spPr>
        <p:txBody>
          <a:bodyPr/>
          <a:lstStyle/>
          <a:p>
            <a:pPr algn="r" rtl="1"/>
            <a:r>
              <a:rPr lang="ar-EG"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التعرف على الكلام.</a:t>
            </a:r>
          </a:p>
          <a:p>
            <a:pPr algn="r" rtl="1"/>
            <a:r>
              <a:rPr lang="ar-EG" b="1">
                <a:solidFill>
                  <a:srgbClr val="000000"/>
                </a:solidFill>
                <a:effectLst>
                  <a:outerShdw blurRad="38100" dist="38100" dir="2700000" algn="tl">
                    <a:srgbClr val="000000">
                      <a:alpha val="43137"/>
                    </a:srgbClr>
                  </a:outerShdw>
                </a:effectLst>
                <a:cs typeface="Calibri" panose="020f0502020204030204" pitchFamily="34" charset="0"/>
              </a:rPr>
              <a:t>التحدث (صوت آلي).</a:t>
            </a:r>
          </a:p>
          <a:p>
            <a:pPr algn="r" rtl="1"/>
            <a:r>
              <a:rPr lang="ar-EG" b="1">
                <a:effectLst>
                  <a:outerShdw blurRad="38100" dist="38100" dir="2700000" algn="tl">
                    <a:srgbClr val="000000">
                      <a:alpha val="43137"/>
                    </a:srgbClr>
                  </a:outerShdw>
                </a:effectLst>
              </a:rPr>
              <a:t>الإيماءات.</a:t>
            </a:r>
          </a:p>
          <a:p>
            <a:pPr algn="r" rtl="1"/>
            <a:r>
              <a:rPr lang="ar-EG" b="1">
                <a:effectLst>
                  <a:outerShdw blurRad="38100" dist="38100" dir="2700000" algn="tl">
                    <a:srgbClr val="000000">
                      <a:alpha val="43137"/>
                    </a:srgbClr>
                  </a:outerShdw>
                </a:effectLst>
              </a:rPr>
              <a:t>تعابير الوجه.</a:t>
            </a:r>
          </a:p>
          <a:p>
            <a:pPr algn="r" rtl="1"/>
            <a:r>
              <a:rPr lang="ar-EG" b="1">
                <a:effectLst>
                  <a:outerShdw blurRad="38100" dist="38100" dir="2700000" algn="tl">
                    <a:srgbClr val="000000">
                      <a:alpha val="43137"/>
                    </a:srgbClr>
                  </a:outerShdw>
                </a:effectLst>
              </a:rPr>
              <a:t>المشاعر الاصطناعية.</a:t>
            </a:r>
          </a:p>
          <a:p>
            <a:pPr algn="r" rtl="1"/>
            <a:r>
              <a:rPr lang="ar-EG" b="1">
                <a:effectLst>
                  <a:outerShdw blurRad="38100" dist="38100" dir="2700000" algn="tl">
                    <a:srgbClr val="000000">
                      <a:alpha val="43137"/>
                    </a:srgbClr>
                  </a:outerShdw>
                </a:effectLst>
              </a:rPr>
              <a:t>الشخصية.</a:t>
            </a:r>
          </a:p>
          <a:p>
            <a:pPr algn="r" rtl="1"/>
            <a:r>
              <a:rPr lang="ar-EG" b="1">
                <a:effectLst>
                  <a:outerShdw blurRad="38100" dist="38100" dir="2700000" algn="tl">
                    <a:srgbClr val="000000">
                      <a:alpha val="43137"/>
                    </a:srgbClr>
                  </a:outerShdw>
                </a:effectLst>
              </a:rPr>
              <a:t>الذكاء الاجتماعي.</a:t>
            </a:r>
          </a:p>
          <a:p>
            <a:pPr algn="r" rtl="1"/>
            <a:r>
              <a:rPr lang="ar-EG" b="1">
                <a:effectLst>
                  <a:outerShdw blurRad="38100" dist="38100" dir="2700000" algn="tl">
                    <a:srgbClr val="000000">
                      <a:alpha val="43137"/>
                    </a:srgbClr>
                  </a:outerShdw>
                </a:effectLst>
              </a:rPr>
              <a:t>المراقبة.</a:t>
            </a:r>
            <a:endParaRPr lang="en-US" b="1">
              <a:effectLst>
                <a:outerShdw blurRad="38100" dist="38100" dir="2700000" algn="tl">
                  <a:srgbClr val="000000">
                    <a:alpha val="43137"/>
                  </a:srgbClr>
                </a:outerShdw>
              </a:effectLst>
            </a:endParaRPr>
          </a:p>
        </p:txBody>
      </p:sp>
      <p:sp>
        <p:nvSpPr>
          <p:cNvPr id="6" name="Footer Placeholder 5">
            <a:extLst>
              <a:ext uri="{FF2B5EF4-FFF2-40B4-BE49-F238E27FC236}">
                <a16:creationId xmlns:a16="http://schemas.microsoft.com/office/drawing/2014/main" id="{0C599FE0-79F0-1F07-10B6-65DFFED498B5}"/>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pic>
        <p:nvPicPr>
          <p:cNvPr id="19458" name="Picture 2" descr="Human Interaction in the World of Robots | Kettering University Online">
            <a:extLst>
              <a:ext uri="{FF2B5EF4-FFF2-40B4-BE49-F238E27FC236}">
                <a16:creationId xmlns:a16="http://schemas.microsoft.com/office/drawing/2014/main" id="{94FF5CEA-DF49-E02A-B01B-21F6BD7ED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r="20000"/>
          <a:stretch>
            <a:fillRect/>
          </a:stretch>
        </p:blipFill>
        <p:spPr bwMode="auto">
          <a:xfrm>
            <a:off x="685800" y="1762124"/>
            <a:ext cx="4390793"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947526"/>
      </p:ext>
    </p:extLst>
  </p:cSld>
  <p:clrMapOvr>
    <a:masterClrMapping/>
  </p:clrMapOvr>
  <p:transition>
    <p:dissolve/>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6762D2E8-F29F-8D2E-312B-5974F6E3D6C5}"/>
            </a:ext>
          </a:extLst>
        </p:cNvPr>
        <p:cNvGrpSpPr/>
        <p:nvPr/>
      </p:nvGrpSpPr>
      <p:grpSpPr>
        <a:xfrm>
          <a:off x="0" y="0"/>
          <a:ext cx="0" cy="0"/>
        </a:xfrm>
      </p:grpSpPr>
      <p:sp>
        <p:nvSpPr>
          <p:cNvPr id="199688" name="Rectangle 8">
            <a:extLst>
              <a:ext uri="{FF2B5EF4-FFF2-40B4-BE49-F238E27FC236}">
                <a16:creationId xmlns:a16="http://schemas.microsoft.com/office/drawing/2014/main" id="{11DF68F0-1F89-BD3E-2E2E-92830F5DF1AC}"/>
              </a:ext>
            </a:extLst>
          </p:cNvPr>
          <p:cNvSpPr>
            <a:spLocks noChangeArrowheads="1"/>
          </p:cNvSpPr>
          <p:nvPr/>
        </p:nvSpPr>
        <p:spPr bwMode="auto">
          <a:xfrm>
            <a:off x="4876800" y="1447800"/>
            <a:ext cx="3657600" cy="3730738"/>
          </a:xfrm>
          <a:prstGeom prst="rect">
            <a:avLst/>
          </a:prstGeom>
          <a:noFill/>
          <a:ln w="9525">
            <a:noFill/>
            <a:miter lim="800000"/>
          </a:ln>
          <a:effectLst>
            <a:outerShdw algn="ctr" rotWithShape="0">
              <a:schemeClr val="tx1"/>
            </a:outerShdw>
          </a:effectLst>
        </p:spPr>
        <p:txBody>
          <a:bodyPr anchor="ctr"/>
          <a:lstStyle/>
          <a:p>
            <a:pPr algn="ctr">
              <a:defRPr/>
            </a:pPr>
            <a:r>
              <a:rPr lang="ar-EG"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مقدمة عن الروبوتات </a:t>
            </a:r>
            <a:endParaRPr lang="en-US"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endParaRPr>
          </a:p>
        </p:txBody>
      </p:sp>
      <p:sp>
        <p:nvSpPr>
          <p:cNvPr id="7" name="Rectangle 5">
            <a:extLst>
              <a:ext uri="{FF2B5EF4-FFF2-40B4-BE49-F238E27FC236}">
                <a16:creationId xmlns:a16="http://schemas.microsoft.com/office/drawing/2014/main" id="{DA5226C2-2A9E-911E-847D-45E34A22444A}"/>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pic>
        <p:nvPicPr>
          <p:cNvPr id="36866" name="Picture 2">
            <a:extLst>
              <a:ext uri="{FF2B5EF4-FFF2-40B4-BE49-F238E27FC236}">
                <a16:creationId xmlns:a16="http://schemas.microsoft.com/office/drawing/2014/main" id="{1B04211A-5148-FAF3-18C7-DE28A9718A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685800"/>
            <a:ext cx="43395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11490"/>
      </p:ext>
    </p:extLst>
  </p:cSld>
  <p:clrMapOvr>
    <a:masterClrMapping/>
  </p:clrMapOvr>
  <p:transition>
    <p:dissolve/>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9A06F1FD-ACB8-F489-72F9-5848E667274C}"/>
            </a:ext>
          </a:extLst>
        </p:cNvPr>
        <p:cNvGrpSpPr/>
        <p:nvPr/>
      </p:nvGrpSpPr>
      <p:grpSpPr>
        <a:xfrm>
          <a:off x="0" y="0"/>
          <a:ext cx="0" cy="0"/>
        </a:xfrm>
      </p:grpSpPr>
      <p:pic>
        <p:nvPicPr>
          <p:cNvPr id="6146" name="Picture 2" descr="Pepper medical robot">
            <a:extLst>
              <a:ext uri="{FF2B5EF4-FFF2-40B4-BE49-F238E27FC236}">
                <a16:creationId xmlns:a16="http://schemas.microsoft.com/office/drawing/2014/main" id="{40BF303E-4D0F-BED6-A0BE-47F7D7249B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1219200"/>
            <a:ext cx="7772400"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D2926E86-4DC7-3316-CA6F-64592150BB0B}"/>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7" name="Title 1">
            <a:extLst>
              <a:ext uri="{FF2B5EF4-FFF2-40B4-BE49-F238E27FC236}">
                <a16:creationId xmlns:a16="http://schemas.microsoft.com/office/drawing/2014/main" id="{46FA7D87-04AE-B836-F79E-03CBA6A6CE74}"/>
              </a:ext>
            </a:extLst>
          </p:cNvPr>
          <p:cNvSpPr>
            <a:spLocks noGrp="1"/>
          </p:cNvSpPr>
          <p:nvPr>
            <p:ph type="title"/>
          </p:nvPr>
        </p:nvSpPr>
        <p:spPr>
          <a:xfrm>
            <a:off x="685800" y="609600"/>
            <a:ext cx="7772400" cy="533400"/>
          </a:xfrm>
        </p:spPr>
        <p:txBody>
          <a:bodyPr/>
          <a:lstStyle/>
          <a:p>
            <a:pPr algn="r" rtl="1"/>
            <a:r>
              <a:rPr lang="ar-EG" sz="4400">
                <a:cs typeface="+mn-cs"/>
              </a:rPr>
              <a:t>روبوتات إعادة التأهيل</a:t>
            </a:r>
            <a:endParaRPr lang="en-US" sz="4400">
              <a:cs typeface="+mn-cs"/>
            </a:endParaRPr>
          </a:p>
        </p:txBody>
      </p:sp>
    </p:spTree>
    <p:extLst>
      <p:ext uri="{BB962C8B-B14F-4D97-AF65-F5344CB8AC3E}">
        <p14:creationId xmlns:p14="http://schemas.microsoft.com/office/powerpoint/2010/main" val="2397382341"/>
      </p:ext>
    </p:extLst>
  </p:cSld>
  <p:clrMapOvr>
    <a:masterClrMapping/>
  </p:clrMapOvr>
  <p:transition>
    <p:dissolve/>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3084C5A9-F4BE-4728-B245-F723161DEDCF}"/>
            </a:ext>
          </a:extLst>
        </p:cNvPr>
        <p:cNvGrpSpPr/>
        <p:nvPr/>
      </p:nvGrpSpPr>
      <p:grpSpPr>
        <a:xfrm>
          <a:off x="0" y="0"/>
          <a:ext cx="0" cy="0"/>
        </a:xfrm>
      </p:grpSpPr>
      <p:pic>
        <p:nvPicPr>
          <p:cNvPr id="4098" name="Picture 2">
            <a:extLst>
              <a:ext uri="{FF2B5EF4-FFF2-40B4-BE49-F238E27FC236}">
                <a16:creationId xmlns:a16="http://schemas.microsoft.com/office/drawing/2014/main" id="{7A8C457E-1BF3-4840-7F7F-E9AE6CC7D7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1333500"/>
            <a:ext cx="7772400" cy="4914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164D47D8-75E0-94F8-0C37-AAC85627A003}"/>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7" name="Title 1">
            <a:extLst>
              <a:ext uri="{FF2B5EF4-FFF2-40B4-BE49-F238E27FC236}">
                <a16:creationId xmlns:a16="http://schemas.microsoft.com/office/drawing/2014/main" id="{E2344076-7BEF-AB2F-B909-6010FB2D2F7C}"/>
              </a:ext>
            </a:extLst>
          </p:cNvPr>
          <p:cNvSpPr>
            <a:spLocks noGrp="1"/>
          </p:cNvSpPr>
          <p:nvPr>
            <p:ph type="title"/>
          </p:nvPr>
        </p:nvSpPr>
        <p:spPr>
          <a:xfrm>
            <a:off x="685800" y="609600"/>
            <a:ext cx="7772400" cy="533400"/>
          </a:xfrm>
        </p:spPr>
        <p:txBody>
          <a:bodyPr/>
          <a:lstStyle/>
          <a:p>
            <a:pPr algn="r" rtl="1"/>
            <a:r>
              <a:rPr lang="ar-EG" sz="4400">
                <a:cs typeface="+mn-cs"/>
              </a:rPr>
              <a:t>روبوتات سلاسل الإمداد (توزيع الأدوية)</a:t>
            </a:r>
            <a:endParaRPr lang="en-US" sz="4400">
              <a:cs typeface="+mn-cs"/>
            </a:endParaRPr>
          </a:p>
        </p:txBody>
      </p:sp>
    </p:spTree>
    <p:extLst>
      <p:ext uri="{BB962C8B-B14F-4D97-AF65-F5344CB8AC3E}">
        <p14:creationId xmlns:p14="http://schemas.microsoft.com/office/powerpoint/2010/main" val="2407888064"/>
      </p:ext>
    </p:extLst>
  </p:cSld>
  <p:clrMapOvr>
    <a:masterClrMapping/>
  </p:clrMapOvr>
  <p:transition>
    <p:dissolve/>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A50D0716-8CAE-2E71-B474-8FB1F79E38B0}"/>
            </a:ext>
          </a:extLst>
        </p:cNvPr>
        <p:cNvGrpSpPr/>
        <p:nvPr/>
      </p:nvGrpSpPr>
      <p:grpSpPr>
        <a:xfrm>
          <a:off x="0" y="0"/>
          <a:ext cx="0" cy="0"/>
        </a:xfrm>
      </p:grpSpPr>
      <p:sp>
        <p:nvSpPr>
          <p:cNvPr id="199688" name="Rectangle 8">
            <a:extLst>
              <a:ext uri="{FF2B5EF4-FFF2-40B4-BE49-F238E27FC236}">
                <a16:creationId xmlns:a16="http://schemas.microsoft.com/office/drawing/2014/main" id="{19CF3051-966F-D8D3-D503-69F4EE9C6AAD}"/>
              </a:ext>
            </a:extLst>
          </p:cNvPr>
          <p:cNvSpPr>
            <a:spLocks noChangeArrowheads="1"/>
          </p:cNvSpPr>
          <p:nvPr/>
        </p:nvSpPr>
        <p:spPr bwMode="auto">
          <a:xfrm>
            <a:off x="4876800" y="1447800"/>
            <a:ext cx="3657600" cy="3730738"/>
          </a:xfrm>
          <a:prstGeom prst="rect">
            <a:avLst/>
          </a:prstGeom>
          <a:noFill/>
          <a:ln w="9525">
            <a:noFill/>
            <a:miter lim="800000"/>
          </a:ln>
          <a:effectLst>
            <a:outerShdw algn="ctr" rotWithShape="0">
              <a:schemeClr val="tx1"/>
            </a:outerShdw>
          </a:effectLst>
        </p:spPr>
        <p:txBody>
          <a:bodyPr anchor="ctr"/>
          <a:lstStyle/>
          <a:p>
            <a:pPr algn="ctr">
              <a:defRPr/>
            </a:pPr>
            <a:r>
              <a:rPr lang="ar-EG" sz="72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الروبوتات</a:t>
            </a:r>
          </a:p>
          <a:p>
            <a:pPr algn="ctr">
              <a:defRPr/>
            </a:pPr>
            <a:r>
              <a:rPr lang="ar-EG" sz="72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الجراحية</a:t>
            </a:r>
            <a:r>
              <a:rPr lang="ar-EG"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 </a:t>
            </a:r>
            <a:endParaRPr lang="en-US"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endParaRPr>
          </a:p>
        </p:txBody>
      </p:sp>
      <p:sp>
        <p:nvSpPr>
          <p:cNvPr id="7" name="Rectangle 5">
            <a:extLst>
              <a:ext uri="{FF2B5EF4-FFF2-40B4-BE49-F238E27FC236}">
                <a16:creationId xmlns:a16="http://schemas.microsoft.com/office/drawing/2014/main" id="{7AF21148-48CC-4D83-4C71-B655B42E8771}"/>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pic>
        <p:nvPicPr>
          <p:cNvPr id="46082" name="Picture 2" descr="الروبوتات تغزو غُرف العمليات.. فهل تُغني عن الأطباء؟!! - صحيفة أثير  الإلكترونية">
            <a:extLst>
              <a:ext uri="{FF2B5EF4-FFF2-40B4-BE49-F238E27FC236}">
                <a16:creationId xmlns:a16="http://schemas.microsoft.com/office/drawing/2014/main" id="{25633B7C-2008-6D57-4065-94968F14D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6" t="7777" r="3284" b="10000"/>
          <a:stretch>
            <a:fillRect/>
          </a:stretch>
        </p:blipFill>
        <p:spPr bwMode="auto">
          <a:xfrm>
            <a:off x="457200" y="1563631"/>
            <a:ext cx="4655840" cy="373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55883"/>
      </p:ext>
    </p:extLst>
  </p:cSld>
  <p:clrMapOvr>
    <a:masterClrMapping/>
  </p:clrMapOvr>
  <p:transition>
    <p:dissolve/>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4A81C2E2-B066-BC73-E561-314B79D8511B}"/>
            </a:ext>
          </a:extLst>
        </p:cNvPr>
        <p:cNvGrpSpPr/>
        <p:nvPr/>
      </p:nvGrpSpPr>
      <p:grpSpPr>
        <a:xfrm>
          <a:off x="0" y="0"/>
          <a:ext cx="0" cy="0"/>
        </a:xfrm>
      </p:grpSpPr>
      <p:sp>
        <p:nvSpPr>
          <p:cNvPr id="2" name="Rectangle 5">
            <a:extLst>
              <a:ext uri="{FF2B5EF4-FFF2-40B4-BE49-F238E27FC236}">
                <a16:creationId xmlns:a16="http://schemas.microsoft.com/office/drawing/2014/main" id="{1FF5B3AE-2492-34ED-90E6-E02890B33777}"/>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3" name="Title 1">
            <a:extLst>
              <a:ext uri="{FF2B5EF4-FFF2-40B4-BE49-F238E27FC236}">
                <a16:creationId xmlns:a16="http://schemas.microsoft.com/office/drawing/2014/main" id="{102A088C-CB25-3EB4-17F0-10EF0AEB2100}"/>
              </a:ext>
            </a:extLst>
          </p:cNvPr>
          <p:cNvSpPr>
            <a:spLocks noGrp="1"/>
          </p:cNvSpPr>
          <p:nvPr>
            <p:ph type="title"/>
          </p:nvPr>
        </p:nvSpPr>
        <p:spPr>
          <a:xfrm>
            <a:off x="685800" y="609600"/>
            <a:ext cx="7772400" cy="533400"/>
          </a:xfrm>
        </p:spPr>
        <p:txBody>
          <a:bodyPr/>
          <a:lstStyle/>
          <a:p>
            <a:pPr algn="r" rtl="1"/>
            <a:r>
              <a:rPr lang="ar-EG" sz="4400">
                <a:cs typeface="+mn-cs"/>
              </a:rPr>
              <a:t>الروبوت المساعد للجراح</a:t>
            </a:r>
            <a:endParaRPr lang="en-US" sz="4400">
              <a:cs typeface="+mn-cs"/>
            </a:endParaRPr>
          </a:p>
        </p:txBody>
      </p:sp>
      <p:pic>
        <p:nvPicPr>
          <p:cNvPr id="24578" name="Picture 2" descr="How Robot Assisted Surgical Devices (RASD) are not really robots - Medical  Plastics News">
            <a:extLst>
              <a:ext uri="{FF2B5EF4-FFF2-40B4-BE49-F238E27FC236}">
                <a16:creationId xmlns:a16="http://schemas.microsoft.com/office/drawing/2014/main" id="{9AFF19D2-863C-65A3-3159-664E5E910B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1329531"/>
            <a:ext cx="8382000" cy="41989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4">
            <a:extLst>
              <a:ext uri="{FF2B5EF4-FFF2-40B4-BE49-F238E27FC236}">
                <a16:creationId xmlns:a16="http://schemas.microsoft.com/office/drawing/2014/main" id="{C3407132-139B-5F8F-AFBC-50BFF7F92111}"/>
              </a:ext>
            </a:extLst>
          </p:cNvPr>
          <p:cNvSpPr txBox="1"/>
          <p:nvPr/>
        </p:nvSpPr>
        <p:spPr bwMode="auto">
          <a:xfrm>
            <a:off x="685800" y="5528468"/>
            <a:ext cx="7924801" cy="872332"/>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9pPr>
          </a:lstStyle>
          <a:p>
            <a:pPr marL="0" marR="0" indent="0" algn="just" rtl="1">
              <a:lnSpc>
                <a:spcPct val="107000"/>
              </a:lnSpc>
              <a:spcBef>
                <a:spcPct val="0"/>
              </a:spcBef>
              <a:spcAft>
                <a:spcPct val="0"/>
              </a:spcAft>
              <a:buNone/>
            </a:pPr>
            <a:r>
              <a:rPr lang="ar-EG" sz="2800" b="1">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الأجهزة الجراحية بمساعدة الروبوت</a:t>
            </a:r>
            <a:endParaRPr lang="en-US" sz="2800" b="1">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just">
              <a:lnSpc>
                <a:spcPct val="107000"/>
              </a:lnSpc>
              <a:spcBef>
                <a:spcPct val="0"/>
              </a:spcBef>
              <a:spcAft>
                <a:spcPct val="0"/>
              </a:spcAft>
              <a:buNone/>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Robot-Assisted Surgical Devices (</a:t>
            </a:r>
            <a:r>
              <a:rPr lang="en-US" sz="2800" b="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RASD</a:t>
            </a: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6584030"/>
      </p:ext>
    </p:extLst>
  </p:cSld>
  <p:clrMapOvr>
    <a:masterClrMapping/>
  </p:clrMapOvr>
  <p:transition>
    <p:dissolve/>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F754CC21-3339-A173-D1C8-610B2C2CE703}"/>
            </a:ext>
          </a:extLst>
        </p:cNvPr>
        <p:cNvGrpSpPr/>
        <p:nvPr/>
      </p:nvGrpSpPr>
      <p:grpSpPr>
        <a:xfrm>
          <a:off x="0" y="0"/>
          <a:ext cx="0" cy="0"/>
        </a:xfrm>
      </p:grpSpPr>
      <p:sp>
        <p:nvSpPr>
          <p:cNvPr id="2" name="Rectangle 5">
            <a:extLst>
              <a:ext uri="{FF2B5EF4-FFF2-40B4-BE49-F238E27FC236}">
                <a16:creationId xmlns:a16="http://schemas.microsoft.com/office/drawing/2014/main" id="{F08936B4-4774-0FD8-2AF9-60BC1999EA47}"/>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3" name="Title 1">
            <a:extLst>
              <a:ext uri="{FF2B5EF4-FFF2-40B4-BE49-F238E27FC236}">
                <a16:creationId xmlns:a16="http://schemas.microsoft.com/office/drawing/2014/main" id="{6154364B-9271-BD70-A588-2A2404A4DB57}"/>
              </a:ext>
            </a:extLst>
          </p:cNvPr>
          <p:cNvSpPr>
            <a:spLocks noGrp="1"/>
          </p:cNvSpPr>
          <p:nvPr>
            <p:ph type="title"/>
          </p:nvPr>
        </p:nvSpPr>
        <p:spPr>
          <a:xfrm>
            <a:off x="685800" y="609600"/>
            <a:ext cx="7772400" cy="533400"/>
          </a:xfrm>
        </p:spPr>
        <p:txBody>
          <a:bodyPr/>
          <a:lstStyle/>
          <a:p>
            <a:pPr algn="r" rtl="1"/>
            <a:r>
              <a:rPr lang="ar-EG" sz="4400">
                <a:cs typeface="+mn-cs"/>
              </a:rPr>
              <a:t>الجراحة الروبوتية</a:t>
            </a:r>
            <a:endParaRPr lang="en-US" sz="4400">
              <a:cs typeface="+mn-cs"/>
            </a:endParaRPr>
          </a:p>
        </p:txBody>
      </p:sp>
      <p:sp>
        <p:nvSpPr>
          <p:cNvPr id="5" name="Content Placeholder 4">
            <a:extLst>
              <a:ext uri="{FF2B5EF4-FFF2-40B4-BE49-F238E27FC236}">
                <a16:creationId xmlns:a16="http://schemas.microsoft.com/office/drawing/2014/main" id="{F351A78D-C8EB-1332-186B-462B1A340419}"/>
              </a:ext>
            </a:extLst>
          </p:cNvPr>
          <p:cNvSpPr>
            <a:spLocks noGrp="1"/>
          </p:cNvSpPr>
          <p:nvPr>
            <p:ph idx="1"/>
          </p:nvPr>
        </p:nvSpPr>
        <p:spPr>
          <a:xfrm>
            <a:off x="533400" y="1204623"/>
            <a:ext cx="8077201" cy="5196177"/>
          </a:xfrm>
        </p:spPr>
        <p:txBody>
          <a:bodyPr/>
          <a:lstStyle/>
          <a:p>
            <a:pPr marL="0" marR="0" algn="just" rtl="1">
              <a:lnSpc>
                <a:spcPct val="107000"/>
              </a:lnSpc>
              <a:spcBef>
                <a:spcPct val="0"/>
              </a:spcBef>
              <a:spcAft>
                <a:spcPct val="0"/>
              </a:spcAft>
            </a:pPr>
            <a:r>
              <a:rPr lang="ar-EG"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تيح للجراحين أداء إجراءات جراحية معقدة بمزيد من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التحكم والدقة والمرونة </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أكثر من أي وقت مضى</a:t>
            </a:r>
            <a:r>
              <a:rPr lang="en-US"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60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ct val="0"/>
              </a:spcBef>
              <a:spcAft>
                <a:spcPct val="0"/>
              </a:spcAft>
            </a:pP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الجراحة الروبوتية لا يمكنها أن تحل محل الطبيب الجراح، وإنما هي وسيلة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لتعزيز مهارات الجراح</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حيث يتحكم في استخدام الأدوات من خلال أذرع روبوتية يتم توجيهها باستخدام يديه وقدميه</a:t>
            </a:r>
            <a:r>
              <a:rPr lang="ar-EG" sz="26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ar-SA" sz="2600">
                <a:solidFill>
                  <a:srgbClr val="000000"/>
                </a:solidFill>
                <a:latin typeface="Calibri" panose="020f0502020204030204" pitchFamily="34" charset="0"/>
                <a:ea typeface="Times New Roman" panose="02020603050405020304" pitchFamily="18" charset="0"/>
                <a:cs typeface="Calibri" panose="020f0502020204030204" pitchFamily="34" charset="0"/>
              </a:rPr>
              <a:t>عبر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وحدة تحكم</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ar-EG"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تعمل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أربعة أذرع </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في وقت واحد، أحدها يكون مزود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بكاميرا</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بينما يعمل ذراعان ليكونا بمثابة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يد الجراح</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أما الذراع الأخير فيكون مخصصاً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للمساعدة</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ar-EG"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تتيح لل</a:t>
            </a:r>
            <a:r>
              <a:rPr lang="ar-EG" sz="2600">
                <a:solidFill>
                  <a:srgbClr val="000000"/>
                </a:solidFill>
                <a:latin typeface="Calibri" panose="020f0502020204030204" pitchFamily="34" charset="0"/>
                <a:ea typeface="Times New Roman" panose="02020603050405020304" pitchFamily="18" charset="0"/>
                <a:cs typeface="Calibri" panose="020f0502020204030204" pitchFamily="34" charset="0"/>
              </a:rPr>
              <a:t>جراحين</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إجراء أصعب وأدق العمليات من خلال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ثقوب صغيرة </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جداً، فهي توفر لهم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رؤية أوضح </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من خلال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صور مكبرة شديدة الوضوح</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وتضمن بذلك تأمين </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مستويات عالية من الدقة </a:t>
            </a:r>
            <a:r>
              <a:rPr lang="ar-SA"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أثناء العمل</a:t>
            </a:r>
            <a:r>
              <a:rPr lang="ar-EG"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60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6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0767809"/>
      </p:ext>
    </p:extLst>
  </p:cSld>
  <p:clrMapOvr>
    <a:masterClrMapping/>
  </p:clrMapOvr>
  <p:transition>
    <p:dissolve/>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BF16577E-61A3-3947-34A2-FFDB2A0705DE}"/>
            </a:ext>
          </a:extLst>
        </p:cNvPr>
        <p:cNvGrpSpPr/>
        <p:nvPr/>
      </p:nvGrpSpPr>
      <p:grpSpPr>
        <a:xfrm>
          <a:off x="0" y="0"/>
          <a:ext cx="0" cy="0"/>
        </a:xfrm>
      </p:grpSpPr>
      <p:sp>
        <p:nvSpPr>
          <p:cNvPr id="2" name="Rectangle 5">
            <a:extLst>
              <a:ext uri="{FF2B5EF4-FFF2-40B4-BE49-F238E27FC236}">
                <a16:creationId xmlns:a16="http://schemas.microsoft.com/office/drawing/2014/main" id="{C0527900-07B1-6079-B24F-37D839787DC1}"/>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3" name="Title 1">
            <a:extLst>
              <a:ext uri="{FF2B5EF4-FFF2-40B4-BE49-F238E27FC236}">
                <a16:creationId xmlns:a16="http://schemas.microsoft.com/office/drawing/2014/main" id="{A2B5527A-F894-8712-B019-9D4DC34911CF}"/>
              </a:ext>
            </a:extLst>
          </p:cNvPr>
          <p:cNvSpPr>
            <a:spLocks noGrp="1"/>
          </p:cNvSpPr>
          <p:nvPr>
            <p:ph type="title"/>
          </p:nvPr>
        </p:nvSpPr>
        <p:spPr>
          <a:xfrm>
            <a:off x="685800" y="609600"/>
            <a:ext cx="7772400" cy="533400"/>
          </a:xfrm>
        </p:spPr>
        <p:txBody>
          <a:bodyPr/>
          <a:lstStyle/>
          <a:p>
            <a:pPr algn="r" rtl="1"/>
            <a:r>
              <a:rPr lang="ar-EG" sz="4400">
                <a:cs typeface="+mn-cs"/>
              </a:rPr>
              <a:t>فوائد الجراحة الروبوتية</a:t>
            </a:r>
            <a:endParaRPr lang="en-US" sz="4400">
              <a:cs typeface="+mn-cs"/>
            </a:endParaRPr>
          </a:p>
        </p:txBody>
      </p:sp>
      <p:sp>
        <p:nvSpPr>
          <p:cNvPr id="5" name="Content Placeholder 4">
            <a:extLst>
              <a:ext uri="{FF2B5EF4-FFF2-40B4-BE49-F238E27FC236}">
                <a16:creationId xmlns:a16="http://schemas.microsoft.com/office/drawing/2014/main" id="{6F2FC5E5-7667-B73A-CA96-CA006B5AD483}"/>
              </a:ext>
            </a:extLst>
          </p:cNvPr>
          <p:cNvSpPr>
            <a:spLocks noGrp="1"/>
          </p:cNvSpPr>
          <p:nvPr>
            <p:ph idx="1"/>
          </p:nvPr>
        </p:nvSpPr>
        <p:spPr>
          <a:xfrm>
            <a:off x="533400" y="1600200"/>
            <a:ext cx="8077201" cy="4800600"/>
          </a:xfrm>
        </p:spPr>
        <p:txBody>
          <a:bodyPr/>
          <a:lstStyle/>
          <a:p>
            <a:pPr marL="0" marR="0" algn="just" rtl="1">
              <a:lnSpc>
                <a:spcPct val="107000"/>
              </a:lnSpc>
              <a:spcBef>
                <a:spcPct val="0"/>
              </a:spcBef>
              <a:spcAft>
                <a:spcPct val="0"/>
              </a:spcAft>
            </a:pP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جراحة أقل توغلاً وأقل اجتياحي</a:t>
            </a:r>
            <a:r>
              <a:rPr lang="ar-EG"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ة</a:t>
            </a:r>
            <a:r>
              <a:rPr lang="en-US"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endParaRPr lang="en-US" sz="26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ct val="0"/>
              </a:spcBef>
              <a:spcAft>
                <a:spcPct val="0"/>
              </a:spcAft>
            </a:pP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استشفاء</a:t>
            </a:r>
            <a:r>
              <a:rPr lang="ar-EG"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/تعافي</a:t>
            </a: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أسرع بعد الجراحة</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endParaRPr lang="ar-EG"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ألم أقل</a:t>
            </a:r>
            <a:r>
              <a:rPr lang="ar-SA"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endParaRPr lang="ar-EG"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EG"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نزيف أقل.</a:t>
            </a:r>
          </a:p>
          <a:p>
            <a:pPr marL="0" marR="0" algn="just" rtl="1">
              <a:lnSpc>
                <a:spcPct val="107000"/>
              </a:lnSpc>
              <a:spcBef>
                <a:spcPct val="0"/>
              </a:spcBef>
              <a:spcAft>
                <a:spcPct val="0"/>
              </a:spcAft>
            </a:pPr>
            <a:r>
              <a:rPr lang="ar-EG"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ندوب أقل.</a:t>
            </a:r>
          </a:p>
          <a:p>
            <a:pPr marL="0" marR="0" algn="just" rtl="1">
              <a:lnSpc>
                <a:spcPct val="107000"/>
              </a:lnSpc>
              <a:spcBef>
                <a:spcPct val="0"/>
              </a:spcBef>
              <a:spcAft>
                <a:spcPct val="0"/>
              </a:spcAft>
            </a:pPr>
            <a:r>
              <a:rPr lang="ar-EG"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مضاعفات أقل.</a:t>
            </a:r>
          </a:p>
          <a:p>
            <a:pPr marL="0" marR="0" algn="just" rtl="1">
              <a:lnSpc>
                <a:spcPct val="107000"/>
              </a:lnSpc>
              <a:spcBef>
                <a:spcPct val="0"/>
              </a:spcBef>
              <a:spcAft>
                <a:spcPct val="0"/>
              </a:spcAft>
            </a:pP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تقليل مخاطر التعرض للعدوى</a:t>
            </a:r>
            <a:r>
              <a:rPr lang="en-US"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endParaRPr lang="ar-EG" sz="26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نتائج سريرية أفضل</a:t>
            </a:r>
            <a:r>
              <a:rPr lang="ar-EG"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a:t>
            </a:r>
            <a:endParaRPr lang="en-US" sz="26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F84EA735-97B5-1454-2C22-3A757324F43F}"/>
              </a:ext>
            </a:extLst>
          </p:cNvPr>
          <p:cNvSpPr txBox="1"/>
          <p:nvPr/>
        </p:nvSpPr>
        <p:spPr>
          <a:xfrm>
            <a:off x="838200" y="1219200"/>
            <a:ext cx="2819400" cy="4882747"/>
          </a:xfrm>
          <a:prstGeom prst="rect">
            <a:avLst/>
          </a:prstGeom>
          <a:solidFill>
            <a:srgbClr val="3333FF"/>
          </a:solidFill>
        </p:spPr>
        <p:txBody>
          <a:bodyPr wrap="square" rtlCol="0">
            <a:spAutoFit/>
          </a:bodyPr>
          <a:lstStyle/>
          <a:p>
            <a:pPr marL="0" marR="0" algn="ctr" rtl="1">
              <a:lnSpc>
                <a:spcPct val="107000"/>
              </a:lnSpc>
              <a:spcBef>
                <a:spcPct val="0"/>
              </a:spcBef>
              <a:spcAft>
                <a:spcPct val="0"/>
              </a:spcAft>
            </a:pPr>
            <a:r>
              <a:rPr lang="ar-SA" sz="2800" b="1">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الجراح</a:t>
            </a:r>
            <a:r>
              <a:rPr lang="ar-SA" sz="2400" b="1">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هو الذي يتحكم بكل مجريات هذه الجراحة التي تتم باستخدام نظام </a:t>
            </a:r>
            <a:r>
              <a:rPr lang="ar-EG" sz="2400" b="1">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a:t>
            </a:r>
            <a:r>
              <a:rPr lang="ar-SA" sz="2400" b="1">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روبوت، حيث تُترجم حركات يده إلى تحريك الأدوات الجراحية بدقة بالغة</a:t>
            </a:r>
            <a:r>
              <a:rPr lang="ar-EG" sz="2400" b="1">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p>
          <a:p>
            <a:pPr marL="0" marR="0" algn="ctr" rtl="1">
              <a:lnSpc>
                <a:spcPct val="107000"/>
              </a:lnSpc>
              <a:spcBef>
                <a:spcPct val="0"/>
              </a:spcBef>
              <a:spcAft>
                <a:spcPct val="0"/>
              </a:spcAft>
            </a:pPr>
            <a:endParaRPr lang="en-US" sz="24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ct val="0"/>
              </a:spcBef>
              <a:spcAft>
                <a:spcPct val="0"/>
              </a:spcAft>
            </a:pPr>
            <a:r>
              <a:rPr lang="ar-SA" sz="2400" b="1">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تقدم الجراحة بمساعدة الروبوت أفضل النتائج العلاجية الممكنة للمرضى</a:t>
            </a:r>
            <a:r>
              <a:rPr lang="en-US" sz="2400" b="1">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endParaRPr lang="en-US" sz="24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5007056"/>
      </p:ext>
    </p:extLst>
  </p:cSld>
  <p:clrMapOvr>
    <a:masterClrMapping/>
  </p:clrMapOvr>
  <p:transition>
    <p:dissolve/>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Footer Placeholder 3">
            <a:extLst>
              <a:ext uri="{FF2B5EF4-FFF2-40B4-BE49-F238E27FC236}">
                <a16:creationId xmlns:a16="http://schemas.microsoft.com/office/drawing/2014/main" id="{41BEF639-848B-A206-2FB4-F206304AD786}"/>
              </a:ext>
            </a:extLst>
          </p:cNvPr>
          <p:cNvSpPr>
            <a:spLocks noGrp="1"/>
          </p:cNvSpPr>
          <p:nvPr>
            <p:ph type="ftr" sz="quarter" idx="3"/>
          </p:nvPr>
        </p:nvSpPr>
        <p:spPr>
          <a:xfrm>
            <a:off x="685800" y="6553200"/>
            <a:ext cx="7772400" cy="304800"/>
          </a:xfrm>
        </p:spPr>
        <p:txBody>
          <a:bodyPr/>
          <a:lstStyle/>
          <a:p>
            <a:pPr>
              <a:defRPr/>
            </a:pPr>
            <a:r>
              <a:rPr lang="en-US"/>
              <a:t>Prof. Hesham Kozou 						Mansoura 2023</a:t>
            </a:r>
          </a:p>
        </p:txBody>
      </p:sp>
      <p:pic>
        <p:nvPicPr>
          <p:cNvPr id="8" name="Picture 7">
            <a:extLst>
              <a:ext uri="{FF2B5EF4-FFF2-40B4-BE49-F238E27FC236}">
                <a16:creationId xmlns:a16="http://schemas.microsoft.com/office/drawing/2014/main" id="{40EBCE21-5D60-0536-BF73-14D03A103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42999"/>
            <a:ext cx="7772401" cy="5334001"/>
          </a:xfrm>
          <a:prstGeom prst="rect">
            <a:avLst/>
          </a:prstGeom>
        </p:spPr>
      </p:pic>
      <p:sp>
        <p:nvSpPr>
          <p:cNvPr id="6" name="Title 1">
            <a:extLst>
              <a:ext uri="{FF2B5EF4-FFF2-40B4-BE49-F238E27FC236}">
                <a16:creationId xmlns:a16="http://schemas.microsoft.com/office/drawing/2014/main" id="{CE32E750-8FE5-3DFC-3702-9936F3215ED2}"/>
              </a:ext>
            </a:extLst>
          </p:cNvPr>
          <p:cNvSpPr>
            <a:spLocks noGrp="1"/>
          </p:cNvSpPr>
          <p:nvPr>
            <p:ph type="title"/>
          </p:nvPr>
        </p:nvSpPr>
        <p:spPr>
          <a:xfrm>
            <a:off x="685800" y="457200"/>
            <a:ext cx="7772400" cy="533400"/>
          </a:xfrm>
        </p:spPr>
        <p:txBody>
          <a:bodyPr/>
          <a:lstStyle/>
          <a:p>
            <a:pPr algn="r" rtl="1"/>
            <a:r>
              <a:rPr lang="ar-EG" sz="4000">
                <a:cs typeface="+mn-cs"/>
              </a:rPr>
              <a:t>جراحات تم عملها بمساعدة الروبوت</a:t>
            </a:r>
            <a:endParaRPr lang="en-US" sz="4000">
              <a:cs typeface="+mn-cs"/>
            </a:endParaRPr>
          </a:p>
        </p:txBody>
      </p:sp>
    </p:spTree>
    <p:extLst>
      <p:ext uri="{BB962C8B-B14F-4D97-AF65-F5344CB8AC3E}">
        <p14:creationId xmlns:p14="http://schemas.microsoft.com/office/powerpoint/2010/main" val="718831437"/>
      </p:ext>
    </p:extLst>
  </p:cSld>
  <p:clrMapOvr>
    <a:masterClrMapping/>
  </p:clrMapOvr>
  <p:transition>
    <p:dissolve/>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Content Placeholder 5">
            <a:extLst>
              <a:ext uri="{FF2B5EF4-FFF2-40B4-BE49-F238E27FC236}">
                <a16:creationId xmlns:a16="http://schemas.microsoft.com/office/drawing/2014/main" id="{76A727BE-CA4B-EADB-C10D-09416655BD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7788273" cy="4724400"/>
          </a:xfrm>
        </p:spPr>
      </p:pic>
      <p:sp>
        <p:nvSpPr>
          <p:cNvPr id="3" name="Rectangle 5">
            <a:extLst>
              <a:ext uri="{FF2B5EF4-FFF2-40B4-BE49-F238E27FC236}">
                <a16:creationId xmlns:a16="http://schemas.microsoft.com/office/drawing/2014/main" id="{D27B6627-1AC9-FB2E-67BC-5D21407A7230}"/>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8" name="Title 1">
            <a:extLst>
              <a:ext uri="{FF2B5EF4-FFF2-40B4-BE49-F238E27FC236}">
                <a16:creationId xmlns:a16="http://schemas.microsoft.com/office/drawing/2014/main" id="{F1C63B6C-7090-6EA8-81D4-F668C91D1BCB}"/>
              </a:ext>
            </a:extLst>
          </p:cNvPr>
          <p:cNvSpPr>
            <a:spLocks noGrp="1"/>
          </p:cNvSpPr>
          <p:nvPr>
            <p:ph type="title"/>
          </p:nvPr>
        </p:nvSpPr>
        <p:spPr>
          <a:xfrm>
            <a:off x="685800" y="609600"/>
            <a:ext cx="7772400" cy="533400"/>
          </a:xfrm>
        </p:spPr>
        <p:txBody>
          <a:bodyPr/>
          <a:lstStyle/>
          <a:p>
            <a:pPr algn="r" rtl="1"/>
            <a:r>
              <a:rPr lang="ar-EG" sz="4400">
                <a:cs typeface="+mn-cs"/>
              </a:rPr>
              <a:t>الروبوتات الطبية</a:t>
            </a:r>
            <a:r>
              <a:rPr lang="en-US" sz="4400">
                <a:cs typeface="+mn-cs"/>
              </a:rPr>
              <a:t>/</a:t>
            </a:r>
            <a:r>
              <a:rPr lang="ar-EG" sz="4400">
                <a:cs typeface="+mn-cs"/>
              </a:rPr>
              <a:t>الجراحية الرائدة </a:t>
            </a:r>
            <a:r>
              <a:rPr lang="ar-EG" sz="2800">
                <a:cs typeface="+mn-cs"/>
              </a:rPr>
              <a:t>(1)</a:t>
            </a:r>
            <a:endParaRPr lang="en-US" sz="4400">
              <a:cs typeface="+mn-cs"/>
            </a:endParaRPr>
          </a:p>
        </p:txBody>
      </p:sp>
    </p:spTree>
    <p:extLst>
      <p:ext uri="{BB962C8B-B14F-4D97-AF65-F5344CB8AC3E}">
        <p14:creationId xmlns:p14="http://schemas.microsoft.com/office/powerpoint/2010/main" val="1172418936"/>
      </p:ext>
    </p:extLst>
  </p:cSld>
  <p:clrMapOvr>
    <a:masterClrMapping/>
  </p:clrMapOvr>
  <p:transition>
    <p:dissolve/>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Content Placeholder 5">
            <a:extLst>
              <a:ext uri="{FF2B5EF4-FFF2-40B4-BE49-F238E27FC236}">
                <a16:creationId xmlns:a16="http://schemas.microsoft.com/office/drawing/2014/main" id="{51CCBFD4-F593-76B3-186A-4E1522C7FE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7772400" cy="4953000"/>
          </a:xfrm>
        </p:spPr>
      </p:pic>
      <p:sp>
        <p:nvSpPr>
          <p:cNvPr id="3" name="Rectangle 5">
            <a:extLst>
              <a:ext uri="{FF2B5EF4-FFF2-40B4-BE49-F238E27FC236}">
                <a16:creationId xmlns:a16="http://schemas.microsoft.com/office/drawing/2014/main" id="{5E98EC28-7B67-286C-29DD-4E7A69E83296}"/>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8" name="Title 1">
            <a:extLst>
              <a:ext uri="{FF2B5EF4-FFF2-40B4-BE49-F238E27FC236}">
                <a16:creationId xmlns:a16="http://schemas.microsoft.com/office/drawing/2014/main" id="{86312E76-7D04-44F7-F67D-B36C722F6D83}"/>
              </a:ext>
            </a:extLst>
          </p:cNvPr>
          <p:cNvSpPr>
            <a:spLocks noGrp="1"/>
          </p:cNvSpPr>
          <p:nvPr>
            <p:ph type="title"/>
          </p:nvPr>
        </p:nvSpPr>
        <p:spPr>
          <a:xfrm>
            <a:off x="685800" y="609600"/>
            <a:ext cx="7772400" cy="533400"/>
          </a:xfrm>
        </p:spPr>
        <p:txBody>
          <a:bodyPr/>
          <a:lstStyle/>
          <a:p>
            <a:pPr algn="r" rtl="1"/>
            <a:r>
              <a:rPr lang="ar-EG" sz="4400">
                <a:cs typeface="+mn-cs"/>
              </a:rPr>
              <a:t>الروبوتات الطبية/الجراحية الرائدة </a:t>
            </a:r>
            <a:r>
              <a:rPr lang="ar-EG" sz="2800">
                <a:cs typeface="+mn-cs"/>
              </a:rPr>
              <a:t>(2)</a:t>
            </a:r>
            <a:endParaRPr lang="en-US" sz="4400">
              <a:cs typeface="+mn-cs"/>
            </a:endParaRPr>
          </a:p>
        </p:txBody>
      </p:sp>
    </p:spTree>
    <p:extLst>
      <p:ext uri="{BB962C8B-B14F-4D97-AF65-F5344CB8AC3E}">
        <p14:creationId xmlns:p14="http://schemas.microsoft.com/office/powerpoint/2010/main" val="2130896565"/>
      </p:ext>
    </p:extLst>
  </p:cSld>
  <p:clrMapOvr>
    <a:masterClrMapping/>
  </p:clrMapOvr>
  <p:transition>
    <p:dissolve/>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Content Placeholder 5">
            <a:extLst>
              <a:ext uri="{FF2B5EF4-FFF2-40B4-BE49-F238E27FC236}">
                <a16:creationId xmlns:a16="http://schemas.microsoft.com/office/drawing/2014/main" id="{8DE47868-56CD-47DA-8F49-16BF268ACD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19200"/>
            <a:ext cx="7772400" cy="5105400"/>
          </a:xfrm>
        </p:spPr>
      </p:pic>
      <p:sp>
        <p:nvSpPr>
          <p:cNvPr id="3" name="Rectangle 5">
            <a:extLst>
              <a:ext uri="{FF2B5EF4-FFF2-40B4-BE49-F238E27FC236}">
                <a16:creationId xmlns:a16="http://schemas.microsoft.com/office/drawing/2014/main" id="{D66F9049-AD0D-1A32-67D6-6DEBC7E19F96}"/>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8" name="Title 1">
            <a:extLst>
              <a:ext uri="{FF2B5EF4-FFF2-40B4-BE49-F238E27FC236}">
                <a16:creationId xmlns:a16="http://schemas.microsoft.com/office/drawing/2014/main" id="{C79810AE-763D-69E3-8F9B-F672D2EE17DD}"/>
              </a:ext>
            </a:extLst>
          </p:cNvPr>
          <p:cNvSpPr>
            <a:spLocks noGrp="1"/>
          </p:cNvSpPr>
          <p:nvPr>
            <p:ph type="title"/>
          </p:nvPr>
        </p:nvSpPr>
        <p:spPr>
          <a:xfrm>
            <a:off x="685800" y="609600"/>
            <a:ext cx="7772400" cy="533400"/>
          </a:xfrm>
        </p:spPr>
        <p:txBody>
          <a:bodyPr/>
          <a:lstStyle/>
          <a:p>
            <a:pPr algn="r" rtl="1"/>
            <a:r>
              <a:rPr lang="ar-EG" sz="4400">
                <a:cs typeface="+mn-cs"/>
              </a:rPr>
              <a:t>الروبوتات الطبية/الجراحية الرائدة </a:t>
            </a:r>
            <a:r>
              <a:rPr lang="ar-EG" sz="2800">
                <a:cs typeface="+mn-cs"/>
              </a:rPr>
              <a:t>(3)</a:t>
            </a:r>
            <a:endParaRPr lang="en-US" sz="4400">
              <a:cs typeface="+mn-cs"/>
            </a:endParaRPr>
          </a:p>
        </p:txBody>
      </p:sp>
    </p:spTree>
    <p:extLst>
      <p:ext uri="{BB962C8B-B14F-4D97-AF65-F5344CB8AC3E}">
        <p14:creationId xmlns:p14="http://schemas.microsoft.com/office/powerpoint/2010/main" val="129053920"/>
      </p:ext>
    </p:extLst>
  </p:cSld>
  <p:clrMapOvr>
    <a:masterClrMapping/>
  </p:clrMapOvr>
  <p:transition>
    <p:dissolve/>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B3E16813-D5F7-680E-F6D3-81DDC4836054}"/>
            </a:ext>
          </a:extLst>
        </p:cNvPr>
        <p:cNvGrpSpPr/>
        <p:nvPr/>
      </p:nvGrpSpPr>
      <p:grpSpPr>
        <a:xfrm>
          <a:off x="0" y="0"/>
          <a:ext cx="0" cy="0"/>
        </a:xfrm>
      </p:grpSpPr>
      <p:sp>
        <p:nvSpPr>
          <p:cNvPr id="2" name="Title 1">
            <a:extLst>
              <a:ext uri="{FF2B5EF4-FFF2-40B4-BE49-F238E27FC236}">
                <a16:creationId xmlns:a16="http://schemas.microsoft.com/office/drawing/2014/main" id="{DA2D260B-8541-042D-7A25-72087045B321}"/>
              </a:ext>
            </a:extLst>
          </p:cNvPr>
          <p:cNvSpPr>
            <a:spLocks noGrp="1"/>
          </p:cNvSpPr>
          <p:nvPr>
            <p:ph type="title"/>
          </p:nvPr>
        </p:nvSpPr>
        <p:spPr>
          <a:xfrm>
            <a:off x="685800" y="609600"/>
            <a:ext cx="7772400" cy="533400"/>
          </a:xfrm>
        </p:spPr>
        <p:txBody>
          <a:bodyPr/>
          <a:lstStyle/>
          <a:p>
            <a:pPr algn="r" rtl="1"/>
            <a:r>
              <a:rPr lang="ar-EG" sz="4400">
                <a:cs typeface="+mn-cs"/>
              </a:rPr>
              <a:t>الروبوتية أو الإنسالية </a:t>
            </a:r>
            <a:r>
              <a:rPr lang="en-US" sz="4400">
                <a:cs typeface="+mn-cs"/>
              </a:rPr>
              <a:t>(Robotics)</a:t>
            </a:r>
          </a:p>
        </p:txBody>
      </p:sp>
      <p:sp>
        <p:nvSpPr>
          <p:cNvPr id="5" name="Content Placeholder 4">
            <a:extLst>
              <a:ext uri="{FF2B5EF4-FFF2-40B4-BE49-F238E27FC236}">
                <a16:creationId xmlns:a16="http://schemas.microsoft.com/office/drawing/2014/main" id="{3D6F864C-BE07-B997-4A23-DCEE40920EA4}"/>
              </a:ext>
            </a:extLst>
          </p:cNvPr>
          <p:cNvSpPr>
            <a:spLocks noGrp="1"/>
          </p:cNvSpPr>
          <p:nvPr>
            <p:ph idx="1"/>
          </p:nvPr>
        </p:nvSpPr>
        <p:spPr>
          <a:xfrm>
            <a:off x="3200400" y="1767177"/>
            <a:ext cx="5410201" cy="2576223"/>
          </a:xfrm>
        </p:spPr>
        <p:txBody>
          <a:bodyPr/>
          <a:lstStyle/>
          <a:p>
            <a:pPr algn="r" rtl="1"/>
            <a:r>
              <a:rPr lang="ar-EG" sz="2800">
                <a:solidFill>
                  <a:srgbClr val="000000"/>
                </a:solidFill>
                <a:effectLst/>
                <a:ea typeface="Times New Roman" panose="02020603050405020304" pitchFamily="18" charset="0"/>
                <a:cs typeface="Calibri" panose="020f0502020204030204" pitchFamily="34" charset="0"/>
              </a:rPr>
              <a:t>علم </a:t>
            </a: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تصميم</a:t>
            </a:r>
            <a:r>
              <a:rPr lang="ar-SA" sz="2800">
                <a:solidFill>
                  <a:srgbClr val="000000"/>
                </a:solidFill>
                <a:effectLst/>
                <a:ea typeface="Times New Roman" panose="02020603050405020304" pitchFamily="18" charset="0"/>
                <a:cs typeface="Calibri" panose="020f0502020204030204" pitchFamily="34" charset="0"/>
              </a:rPr>
              <a:t>، و</a:t>
            </a: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بناء</a:t>
            </a:r>
            <a:r>
              <a:rPr lang="ar-SA" sz="2800">
                <a:solidFill>
                  <a:srgbClr val="000000"/>
                </a:solidFill>
                <a:effectLst/>
                <a:ea typeface="Times New Roman" panose="02020603050405020304" pitchFamily="18" charset="0"/>
                <a:cs typeface="Calibri" panose="020f0502020204030204" pitchFamily="34" charset="0"/>
              </a:rPr>
              <a:t>، و</a:t>
            </a: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تشغيل</a:t>
            </a:r>
            <a:r>
              <a:rPr lang="ar-SA" sz="2800">
                <a:solidFill>
                  <a:srgbClr val="000000"/>
                </a:solidFill>
                <a:effectLst/>
                <a:ea typeface="Times New Roman" panose="02020603050405020304" pitchFamily="18" charset="0"/>
                <a:cs typeface="Calibri" panose="020f0502020204030204" pitchFamily="34" charset="0"/>
              </a:rPr>
              <a:t>، و</a:t>
            </a: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استخدام</a:t>
            </a:r>
            <a:r>
              <a:rPr lang="ar-EG" sz="2800">
                <a:solidFill>
                  <a:srgbClr val="000000"/>
                </a:solidFill>
                <a:effectLst/>
                <a:ea typeface="Times New Roman" panose="02020603050405020304" pitchFamily="18" charset="0"/>
                <a:cs typeface="Calibri" panose="020f0502020204030204" pitchFamily="34" charset="0"/>
              </a:rPr>
              <a:t> </a:t>
            </a:r>
            <a:r>
              <a:rPr lang="ar-SA" sz="2800">
                <a:solidFill>
                  <a:srgbClr val="000000"/>
                </a:solidFill>
                <a:effectLst/>
                <a:ea typeface="Times New Roman" panose="02020603050405020304" pitchFamily="18" charset="0"/>
                <a:cs typeface="Calibri" panose="020f0502020204030204" pitchFamily="34" charset="0"/>
              </a:rPr>
              <a:t>آلات يمكن أن تساعد </a:t>
            </a:r>
            <a:r>
              <a:rPr lang="ar-SA">
                <a:solidFill>
                  <a:srgbClr val="000000"/>
                </a:solidFill>
                <a:ea typeface="Times New Roman" panose="02020603050405020304" pitchFamily="18" charset="0"/>
                <a:cs typeface="Calibri" panose="020f0502020204030204" pitchFamily="34" charset="0"/>
              </a:rPr>
              <a:t>البشر وتساندهم</a:t>
            </a:r>
            <a:r>
              <a:rPr lang="ar-EG">
                <a:solidFill>
                  <a:srgbClr val="000000"/>
                </a:solidFill>
                <a:ea typeface="Times New Roman" panose="02020603050405020304" pitchFamily="18" charset="0"/>
                <a:cs typeface="Calibri" panose="020f0502020204030204" pitchFamily="34" charset="0"/>
              </a:rPr>
              <a:t> أو تحل محلهم في بعض الأعمال (</a:t>
            </a:r>
            <a:r>
              <a:rPr lang="ar-SA"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a:t>
            </a:r>
            <a:r>
              <a:rPr lang="ar-EG">
                <a:solidFill>
                  <a:srgbClr val="000000"/>
                </a:solidFill>
                <a:ea typeface="Times New Roman" panose="02020603050405020304" pitchFamily="18" charset="0"/>
                <a:cs typeface="Calibri" panose="020f0502020204030204" pitchFamily="34" charset="0"/>
              </a:rPr>
              <a:t>)</a:t>
            </a:r>
            <a:r>
              <a:rPr lang="ar-SA">
                <a:solidFill>
                  <a:srgbClr val="000000"/>
                </a:solidFill>
                <a:ea typeface="Times New Roman" panose="02020603050405020304" pitchFamily="18" charset="0"/>
                <a:cs typeface="Calibri" panose="020f0502020204030204" pitchFamily="34" charset="0"/>
              </a:rPr>
              <a:t>.</a:t>
            </a:r>
            <a:endParaRPr lang="ar-EG">
              <a:solidFill>
                <a:srgbClr val="000000"/>
              </a:solidFill>
              <a:ea typeface="Times New Roman" panose="02020603050405020304" pitchFamily="18" charset="0"/>
              <a:cs typeface="Calibri" panose="020f0502020204030204" pitchFamily="34" charset="0"/>
            </a:endParaRPr>
          </a:p>
          <a:p>
            <a:pPr algn="r" rtl="1"/>
            <a:endParaRPr lang="ar-EG" sz="1200" b="1">
              <a:solidFill>
                <a:srgbClr val="000000"/>
              </a:solidFill>
              <a:effectLst>
                <a:outerShdw blurRad="38100" dist="38100" dir="2700000" algn="tl">
                  <a:srgbClr val="000000">
                    <a:alpha val="43137"/>
                  </a:srgbClr>
                </a:outerShdw>
              </a:effectLst>
              <a:cs typeface="Calibri" panose="020f0502020204030204" pitchFamily="34" charset="0"/>
            </a:endParaRPr>
          </a:p>
          <a:p>
            <a:pPr algn="r" rtl="1"/>
            <a:r>
              <a:rPr lang="ar-SA" sz="2800">
                <a:solidFill>
                  <a:srgbClr val="000000"/>
                </a:solidFill>
                <a:effectLst/>
                <a:ea typeface="Times New Roman" panose="02020603050405020304" pitchFamily="18" charset="0"/>
                <a:cs typeface="Calibri" panose="020f0502020204030204" pitchFamily="34" charset="0"/>
              </a:rPr>
              <a:t>تأتي كلمة </a:t>
            </a: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روبوت</a:t>
            </a:r>
            <a:r>
              <a:rPr lang="ar-SA" sz="2800">
                <a:solidFill>
                  <a:srgbClr val="000000"/>
                </a:solidFill>
                <a:effectLst/>
                <a:ea typeface="Times New Roman" panose="02020603050405020304" pitchFamily="18" charset="0"/>
                <a:cs typeface="Calibri" panose="020f0502020204030204" pitchFamily="34" charset="0"/>
              </a:rPr>
              <a:t> من الكلمة السلافية روبوتا</a:t>
            </a:r>
            <a:r>
              <a:rPr lang="en-US" sz="2800">
                <a:solidFill>
                  <a:srgbClr val="000000"/>
                </a:solidFill>
                <a:effectLst/>
                <a:latin typeface="Calibri" panose="020f0502020204030204" pitchFamily="34" charset="0"/>
                <a:ea typeface="Times New Roman" panose="02020603050405020304" pitchFamily="18" charset="0"/>
              </a:rPr>
              <a:t> </a:t>
            </a:r>
            <a:r>
              <a:rPr lang="ar-EG" sz="2800">
                <a:solidFill>
                  <a:srgbClr val="000000"/>
                </a:solidFill>
                <a:effectLst/>
                <a:latin typeface="Calibri" panose="020f0502020204030204" pitchFamily="34" charset="0"/>
                <a:ea typeface="Times New Roman" panose="02020603050405020304" pitchFamily="18" charset="0"/>
              </a:rPr>
              <a:t>(</a:t>
            </a:r>
            <a:r>
              <a:rPr lang="en-US"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robota</a:t>
            </a:r>
            <a:r>
              <a:rPr lang="ar-EG" sz="2800">
                <a:solidFill>
                  <a:srgbClr val="000000"/>
                </a:solidFill>
                <a:effectLst/>
                <a:latin typeface="Calibri" panose="020f0502020204030204" pitchFamily="34" charset="0"/>
                <a:ea typeface="Times New Roman" panose="02020603050405020304" pitchFamily="18" charset="0"/>
              </a:rPr>
              <a:t>)</a:t>
            </a:r>
            <a:r>
              <a:rPr lang="en-US" sz="2800">
                <a:solidFill>
                  <a:srgbClr val="000000"/>
                </a:solidFill>
                <a:effectLst/>
                <a:latin typeface="Calibri" panose="020f0502020204030204" pitchFamily="34" charset="0"/>
                <a:ea typeface="Times New Roman" panose="02020603050405020304" pitchFamily="18" charset="0"/>
              </a:rPr>
              <a:t> </a:t>
            </a:r>
            <a:r>
              <a:rPr lang="ar-SA" sz="2800">
                <a:solidFill>
                  <a:srgbClr val="000000"/>
                </a:solidFill>
                <a:effectLst/>
                <a:latin typeface="Calibri" panose="020f0502020204030204" pitchFamily="34" charset="0"/>
                <a:ea typeface="Times New Roman" panose="02020603050405020304" pitchFamily="18" charset="0"/>
              </a:rPr>
              <a:t>والتي تعني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عبد</a:t>
            </a:r>
            <a:r>
              <a:rPr lang="ar-EG" sz="2800">
                <a:solidFill>
                  <a:srgbClr val="000000"/>
                </a:solidFill>
                <a:effectLst/>
                <a:latin typeface="Calibri" panose="020f0502020204030204" pitchFamily="34" charset="0"/>
                <a:ea typeface="Times New Roman" panose="02020603050405020304" pitchFamily="18" charset="0"/>
              </a:rPr>
              <a:t> </a:t>
            </a:r>
            <a:r>
              <a:rPr lang="ar-SA" sz="2800">
                <a:solidFill>
                  <a:srgbClr val="000000"/>
                </a:solidFill>
                <a:effectLst/>
                <a:latin typeface="Calibri" panose="020f0502020204030204" pitchFamily="34" charset="0"/>
                <a:ea typeface="Times New Roman" panose="02020603050405020304" pitchFamily="18" charset="0"/>
              </a:rPr>
              <a:t>/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خادم</a:t>
            </a:r>
            <a:r>
              <a:rPr lang="ar-SA" sz="2800">
                <a:solidFill>
                  <a:srgbClr val="000000"/>
                </a:solidFill>
                <a:effectLst/>
                <a:latin typeface="Calibri" panose="020f0502020204030204" pitchFamily="34" charset="0"/>
                <a:ea typeface="Times New Roman" panose="02020603050405020304" pitchFamily="18" charset="0"/>
              </a:rPr>
              <a:t>. </a:t>
            </a:r>
            <a:endParaRPr lang="en-US" b="1">
              <a:effectLst>
                <a:outerShdw blurRad="38100" dist="38100" dir="2700000" algn="tl">
                  <a:srgbClr val="000000">
                    <a:alpha val="43137"/>
                  </a:srgbClr>
                </a:outerShdw>
              </a:effectLst>
            </a:endParaRPr>
          </a:p>
        </p:txBody>
      </p:sp>
      <p:sp>
        <p:nvSpPr>
          <p:cNvPr id="6" name="Footer Placeholder 5">
            <a:extLst>
              <a:ext uri="{FF2B5EF4-FFF2-40B4-BE49-F238E27FC236}">
                <a16:creationId xmlns:a16="http://schemas.microsoft.com/office/drawing/2014/main" id="{1533925F-26F9-593C-5DE1-23ECA5C01607}"/>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pic>
        <p:nvPicPr>
          <p:cNvPr id="3" name="Picture 2" descr="How Generative AI is making robots smarter and more capable | VentureBeat">
            <a:extLst>
              <a:ext uri="{FF2B5EF4-FFF2-40B4-BE49-F238E27FC236}">
                <a16:creationId xmlns:a16="http://schemas.microsoft.com/office/drawing/2014/main" id="{0F24C8EF-B612-BBC3-4F17-27E602414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67" r="20000"/>
          <a:stretch>
            <a:fillRect/>
          </a:stretch>
        </p:blipFill>
        <p:spPr bwMode="auto">
          <a:xfrm>
            <a:off x="685800" y="1662154"/>
            <a:ext cx="2309854"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4">
            <a:extLst>
              <a:ext uri="{FF2B5EF4-FFF2-40B4-BE49-F238E27FC236}">
                <a16:creationId xmlns:a16="http://schemas.microsoft.com/office/drawing/2014/main" id="{2219AD41-609E-EE9A-6804-6A8911A47E42}"/>
              </a:ext>
            </a:extLst>
          </p:cNvPr>
          <p:cNvSpPr txBox="1"/>
          <p:nvPr/>
        </p:nvSpPr>
        <p:spPr bwMode="auto">
          <a:xfrm>
            <a:off x="685800" y="4572000"/>
            <a:ext cx="7924801" cy="18288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9pPr>
          </a:lstStyle>
          <a:p>
            <a:pPr marL="0" marR="0" algn="just" rtl="1">
              <a:lnSpc>
                <a:spcPct val="107000"/>
              </a:lnSpc>
              <a:spcBef>
                <a:spcPct val="0"/>
              </a:spcBef>
              <a:spcAft>
                <a:spcPct val="0"/>
              </a:spcAft>
            </a:pP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تُستخدم الروبوتات لأداء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المهام المتكررة والصعبة</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مثل بناء السيارات</a:t>
            </a:r>
            <a:r>
              <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أجهزة الكمبيوتر،</a:t>
            </a:r>
            <a:r>
              <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أو </a:t>
            </a:r>
            <a:r>
              <a:rPr lang="ar-EG"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المهام الخطرة</a:t>
            </a:r>
            <a:r>
              <a:rPr kumimoji="0" lang="ar-SA" sz="28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بالإضافة إلى دمجها مع خصائص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الذكاء الاصطناعي</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لتصبح قادرة على التفكير، والتصرف بشكل يُشبه البشر</a:t>
            </a:r>
            <a:r>
              <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2642513"/>
      </p:ext>
    </p:extLst>
  </p:cSld>
  <p:clrMapOvr>
    <a:masterClrMapping/>
  </p:clrMapOvr>
  <p:transition>
    <p:dissolve/>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3DF6A7E0-2368-A8EB-67A1-C1CE56A32DC8}"/>
            </a:ext>
          </a:extLst>
        </p:cNvPr>
        <p:cNvGrpSpPr/>
        <p:nvPr/>
      </p:nvGrpSpPr>
      <p:grpSpPr>
        <a:xfrm>
          <a:off x="0" y="0"/>
          <a:ext cx="0" cy="0"/>
        </a:xfrm>
      </p:grpSpPr>
      <p:sp>
        <p:nvSpPr>
          <p:cNvPr id="199688" name="Rectangle 8">
            <a:extLst>
              <a:ext uri="{FF2B5EF4-FFF2-40B4-BE49-F238E27FC236}">
                <a16:creationId xmlns:a16="http://schemas.microsoft.com/office/drawing/2014/main" id="{3A1E67DD-039B-8E4C-829F-1A203BC7497B}"/>
              </a:ext>
            </a:extLst>
          </p:cNvPr>
          <p:cNvSpPr>
            <a:spLocks noChangeArrowheads="1"/>
          </p:cNvSpPr>
          <p:nvPr/>
        </p:nvSpPr>
        <p:spPr bwMode="auto">
          <a:xfrm>
            <a:off x="4876800" y="1447800"/>
            <a:ext cx="3657600" cy="3730738"/>
          </a:xfrm>
          <a:prstGeom prst="rect">
            <a:avLst/>
          </a:prstGeom>
          <a:noFill/>
          <a:ln w="9525">
            <a:noFill/>
            <a:miter lim="800000"/>
          </a:ln>
          <a:effectLst>
            <a:outerShdw algn="ctr" rotWithShape="0">
              <a:schemeClr val="tx1"/>
            </a:outerShdw>
          </a:effectLst>
        </p:spPr>
        <p:txBody>
          <a:bodyPr anchor="ctr"/>
          <a:lstStyle/>
          <a:p>
            <a:pPr algn="ctr">
              <a:defRPr/>
            </a:pPr>
            <a:r>
              <a:rPr lang="ar-EG" sz="72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مستقبل الروبوتات</a:t>
            </a:r>
          </a:p>
          <a:p>
            <a:pPr algn="ctr">
              <a:defRPr/>
            </a:pPr>
            <a:r>
              <a:rPr lang="ar-EG" sz="72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الطبية</a:t>
            </a:r>
            <a:r>
              <a:rPr lang="ar-EG"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 </a:t>
            </a:r>
            <a:endParaRPr lang="en-US"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endParaRPr>
          </a:p>
        </p:txBody>
      </p:sp>
      <p:sp>
        <p:nvSpPr>
          <p:cNvPr id="7" name="Rectangle 5">
            <a:extLst>
              <a:ext uri="{FF2B5EF4-FFF2-40B4-BE49-F238E27FC236}">
                <a16:creationId xmlns:a16="http://schemas.microsoft.com/office/drawing/2014/main" id="{72A732E1-A678-9ACA-58CB-B4595DFD2FC1}"/>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pic>
        <p:nvPicPr>
          <p:cNvPr id="45058" name="Picture 2" descr="The Future of Robotics: Its Implications in 2021 and Beyond">
            <a:extLst>
              <a:ext uri="{FF2B5EF4-FFF2-40B4-BE49-F238E27FC236}">
                <a16:creationId xmlns:a16="http://schemas.microsoft.com/office/drawing/2014/main" id="{6E3B674E-E1B6-4CA8-C515-115D01B9E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22" r="5555"/>
          <a:stretch>
            <a:fillRect/>
          </a:stretch>
        </p:blipFill>
        <p:spPr bwMode="auto">
          <a:xfrm>
            <a:off x="609600" y="1371600"/>
            <a:ext cx="443057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5677"/>
      </p:ext>
    </p:extLst>
  </p:cSld>
  <p:clrMapOvr>
    <a:masterClrMapping/>
  </p:clrMapOvr>
  <p:transition>
    <p:dissolve/>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Content Placeholder 5">
            <a:extLst>
              <a:ext uri="{FF2B5EF4-FFF2-40B4-BE49-F238E27FC236}">
                <a16:creationId xmlns:a16="http://schemas.microsoft.com/office/drawing/2014/main" id="{CEB56E7D-4D74-4311-C5D6-068821DBAC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19200"/>
            <a:ext cx="7848600" cy="5257801"/>
          </a:xfrm>
        </p:spPr>
      </p:pic>
      <p:sp>
        <p:nvSpPr>
          <p:cNvPr id="3" name="Rectangle 5">
            <a:extLst>
              <a:ext uri="{FF2B5EF4-FFF2-40B4-BE49-F238E27FC236}">
                <a16:creationId xmlns:a16="http://schemas.microsoft.com/office/drawing/2014/main" id="{2033AADB-3421-D9E5-A62E-6D218C2A282C}"/>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8" name="Title 1">
            <a:extLst>
              <a:ext uri="{FF2B5EF4-FFF2-40B4-BE49-F238E27FC236}">
                <a16:creationId xmlns:a16="http://schemas.microsoft.com/office/drawing/2014/main" id="{0597A593-0ED6-B848-4B32-292D604D0F90}"/>
              </a:ext>
            </a:extLst>
          </p:cNvPr>
          <p:cNvSpPr>
            <a:spLocks noGrp="1"/>
          </p:cNvSpPr>
          <p:nvPr>
            <p:ph type="title"/>
          </p:nvPr>
        </p:nvSpPr>
        <p:spPr>
          <a:xfrm>
            <a:off x="685800" y="609600"/>
            <a:ext cx="7772400" cy="533400"/>
          </a:xfrm>
        </p:spPr>
        <p:txBody>
          <a:bodyPr/>
          <a:lstStyle/>
          <a:p>
            <a:pPr algn="r" rtl="1"/>
            <a:r>
              <a:rPr lang="ar-EG" sz="4400">
                <a:solidFill>
                  <a:srgbClr val="C00000"/>
                </a:solidFill>
                <a:cs typeface="+mn-cs"/>
              </a:rPr>
              <a:t>مستقبل الروبوتات الطبية</a:t>
            </a:r>
            <a:endParaRPr lang="en-US" sz="4400">
              <a:solidFill>
                <a:srgbClr val="C00000"/>
              </a:solidFill>
              <a:cs typeface="+mn-cs"/>
            </a:endParaRPr>
          </a:p>
        </p:txBody>
      </p:sp>
      <p:sp>
        <p:nvSpPr>
          <p:cNvPr id="9" name="Title 1">
            <a:extLst>
              <a:ext uri="{FF2B5EF4-FFF2-40B4-BE49-F238E27FC236}">
                <a16:creationId xmlns:a16="http://schemas.microsoft.com/office/drawing/2014/main" id="{8999862C-5CFB-AA84-C9FA-BF386CAFD894}"/>
              </a:ext>
            </a:extLst>
          </p:cNvPr>
          <p:cNvSpPr txBox="1"/>
          <p:nvPr/>
        </p:nvSpPr>
        <p:spPr bwMode="auto">
          <a:xfrm>
            <a:off x="2667000" y="1371600"/>
            <a:ext cx="4038600" cy="381000"/>
          </a:xfrm>
          <a:prstGeom prst="rect">
            <a:avLst/>
          </a:prstGeom>
          <a:solidFill>
            <a:srgbClr val="FF9900"/>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ctr" rtl="1"/>
            <a:r>
              <a:rPr lang="ar-EG" sz="4000" kern="0">
                <a:cs typeface="+mn-cs"/>
              </a:rPr>
              <a:t>إمكانات مستقبلية</a:t>
            </a:r>
            <a:endParaRPr lang="en-US" sz="4000" kern="0">
              <a:cs typeface="+mn-cs"/>
            </a:endParaRPr>
          </a:p>
        </p:txBody>
      </p:sp>
      <p:sp>
        <p:nvSpPr>
          <p:cNvPr id="10" name="Title 1">
            <a:extLst>
              <a:ext uri="{FF2B5EF4-FFF2-40B4-BE49-F238E27FC236}">
                <a16:creationId xmlns:a16="http://schemas.microsoft.com/office/drawing/2014/main" id="{29984773-02E7-87C4-BE86-A6A378A841A0}"/>
              </a:ext>
            </a:extLst>
          </p:cNvPr>
          <p:cNvSpPr txBox="1"/>
          <p:nvPr/>
        </p:nvSpPr>
        <p:spPr bwMode="auto">
          <a:xfrm>
            <a:off x="1295400" y="2057400"/>
            <a:ext cx="7391400" cy="381000"/>
          </a:xfrm>
          <a:prstGeom prst="rect">
            <a:avLst/>
          </a:prstGeom>
          <a:solidFill>
            <a:schemeClr val="bg1"/>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r" rtl="1"/>
            <a:r>
              <a:rPr lang="ar-EG" sz="2800" kern="0">
                <a:cs typeface="+mn-cs"/>
              </a:rPr>
              <a:t>التطور السريع للروبوتات الطبية سيجعلها قادرة علي:</a:t>
            </a:r>
            <a:endParaRPr lang="en-US" sz="2800" kern="0">
              <a:cs typeface="+mn-cs"/>
            </a:endParaRPr>
          </a:p>
        </p:txBody>
      </p:sp>
      <p:sp>
        <p:nvSpPr>
          <p:cNvPr id="11" name="Title 1">
            <a:extLst>
              <a:ext uri="{FF2B5EF4-FFF2-40B4-BE49-F238E27FC236}">
                <a16:creationId xmlns:a16="http://schemas.microsoft.com/office/drawing/2014/main" id="{46E96167-3CE6-8A0E-DE00-CCE999B93E65}"/>
              </a:ext>
            </a:extLst>
          </p:cNvPr>
          <p:cNvSpPr txBox="1"/>
          <p:nvPr/>
        </p:nvSpPr>
        <p:spPr bwMode="auto">
          <a:xfrm>
            <a:off x="838200" y="2610016"/>
            <a:ext cx="2743200" cy="685800"/>
          </a:xfrm>
          <a:prstGeom prst="rect">
            <a:avLst/>
          </a:prstGeom>
          <a:solidFill>
            <a:srgbClr val="FFC000"/>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ctr" rtl="1"/>
            <a:r>
              <a:rPr lang="ar-EG" sz="2000" kern="0">
                <a:solidFill>
                  <a:schemeClr val="tx1"/>
                </a:solidFill>
                <a:cs typeface="+mn-cs"/>
              </a:rPr>
              <a:t>عمل اختبارات معملية دون تدخل بشري </a:t>
            </a:r>
            <a:endParaRPr lang="en-US" sz="2000" kern="0">
              <a:solidFill>
                <a:schemeClr val="tx1"/>
              </a:solidFill>
              <a:cs typeface="+mn-cs"/>
            </a:endParaRPr>
          </a:p>
        </p:txBody>
      </p:sp>
      <p:sp>
        <p:nvSpPr>
          <p:cNvPr id="12" name="Title 1">
            <a:extLst>
              <a:ext uri="{FF2B5EF4-FFF2-40B4-BE49-F238E27FC236}">
                <a16:creationId xmlns:a16="http://schemas.microsoft.com/office/drawing/2014/main" id="{1EF67468-AAA2-0CB2-BEAA-45F44E8447C9}"/>
              </a:ext>
            </a:extLst>
          </p:cNvPr>
          <p:cNvSpPr txBox="1"/>
          <p:nvPr/>
        </p:nvSpPr>
        <p:spPr bwMode="auto">
          <a:xfrm>
            <a:off x="838200" y="4681994"/>
            <a:ext cx="2743200" cy="685800"/>
          </a:xfrm>
          <a:prstGeom prst="rect">
            <a:avLst/>
          </a:prstGeom>
          <a:solidFill>
            <a:srgbClr val="FFC000"/>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ctr" rtl="1"/>
            <a:r>
              <a:rPr lang="ar-EG" sz="2000" kern="0">
                <a:solidFill>
                  <a:schemeClr val="tx1"/>
                </a:solidFill>
                <a:cs typeface="+mn-cs"/>
              </a:rPr>
              <a:t>أخذ عينات من الأنسجة</a:t>
            </a:r>
            <a:endParaRPr lang="en-US" sz="2000" kern="0">
              <a:solidFill>
                <a:schemeClr val="tx1"/>
              </a:solidFill>
              <a:cs typeface="+mn-cs"/>
            </a:endParaRPr>
          </a:p>
        </p:txBody>
      </p:sp>
      <p:sp>
        <p:nvSpPr>
          <p:cNvPr id="13" name="Title 1">
            <a:extLst>
              <a:ext uri="{FF2B5EF4-FFF2-40B4-BE49-F238E27FC236}">
                <a16:creationId xmlns:a16="http://schemas.microsoft.com/office/drawing/2014/main" id="{1D7D0F1C-4219-03D5-1A58-238E5D266B3A}"/>
              </a:ext>
            </a:extLst>
          </p:cNvPr>
          <p:cNvSpPr txBox="1"/>
          <p:nvPr/>
        </p:nvSpPr>
        <p:spPr bwMode="auto">
          <a:xfrm>
            <a:off x="5714336" y="3581400"/>
            <a:ext cx="2743863" cy="914400"/>
          </a:xfrm>
          <a:prstGeom prst="rect">
            <a:avLst/>
          </a:prstGeom>
          <a:solidFill>
            <a:srgbClr val="FFC000"/>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ctr" rtl="1"/>
            <a:r>
              <a:rPr lang="ar-EG" sz="2000" kern="0">
                <a:solidFill>
                  <a:schemeClr val="tx1"/>
                </a:solidFill>
                <a:cs typeface="+mn-cs"/>
              </a:rPr>
              <a:t>عمل الزيارات المنزلية للمرضى في الحالات البسيطة</a:t>
            </a:r>
            <a:endParaRPr lang="en-US" sz="2000" kern="0">
              <a:solidFill>
                <a:schemeClr val="tx1"/>
              </a:solidFill>
              <a:cs typeface="+mn-cs"/>
            </a:endParaRPr>
          </a:p>
        </p:txBody>
      </p:sp>
      <p:sp>
        <p:nvSpPr>
          <p:cNvPr id="14" name="Title 1">
            <a:extLst>
              <a:ext uri="{FF2B5EF4-FFF2-40B4-BE49-F238E27FC236}">
                <a16:creationId xmlns:a16="http://schemas.microsoft.com/office/drawing/2014/main" id="{968F087A-3BF4-2BA8-6AAA-A82BB72FB4B6}"/>
              </a:ext>
            </a:extLst>
          </p:cNvPr>
          <p:cNvSpPr txBox="1"/>
          <p:nvPr/>
        </p:nvSpPr>
        <p:spPr bwMode="auto">
          <a:xfrm>
            <a:off x="5704397" y="5638800"/>
            <a:ext cx="2743200" cy="685800"/>
          </a:xfrm>
          <a:prstGeom prst="rect">
            <a:avLst/>
          </a:prstGeom>
          <a:solidFill>
            <a:srgbClr val="FFC000"/>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ctr" rtl="1"/>
            <a:r>
              <a:rPr lang="ar-EG" sz="2000" kern="0">
                <a:solidFill>
                  <a:schemeClr val="tx1"/>
                </a:solidFill>
                <a:cs typeface="+mn-cs"/>
              </a:rPr>
              <a:t>تنفيذ العلاجات الموجهة</a:t>
            </a:r>
            <a:endParaRPr lang="en-US" sz="2000" kern="0">
              <a:solidFill>
                <a:schemeClr val="tx1"/>
              </a:solidFill>
              <a:cs typeface="+mn-cs"/>
            </a:endParaRPr>
          </a:p>
        </p:txBody>
      </p:sp>
      <p:sp>
        <p:nvSpPr>
          <p:cNvPr id="15" name="Title 1">
            <a:extLst>
              <a:ext uri="{FF2B5EF4-FFF2-40B4-BE49-F238E27FC236}">
                <a16:creationId xmlns:a16="http://schemas.microsoft.com/office/drawing/2014/main" id="{CA7FFFBB-D3EB-837E-403B-72EE9256CD9A}"/>
              </a:ext>
            </a:extLst>
          </p:cNvPr>
          <p:cNvSpPr txBox="1"/>
          <p:nvPr/>
        </p:nvSpPr>
        <p:spPr bwMode="auto">
          <a:xfrm>
            <a:off x="838200" y="3646005"/>
            <a:ext cx="2743200" cy="685800"/>
          </a:xfrm>
          <a:prstGeom prst="rect">
            <a:avLst/>
          </a:prstGeom>
          <a:solidFill>
            <a:schemeClr val="accent1">
              <a:lumMod val="40000"/>
              <a:lumOff val="60000"/>
            </a:schemeClr>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ctr" rtl="1"/>
            <a:r>
              <a:rPr lang="ar-EG" sz="2000" kern="0">
                <a:solidFill>
                  <a:schemeClr val="tx1"/>
                </a:solidFill>
                <a:cs typeface="+mn-cs"/>
              </a:rPr>
              <a:t>إزالة الجلطات من الشرايين</a:t>
            </a:r>
            <a:endParaRPr lang="en-US" sz="2000" kern="0">
              <a:solidFill>
                <a:schemeClr val="tx1"/>
              </a:solidFill>
              <a:cs typeface="+mn-cs"/>
            </a:endParaRPr>
          </a:p>
        </p:txBody>
      </p:sp>
      <p:sp>
        <p:nvSpPr>
          <p:cNvPr id="16" name="Title 1">
            <a:extLst>
              <a:ext uri="{FF2B5EF4-FFF2-40B4-BE49-F238E27FC236}">
                <a16:creationId xmlns:a16="http://schemas.microsoft.com/office/drawing/2014/main" id="{1F2FFB75-E72A-847C-B3E2-D96C821202A6}"/>
              </a:ext>
            </a:extLst>
          </p:cNvPr>
          <p:cNvSpPr txBox="1"/>
          <p:nvPr/>
        </p:nvSpPr>
        <p:spPr bwMode="auto">
          <a:xfrm>
            <a:off x="838200" y="5667293"/>
            <a:ext cx="2743200" cy="685800"/>
          </a:xfrm>
          <a:prstGeom prst="rect">
            <a:avLst/>
          </a:prstGeom>
          <a:solidFill>
            <a:schemeClr val="accent1">
              <a:lumMod val="40000"/>
              <a:lumOff val="60000"/>
            </a:schemeClr>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ctr" rtl="1"/>
            <a:r>
              <a:rPr lang="ar-EG" sz="2000" kern="0">
                <a:solidFill>
                  <a:schemeClr val="tx1"/>
                </a:solidFill>
                <a:cs typeface="+mn-cs"/>
              </a:rPr>
              <a:t>مهاجمة الأورام السرطانية</a:t>
            </a:r>
            <a:endParaRPr lang="en-US" sz="2000" kern="0">
              <a:solidFill>
                <a:schemeClr val="tx1"/>
              </a:solidFill>
              <a:cs typeface="+mn-cs"/>
            </a:endParaRPr>
          </a:p>
        </p:txBody>
      </p:sp>
      <p:sp>
        <p:nvSpPr>
          <p:cNvPr id="17" name="Title 1">
            <a:extLst>
              <a:ext uri="{FF2B5EF4-FFF2-40B4-BE49-F238E27FC236}">
                <a16:creationId xmlns:a16="http://schemas.microsoft.com/office/drawing/2014/main" id="{F506A75D-1013-A51D-3FC3-D8B0C670925E}"/>
              </a:ext>
            </a:extLst>
          </p:cNvPr>
          <p:cNvSpPr txBox="1"/>
          <p:nvPr/>
        </p:nvSpPr>
        <p:spPr bwMode="auto">
          <a:xfrm>
            <a:off x="5704397" y="2610015"/>
            <a:ext cx="2743200" cy="895185"/>
          </a:xfrm>
          <a:prstGeom prst="rect">
            <a:avLst/>
          </a:prstGeom>
          <a:solidFill>
            <a:schemeClr val="accent1">
              <a:lumMod val="40000"/>
              <a:lumOff val="60000"/>
            </a:schemeClr>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ctr" rtl="1"/>
            <a:r>
              <a:rPr lang="ar-EG" sz="2000" kern="0">
                <a:solidFill>
                  <a:schemeClr val="tx1"/>
                </a:solidFill>
                <a:cs typeface="+mn-cs"/>
              </a:rPr>
              <a:t>التذكرة بالعلاجات ومواعيد الفحوصات والكشوفات وغيرها</a:t>
            </a:r>
            <a:endParaRPr lang="en-US" sz="2000" kern="0">
              <a:solidFill>
                <a:schemeClr val="tx1"/>
              </a:solidFill>
              <a:cs typeface="+mn-cs"/>
            </a:endParaRPr>
          </a:p>
        </p:txBody>
      </p:sp>
      <p:sp>
        <p:nvSpPr>
          <p:cNvPr id="18" name="Title 1">
            <a:extLst>
              <a:ext uri="{FF2B5EF4-FFF2-40B4-BE49-F238E27FC236}">
                <a16:creationId xmlns:a16="http://schemas.microsoft.com/office/drawing/2014/main" id="{DED8BE16-FAFC-4B70-EC25-1F86D0A1680F}"/>
              </a:ext>
            </a:extLst>
          </p:cNvPr>
          <p:cNvSpPr txBox="1"/>
          <p:nvPr/>
        </p:nvSpPr>
        <p:spPr bwMode="auto">
          <a:xfrm>
            <a:off x="5713011" y="4626333"/>
            <a:ext cx="2743200" cy="860065"/>
          </a:xfrm>
          <a:prstGeom prst="rect">
            <a:avLst/>
          </a:prstGeom>
          <a:solidFill>
            <a:schemeClr val="accent1">
              <a:lumMod val="40000"/>
              <a:lumOff val="60000"/>
            </a:schemeClr>
          </a:solid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ctr" rtl="1"/>
            <a:r>
              <a:rPr lang="ar-EG" sz="2000" kern="0">
                <a:solidFill>
                  <a:schemeClr val="tx1"/>
                </a:solidFill>
                <a:cs typeface="+mn-cs"/>
              </a:rPr>
              <a:t>مقابلة المرضي وأخذ التاريخ المرضى وتحويلهم لمتخصص </a:t>
            </a:r>
            <a:endParaRPr lang="en-US" sz="2000" kern="0">
              <a:solidFill>
                <a:schemeClr val="tx1"/>
              </a:solidFill>
              <a:cs typeface="+mn-cs"/>
            </a:endParaRPr>
          </a:p>
        </p:txBody>
      </p:sp>
    </p:spTree>
    <p:extLst>
      <p:ext uri="{BB962C8B-B14F-4D97-AF65-F5344CB8AC3E}">
        <p14:creationId xmlns:p14="http://schemas.microsoft.com/office/powerpoint/2010/main" val="563766605"/>
      </p:ext>
    </p:extLst>
  </p:cSld>
  <p:clrMapOvr>
    <a:masterClrMapping/>
  </p:clrMapOvr>
  <p:transition>
    <p:dissolve/>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170" name="Picture 2" descr="Nanorobots - Key components and substructures">
            <a:extLst>
              <a:ext uri="{FF2B5EF4-FFF2-40B4-BE49-F238E27FC236}">
                <a16:creationId xmlns:a16="http://schemas.microsoft.com/office/drawing/2014/main" id="{464A6723-A90B-1A6E-0BC4-95EB058F8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22" r="10920" b="19231"/>
          <a:stretch>
            <a:fillRect/>
          </a:stretch>
        </p:blipFill>
        <p:spPr bwMode="auto">
          <a:xfrm>
            <a:off x="124718" y="1447800"/>
            <a:ext cx="4294882"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gestible robots : A new milestone in robotics | Digital health technology">
            <a:extLst>
              <a:ext uri="{FF2B5EF4-FFF2-40B4-BE49-F238E27FC236}">
                <a16:creationId xmlns:a16="http://schemas.microsoft.com/office/drawing/2014/main" id="{6C823222-C462-5944-8859-E3B3FCDDBB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447800"/>
            <a:ext cx="4447282"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E50252-4886-151C-DB2F-6C4872281E04}"/>
              </a:ext>
            </a:extLst>
          </p:cNvPr>
          <p:cNvSpPr txBox="1"/>
          <p:nvPr/>
        </p:nvSpPr>
        <p:spPr>
          <a:xfrm>
            <a:off x="685800" y="5216150"/>
            <a:ext cx="2632842" cy="461665"/>
          </a:xfrm>
          <a:prstGeom prst="rect">
            <a:avLst/>
          </a:prstGeom>
          <a:noFill/>
        </p:spPr>
        <p:txBody>
          <a:bodyPr wrap="square" rtlCol="0">
            <a:spAutoFit/>
          </a:bodyPr>
          <a:lstStyle/>
          <a:p>
            <a:pPr algn="ctr"/>
            <a:r>
              <a:rPr lang="ar-EG" b="1">
                <a:latin typeface="+mj-lt"/>
              </a:rPr>
              <a:t>الروبوتات النانوية</a:t>
            </a:r>
            <a:endParaRPr lang="en-US" b="1">
              <a:latin typeface="+mj-lt"/>
            </a:endParaRPr>
          </a:p>
        </p:txBody>
      </p:sp>
      <p:sp>
        <p:nvSpPr>
          <p:cNvPr id="6" name="TextBox 5">
            <a:extLst>
              <a:ext uri="{FF2B5EF4-FFF2-40B4-BE49-F238E27FC236}">
                <a16:creationId xmlns:a16="http://schemas.microsoft.com/office/drawing/2014/main" id="{E7D02F4F-3799-933E-4AE1-3A572D2C28EC}"/>
              </a:ext>
            </a:extLst>
          </p:cNvPr>
          <p:cNvSpPr txBox="1"/>
          <p:nvPr/>
        </p:nvSpPr>
        <p:spPr>
          <a:xfrm>
            <a:off x="5257800" y="5216149"/>
            <a:ext cx="2819400" cy="461665"/>
          </a:xfrm>
          <a:prstGeom prst="rect">
            <a:avLst/>
          </a:prstGeom>
          <a:noFill/>
        </p:spPr>
        <p:txBody>
          <a:bodyPr wrap="square" rtlCol="0">
            <a:spAutoFit/>
          </a:bodyPr>
          <a:lstStyle/>
          <a:p>
            <a:pPr algn="ctr"/>
            <a:r>
              <a:rPr lang="ar-EG" b="1">
                <a:latin typeface="+mj-lt"/>
              </a:rPr>
              <a:t>الروبوتات القابلة للهضم</a:t>
            </a:r>
            <a:endParaRPr lang="en-US" b="1">
              <a:latin typeface="+mj-lt"/>
            </a:endParaRPr>
          </a:p>
        </p:txBody>
      </p:sp>
      <p:sp>
        <p:nvSpPr>
          <p:cNvPr id="3" name="Rectangle 5">
            <a:extLst>
              <a:ext uri="{FF2B5EF4-FFF2-40B4-BE49-F238E27FC236}">
                <a16:creationId xmlns:a16="http://schemas.microsoft.com/office/drawing/2014/main" id="{07778AA6-EA72-62E1-8579-E5F80D30AB71}"/>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9" name="Title 1">
            <a:extLst>
              <a:ext uri="{FF2B5EF4-FFF2-40B4-BE49-F238E27FC236}">
                <a16:creationId xmlns:a16="http://schemas.microsoft.com/office/drawing/2014/main" id="{7C8521C2-F894-7FC7-5AA9-2D98AF94C38A}"/>
              </a:ext>
            </a:extLst>
          </p:cNvPr>
          <p:cNvSpPr>
            <a:spLocks noGrp="1"/>
          </p:cNvSpPr>
          <p:nvPr>
            <p:ph type="title"/>
          </p:nvPr>
        </p:nvSpPr>
        <p:spPr>
          <a:xfrm>
            <a:off x="685800" y="609600"/>
            <a:ext cx="7772400" cy="533400"/>
          </a:xfrm>
        </p:spPr>
        <p:txBody>
          <a:bodyPr/>
          <a:lstStyle/>
          <a:p>
            <a:pPr algn="r" rtl="1"/>
            <a:r>
              <a:rPr lang="ar-EG" sz="4400">
                <a:cs typeface="+mn-cs"/>
              </a:rPr>
              <a:t>روبوتات علاجية</a:t>
            </a:r>
            <a:endParaRPr lang="en-US" sz="4400">
              <a:cs typeface="+mn-cs"/>
            </a:endParaRPr>
          </a:p>
        </p:txBody>
      </p:sp>
    </p:spTree>
    <p:extLst>
      <p:ext uri="{BB962C8B-B14F-4D97-AF65-F5344CB8AC3E}">
        <p14:creationId xmlns:p14="http://schemas.microsoft.com/office/powerpoint/2010/main" val="889535072"/>
      </p:ext>
    </p:extLst>
  </p:cSld>
  <p:clrMapOvr>
    <a:masterClrMapping/>
  </p:clrMapOvr>
  <p:transition>
    <p:dissolve/>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Picture 5">
            <a:extLst>
              <a:ext uri="{FF2B5EF4-FFF2-40B4-BE49-F238E27FC236}">
                <a16:creationId xmlns:a16="http://schemas.microsoft.com/office/drawing/2014/main" id="{33B30253-BF02-B1B8-4229-D8B5DF60E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90600"/>
            <a:ext cx="7772399" cy="5486400"/>
          </a:xfrm>
          <a:prstGeom prst="rect">
            <a:avLst/>
          </a:prstGeom>
        </p:spPr>
      </p:pic>
      <p:sp>
        <p:nvSpPr>
          <p:cNvPr id="3" name="Rectangle 5">
            <a:extLst>
              <a:ext uri="{FF2B5EF4-FFF2-40B4-BE49-F238E27FC236}">
                <a16:creationId xmlns:a16="http://schemas.microsoft.com/office/drawing/2014/main" id="{3D24D5D2-4A38-8028-0E76-A27B866DC55E}"/>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8" name="Title 1">
            <a:extLst>
              <a:ext uri="{FF2B5EF4-FFF2-40B4-BE49-F238E27FC236}">
                <a16:creationId xmlns:a16="http://schemas.microsoft.com/office/drawing/2014/main" id="{A0656C8A-7643-4853-8A20-6C3EEEAF4971}"/>
              </a:ext>
            </a:extLst>
          </p:cNvPr>
          <p:cNvSpPr>
            <a:spLocks noGrp="1"/>
          </p:cNvSpPr>
          <p:nvPr>
            <p:ph type="title"/>
          </p:nvPr>
        </p:nvSpPr>
        <p:spPr>
          <a:xfrm>
            <a:off x="685800" y="457200"/>
            <a:ext cx="7772400" cy="533400"/>
          </a:xfrm>
        </p:spPr>
        <p:txBody>
          <a:bodyPr/>
          <a:lstStyle/>
          <a:p>
            <a:pPr algn="r" rtl="1"/>
            <a:r>
              <a:rPr lang="ar-EG" sz="4000">
                <a:cs typeface="+mn-cs"/>
              </a:rPr>
              <a:t>فوائد الروبوتات في الطب والجراحة</a:t>
            </a:r>
            <a:endParaRPr lang="en-US" sz="4000">
              <a:cs typeface="+mn-cs"/>
            </a:endParaRPr>
          </a:p>
        </p:txBody>
      </p:sp>
      <p:sp>
        <p:nvSpPr>
          <p:cNvPr id="9" name="TextBox 8">
            <a:extLst>
              <a:ext uri="{FF2B5EF4-FFF2-40B4-BE49-F238E27FC236}">
                <a16:creationId xmlns:a16="http://schemas.microsoft.com/office/drawing/2014/main" id="{F80EFA16-E982-1AE3-AD93-00EFFB59BFAB}"/>
              </a:ext>
            </a:extLst>
          </p:cNvPr>
          <p:cNvSpPr txBox="1"/>
          <p:nvPr/>
        </p:nvSpPr>
        <p:spPr>
          <a:xfrm>
            <a:off x="3784157" y="1091625"/>
            <a:ext cx="4521643" cy="584775"/>
          </a:xfrm>
          <a:prstGeom prst="rect">
            <a:avLst/>
          </a:prstGeom>
          <a:solidFill>
            <a:srgbClr val="3333FF"/>
          </a:solidFill>
        </p:spPr>
        <p:txBody>
          <a:bodyPr wrap="square" rtlCol="0">
            <a:spAutoFit/>
          </a:bodyPr>
          <a:lstStyle/>
          <a:p>
            <a:pPr algn="ctr"/>
            <a:r>
              <a:rPr lang="ar-EG" sz="1600" b="1">
                <a:solidFill>
                  <a:schemeClr val="bg1"/>
                </a:solidFill>
                <a:latin typeface="+mj-lt"/>
              </a:rPr>
              <a:t>تحرير وقت العاملين للقيام بمهام أخري مهمة وغير آلية من خلال استكمال المهام الرتيبة والمتكررة أو الإدارية</a:t>
            </a:r>
            <a:endParaRPr lang="en-US" sz="1600" b="1">
              <a:solidFill>
                <a:schemeClr val="bg1"/>
              </a:solidFill>
              <a:latin typeface="+mj-lt"/>
            </a:endParaRPr>
          </a:p>
        </p:txBody>
      </p:sp>
      <p:sp>
        <p:nvSpPr>
          <p:cNvPr id="10" name="TextBox 9">
            <a:extLst>
              <a:ext uri="{FF2B5EF4-FFF2-40B4-BE49-F238E27FC236}">
                <a16:creationId xmlns:a16="http://schemas.microsoft.com/office/drawing/2014/main" id="{F93F6E1B-3A1D-A627-86A0-99D6B89CEDBF}"/>
              </a:ext>
            </a:extLst>
          </p:cNvPr>
          <p:cNvSpPr txBox="1"/>
          <p:nvPr/>
        </p:nvSpPr>
        <p:spPr>
          <a:xfrm>
            <a:off x="3801385" y="1749287"/>
            <a:ext cx="4521643" cy="338554"/>
          </a:xfrm>
          <a:prstGeom prst="rect">
            <a:avLst/>
          </a:prstGeom>
          <a:solidFill>
            <a:srgbClr val="3333FF"/>
          </a:solidFill>
        </p:spPr>
        <p:txBody>
          <a:bodyPr wrap="square" rtlCol="0">
            <a:spAutoFit/>
          </a:bodyPr>
          <a:lstStyle/>
          <a:p>
            <a:pPr algn="ctr"/>
            <a:r>
              <a:rPr lang="ar-EG" sz="1600" b="1">
                <a:solidFill>
                  <a:schemeClr val="bg1"/>
                </a:solidFill>
                <a:latin typeface="+mj-lt"/>
              </a:rPr>
              <a:t>الحد من الزيارات المنزلية المهدرة للوقت</a:t>
            </a:r>
            <a:endParaRPr lang="en-US" sz="1600" b="1">
              <a:solidFill>
                <a:schemeClr val="bg1"/>
              </a:solidFill>
              <a:latin typeface="+mj-lt"/>
            </a:endParaRPr>
          </a:p>
        </p:txBody>
      </p:sp>
      <p:sp>
        <p:nvSpPr>
          <p:cNvPr id="11" name="TextBox 10">
            <a:extLst>
              <a:ext uri="{FF2B5EF4-FFF2-40B4-BE49-F238E27FC236}">
                <a16:creationId xmlns:a16="http://schemas.microsoft.com/office/drawing/2014/main" id="{7A248A50-80EE-5FBD-D8B3-7900AE538063}"/>
              </a:ext>
            </a:extLst>
          </p:cNvPr>
          <p:cNvSpPr txBox="1"/>
          <p:nvPr/>
        </p:nvSpPr>
        <p:spPr>
          <a:xfrm>
            <a:off x="3784156" y="2262297"/>
            <a:ext cx="4521643" cy="338554"/>
          </a:xfrm>
          <a:prstGeom prst="rect">
            <a:avLst/>
          </a:prstGeom>
          <a:solidFill>
            <a:srgbClr val="3333FF"/>
          </a:solidFill>
        </p:spPr>
        <p:txBody>
          <a:bodyPr wrap="square" rtlCol="0">
            <a:spAutoFit/>
          </a:bodyPr>
          <a:lstStyle/>
          <a:p>
            <a:pPr algn="ctr"/>
            <a:r>
              <a:rPr lang="ar-EG" sz="1600" b="1">
                <a:solidFill>
                  <a:schemeClr val="bg1"/>
                </a:solidFill>
                <a:latin typeface="+mj-lt"/>
              </a:rPr>
              <a:t>تحرير وقت الصيادلة لتعليم المرضى وتقديم النصائح العملية لهم</a:t>
            </a:r>
            <a:endParaRPr lang="en-US" sz="1600" b="1">
              <a:solidFill>
                <a:schemeClr val="bg1"/>
              </a:solidFill>
              <a:latin typeface="+mj-lt"/>
            </a:endParaRPr>
          </a:p>
        </p:txBody>
      </p:sp>
      <p:sp>
        <p:nvSpPr>
          <p:cNvPr id="12" name="TextBox 11">
            <a:extLst>
              <a:ext uri="{FF2B5EF4-FFF2-40B4-BE49-F238E27FC236}">
                <a16:creationId xmlns:a16="http://schemas.microsoft.com/office/drawing/2014/main" id="{3C1CC2A8-4DCB-D3D1-9122-20D4DECB3285}"/>
              </a:ext>
            </a:extLst>
          </p:cNvPr>
          <p:cNvSpPr txBox="1"/>
          <p:nvPr/>
        </p:nvSpPr>
        <p:spPr>
          <a:xfrm>
            <a:off x="3801384" y="2763652"/>
            <a:ext cx="4521643" cy="584775"/>
          </a:xfrm>
          <a:prstGeom prst="rect">
            <a:avLst/>
          </a:prstGeom>
          <a:solidFill>
            <a:srgbClr val="3333FF"/>
          </a:solidFill>
        </p:spPr>
        <p:txBody>
          <a:bodyPr wrap="square" rtlCol="0">
            <a:spAutoFit/>
          </a:bodyPr>
          <a:lstStyle/>
          <a:p>
            <a:pPr algn="ctr"/>
            <a:r>
              <a:rPr lang="ar-EG" sz="1600" b="1">
                <a:solidFill>
                  <a:schemeClr val="bg1"/>
                </a:solidFill>
                <a:latin typeface="+mj-lt"/>
              </a:rPr>
              <a:t>تقليل احتمال إصابة المرضي بالتهابات ميكروبية داخل المستشفى باستخدام الروبوتات المسلحة بأحدث وسائل التعقيم</a:t>
            </a:r>
            <a:endParaRPr lang="en-US" sz="1600" b="1">
              <a:solidFill>
                <a:schemeClr val="bg1"/>
              </a:solidFill>
              <a:latin typeface="+mj-lt"/>
            </a:endParaRPr>
          </a:p>
        </p:txBody>
      </p:sp>
      <p:sp>
        <p:nvSpPr>
          <p:cNvPr id="13" name="TextBox 12">
            <a:extLst>
              <a:ext uri="{FF2B5EF4-FFF2-40B4-BE49-F238E27FC236}">
                <a16:creationId xmlns:a16="http://schemas.microsoft.com/office/drawing/2014/main" id="{EC8CEAD6-E748-D706-0E01-C2F63AF7B164}"/>
              </a:ext>
            </a:extLst>
          </p:cNvPr>
          <p:cNvSpPr txBox="1"/>
          <p:nvPr/>
        </p:nvSpPr>
        <p:spPr>
          <a:xfrm>
            <a:off x="3806685" y="3509574"/>
            <a:ext cx="4521643" cy="584775"/>
          </a:xfrm>
          <a:prstGeom prst="rect">
            <a:avLst/>
          </a:prstGeom>
          <a:solidFill>
            <a:srgbClr val="3333FF"/>
          </a:solidFill>
        </p:spPr>
        <p:txBody>
          <a:bodyPr wrap="square" rtlCol="0">
            <a:spAutoFit/>
          </a:bodyPr>
          <a:lstStyle/>
          <a:p>
            <a:pPr algn="ctr"/>
            <a:r>
              <a:rPr lang="ar-EG" sz="1600" b="1">
                <a:solidFill>
                  <a:schemeClr val="bg1"/>
                </a:solidFill>
                <a:latin typeface="+mj-lt"/>
              </a:rPr>
              <a:t>توفير بيئة عمل معززة وراحة للجراحين، مما يسمح بزيادة حجم الإجراءات حيث يكون الجراحون أقل إرهاقاً</a:t>
            </a:r>
            <a:endParaRPr lang="en-US" sz="1600" b="1">
              <a:solidFill>
                <a:schemeClr val="bg1"/>
              </a:solidFill>
              <a:latin typeface="+mj-lt"/>
            </a:endParaRPr>
          </a:p>
        </p:txBody>
      </p:sp>
      <p:sp>
        <p:nvSpPr>
          <p:cNvPr id="14" name="TextBox 13">
            <a:extLst>
              <a:ext uri="{FF2B5EF4-FFF2-40B4-BE49-F238E27FC236}">
                <a16:creationId xmlns:a16="http://schemas.microsoft.com/office/drawing/2014/main" id="{28E43D40-4FCC-D9A6-9708-C8B15C993B50}"/>
              </a:ext>
            </a:extLst>
          </p:cNvPr>
          <p:cNvSpPr txBox="1"/>
          <p:nvPr/>
        </p:nvSpPr>
        <p:spPr>
          <a:xfrm>
            <a:off x="3784155" y="4195374"/>
            <a:ext cx="4521643" cy="338554"/>
          </a:xfrm>
          <a:prstGeom prst="rect">
            <a:avLst/>
          </a:prstGeom>
          <a:solidFill>
            <a:srgbClr val="3333FF"/>
          </a:solidFill>
        </p:spPr>
        <p:txBody>
          <a:bodyPr wrap="square" rtlCol="0">
            <a:spAutoFit/>
          </a:bodyPr>
          <a:lstStyle/>
          <a:p>
            <a:pPr algn="ctr"/>
            <a:r>
              <a:rPr lang="ar-EG" sz="1600" b="1">
                <a:solidFill>
                  <a:schemeClr val="bg1"/>
                </a:solidFill>
                <a:latin typeface="+mj-lt"/>
              </a:rPr>
              <a:t>الحد من الأخطاء البشرية في الإجراءات شديدة الخطورة</a:t>
            </a:r>
            <a:endParaRPr lang="en-US" sz="1600" b="1">
              <a:solidFill>
                <a:schemeClr val="bg1"/>
              </a:solidFill>
              <a:latin typeface="+mj-lt"/>
            </a:endParaRPr>
          </a:p>
        </p:txBody>
      </p:sp>
      <p:sp>
        <p:nvSpPr>
          <p:cNvPr id="15" name="TextBox 14">
            <a:extLst>
              <a:ext uri="{FF2B5EF4-FFF2-40B4-BE49-F238E27FC236}">
                <a16:creationId xmlns:a16="http://schemas.microsoft.com/office/drawing/2014/main" id="{1770B6FA-7555-881F-6B44-07B0AA5A59F8}"/>
              </a:ext>
            </a:extLst>
          </p:cNvPr>
          <p:cNvSpPr txBox="1"/>
          <p:nvPr/>
        </p:nvSpPr>
        <p:spPr>
          <a:xfrm>
            <a:off x="3784155" y="4558054"/>
            <a:ext cx="4521643" cy="338554"/>
          </a:xfrm>
          <a:prstGeom prst="rect">
            <a:avLst/>
          </a:prstGeom>
          <a:solidFill>
            <a:srgbClr val="3333FF"/>
          </a:solidFill>
        </p:spPr>
        <p:txBody>
          <a:bodyPr wrap="square" rtlCol="0">
            <a:spAutoFit/>
          </a:bodyPr>
          <a:lstStyle/>
          <a:p>
            <a:pPr algn="ctr"/>
            <a:r>
              <a:rPr lang="ar-EG" sz="1600" b="1">
                <a:solidFill>
                  <a:schemeClr val="bg1"/>
                </a:solidFill>
                <a:latin typeface="+mj-lt"/>
              </a:rPr>
              <a:t>تقليل مدة اجراء الجراحات</a:t>
            </a:r>
            <a:endParaRPr lang="en-US" sz="1600" b="1">
              <a:solidFill>
                <a:schemeClr val="bg1"/>
              </a:solidFill>
              <a:latin typeface="+mj-lt"/>
            </a:endParaRPr>
          </a:p>
        </p:txBody>
      </p:sp>
      <p:sp>
        <p:nvSpPr>
          <p:cNvPr id="16" name="TextBox 15">
            <a:extLst>
              <a:ext uri="{FF2B5EF4-FFF2-40B4-BE49-F238E27FC236}">
                <a16:creationId xmlns:a16="http://schemas.microsoft.com/office/drawing/2014/main" id="{BDA8FE16-3860-EBE4-41BD-0C3D95769BA3}"/>
              </a:ext>
            </a:extLst>
          </p:cNvPr>
          <p:cNvSpPr txBox="1"/>
          <p:nvPr/>
        </p:nvSpPr>
        <p:spPr>
          <a:xfrm>
            <a:off x="3801384" y="4946440"/>
            <a:ext cx="4521643" cy="338554"/>
          </a:xfrm>
          <a:prstGeom prst="rect">
            <a:avLst/>
          </a:prstGeom>
          <a:solidFill>
            <a:srgbClr val="3333FF"/>
          </a:solidFill>
        </p:spPr>
        <p:txBody>
          <a:bodyPr wrap="square" rtlCol="0">
            <a:spAutoFit/>
          </a:bodyPr>
          <a:lstStyle/>
          <a:p>
            <a:pPr algn="ctr"/>
            <a:r>
              <a:rPr lang="ar-EG" sz="1600" b="1">
                <a:solidFill>
                  <a:schemeClr val="bg1"/>
                </a:solidFill>
                <a:latin typeface="+mj-lt"/>
              </a:rPr>
              <a:t>تقليل وقت النقاهة للمرضي بعد الجراحة</a:t>
            </a:r>
            <a:endParaRPr lang="en-US" sz="1600" b="1">
              <a:solidFill>
                <a:schemeClr val="bg1"/>
              </a:solidFill>
              <a:latin typeface="+mj-lt"/>
            </a:endParaRPr>
          </a:p>
        </p:txBody>
      </p:sp>
      <p:sp>
        <p:nvSpPr>
          <p:cNvPr id="17" name="TextBox 16">
            <a:extLst>
              <a:ext uri="{FF2B5EF4-FFF2-40B4-BE49-F238E27FC236}">
                <a16:creationId xmlns:a16="http://schemas.microsoft.com/office/drawing/2014/main" id="{E373EBCE-32AF-E1E0-10DA-B70A6825C98D}"/>
              </a:ext>
            </a:extLst>
          </p:cNvPr>
          <p:cNvSpPr txBox="1"/>
          <p:nvPr/>
        </p:nvSpPr>
        <p:spPr>
          <a:xfrm>
            <a:off x="3784156" y="5334826"/>
            <a:ext cx="4521643" cy="338554"/>
          </a:xfrm>
          <a:prstGeom prst="rect">
            <a:avLst/>
          </a:prstGeom>
          <a:solidFill>
            <a:srgbClr val="3333FF"/>
          </a:solidFill>
        </p:spPr>
        <p:txBody>
          <a:bodyPr wrap="square" rtlCol="0">
            <a:spAutoFit/>
          </a:bodyPr>
          <a:lstStyle/>
          <a:p>
            <a:pPr algn="ctr"/>
            <a:r>
              <a:rPr lang="ar-EG" sz="1600" b="1">
                <a:solidFill>
                  <a:schemeClr val="bg1"/>
                </a:solidFill>
                <a:latin typeface="+mj-lt"/>
              </a:rPr>
              <a:t>تقليل وقت الإقامة بالمستشفى</a:t>
            </a:r>
            <a:endParaRPr lang="en-US" sz="1600" b="1">
              <a:solidFill>
                <a:schemeClr val="bg1"/>
              </a:solidFill>
              <a:latin typeface="+mj-lt"/>
            </a:endParaRPr>
          </a:p>
        </p:txBody>
      </p:sp>
      <p:sp>
        <p:nvSpPr>
          <p:cNvPr id="18" name="TextBox 17">
            <a:extLst>
              <a:ext uri="{FF2B5EF4-FFF2-40B4-BE49-F238E27FC236}">
                <a16:creationId xmlns:a16="http://schemas.microsoft.com/office/drawing/2014/main" id="{B35E420E-F57B-89CD-A2FB-CA14B2EE2431}"/>
              </a:ext>
            </a:extLst>
          </p:cNvPr>
          <p:cNvSpPr txBox="1"/>
          <p:nvPr/>
        </p:nvSpPr>
        <p:spPr>
          <a:xfrm>
            <a:off x="3801384" y="5711720"/>
            <a:ext cx="4521643" cy="338554"/>
          </a:xfrm>
          <a:prstGeom prst="rect">
            <a:avLst/>
          </a:prstGeom>
          <a:solidFill>
            <a:srgbClr val="3333FF"/>
          </a:solidFill>
        </p:spPr>
        <p:txBody>
          <a:bodyPr wrap="square" rtlCol="0">
            <a:spAutoFit/>
          </a:bodyPr>
          <a:lstStyle/>
          <a:p>
            <a:pPr algn="ctr"/>
            <a:r>
              <a:rPr lang="ar-EG" sz="1600" b="1">
                <a:solidFill>
                  <a:schemeClr val="bg1"/>
                </a:solidFill>
                <a:latin typeface="+mj-lt"/>
              </a:rPr>
              <a:t>خلق علاجات موجهة لكل مريض شخصياً</a:t>
            </a:r>
            <a:endParaRPr lang="en-US" sz="1600" b="1">
              <a:solidFill>
                <a:schemeClr val="bg1"/>
              </a:solidFill>
              <a:latin typeface="+mj-lt"/>
            </a:endParaRPr>
          </a:p>
        </p:txBody>
      </p:sp>
      <p:sp>
        <p:nvSpPr>
          <p:cNvPr id="19" name="TextBox 18">
            <a:extLst>
              <a:ext uri="{FF2B5EF4-FFF2-40B4-BE49-F238E27FC236}">
                <a16:creationId xmlns:a16="http://schemas.microsoft.com/office/drawing/2014/main" id="{673379F0-A6DC-F15E-8EC3-DC0C8516A674}"/>
              </a:ext>
            </a:extLst>
          </p:cNvPr>
          <p:cNvSpPr txBox="1"/>
          <p:nvPr/>
        </p:nvSpPr>
        <p:spPr>
          <a:xfrm>
            <a:off x="3808673" y="6100106"/>
            <a:ext cx="4521643" cy="338554"/>
          </a:xfrm>
          <a:prstGeom prst="rect">
            <a:avLst/>
          </a:prstGeom>
          <a:solidFill>
            <a:srgbClr val="3333FF"/>
          </a:solidFill>
        </p:spPr>
        <p:txBody>
          <a:bodyPr wrap="square" rtlCol="0">
            <a:spAutoFit/>
          </a:bodyPr>
          <a:lstStyle/>
          <a:p>
            <a:pPr algn="ctr"/>
            <a:r>
              <a:rPr lang="ar-EG" sz="1600" b="1">
                <a:solidFill>
                  <a:schemeClr val="bg1"/>
                </a:solidFill>
                <a:latin typeface="+mj-lt"/>
              </a:rPr>
              <a:t>زيادة معدلات نجاح الجراحات بشكل ملحوظ</a:t>
            </a:r>
            <a:endParaRPr lang="en-US" sz="1600" b="1">
              <a:solidFill>
                <a:schemeClr val="bg1"/>
              </a:solidFill>
              <a:latin typeface="+mj-lt"/>
            </a:endParaRPr>
          </a:p>
        </p:txBody>
      </p:sp>
    </p:spTree>
    <p:extLst>
      <p:ext uri="{BB962C8B-B14F-4D97-AF65-F5344CB8AC3E}">
        <p14:creationId xmlns:p14="http://schemas.microsoft.com/office/powerpoint/2010/main" val="480244537"/>
      </p:ext>
    </p:extLst>
  </p:cSld>
  <p:clrMapOvr>
    <a:masterClrMapping/>
  </p:clrMapOvr>
  <p:transition>
    <p:dissolve/>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CF0D7EB3-16B4-BF13-ACC8-84B87CC5775B}"/>
            </a:ext>
          </a:extLst>
        </p:cNvPr>
        <p:cNvGrpSpPr/>
        <p:nvPr/>
      </p:nvGrpSpPr>
      <p:grpSpPr>
        <a:xfrm>
          <a:off x="0" y="0"/>
          <a:ext cx="0" cy="0"/>
        </a:xfrm>
      </p:grpSpPr>
      <p:pic>
        <p:nvPicPr>
          <p:cNvPr id="6" name="Content Placeholder 5">
            <a:extLst>
              <a:ext uri="{FF2B5EF4-FFF2-40B4-BE49-F238E27FC236}">
                <a16:creationId xmlns:a16="http://schemas.microsoft.com/office/drawing/2014/main" id="{6BBC1B76-061C-8FC3-555B-C176D0BD3F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452214"/>
            <a:ext cx="7772400" cy="6035100"/>
          </a:xfrm>
        </p:spPr>
      </p:pic>
      <p:sp>
        <p:nvSpPr>
          <p:cNvPr id="2" name="Rectangle 5">
            <a:extLst>
              <a:ext uri="{FF2B5EF4-FFF2-40B4-BE49-F238E27FC236}">
                <a16:creationId xmlns:a16="http://schemas.microsoft.com/office/drawing/2014/main" id="{89824E8D-016E-E321-C0F4-55D9AFCD6432}"/>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3" name="Title 1">
            <a:extLst>
              <a:ext uri="{FF2B5EF4-FFF2-40B4-BE49-F238E27FC236}">
                <a16:creationId xmlns:a16="http://schemas.microsoft.com/office/drawing/2014/main" id="{214F9328-331A-C8E5-6AE7-5851377935EE}"/>
              </a:ext>
            </a:extLst>
          </p:cNvPr>
          <p:cNvSpPr>
            <a:spLocks noGrp="1"/>
          </p:cNvSpPr>
          <p:nvPr>
            <p:ph type="title"/>
          </p:nvPr>
        </p:nvSpPr>
        <p:spPr>
          <a:xfrm>
            <a:off x="1524000" y="533400"/>
            <a:ext cx="6172200" cy="381000"/>
          </a:xfrm>
          <a:solidFill>
            <a:srgbClr val="FF9900"/>
          </a:solidFill>
        </p:spPr>
        <p:txBody>
          <a:bodyPr/>
          <a:lstStyle/>
          <a:p>
            <a:pPr algn="ctr" rtl="1"/>
            <a:r>
              <a:rPr lang="ar-EG" sz="4400">
                <a:cs typeface="+mn-cs"/>
              </a:rPr>
              <a:t>المعوقات والتحديات</a:t>
            </a:r>
            <a:endParaRPr lang="en-US" sz="4400">
              <a:cs typeface="+mn-cs"/>
            </a:endParaRPr>
          </a:p>
        </p:txBody>
      </p:sp>
      <p:sp>
        <p:nvSpPr>
          <p:cNvPr id="5" name="TextBox 4">
            <a:extLst>
              <a:ext uri="{FF2B5EF4-FFF2-40B4-BE49-F238E27FC236}">
                <a16:creationId xmlns:a16="http://schemas.microsoft.com/office/drawing/2014/main" id="{F3ACCCC8-B571-3FBE-BF06-0FBE9B64DE42}"/>
              </a:ext>
            </a:extLst>
          </p:cNvPr>
          <p:cNvSpPr txBox="1"/>
          <p:nvPr/>
        </p:nvSpPr>
        <p:spPr>
          <a:xfrm>
            <a:off x="914400" y="1066800"/>
            <a:ext cx="2209800" cy="400110"/>
          </a:xfrm>
          <a:prstGeom prst="rect">
            <a:avLst/>
          </a:prstGeom>
          <a:solidFill>
            <a:srgbClr val="C4DCFE"/>
          </a:solidFill>
        </p:spPr>
        <p:txBody>
          <a:bodyPr wrap="square" rtlCol="0">
            <a:spAutoFit/>
          </a:bodyPr>
          <a:lstStyle/>
          <a:p>
            <a:pPr algn="ctr"/>
            <a:r>
              <a:rPr lang="ar-EG" sz="2000" b="1">
                <a:latin typeface="+mj-lt"/>
              </a:rPr>
              <a:t>نق</a:t>
            </a:r>
            <a:r>
              <a:rPr lang="ar-EG" sz="2000" b="1">
                <a:effectLst>
                  <a:outerShdw blurRad="38100" dist="38100" dir="2700000" algn="tl">
                    <a:srgbClr val="000000">
                      <a:alpha val="43137"/>
                    </a:srgbClr>
                  </a:outerShdw>
                </a:effectLst>
                <a:latin typeface="+mj-lt"/>
              </a:rPr>
              <a:t>ص ثقة المريض</a:t>
            </a:r>
            <a:endParaRPr lang="en-US" sz="2000" b="1">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a16="http://schemas.microsoft.com/office/drawing/2014/main" id="{89F4AE2E-52A7-5541-17B3-00392D2612C4}"/>
              </a:ext>
            </a:extLst>
          </p:cNvPr>
          <p:cNvSpPr txBox="1"/>
          <p:nvPr/>
        </p:nvSpPr>
        <p:spPr>
          <a:xfrm>
            <a:off x="3467100" y="1072658"/>
            <a:ext cx="2209800" cy="400110"/>
          </a:xfrm>
          <a:prstGeom prst="rect">
            <a:avLst/>
          </a:prstGeom>
          <a:solidFill>
            <a:srgbClr val="C4DCFE"/>
          </a:solidFill>
        </p:spPr>
        <p:txBody>
          <a:bodyPr wrap="square" rtlCol="0">
            <a:spAutoFit/>
          </a:bodyPr>
          <a:lstStyle/>
          <a:p>
            <a:pPr algn="ctr"/>
            <a:r>
              <a:rPr lang="ar-EG" sz="2000" b="1">
                <a:effectLst>
                  <a:outerShdw blurRad="38100" dist="38100" dir="2700000" algn="tl">
                    <a:srgbClr val="000000">
                      <a:alpha val="43137"/>
                    </a:srgbClr>
                  </a:outerShdw>
                </a:effectLst>
                <a:latin typeface="+mj-lt"/>
              </a:rPr>
              <a:t>نقص الكوادر الطبية</a:t>
            </a:r>
            <a:endParaRPr lang="en-US" sz="2000" b="1">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04D33DF7-A3D6-56E6-3E0E-A93DB190BC86}"/>
              </a:ext>
            </a:extLst>
          </p:cNvPr>
          <p:cNvSpPr txBox="1"/>
          <p:nvPr/>
        </p:nvSpPr>
        <p:spPr>
          <a:xfrm>
            <a:off x="6019800" y="1066800"/>
            <a:ext cx="2209800" cy="400110"/>
          </a:xfrm>
          <a:prstGeom prst="rect">
            <a:avLst/>
          </a:prstGeom>
          <a:solidFill>
            <a:srgbClr val="C4DCFE"/>
          </a:solidFill>
        </p:spPr>
        <p:txBody>
          <a:bodyPr wrap="square" rtlCol="0">
            <a:spAutoFit/>
          </a:bodyPr>
          <a:lstStyle/>
          <a:p>
            <a:pPr algn="ctr"/>
            <a:r>
              <a:rPr lang="ar-EG" sz="2000" b="1">
                <a:effectLst>
                  <a:outerShdw blurRad="38100" dist="38100" dir="2700000" algn="tl">
                    <a:srgbClr val="000000">
                      <a:alpha val="43137"/>
                    </a:srgbClr>
                  </a:outerShdw>
                </a:effectLst>
                <a:latin typeface="+mj-lt"/>
              </a:rPr>
              <a:t>مخاطر أمنية</a:t>
            </a:r>
            <a:endParaRPr lang="en-US" sz="2000" b="1">
              <a:effectLst>
                <a:outerShdw blurRad="38100" dist="38100" dir="2700000" algn="tl">
                  <a:srgbClr val="000000">
                    <a:alpha val="43137"/>
                  </a:srgbClr>
                </a:outerShdw>
              </a:effectLst>
              <a:latin typeface="+mj-lt"/>
            </a:endParaRPr>
          </a:p>
        </p:txBody>
      </p:sp>
      <p:sp>
        <p:nvSpPr>
          <p:cNvPr id="9" name="TextBox 8">
            <a:extLst>
              <a:ext uri="{FF2B5EF4-FFF2-40B4-BE49-F238E27FC236}">
                <a16:creationId xmlns:a16="http://schemas.microsoft.com/office/drawing/2014/main" id="{0A071B47-1CA2-69CD-866A-1D311EC00E48}"/>
              </a:ext>
            </a:extLst>
          </p:cNvPr>
          <p:cNvSpPr txBox="1"/>
          <p:nvPr/>
        </p:nvSpPr>
        <p:spPr>
          <a:xfrm>
            <a:off x="1047750" y="2962193"/>
            <a:ext cx="1943100" cy="1477328"/>
          </a:xfrm>
          <a:prstGeom prst="rect">
            <a:avLst/>
          </a:prstGeom>
          <a:solidFill>
            <a:srgbClr val="333399"/>
          </a:solidFill>
        </p:spPr>
        <p:txBody>
          <a:bodyPr wrap="square" rtlCol="0">
            <a:spAutoFit/>
          </a:bodyPr>
          <a:lstStyle/>
          <a:p>
            <a:pPr algn="ctr"/>
            <a:r>
              <a:rPr lang="ar-EG" sz="1800" b="1">
                <a:solidFill>
                  <a:schemeClr val="bg1"/>
                </a:solidFill>
                <a:latin typeface="+mj-lt"/>
              </a:rPr>
              <a:t>ثلث مرضي الأسنان لا تثق في الروبوت لتنظيف الأسنان وثلثي المرضي لا تثق في الروبوت لعلاج العصب</a:t>
            </a:r>
            <a:endParaRPr lang="en-US" sz="1800" b="1">
              <a:solidFill>
                <a:schemeClr val="bg1"/>
              </a:solidFill>
              <a:latin typeface="+mj-lt"/>
            </a:endParaRPr>
          </a:p>
        </p:txBody>
      </p:sp>
      <p:sp>
        <p:nvSpPr>
          <p:cNvPr id="4" name="TextBox 3">
            <a:extLst>
              <a:ext uri="{FF2B5EF4-FFF2-40B4-BE49-F238E27FC236}">
                <a16:creationId xmlns:a16="http://schemas.microsoft.com/office/drawing/2014/main" id="{9D4C277F-05D3-E5E7-65DD-4BA320D95103}"/>
              </a:ext>
            </a:extLst>
          </p:cNvPr>
          <p:cNvSpPr txBox="1"/>
          <p:nvPr/>
        </p:nvSpPr>
        <p:spPr>
          <a:xfrm>
            <a:off x="3638550" y="2962193"/>
            <a:ext cx="1943100" cy="1200329"/>
          </a:xfrm>
          <a:prstGeom prst="rect">
            <a:avLst/>
          </a:prstGeom>
          <a:solidFill>
            <a:srgbClr val="333399"/>
          </a:solidFill>
        </p:spPr>
        <p:txBody>
          <a:bodyPr wrap="square" rtlCol="0">
            <a:spAutoFit/>
          </a:bodyPr>
          <a:lstStyle/>
          <a:p>
            <a:pPr algn="ctr"/>
            <a:r>
              <a:rPr lang="ar-EG" sz="1800" b="1">
                <a:solidFill>
                  <a:schemeClr val="bg1"/>
                </a:solidFill>
                <a:latin typeface="+mj-lt"/>
              </a:rPr>
              <a:t>يزداد الطلب على كوادر طبية لديها خبرة في الصحة الرقمية والذكاء الاصطناعي</a:t>
            </a:r>
            <a:endParaRPr lang="en-US" sz="1800" b="1">
              <a:solidFill>
                <a:schemeClr val="bg1"/>
              </a:solidFill>
              <a:latin typeface="+mj-lt"/>
            </a:endParaRPr>
          </a:p>
        </p:txBody>
      </p:sp>
      <p:sp>
        <p:nvSpPr>
          <p:cNvPr id="10" name="TextBox 9">
            <a:extLst>
              <a:ext uri="{FF2B5EF4-FFF2-40B4-BE49-F238E27FC236}">
                <a16:creationId xmlns:a16="http://schemas.microsoft.com/office/drawing/2014/main" id="{DF40E911-9928-5FBD-1077-62E312B6BBDD}"/>
              </a:ext>
            </a:extLst>
          </p:cNvPr>
          <p:cNvSpPr txBox="1"/>
          <p:nvPr/>
        </p:nvSpPr>
        <p:spPr>
          <a:xfrm>
            <a:off x="6230510" y="2962193"/>
            <a:ext cx="1943100" cy="1477328"/>
          </a:xfrm>
          <a:prstGeom prst="rect">
            <a:avLst/>
          </a:prstGeom>
          <a:solidFill>
            <a:srgbClr val="333399"/>
          </a:solidFill>
        </p:spPr>
        <p:txBody>
          <a:bodyPr wrap="square" rtlCol="0">
            <a:spAutoFit/>
          </a:bodyPr>
          <a:lstStyle/>
          <a:p>
            <a:pPr algn="ctr"/>
            <a:r>
              <a:rPr lang="ar-EG" sz="1800" b="1">
                <a:solidFill>
                  <a:schemeClr val="bg1"/>
                </a:solidFill>
                <a:latin typeface="+mj-lt"/>
              </a:rPr>
              <a:t>البيانات الطبية الهائلة التي يحللها الروبوتات الطبية تحتاج للتأمين المعلوماتي حسب الأنظمة العالمية</a:t>
            </a:r>
            <a:endParaRPr lang="en-US" sz="1800" b="1">
              <a:solidFill>
                <a:schemeClr val="bg1"/>
              </a:solidFill>
              <a:latin typeface="+mj-lt"/>
            </a:endParaRPr>
          </a:p>
        </p:txBody>
      </p:sp>
      <p:sp>
        <p:nvSpPr>
          <p:cNvPr id="11" name="TextBox 10">
            <a:extLst>
              <a:ext uri="{FF2B5EF4-FFF2-40B4-BE49-F238E27FC236}">
                <a16:creationId xmlns:a16="http://schemas.microsoft.com/office/drawing/2014/main" id="{27682329-9EFA-AD5B-4701-4131B50A43DF}"/>
              </a:ext>
            </a:extLst>
          </p:cNvPr>
          <p:cNvSpPr txBox="1"/>
          <p:nvPr/>
        </p:nvSpPr>
        <p:spPr>
          <a:xfrm>
            <a:off x="1009981" y="4687642"/>
            <a:ext cx="1943100" cy="1292662"/>
          </a:xfrm>
          <a:prstGeom prst="rect">
            <a:avLst/>
          </a:prstGeom>
          <a:solidFill>
            <a:schemeClr val="bg1"/>
          </a:solidFill>
        </p:spPr>
        <p:txBody>
          <a:bodyPr wrap="square" rtlCol="0">
            <a:spAutoFit/>
          </a:bodyPr>
          <a:lstStyle/>
          <a:p>
            <a:pPr algn="ctr"/>
            <a:r>
              <a:rPr lang="ar-EG" b="1">
                <a:solidFill>
                  <a:srgbClr val="C00000"/>
                </a:solidFill>
                <a:effectLst>
                  <a:outerShdw blurRad="38100" dist="38100" dir="2700000" algn="tl">
                    <a:srgbClr val="000000">
                      <a:alpha val="43137"/>
                    </a:srgbClr>
                  </a:outerShdw>
                </a:effectLst>
                <a:latin typeface="+mj-lt"/>
              </a:rPr>
              <a:t>الحل: </a:t>
            </a:r>
            <a:r>
              <a:rPr lang="ar-EG" sz="1800" b="1">
                <a:solidFill>
                  <a:srgbClr val="0070C0"/>
                </a:solidFill>
                <a:latin typeface="+mj-lt"/>
              </a:rPr>
              <a:t>نشر الوعي حول أهمية وفوائد استخدام الروبوتات الطبية</a:t>
            </a:r>
            <a:endParaRPr lang="en-US" sz="1800" b="1">
              <a:solidFill>
                <a:srgbClr val="0070C0"/>
              </a:solidFill>
              <a:latin typeface="+mj-lt"/>
            </a:endParaRPr>
          </a:p>
        </p:txBody>
      </p:sp>
      <p:sp>
        <p:nvSpPr>
          <p:cNvPr id="12" name="TextBox 11">
            <a:extLst>
              <a:ext uri="{FF2B5EF4-FFF2-40B4-BE49-F238E27FC236}">
                <a16:creationId xmlns:a16="http://schemas.microsoft.com/office/drawing/2014/main" id="{AF696F06-659A-6A11-09F2-4C14DFFF4A44}"/>
              </a:ext>
            </a:extLst>
          </p:cNvPr>
          <p:cNvSpPr txBox="1"/>
          <p:nvPr/>
        </p:nvSpPr>
        <p:spPr>
          <a:xfrm>
            <a:off x="3646418" y="4343400"/>
            <a:ext cx="1943100" cy="2062103"/>
          </a:xfrm>
          <a:prstGeom prst="rect">
            <a:avLst/>
          </a:prstGeom>
          <a:solidFill>
            <a:schemeClr val="bg1"/>
          </a:solidFill>
        </p:spPr>
        <p:txBody>
          <a:bodyPr wrap="square" rtlCol="0">
            <a:spAutoFit/>
          </a:bodyPr>
          <a:lstStyle/>
          <a:p>
            <a:pPr algn="ctr"/>
            <a:r>
              <a:rPr lang="ar-EG" sz="2000" b="1">
                <a:solidFill>
                  <a:srgbClr val="C00000"/>
                </a:solidFill>
                <a:effectLst>
                  <a:outerShdw blurRad="38100" dist="38100" dir="2700000" algn="tl">
                    <a:srgbClr val="000000">
                      <a:alpha val="43137"/>
                    </a:srgbClr>
                  </a:outerShdw>
                </a:effectLst>
                <a:latin typeface="+mj-lt"/>
              </a:rPr>
              <a:t>الحل:</a:t>
            </a:r>
            <a:r>
              <a:rPr lang="ar-EG" sz="1800" b="1">
                <a:solidFill>
                  <a:srgbClr val="C00000"/>
                </a:solidFill>
                <a:effectLst>
                  <a:outerShdw blurRad="38100" dist="38100" dir="2700000" algn="tl">
                    <a:srgbClr val="000000">
                      <a:alpha val="43137"/>
                    </a:srgbClr>
                  </a:outerShdw>
                </a:effectLst>
                <a:latin typeface="+mj-lt"/>
              </a:rPr>
              <a:t> </a:t>
            </a:r>
            <a:r>
              <a:rPr lang="ar-EG" sz="1800" b="1">
                <a:solidFill>
                  <a:srgbClr val="0070C0"/>
                </a:solidFill>
                <a:latin typeface="+mj-lt"/>
              </a:rPr>
              <a:t>نشر الوعي حول الاحتياج المستقبلي والحالي لكوادر طبية مهتمة بالصحة الرقمية والذكاء الاصطناعي والروبوتات الطبية </a:t>
            </a:r>
          </a:p>
          <a:p>
            <a:pPr algn="ctr"/>
            <a:endParaRPr lang="en-US" sz="1800" b="1">
              <a:solidFill>
                <a:srgbClr val="0070C0"/>
              </a:solidFill>
              <a:latin typeface="+mj-lt"/>
            </a:endParaRPr>
          </a:p>
        </p:txBody>
      </p:sp>
      <p:sp>
        <p:nvSpPr>
          <p:cNvPr id="13" name="TextBox 12">
            <a:extLst>
              <a:ext uri="{FF2B5EF4-FFF2-40B4-BE49-F238E27FC236}">
                <a16:creationId xmlns:a16="http://schemas.microsoft.com/office/drawing/2014/main" id="{D5350020-B4EB-AF79-BB6C-758EA8E9CD0A}"/>
              </a:ext>
            </a:extLst>
          </p:cNvPr>
          <p:cNvSpPr txBox="1"/>
          <p:nvPr/>
        </p:nvSpPr>
        <p:spPr>
          <a:xfrm>
            <a:off x="6245750" y="4648200"/>
            <a:ext cx="1943100" cy="1231106"/>
          </a:xfrm>
          <a:prstGeom prst="rect">
            <a:avLst/>
          </a:prstGeom>
          <a:solidFill>
            <a:schemeClr val="bg1"/>
          </a:solidFill>
        </p:spPr>
        <p:txBody>
          <a:bodyPr wrap="square" rtlCol="0">
            <a:spAutoFit/>
          </a:bodyPr>
          <a:lstStyle/>
          <a:p>
            <a:pPr algn="ctr"/>
            <a:r>
              <a:rPr lang="ar-EG" sz="2000" b="1">
                <a:solidFill>
                  <a:srgbClr val="C00000"/>
                </a:solidFill>
                <a:effectLst>
                  <a:outerShdw blurRad="38100" dist="38100" dir="2700000" algn="tl">
                    <a:srgbClr val="000000">
                      <a:alpha val="43137"/>
                    </a:srgbClr>
                  </a:outerShdw>
                </a:effectLst>
                <a:latin typeface="+mj-lt"/>
              </a:rPr>
              <a:t>الحل:</a:t>
            </a:r>
            <a:r>
              <a:rPr lang="ar-EG" sz="1800" b="1">
                <a:solidFill>
                  <a:srgbClr val="C00000"/>
                </a:solidFill>
                <a:effectLst>
                  <a:outerShdw blurRad="38100" dist="38100" dir="2700000" algn="tl">
                    <a:srgbClr val="000000">
                      <a:alpha val="43137"/>
                    </a:srgbClr>
                  </a:outerShdw>
                </a:effectLst>
                <a:latin typeface="+mj-lt"/>
              </a:rPr>
              <a:t> </a:t>
            </a:r>
            <a:r>
              <a:rPr lang="ar-EG" sz="1800" b="1">
                <a:solidFill>
                  <a:srgbClr val="0070C0"/>
                </a:solidFill>
                <a:latin typeface="+mj-lt"/>
              </a:rPr>
              <a:t>أدوار مخصصة للإشراف على استخدام الروبوتات والأمن السيبراني</a:t>
            </a:r>
            <a:endParaRPr lang="en-US" sz="1800" b="1">
              <a:solidFill>
                <a:srgbClr val="0070C0"/>
              </a:solidFill>
              <a:latin typeface="+mj-lt"/>
            </a:endParaRPr>
          </a:p>
        </p:txBody>
      </p:sp>
    </p:spTree>
    <p:extLst>
      <p:ext uri="{BB962C8B-B14F-4D97-AF65-F5344CB8AC3E}">
        <p14:creationId xmlns:p14="http://schemas.microsoft.com/office/powerpoint/2010/main" val="4123118283"/>
      </p:ext>
    </p:extLst>
  </p:cSld>
  <p:clrMapOvr>
    <a:masterClrMapping/>
  </p:clrMapOvr>
  <p:transition>
    <p:dissolve/>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3DF6A7E0-2368-A8EB-67A1-C1CE56A32DC8}"/>
            </a:ext>
          </a:extLst>
        </p:cNvPr>
        <p:cNvGrpSpPr/>
        <p:nvPr/>
      </p:nvGrpSpPr>
      <p:grpSpPr>
        <a:xfrm>
          <a:off x="0" y="0"/>
          <a:ext cx="0" cy="0"/>
        </a:xfrm>
      </p:grpSpPr>
      <p:sp>
        <p:nvSpPr>
          <p:cNvPr id="199688" name="Rectangle 8">
            <a:extLst>
              <a:ext uri="{FF2B5EF4-FFF2-40B4-BE49-F238E27FC236}">
                <a16:creationId xmlns:a16="http://schemas.microsoft.com/office/drawing/2014/main" id="{3A1E67DD-039B-8E4C-829F-1A203BC7497B}"/>
              </a:ext>
            </a:extLst>
          </p:cNvPr>
          <p:cNvSpPr>
            <a:spLocks noChangeArrowheads="1"/>
          </p:cNvSpPr>
          <p:nvPr/>
        </p:nvSpPr>
        <p:spPr bwMode="auto">
          <a:xfrm>
            <a:off x="4876800" y="1447800"/>
            <a:ext cx="3657600" cy="3730738"/>
          </a:xfrm>
          <a:prstGeom prst="rect">
            <a:avLst/>
          </a:prstGeom>
          <a:noFill/>
          <a:ln w="9525">
            <a:noFill/>
            <a:miter lim="800000"/>
          </a:ln>
          <a:effectLst>
            <a:outerShdw algn="ctr" rotWithShape="0">
              <a:schemeClr val="tx1"/>
            </a:outerShdw>
          </a:effectLst>
        </p:spPr>
        <p:txBody>
          <a:bodyPr anchor="ctr"/>
          <a:lstStyle/>
          <a:p>
            <a:pPr algn="ctr">
              <a:defRPr/>
            </a:pPr>
            <a:r>
              <a:rPr lang="ar-EG" sz="72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الذكاء الاصطناعي والروبوتات</a:t>
            </a:r>
          </a:p>
          <a:p>
            <a:pPr algn="ctr">
              <a:defRPr/>
            </a:pPr>
            <a:r>
              <a:rPr lang="ar-EG" sz="72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الطبية</a:t>
            </a:r>
            <a:r>
              <a:rPr lang="ar-EG"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rPr>
              <a:t> </a:t>
            </a:r>
            <a:endParaRPr lang="en-US" sz="66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endParaRPr>
          </a:p>
        </p:txBody>
      </p:sp>
      <p:sp>
        <p:nvSpPr>
          <p:cNvPr id="7" name="Rectangle 5">
            <a:extLst>
              <a:ext uri="{FF2B5EF4-FFF2-40B4-BE49-F238E27FC236}">
                <a16:creationId xmlns:a16="http://schemas.microsoft.com/office/drawing/2014/main" id="{72A732E1-A678-9ACA-58CB-B4595DFD2FC1}"/>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pic>
        <p:nvPicPr>
          <p:cNvPr id="3" name="Picture 2" descr="Artificial Intelligence Is Leading the Way to Enhanced Diagnoses in  Otolaryngology - ENTtoday">
            <a:extLst>
              <a:ext uri="{FF2B5EF4-FFF2-40B4-BE49-F238E27FC236}">
                <a16:creationId xmlns:a16="http://schemas.microsoft.com/office/drawing/2014/main" id="{D97E14FD-0ACC-34D5-C9D6-ADECB6BAA3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1295400"/>
            <a:ext cx="3734022" cy="4190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164B91-48CC-02A2-670D-F01B0DB84644}"/>
              </a:ext>
            </a:extLst>
          </p:cNvPr>
          <p:cNvSpPr txBox="1"/>
          <p:nvPr/>
        </p:nvSpPr>
        <p:spPr>
          <a:xfrm>
            <a:off x="457200" y="1315387"/>
            <a:ext cx="4114800" cy="646331"/>
          </a:xfrm>
          <a:prstGeom prst="rect">
            <a:avLst/>
          </a:prstGeom>
          <a:noFill/>
        </p:spPr>
        <p:txBody>
          <a:bodyPr wrap="square" rtlCol="0">
            <a:spAutoFit/>
          </a:bodyPr>
          <a:lstStyle/>
          <a:p>
            <a:pPr algn="ctr"/>
            <a:r>
              <a:rPr lang="ar-EG" sz="3600" b="1">
                <a:solidFill>
                  <a:srgbClr val="FFFFFF"/>
                </a:solidFill>
                <a:effectLst>
                  <a:outerShdw blurRad="38100" dist="38100" dir="2700000" algn="tl">
                    <a:srgbClr val="000000">
                      <a:alpha val="43137"/>
                    </a:srgbClr>
                  </a:outerShdw>
                </a:effectLst>
              </a:rPr>
              <a:t>الذكـاء الاصطـناعي</a:t>
            </a:r>
            <a:endParaRPr lang="en-US" sz="3600" b="1">
              <a:solidFill>
                <a:srgbClr val="FFFFFF"/>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94C9882B-25F8-0123-42C5-7BFDDC614D8F}"/>
              </a:ext>
            </a:extLst>
          </p:cNvPr>
          <p:cNvSpPr txBox="1"/>
          <p:nvPr/>
        </p:nvSpPr>
        <p:spPr>
          <a:xfrm>
            <a:off x="-152289" y="4903214"/>
            <a:ext cx="5410200" cy="523220"/>
          </a:xfrm>
          <a:prstGeom prst="rect">
            <a:avLst/>
          </a:prstGeom>
          <a:noFill/>
        </p:spPr>
        <p:txBody>
          <a:bodyPr wrap="square" rtlCol="0">
            <a:spAutoFit/>
          </a:bodyPr>
          <a:lstStyle/>
          <a:p>
            <a:pPr algn="ctr"/>
            <a:r>
              <a:rPr lang="en-US" sz="2800" b="1">
                <a:solidFill>
                  <a:srgbClr val="FFFFFF"/>
                </a:solidFill>
                <a:effectLst>
                  <a:outerShdw blurRad="38100" dist="38100" dir="2700000" algn="tl">
                    <a:srgbClr val="000000">
                      <a:alpha val="43137"/>
                    </a:srgbClr>
                  </a:outerShdw>
                </a:effectLst>
              </a:rPr>
              <a:t>Artificial Intelligence</a:t>
            </a:r>
          </a:p>
        </p:txBody>
      </p:sp>
    </p:spTree>
    <p:extLst>
      <p:ext uri="{BB962C8B-B14F-4D97-AF65-F5344CB8AC3E}">
        <p14:creationId xmlns:p14="http://schemas.microsoft.com/office/powerpoint/2010/main" val="3467310716"/>
      </p:ext>
    </p:extLst>
  </p:cSld>
  <p:clrMapOvr>
    <a:masterClrMapping/>
  </p:clrMapOvr>
  <p:transition>
    <p:dissolve/>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50" name="Picture 2" descr="4 Types of Artificial Intelligence &amp; What Marketers Are Using Most  (Research)">
            <a:extLst>
              <a:ext uri="{FF2B5EF4-FFF2-40B4-BE49-F238E27FC236}">
                <a16:creationId xmlns:a16="http://schemas.microsoft.com/office/drawing/2014/main" id="{5422200C-FADA-ACFE-8BF0-0096EE000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5" t="1857" r="3334" b="9055"/>
          <a:stretch>
            <a:fillRect/>
          </a:stretch>
        </p:blipFill>
        <p:spPr bwMode="auto">
          <a:xfrm>
            <a:off x="342900" y="1143000"/>
            <a:ext cx="8458200" cy="53380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70F80DC4-22EB-DDBE-E499-34162E14B4BD}"/>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5" name="TextBox 4">
            <a:extLst>
              <a:ext uri="{FF2B5EF4-FFF2-40B4-BE49-F238E27FC236}">
                <a16:creationId xmlns:a16="http://schemas.microsoft.com/office/drawing/2014/main" id="{5AF24A6B-C9B8-C1A8-FDA3-68D474E5CE91}"/>
              </a:ext>
            </a:extLst>
          </p:cNvPr>
          <p:cNvSpPr txBox="1"/>
          <p:nvPr/>
        </p:nvSpPr>
        <p:spPr>
          <a:xfrm>
            <a:off x="2362200" y="2133600"/>
            <a:ext cx="1451114" cy="830997"/>
          </a:xfrm>
          <a:prstGeom prst="rect">
            <a:avLst/>
          </a:prstGeom>
          <a:solidFill>
            <a:srgbClr val="6666FF"/>
          </a:solidFill>
        </p:spPr>
        <p:txBody>
          <a:bodyPr wrap="square" rtlCol="0">
            <a:spAutoFit/>
          </a:bodyPr>
          <a:lstStyle/>
          <a:p>
            <a:pPr algn="ctr"/>
            <a:r>
              <a:rPr lang="ar-EG" b="1">
                <a:latin typeface="+mn-lt"/>
              </a:rPr>
              <a:t>آلات </a:t>
            </a:r>
          </a:p>
          <a:p>
            <a:pPr algn="ctr"/>
            <a:r>
              <a:rPr lang="ar-EG" b="1">
                <a:latin typeface="+mn-lt"/>
              </a:rPr>
              <a:t>رد الفعل</a:t>
            </a:r>
            <a:endParaRPr lang="en-US" b="1">
              <a:latin typeface="+mn-lt"/>
            </a:endParaRPr>
          </a:p>
        </p:txBody>
      </p:sp>
      <p:sp>
        <p:nvSpPr>
          <p:cNvPr id="6" name="TextBox 5">
            <a:extLst>
              <a:ext uri="{FF2B5EF4-FFF2-40B4-BE49-F238E27FC236}">
                <a16:creationId xmlns:a16="http://schemas.microsoft.com/office/drawing/2014/main" id="{53AD37D7-6B65-701E-7AE4-59DBAA3FBC73}"/>
              </a:ext>
            </a:extLst>
          </p:cNvPr>
          <p:cNvSpPr txBox="1"/>
          <p:nvPr/>
        </p:nvSpPr>
        <p:spPr>
          <a:xfrm>
            <a:off x="6781800" y="4800600"/>
            <a:ext cx="1451114" cy="830997"/>
          </a:xfrm>
          <a:prstGeom prst="rect">
            <a:avLst/>
          </a:prstGeom>
          <a:solidFill>
            <a:srgbClr val="6666FF"/>
          </a:solidFill>
        </p:spPr>
        <p:txBody>
          <a:bodyPr wrap="square" rtlCol="0">
            <a:spAutoFit/>
          </a:bodyPr>
          <a:lstStyle/>
          <a:p>
            <a:pPr algn="ctr"/>
            <a:r>
              <a:rPr lang="ar-EG" b="1">
                <a:latin typeface="+mn-lt"/>
              </a:rPr>
              <a:t>الوعي الذاتي</a:t>
            </a:r>
            <a:endParaRPr lang="en-US" b="1">
              <a:latin typeface="+mn-lt"/>
            </a:endParaRPr>
          </a:p>
        </p:txBody>
      </p:sp>
      <p:sp>
        <p:nvSpPr>
          <p:cNvPr id="7" name="TextBox 6">
            <a:extLst>
              <a:ext uri="{FF2B5EF4-FFF2-40B4-BE49-F238E27FC236}">
                <a16:creationId xmlns:a16="http://schemas.microsoft.com/office/drawing/2014/main" id="{2188AC71-3BBF-F046-EF18-44AFA21020C2}"/>
              </a:ext>
            </a:extLst>
          </p:cNvPr>
          <p:cNvSpPr txBox="1"/>
          <p:nvPr/>
        </p:nvSpPr>
        <p:spPr>
          <a:xfrm>
            <a:off x="6705600" y="2057400"/>
            <a:ext cx="1451114" cy="830997"/>
          </a:xfrm>
          <a:prstGeom prst="rect">
            <a:avLst/>
          </a:prstGeom>
          <a:solidFill>
            <a:srgbClr val="33CCCC"/>
          </a:solidFill>
        </p:spPr>
        <p:txBody>
          <a:bodyPr wrap="square" rtlCol="0">
            <a:spAutoFit/>
          </a:bodyPr>
          <a:lstStyle/>
          <a:p>
            <a:pPr algn="ctr"/>
            <a:r>
              <a:rPr lang="ar-EG" b="1">
                <a:latin typeface="+mn-lt"/>
              </a:rPr>
              <a:t>نظرية </a:t>
            </a:r>
          </a:p>
          <a:p>
            <a:pPr algn="ctr"/>
            <a:r>
              <a:rPr lang="ar-EG" b="1">
                <a:latin typeface="+mn-lt"/>
              </a:rPr>
              <a:t>العقل</a:t>
            </a:r>
            <a:endParaRPr lang="en-US" b="1">
              <a:latin typeface="+mn-lt"/>
            </a:endParaRPr>
          </a:p>
        </p:txBody>
      </p:sp>
      <p:sp>
        <p:nvSpPr>
          <p:cNvPr id="8" name="TextBox 7">
            <a:extLst>
              <a:ext uri="{FF2B5EF4-FFF2-40B4-BE49-F238E27FC236}">
                <a16:creationId xmlns:a16="http://schemas.microsoft.com/office/drawing/2014/main" id="{FD758905-7C14-41B6-1A30-08C4D2A1DA5F}"/>
              </a:ext>
            </a:extLst>
          </p:cNvPr>
          <p:cNvSpPr txBox="1"/>
          <p:nvPr/>
        </p:nvSpPr>
        <p:spPr>
          <a:xfrm>
            <a:off x="2352923" y="4859486"/>
            <a:ext cx="1451114" cy="830997"/>
          </a:xfrm>
          <a:prstGeom prst="rect">
            <a:avLst/>
          </a:prstGeom>
          <a:solidFill>
            <a:srgbClr val="33CCCC"/>
          </a:solidFill>
        </p:spPr>
        <p:txBody>
          <a:bodyPr wrap="square" rtlCol="0">
            <a:spAutoFit/>
          </a:bodyPr>
          <a:lstStyle/>
          <a:p>
            <a:pPr algn="ctr"/>
            <a:r>
              <a:rPr lang="ar-EG" b="1">
                <a:latin typeface="+mn-lt"/>
              </a:rPr>
              <a:t>الذاكرة</a:t>
            </a:r>
          </a:p>
          <a:p>
            <a:pPr algn="ctr"/>
            <a:r>
              <a:rPr lang="ar-EG" b="1">
                <a:latin typeface="+mn-lt"/>
              </a:rPr>
              <a:t>المحدودة</a:t>
            </a:r>
            <a:endParaRPr lang="en-US" b="1">
              <a:latin typeface="+mn-lt"/>
            </a:endParaRPr>
          </a:p>
        </p:txBody>
      </p:sp>
      <p:sp>
        <p:nvSpPr>
          <p:cNvPr id="9" name="TextBox 8">
            <a:extLst>
              <a:ext uri="{FF2B5EF4-FFF2-40B4-BE49-F238E27FC236}">
                <a16:creationId xmlns:a16="http://schemas.microsoft.com/office/drawing/2014/main" id="{536DC55A-5FD0-F105-6333-8D2CEDA2A1BB}"/>
              </a:ext>
            </a:extLst>
          </p:cNvPr>
          <p:cNvSpPr txBox="1"/>
          <p:nvPr/>
        </p:nvSpPr>
        <p:spPr>
          <a:xfrm>
            <a:off x="4419600" y="3211840"/>
            <a:ext cx="1828800" cy="1200329"/>
          </a:xfrm>
          <a:prstGeom prst="rect">
            <a:avLst/>
          </a:prstGeom>
          <a:solidFill>
            <a:schemeClr val="bg1">
              <a:lumMod val="95000"/>
            </a:schemeClr>
          </a:solidFill>
        </p:spPr>
        <p:txBody>
          <a:bodyPr wrap="square" rtlCol="0">
            <a:spAutoFit/>
          </a:bodyPr>
          <a:lstStyle/>
          <a:p>
            <a:pPr algn="ctr"/>
            <a:r>
              <a:rPr lang="ar-EG" b="1">
                <a:latin typeface="+mn-lt"/>
              </a:rPr>
              <a:t>4 أنواع من الذكاء الاصطناعي</a:t>
            </a:r>
            <a:endParaRPr lang="en-US" b="1">
              <a:latin typeface="+mn-lt"/>
            </a:endParaRPr>
          </a:p>
        </p:txBody>
      </p:sp>
      <p:sp>
        <p:nvSpPr>
          <p:cNvPr id="12" name="Title 1">
            <a:extLst>
              <a:ext uri="{FF2B5EF4-FFF2-40B4-BE49-F238E27FC236}">
                <a16:creationId xmlns:a16="http://schemas.microsoft.com/office/drawing/2014/main" id="{EB0FE568-8928-D1F3-5669-4C8C4C1512BC}"/>
              </a:ext>
            </a:extLst>
          </p:cNvPr>
          <p:cNvSpPr>
            <a:spLocks noGrp="1"/>
          </p:cNvSpPr>
          <p:nvPr>
            <p:ph type="title"/>
          </p:nvPr>
        </p:nvSpPr>
        <p:spPr>
          <a:xfrm>
            <a:off x="685800" y="533400"/>
            <a:ext cx="7772400" cy="533400"/>
          </a:xfrm>
        </p:spPr>
        <p:txBody>
          <a:bodyPr/>
          <a:lstStyle/>
          <a:p>
            <a:pPr algn="r" rtl="1"/>
            <a:r>
              <a:rPr lang="ar-EG" sz="4400">
                <a:cs typeface="+mn-cs"/>
              </a:rPr>
              <a:t>أنواع الذكاء الاصطناعي الوظيفية</a:t>
            </a:r>
            <a:endParaRPr lang="en-US" sz="4400">
              <a:cs typeface="+mn-cs"/>
            </a:endParaRPr>
          </a:p>
        </p:txBody>
      </p:sp>
    </p:spTree>
    <p:extLst>
      <p:ext uri="{BB962C8B-B14F-4D97-AF65-F5344CB8AC3E}">
        <p14:creationId xmlns:p14="http://schemas.microsoft.com/office/powerpoint/2010/main" val="3258885313"/>
      </p:ext>
    </p:extLst>
  </p:cSld>
  <p:clrMapOvr>
    <a:masterClrMapping/>
  </p:clrMapOvr>
  <p:transition>
    <p:dissolve/>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5EB0BF60-6FB8-68D0-1F06-2C77ED98F7D4}"/>
            </a:ext>
          </a:extLst>
        </p:cNvPr>
        <p:cNvGrpSpPr/>
        <p:nvPr/>
      </p:nvGrpSpPr>
      <p:grpSpPr>
        <a:xfrm>
          <a:off x="0" y="0"/>
          <a:ext cx="0" cy="0"/>
        </a:xfrm>
      </p:grpSpPr>
      <p:sp>
        <p:nvSpPr>
          <p:cNvPr id="5" name="AutoShape 8" descr="AI for Lawyers: Artificial Narrow, General Intelligence &amp; Super Intelligence">
            <a:extLst>
              <a:ext uri="{FF2B5EF4-FFF2-40B4-BE49-F238E27FC236}">
                <a16:creationId xmlns:a16="http://schemas.microsoft.com/office/drawing/2014/main" id="{D3E40671-DF64-6103-A084-74AE45B3C25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AI for Lawyers: Artificial Narrow, General Intelligence &amp; Super Intelligence">
            <a:extLst>
              <a:ext uri="{FF2B5EF4-FFF2-40B4-BE49-F238E27FC236}">
                <a16:creationId xmlns:a16="http://schemas.microsoft.com/office/drawing/2014/main" id="{0A550C26-D30E-5F1A-ABE7-DB7C0083737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5">
            <a:extLst>
              <a:ext uri="{FF2B5EF4-FFF2-40B4-BE49-F238E27FC236}">
                <a16:creationId xmlns:a16="http://schemas.microsoft.com/office/drawing/2014/main" id="{C8581C22-B535-AA21-A10D-368E2FC73A84}"/>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8" name="Title 1">
            <a:extLst>
              <a:ext uri="{FF2B5EF4-FFF2-40B4-BE49-F238E27FC236}">
                <a16:creationId xmlns:a16="http://schemas.microsoft.com/office/drawing/2014/main" id="{40221557-4DEA-C396-D575-97AE6E31BA13}"/>
              </a:ext>
            </a:extLst>
          </p:cNvPr>
          <p:cNvSpPr>
            <a:spLocks noGrp="1"/>
          </p:cNvSpPr>
          <p:nvPr>
            <p:ph type="title"/>
          </p:nvPr>
        </p:nvSpPr>
        <p:spPr>
          <a:xfrm>
            <a:off x="685800" y="609600"/>
            <a:ext cx="7772400" cy="533400"/>
          </a:xfrm>
        </p:spPr>
        <p:txBody>
          <a:bodyPr/>
          <a:lstStyle/>
          <a:p>
            <a:pPr algn="r" rtl="1"/>
            <a:r>
              <a:rPr lang="ar-EG" sz="4400">
                <a:cs typeface="+mn-cs"/>
              </a:rPr>
              <a:t>تطور قدرات الذكاء الاصطناعي</a:t>
            </a:r>
            <a:endParaRPr lang="en-US" sz="4400">
              <a:cs typeface="+mn-cs"/>
            </a:endParaRPr>
          </a:p>
        </p:txBody>
      </p:sp>
      <p:graphicFrame>
        <p:nvGraphicFramePr>
          <p:cNvPr id="9" name="Table 8">
            <a:extLst>
              <a:ext uri="{FF2B5EF4-FFF2-40B4-BE49-F238E27FC236}">
                <a16:creationId xmlns:a16="http://schemas.microsoft.com/office/drawing/2014/main" id="{943D861A-9484-E0C1-1707-198D7B21AE03}"/>
              </a:ext>
            </a:extLst>
          </p:cNvPr>
          <p:cNvGraphicFramePr>
            <a:graphicFrameLocks noGrp="1"/>
          </p:cNvGraphicFramePr>
          <p:nvPr>
            <p:extLst>
              <p:ext uri="{D42A27DB-BD31-4B8C-83A1-F6EECF244321}">
                <p14:modId xmlns:p14="http://schemas.microsoft.com/office/powerpoint/2010/main" val="3323122059"/>
              </p:ext>
            </p:extLst>
          </p:nvPr>
        </p:nvGraphicFramePr>
        <p:xfrm>
          <a:off x="419100" y="1549792"/>
          <a:ext cx="8305800" cy="3959876"/>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3153483109"/>
                    </a:ext>
                  </a:extLst>
                </a:gridCol>
                <a:gridCol w="533400">
                  <a:extLst>
                    <a:ext uri="{9D8B030D-6E8A-4147-A177-3AD203B41FA5}">
                      <a16:colId xmlns:a16="http://schemas.microsoft.com/office/drawing/2014/main" val="3249151734"/>
                    </a:ext>
                  </a:extLst>
                </a:gridCol>
                <a:gridCol w="2019300">
                  <a:extLst>
                    <a:ext uri="{9D8B030D-6E8A-4147-A177-3AD203B41FA5}">
                      <a16:colId xmlns:a16="http://schemas.microsoft.com/office/drawing/2014/main" val="1515136991"/>
                    </a:ext>
                  </a:extLst>
                </a:gridCol>
                <a:gridCol w="495300">
                  <a:extLst>
                    <a:ext uri="{9D8B030D-6E8A-4147-A177-3AD203B41FA5}">
                      <a16:colId xmlns:a16="http://schemas.microsoft.com/office/drawing/2014/main" val="1039003060"/>
                    </a:ext>
                  </a:extLst>
                </a:gridCol>
                <a:gridCol w="1905000">
                  <a:extLst>
                    <a:ext uri="{9D8B030D-6E8A-4147-A177-3AD203B41FA5}">
                      <a16:colId xmlns:a16="http://schemas.microsoft.com/office/drawing/2014/main" val="250813381"/>
                    </a:ext>
                  </a:extLst>
                </a:gridCol>
                <a:gridCol w="1257300">
                  <a:extLst>
                    <a:ext uri="{9D8B030D-6E8A-4147-A177-3AD203B41FA5}">
                      <a16:colId xmlns:a16="http://schemas.microsoft.com/office/drawing/2014/main" val="1565261249"/>
                    </a:ext>
                  </a:extLst>
                </a:gridCol>
              </a:tblGrid>
              <a:tr h="1506236">
                <a:tc>
                  <a:txBody>
                    <a:bodyPr/>
                    <a:lstStyle/>
                    <a:p>
                      <a:pPr marL="0" marR="0" lvl="0" indent="0" algn="ctr" defTabSz="914400" rtl="1" eaLnBrk="1" fontAlgn="auto" latinLnBrk="0" hangingPunct="1">
                        <a:lnSpc>
                          <a:spcPct val="100000"/>
                        </a:lnSpc>
                        <a:spcBef>
                          <a:spcPct val="0"/>
                        </a:spcBef>
                        <a:spcAft>
                          <a:spcPct val="0"/>
                        </a:spcAft>
                        <a:buClrTx/>
                        <a:buSzTx/>
                        <a:buFontTx/>
                        <a:buNone/>
                        <a:defRPr/>
                      </a:pPr>
                      <a:r>
                        <a:rPr kumimoji="0" lang="ar-EG" sz="20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mn-lt"/>
                          <a:ea typeface="+mn-ea"/>
                          <a:cs typeface="+mn-cs"/>
                        </a:rPr>
                        <a:t>الذكاء الاصطناعي الخارق</a:t>
                      </a:r>
                      <a:endParaRPr kumimoji="0" lang="en-US" sz="20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1" eaLnBrk="1" fontAlgn="auto" latinLnBrk="0" hangingPunct="1">
                        <a:lnSpc>
                          <a:spcPct val="100000"/>
                        </a:lnSpc>
                        <a:spcBef>
                          <a:spcPct val="0"/>
                        </a:spcBef>
                        <a:spcAft>
                          <a:spcPct val="0"/>
                        </a:spcAft>
                        <a:buClrTx/>
                        <a:buSzTx/>
                        <a:buFontTx/>
                        <a:buNone/>
                        <a:defRPr/>
                      </a:pPr>
                      <a:r>
                        <a:rPr kumimoji="0" lang="ar-EG" sz="1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mn-lt"/>
                          <a:ea typeface="+mn-ea"/>
                          <a:cs typeface="+mn-cs"/>
                        </a:rPr>
                        <a:t>إظهار الذكاء الذي يتجاوز كثيرا القدرات البشرية.</a:t>
                      </a:r>
                      <a:endParaRPr kumimoji="0" lang="en-US" sz="1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algn="ctr" rtl="1"/>
                      <a:endParaRPr lang="en-US">
                        <a:solidFill>
                          <a:schemeClr val="tx1"/>
                        </a:solidFill>
                        <a:effectLst>
                          <a:outerShdw blurRad="38100" dist="38100" dir="2700000" algn="tl">
                            <a:srgbClr val="000000">
                              <a:alpha val="43137"/>
                            </a:srgbClr>
                          </a:outerShdw>
                        </a:effectLst>
                      </a:endParaRPr>
                    </a:p>
                  </a:txBody>
                  <a:tcPr>
                    <a:solidFill>
                      <a:srgbClr val="FF0000"/>
                    </a:solidFill>
                  </a:tcPr>
                </a:tc>
                <a:tc>
                  <a:txBody>
                    <a:bodyPr/>
                    <a:lstStyle/>
                    <a:p>
                      <a:pPr algn="ctr" rtl="1"/>
                      <a:endParaRPr lang="en-US">
                        <a:solidFill>
                          <a:schemeClr val="tx1"/>
                        </a:solidFill>
                        <a:effectLst>
                          <a:outerShdw blurRad="38100" dist="38100" dir="2700000" algn="tl">
                            <a:srgbClr val="000000">
                              <a:alpha val="43137"/>
                            </a:srgbClr>
                          </a:outerShdw>
                        </a:effectLst>
                      </a:endParaRPr>
                    </a:p>
                  </a:txBody>
                  <a:tcPr>
                    <a:solidFill>
                      <a:schemeClr val="accent3">
                        <a:lumMod val="95000"/>
                      </a:schemeClr>
                    </a:solidFill>
                  </a:tcPr>
                </a:tc>
                <a:tc>
                  <a:txBody>
                    <a:bodyPr/>
                    <a:lstStyle/>
                    <a:p>
                      <a:pPr marL="0" marR="0" lvl="0" indent="0" algn="ctr" defTabSz="914400" rtl="1" eaLnBrk="1" fontAlgn="auto" latinLnBrk="0" hangingPunct="1">
                        <a:lnSpc>
                          <a:spcPct val="100000"/>
                        </a:lnSpc>
                        <a:spcBef>
                          <a:spcPct val="0"/>
                        </a:spcBef>
                        <a:spcAft>
                          <a:spcPct val="0"/>
                        </a:spcAft>
                        <a:buClrTx/>
                        <a:buSzTx/>
                        <a:buFontTx/>
                        <a:buNone/>
                        <a:defRPr/>
                      </a:pPr>
                      <a:r>
                        <a:rPr lang="ar-EG" sz="2000">
                          <a:solidFill>
                            <a:schemeClr val="bg1"/>
                          </a:solidFill>
                          <a:effectLst>
                            <a:outerShdw blurRad="38100" dist="38100" dir="2700000" algn="tl">
                              <a:srgbClr val="000000">
                                <a:alpha val="43137"/>
                              </a:srgbClr>
                            </a:outerShdw>
                          </a:effectLst>
                        </a:rPr>
                        <a:t>الذكاء الاصطناعي </a:t>
                      </a:r>
                    </a:p>
                    <a:p>
                      <a:pPr marL="0" marR="0" lvl="0" indent="0" algn="ctr" defTabSz="914400" rtl="1" eaLnBrk="1" fontAlgn="auto" latinLnBrk="0" hangingPunct="1">
                        <a:lnSpc>
                          <a:spcPct val="100000"/>
                        </a:lnSpc>
                        <a:spcBef>
                          <a:spcPct val="0"/>
                        </a:spcBef>
                        <a:spcAft>
                          <a:spcPct val="0"/>
                        </a:spcAft>
                        <a:buClrTx/>
                        <a:buSzTx/>
                        <a:buFontTx/>
                        <a:buNone/>
                        <a:defRPr/>
                      </a:pPr>
                      <a:r>
                        <a:rPr lang="ar-EG" sz="2000">
                          <a:solidFill>
                            <a:schemeClr val="bg1"/>
                          </a:solidFill>
                          <a:effectLst>
                            <a:outerShdw blurRad="38100" dist="38100" dir="2700000" algn="tl">
                              <a:srgbClr val="000000">
                                <a:alpha val="43137"/>
                              </a:srgbClr>
                            </a:outerShdw>
                          </a:effectLst>
                        </a:rPr>
                        <a:t>العام</a:t>
                      </a:r>
                      <a:endParaRPr lang="en-US" sz="2000">
                        <a:solidFill>
                          <a:schemeClr val="bg1"/>
                        </a:solidFill>
                        <a:effectLst>
                          <a:outerShdw blurRad="38100" dist="38100" dir="2700000" algn="tl">
                            <a:srgbClr val="000000">
                              <a:alpha val="43137"/>
                            </a:srgbClr>
                          </a:outerShdw>
                        </a:effectLst>
                      </a:endParaRPr>
                    </a:p>
                    <a:p>
                      <a:pPr algn="ctr" rtl="1"/>
                      <a:r>
                        <a:rPr lang="ar-EG" sz="1600">
                          <a:solidFill>
                            <a:schemeClr val="bg1"/>
                          </a:solidFill>
                          <a:effectLst>
                            <a:outerShdw blurRad="38100" dist="38100" dir="2700000" algn="tl">
                              <a:srgbClr val="000000">
                                <a:alpha val="43137"/>
                              </a:srgbClr>
                            </a:outerShdw>
                          </a:effectLst>
                        </a:rPr>
                        <a:t>أداء مهام واسعة وتعقلها مع تحسين القدرات مقارنة بالبشر.</a:t>
                      </a:r>
                      <a:endParaRPr lang="en-US" sz="1600">
                        <a:solidFill>
                          <a:schemeClr val="bg1"/>
                        </a:solidFill>
                        <a:effectLst>
                          <a:outerShdw blurRad="38100" dist="38100" dir="2700000" algn="tl">
                            <a:srgbClr val="000000">
                              <a:alpha val="43137"/>
                            </a:srgbClr>
                          </a:outerShdw>
                        </a:effectLst>
                      </a:endParaRPr>
                    </a:p>
                  </a:txBody>
                  <a:tcPr>
                    <a:solidFill>
                      <a:srgbClr val="00B050"/>
                    </a:solidFill>
                  </a:tcPr>
                </a:tc>
                <a:tc>
                  <a:txBody>
                    <a:bodyPr/>
                    <a:lstStyle/>
                    <a:p>
                      <a:pPr algn="ctr" rtl="1"/>
                      <a:endParaRPr lang="en-US">
                        <a:solidFill>
                          <a:schemeClr val="tx1"/>
                        </a:solidFill>
                        <a:effectLst>
                          <a:outerShdw blurRad="38100" dist="38100" dir="2700000" algn="tl">
                            <a:srgbClr val="000000">
                              <a:alpha val="43137"/>
                            </a:srgbClr>
                          </a:outerShdw>
                        </a:effectLst>
                      </a:endParaRPr>
                    </a:p>
                  </a:txBody>
                  <a:tcPr>
                    <a:solidFill>
                      <a:schemeClr val="accent3">
                        <a:lumMod val="95000"/>
                      </a:schemeClr>
                    </a:solidFill>
                  </a:tcPr>
                </a:tc>
                <a:tc>
                  <a:txBody>
                    <a:bodyPr/>
                    <a:lstStyle/>
                    <a:p>
                      <a:pPr algn="ctr" rtl="1"/>
                      <a:r>
                        <a:rPr lang="ar-EG" sz="2000">
                          <a:solidFill>
                            <a:schemeClr val="bg1"/>
                          </a:solidFill>
                          <a:effectLst>
                            <a:outerShdw blurRad="38100" dist="38100" dir="2700000" algn="tl">
                              <a:srgbClr val="000000">
                                <a:alpha val="43137"/>
                              </a:srgbClr>
                            </a:outerShdw>
                          </a:effectLst>
                        </a:rPr>
                        <a:t>الذكاء الاصطناعي الضيق</a:t>
                      </a:r>
                    </a:p>
                    <a:p>
                      <a:pPr algn="ctr" rtl="1"/>
                      <a:r>
                        <a:rPr lang="ar-EG" sz="1600">
                          <a:solidFill>
                            <a:schemeClr val="bg1"/>
                          </a:solidFill>
                          <a:effectLst>
                            <a:outerShdw blurRad="38100" dist="38100" dir="2700000" algn="tl">
                              <a:srgbClr val="000000">
                                <a:alpha val="43137"/>
                              </a:srgbClr>
                            </a:outerShdw>
                          </a:effectLst>
                        </a:rPr>
                        <a:t>تنفيذ مهام مركزة محددة دون القدرة على توسيع الوظائف ذاتيا.</a:t>
                      </a:r>
                      <a:endParaRPr lang="en-US" sz="1600">
                        <a:solidFill>
                          <a:schemeClr val="bg1"/>
                        </a:solidFill>
                        <a:effectLst>
                          <a:outerShdw blurRad="38100" dist="38100" dir="2700000" algn="tl">
                            <a:srgbClr val="000000">
                              <a:alpha val="43137"/>
                            </a:srgbClr>
                          </a:outerShdw>
                        </a:effectLst>
                      </a:endParaRPr>
                    </a:p>
                  </a:txBody>
                  <a:tcPr>
                    <a:solidFill>
                      <a:srgbClr val="0000FF"/>
                    </a:solidFill>
                  </a:tcPr>
                </a:tc>
                <a:tc>
                  <a:txBody>
                    <a:bodyPr/>
                    <a:lstStyle/>
                    <a:p>
                      <a:pPr algn="ctr" rtl="1"/>
                      <a:endParaRPr lang="ar-EG" sz="2000" b="1">
                        <a:solidFill>
                          <a:schemeClr val="tx1"/>
                        </a:solidFill>
                        <a:effectLst>
                          <a:outerShdw blurRad="38100" dist="38100" dir="2700000" algn="tl">
                            <a:srgbClr val="000000">
                              <a:alpha val="43137"/>
                            </a:srgbClr>
                          </a:outerShdw>
                        </a:effectLst>
                      </a:endParaRPr>
                    </a:p>
                    <a:p>
                      <a:pPr algn="ctr" rtl="1"/>
                      <a:r>
                        <a:rPr lang="ar-EG" sz="2000" b="1">
                          <a:solidFill>
                            <a:schemeClr val="tx1"/>
                          </a:solidFill>
                          <a:effectLst>
                            <a:outerShdw blurRad="38100" dist="38100" dir="2700000" algn="tl">
                              <a:srgbClr val="000000">
                                <a:alpha val="43137"/>
                              </a:srgbClr>
                            </a:outerShdw>
                          </a:effectLst>
                        </a:rPr>
                        <a:t>مراحل الذكاء الاصطناعي</a:t>
                      </a:r>
                      <a:endParaRPr lang="en-US" sz="2000" b="1">
                        <a:solidFill>
                          <a:schemeClr val="tx1"/>
                        </a:solidFill>
                        <a:effectLst>
                          <a:outerShdw blurRad="38100" dist="38100" dir="2700000" algn="tl">
                            <a:srgbClr val="000000">
                              <a:alpha val="43137"/>
                            </a:srgbClr>
                          </a:outerShdw>
                        </a:effectLst>
                      </a:endParaRPr>
                    </a:p>
                  </a:txBody>
                  <a:tcPr>
                    <a:solidFill>
                      <a:schemeClr val="accent6">
                        <a:lumMod val="20000"/>
                        <a:lumOff val="80000"/>
                      </a:schemeClr>
                    </a:solidFill>
                  </a:tcPr>
                </a:tc>
                <a:extLst>
                  <a:ext uri="{0D108BD9-81ED-4DB2-BD59-A6C34878D82A}">
                    <a16:rowId xmlns:a16="http://schemas.microsoft.com/office/drawing/2014/main" val="2118623647"/>
                  </a:ext>
                </a:extLst>
              </a:tr>
              <a:tr h="771375">
                <a:tc>
                  <a:txBody>
                    <a:bodyPr/>
                    <a:lstStyle/>
                    <a:p>
                      <a:pPr algn="ctr" rtl="1"/>
                      <a:endParaRPr lang="ar-EG" sz="900">
                        <a:solidFill>
                          <a:schemeClr val="tx1"/>
                        </a:solidFill>
                        <a:effectLst>
                          <a:outerShdw blurRad="38100" dist="38100" dir="2700000" algn="tl">
                            <a:srgbClr val="000000">
                              <a:alpha val="43137"/>
                            </a:srgbClr>
                          </a:outerShdw>
                        </a:effectLst>
                      </a:endParaRPr>
                    </a:p>
                    <a:p>
                      <a:pPr algn="ctr" rtl="1"/>
                      <a:r>
                        <a:rPr lang="ar-EG" sz="2000" b="1">
                          <a:solidFill>
                            <a:schemeClr val="bg1"/>
                          </a:solidFill>
                          <a:effectLst>
                            <a:outerShdw blurRad="38100" dist="38100" dir="2700000" algn="tl">
                              <a:srgbClr val="000000">
                                <a:alpha val="43137"/>
                              </a:srgbClr>
                            </a:outerShdw>
                          </a:effectLst>
                        </a:rPr>
                        <a:t>سريعا بعد المرحلة السابقة</a:t>
                      </a:r>
                      <a:endParaRPr lang="en-US" sz="2000" b="1">
                        <a:solidFill>
                          <a:schemeClr val="bg1"/>
                        </a:solidFill>
                        <a:effectLst>
                          <a:outerShdw blurRad="38100" dist="38100" dir="2700000" algn="tl">
                            <a:srgbClr val="000000">
                              <a:alpha val="43137"/>
                            </a:srgbClr>
                          </a:outerShdw>
                        </a:effectLst>
                      </a:endParaRPr>
                    </a:p>
                  </a:txBody>
                  <a:tcPr>
                    <a:solidFill>
                      <a:srgbClr val="FF6600"/>
                    </a:solidFill>
                  </a:tcPr>
                </a:tc>
                <a:tc>
                  <a:txBody>
                    <a:bodyPr/>
                    <a:lstStyle/>
                    <a:p>
                      <a:pPr algn="ctr" rtl="1"/>
                      <a:endParaRPr lang="en-US" sz="2000">
                        <a:solidFill>
                          <a:schemeClr val="tx1"/>
                        </a:solidFill>
                        <a:effectLst>
                          <a:outerShdw blurRad="38100" dist="38100" dir="2700000" algn="tl">
                            <a:srgbClr val="000000">
                              <a:alpha val="43137"/>
                            </a:srgbClr>
                          </a:outerShdw>
                        </a:effectLst>
                      </a:endParaRPr>
                    </a:p>
                  </a:txBody>
                  <a:tcPr>
                    <a:solidFill>
                      <a:srgbClr val="FFFFCC"/>
                    </a:solidFill>
                  </a:tcPr>
                </a:tc>
                <a:tc>
                  <a:txBody>
                    <a:bodyPr/>
                    <a:lstStyle/>
                    <a:p>
                      <a:pPr algn="ctr" rtl="1"/>
                      <a:endParaRPr lang="ar-EG" sz="900">
                        <a:solidFill>
                          <a:schemeClr val="tx1"/>
                        </a:solidFill>
                        <a:effectLst>
                          <a:outerShdw blurRad="38100" dist="38100" dir="2700000" algn="tl">
                            <a:srgbClr val="000000">
                              <a:alpha val="43137"/>
                            </a:srgbClr>
                          </a:outerShdw>
                        </a:effectLst>
                      </a:endParaRPr>
                    </a:p>
                    <a:p>
                      <a:pPr algn="ctr" rtl="1"/>
                      <a:r>
                        <a:rPr lang="ar-EG" sz="2000" b="1">
                          <a:solidFill>
                            <a:schemeClr val="bg1"/>
                          </a:solidFill>
                          <a:effectLst>
                            <a:outerShdw blurRad="38100" dist="38100" dir="2700000" algn="tl">
                              <a:srgbClr val="000000">
                                <a:alpha val="43137"/>
                              </a:srgbClr>
                            </a:outerShdw>
                          </a:effectLst>
                        </a:rPr>
                        <a:t>حوالي عام 2040</a:t>
                      </a:r>
                      <a:endParaRPr lang="en-US" sz="2000" b="1">
                        <a:solidFill>
                          <a:schemeClr val="bg1"/>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pPr algn="ctr" rtl="1"/>
                      <a:endParaRPr lang="en-US" sz="2000">
                        <a:solidFill>
                          <a:schemeClr val="tx1"/>
                        </a:solidFill>
                        <a:effectLst>
                          <a:outerShdw blurRad="38100" dist="38100" dir="2700000" algn="tl">
                            <a:srgbClr val="000000">
                              <a:alpha val="43137"/>
                            </a:srgbClr>
                          </a:outerShdw>
                        </a:effectLst>
                      </a:endParaRPr>
                    </a:p>
                  </a:txBody>
                  <a:tcPr>
                    <a:solidFill>
                      <a:srgbClr val="FFFFCC"/>
                    </a:solidFill>
                  </a:tcPr>
                </a:tc>
                <a:tc>
                  <a:txBody>
                    <a:bodyPr/>
                    <a:lstStyle/>
                    <a:p>
                      <a:pPr algn="ctr" rtl="1"/>
                      <a:endParaRPr lang="ar-EG" sz="900">
                        <a:solidFill>
                          <a:schemeClr val="tx1"/>
                        </a:solidFill>
                        <a:effectLst>
                          <a:outerShdw blurRad="38100" dist="38100" dir="2700000" algn="tl">
                            <a:srgbClr val="000000">
                              <a:alpha val="43137"/>
                            </a:srgbClr>
                          </a:outerShdw>
                        </a:effectLst>
                      </a:endParaRPr>
                    </a:p>
                    <a:p>
                      <a:pPr algn="ctr" rtl="1"/>
                      <a:r>
                        <a:rPr lang="ar-EG" sz="2000" b="1">
                          <a:solidFill>
                            <a:schemeClr val="bg1"/>
                          </a:solidFill>
                          <a:effectLst>
                            <a:outerShdw blurRad="38100" dist="38100" dir="2700000" algn="tl">
                              <a:srgbClr val="000000">
                                <a:alpha val="43137"/>
                              </a:srgbClr>
                            </a:outerShdw>
                          </a:effectLst>
                        </a:rPr>
                        <a:t>اليوم</a:t>
                      </a:r>
                      <a:endParaRPr lang="en-US" sz="2000" b="1">
                        <a:solidFill>
                          <a:schemeClr val="bg1"/>
                        </a:solidFill>
                        <a:effectLst>
                          <a:outerShdw blurRad="38100" dist="38100" dir="2700000" algn="tl">
                            <a:srgbClr val="000000">
                              <a:alpha val="43137"/>
                            </a:srgbClr>
                          </a:outerShdw>
                        </a:effectLst>
                      </a:endParaRPr>
                    </a:p>
                  </a:txBody>
                  <a:tcPr>
                    <a:solidFill>
                      <a:srgbClr val="00B0F0"/>
                    </a:solidFill>
                  </a:tcPr>
                </a:tc>
                <a:tc>
                  <a:txBody>
                    <a:bodyPr/>
                    <a:lstStyle/>
                    <a:p>
                      <a:pPr algn="ctr" rtl="1"/>
                      <a:endParaRPr lang="ar-EG" sz="800" b="1">
                        <a:solidFill>
                          <a:schemeClr val="tx1"/>
                        </a:solidFill>
                        <a:effectLst>
                          <a:outerShdw blurRad="38100" dist="38100" dir="2700000" algn="tl">
                            <a:srgbClr val="000000">
                              <a:alpha val="43137"/>
                            </a:srgbClr>
                          </a:outerShdw>
                        </a:effectLst>
                      </a:endParaRPr>
                    </a:p>
                    <a:p>
                      <a:pPr algn="ctr" rtl="1"/>
                      <a:r>
                        <a:rPr lang="ar-EG" sz="2000" b="1">
                          <a:solidFill>
                            <a:schemeClr val="tx1"/>
                          </a:solidFill>
                          <a:effectLst>
                            <a:outerShdw blurRad="38100" dist="38100" dir="2700000" algn="tl">
                              <a:srgbClr val="000000">
                                <a:alpha val="43137"/>
                              </a:srgbClr>
                            </a:outerShdw>
                          </a:effectLst>
                        </a:rPr>
                        <a:t>الوقت</a:t>
                      </a:r>
                      <a:endParaRPr lang="en-US" sz="2000" b="1">
                        <a:solidFill>
                          <a:schemeClr val="tx1"/>
                        </a:solidFill>
                        <a:effectLst>
                          <a:outerShdw blurRad="38100" dist="38100" dir="2700000" algn="tl">
                            <a:srgbClr val="000000">
                              <a:alpha val="43137"/>
                            </a:srgbClr>
                          </a:outerShdw>
                        </a:effectLst>
                      </a:endParaRPr>
                    </a:p>
                  </a:txBody>
                  <a:tcPr>
                    <a:solidFill>
                      <a:srgbClr val="FFFFCC"/>
                    </a:solidFill>
                  </a:tcPr>
                </a:tc>
                <a:extLst>
                  <a:ext uri="{0D108BD9-81ED-4DB2-BD59-A6C34878D82A}">
                    <a16:rowId xmlns:a16="http://schemas.microsoft.com/office/drawing/2014/main" val="1776046952"/>
                  </a:ext>
                </a:extLst>
              </a:tr>
              <a:tr h="1451464">
                <a:tc>
                  <a:txBody>
                    <a:bodyPr/>
                    <a:lstStyle/>
                    <a:p>
                      <a:pPr marL="0" marR="0" lvl="0" indent="0" algn="ctr" defTabSz="914400" rtl="1" eaLnBrk="1" fontAlgn="auto" latinLnBrk="0" hangingPunct="1">
                        <a:lnSpc>
                          <a:spcPct val="100000"/>
                        </a:lnSpc>
                        <a:spcBef>
                          <a:spcPct val="0"/>
                        </a:spcBef>
                        <a:spcAft>
                          <a:spcPct val="0"/>
                        </a:spcAft>
                        <a:buClrTx/>
                        <a:buSzTx/>
                        <a:buFontTx/>
                        <a:buNone/>
                        <a:defRPr/>
                      </a:pPr>
                      <a:r>
                        <a:rPr kumimoji="0" lang="ar-EG" sz="16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rPr>
                        <a:t>يتفوق على البشر في جميع النواحي ويسعي لتحقيق أهداف مجتمعية مما يهدد الجنس البشرى.</a:t>
                      </a:r>
                      <a:endParaRPr kumimoji="0" lang="en-US" sz="16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algn="ctr" rtl="1"/>
                      <a:endParaRPr lang="en-US">
                        <a:solidFill>
                          <a:schemeClr val="tx1"/>
                        </a:solidFill>
                        <a:effectLst>
                          <a:outerShdw blurRad="38100" dist="38100" dir="2700000" algn="tl">
                            <a:srgbClr val="000000">
                              <a:alpha val="43137"/>
                            </a:srgbClr>
                          </a:outerShdw>
                        </a:effectLst>
                      </a:endParaRPr>
                    </a:p>
                  </a:txBody>
                  <a:tcPr>
                    <a:solidFill>
                      <a:srgbClr val="FF7C80"/>
                    </a:solidFill>
                  </a:tcPr>
                </a:tc>
                <a:tc>
                  <a:txBody>
                    <a:bodyPr/>
                    <a:lstStyle/>
                    <a:p>
                      <a:pPr algn="ctr" rtl="1"/>
                      <a:endParaRPr lang="en-US">
                        <a:solidFill>
                          <a:schemeClr val="tx1"/>
                        </a:solidFill>
                        <a:effectLst>
                          <a:outerShdw blurRad="38100" dist="38100" dir="2700000" algn="tl">
                            <a:srgbClr val="000000">
                              <a:alpha val="43137"/>
                            </a:srgbClr>
                          </a:outerShdw>
                        </a:effectLst>
                      </a:endParaRPr>
                    </a:p>
                  </a:txBody>
                  <a:tcPr>
                    <a:solidFill>
                      <a:schemeClr val="accent3">
                        <a:lumMod val="95000"/>
                      </a:schemeClr>
                    </a:solidFill>
                  </a:tcPr>
                </a:tc>
                <a:tc>
                  <a:txBody>
                    <a:bodyPr/>
                    <a:lstStyle/>
                    <a:p>
                      <a:pPr algn="ctr" rtl="1"/>
                      <a:r>
                        <a:rPr lang="ar-EG" sz="1600" b="1">
                          <a:solidFill>
                            <a:schemeClr val="tx1"/>
                          </a:solidFill>
                          <a:effectLst>
                            <a:outerShdw blurRad="38100" dist="38100" dir="2700000" algn="tl">
                              <a:srgbClr val="000000">
                                <a:alpha val="43137"/>
                              </a:srgbClr>
                            </a:outerShdw>
                          </a:effectLst>
                        </a:rPr>
                        <a:t>يتنافس مع البشر في جميع النواحي مثل الحصول على الشهادات الجامعية وإقناع البشر أنه بشر.</a:t>
                      </a:r>
                      <a:endParaRPr lang="en-US" sz="1600" b="1">
                        <a:solidFill>
                          <a:schemeClr val="tx1"/>
                        </a:solidFill>
                        <a:effectLst>
                          <a:outerShdw blurRad="38100" dist="38100" dir="2700000" algn="tl">
                            <a:srgbClr val="000000">
                              <a:alpha val="43137"/>
                            </a:srgbClr>
                          </a:outerShdw>
                        </a:effectLst>
                      </a:endParaRPr>
                    </a:p>
                  </a:txBody>
                  <a:tcPr>
                    <a:solidFill>
                      <a:schemeClr val="accent5">
                        <a:lumMod val="60000"/>
                        <a:lumOff val="40000"/>
                      </a:schemeClr>
                    </a:solidFill>
                  </a:tcPr>
                </a:tc>
                <a:tc>
                  <a:txBody>
                    <a:bodyPr/>
                    <a:lstStyle/>
                    <a:p>
                      <a:pPr algn="ctr" rtl="1"/>
                      <a:endParaRPr lang="en-US">
                        <a:solidFill>
                          <a:schemeClr val="tx1"/>
                        </a:solidFill>
                        <a:effectLst>
                          <a:outerShdw blurRad="38100" dist="38100" dir="2700000" algn="tl">
                            <a:srgbClr val="000000">
                              <a:alpha val="43137"/>
                            </a:srgbClr>
                          </a:outerShdw>
                        </a:effectLst>
                      </a:endParaRPr>
                    </a:p>
                  </a:txBody>
                  <a:tcPr>
                    <a:solidFill>
                      <a:schemeClr val="accent3">
                        <a:lumMod val="95000"/>
                      </a:schemeClr>
                    </a:solidFill>
                  </a:tcPr>
                </a:tc>
                <a:tc>
                  <a:txBody>
                    <a:bodyPr/>
                    <a:lstStyle/>
                    <a:p>
                      <a:pPr algn="ctr" rtl="1"/>
                      <a:r>
                        <a:rPr lang="ar-EG" sz="1600" b="1">
                          <a:solidFill>
                            <a:schemeClr val="tx1"/>
                          </a:solidFill>
                          <a:effectLst>
                            <a:outerShdw blurRad="38100" dist="38100" dir="2700000" algn="tl">
                              <a:srgbClr val="000000">
                                <a:alpha val="43137"/>
                              </a:srgbClr>
                            </a:outerShdw>
                          </a:effectLst>
                        </a:rPr>
                        <a:t>يتفوق علي البشر في مهام متكررة ومحددة مثل قيادة السيارات والتشخيص الطبي والاستشارات المالية</a:t>
                      </a:r>
                      <a:endParaRPr lang="en-US" sz="1600" b="1">
                        <a:solidFill>
                          <a:schemeClr val="tx1"/>
                        </a:solidFill>
                        <a:effectLst>
                          <a:outerShdw blurRad="38100" dist="38100" dir="2700000" algn="tl">
                            <a:srgbClr val="000000">
                              <a:alpha val="43137"/>
                            </a:srgbClr>
                          </a:outerShdw>
                        </a:effectLst>
                      </a:endParaRPr>
                    </a:p>
                  </a:txBody>
                  <a:tcPr>
                    <a:solidFill>
                      <a:srgbClr val="C4DCFE"/>
                    </a:solidFill>
                  </a:tcPr>
                </a:tc>
                <a:tc>
                  <a:txBody>
                    <a:bodyPr/>
                    <a:lstStyle/>
                    <a:p>
                      <a:pPr algn="ctr" rtl="1"/>
                      <a:endParaRPr lang="ar-EG" sz="2000" b="1">
                        <a:solidFill>
                          <a:schemeClr val="tx1"/>
                        </a:solidFill>
                        <a:effectLst>
                          <a:outerShdw blurRad="38100" dist="38100" dir="2700000" algn="tl">
                            <a:srgbClr val="000000">
                              <a:alpha val="43137"/>
                            </a:srgbClr>
                          </a:outerShdw>
                        </a:effectLst>
                      </a:endParaRPr>
                    </a:p>
                    <a:p>
                      <a:pPr algn="ctr" rtl="1"/>
                      <a:endParaRPr lang="ar-EG" sz="2000" b="1">
                        <a:solidFill>
                          <a:schemeClr val="tx1"/>
                        </a:solidFill>
                        <a:effectLst>
                          <a:outerShdw blurRad="38100" dist="38100" dir="2700000" algn="tl">
                            <a:srgbClr val="000000">
                              <a:alpha val="43137"/>
                            </a:srgbClr>
                          </a:outerShdw>
                        </a:effectLst>
                      </a:endParaRPr>
                    </a:p>
                    <a:p>
                      <a:pPr marL="0" marR="0" lvl="0" indent="0" algn="ctr" defTabSz="914400" rtl="1" eaLnBrk="1" fontAlgn="auto" latinLnBrk="0" hangingPunct="1">
                        <a:lnSpc>
                          <a:spcPct val="100000"/>
                        </a:lnSpc>
                        <a:spcBef>
                          <a:spcPct val="0"/>
                        </a:spcBef>
                        <a:spcAft>
                          <a:spcPct val="0"/>
                        </a:spcAft>
                        <a:buClrTx/>
                        <a:buSzTx/>
                        <a:buFontTx/>
                        <a:buNone/>
                        <a:defRPr/>
                      </a:pPr>
                      <a:r>
                        <a:rPr kumimoji="0" lang="ar-EG"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rPr>
                        <a:t>التداعيات</a:t>
                      </a:r>
                    </a:p>
                    <a:p>
                      <a:pPr algn="ctr" rtl="1"/>
                      <a:endParaRPr lang="ar-EG" sz="2000" b="1">
                        <a:solidFill>
                          <a:schemeClr val="tx1"/>
                        </a:solidFill>
                        <a:effectLst>
                          <a:outerShdw blurRad="38100" dist="38100" dir="2700000" algn="tl">
                            <a:srgbClr val="000000">
                              <a:alpha val="43137"/>
                            </a:srgbClr>
                          </a:outerShdw>
                        </a:effectLst>
                      </a:endParaRPr>
                    </a:p>
                    <a:p>
                      <a:pPr algn="ctr" rtl="1"/>
                      <a:endParaRPr lang="en-US" sz="2000" b="1">
                        <a:solidFill>
                          <a:schemeClr val="tx1"/>
                        </a:solidFill>
                        <a:effectLst>
                          <a:outerShdw blurRad="38100" dist="38100" dir="2700000" algn="tl">
                            <a:srgbClr val="000000">
                              <a:alpha val="43137"/>
                            </a:srgbClr>
                          </a:outerShdw>
                        </a:effectLst>
                      </a:endParaRPr>
                    </a:p>
                  </a:txBody>
                  <a:tcPr>
                    <a:solidFill>
                      <a:schemeClr val="accent5">
                        <a:lumMod val="20000"/>
                        <a:lumOff val="80000"/>
                      </a:schemeClr>
                    </a:solidFill>
                  </a:tcPr>
                </a:tc>
                <a:extLst>
                  <a:ext uri="{0D108BD9-81ED-4DB2-BD59-A6C34878D82A}">
                    <a16:rowId xmlns:a16="http://schemas.microsoft.com/office/drawing/2014/main" val="3797546598"/>
                  </a:ext>
                </a:extLst>
              </a:tr>
            </a:tbl>
          </a:graphicData>
        </a:graphic>
      </p:graphicFrame>
      <p:sp>
        <p:nvSpPr>
          <p:cNvPr id="11" name="Arrow: Right 10">
            <a:extLst>
              <a:ext uri="{FF2B5EF4-FFF2-40B4-BE49-F238E27FC236}">
                <a16:creationId xmlns:a16="http://schemas.microsoft.com/office/drawing/2014/main" id="{05271AEA-91A7-90EC-F697-A26273513FCF}"/>
              </a:ext>
            </a:extLst>
          </p:cNvPr>
          <p:cNvSpPr/>
          <p:nvPr/>
        </p:nvSpPr>
        <p:spPr bwMode="auto">
          <a:xfrm rot="10800000">
            <a:off x="5029200" y="2057400"/>
            <a:ext cx="533400" cy="533400"/>
          </a:xfrm>
          <a:prstGeom prst="rightArrow">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New Roman" pitchFamily="18" charset="0"/>
            </a:endParaRPr>
          </a:p>
        </p:txBody>
      </p:sp>
      <p:sp>
        <p:nvSpPr>
          <p:cNvPr id="12" name="Arrow: Right 11">
            <a:extLst>
              <a:ext uri="{FF2B5EF4-FFF2-40B4-BE49-F238E27FC236}">
                <a16:creationId xmlns:a16="http://schemas.microsoft.com/office/drawing/2014/main" id="{0132874B-13B3-8D9F-75B3-9DB315EF4099}"/>
              </a:ext>
            </a:extLst>
          </p:cNvPr>
          <p:cNvSpPr/>
          <p:nvPr/>
        </p:nvSpPr>
        <p:spPr bwMode="auto">
          <a:xfrm rot="10800000">
            <a:off x="2514601" y="2057400"/>
            <a:ext cx="533400" cy="533400"/>
          </a:xfrm>
          <a:prstGeom prst="rightArrow">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New Roman" pitchFamily="18" charset="0"/>
            </a:endParaRPr>
          </a:p>
        </p:txBody>
      </p:sp>
      <p:sp>
        <p:nvSpPr>
          <p:cNvPr id="13" name="TextBox 12">
            <a:extLst>
              <a:ext uri="{FF2B5EF4-FFF2-40B4-BE49-F238E27FC236}">
                <a16:creationId xmlns:a16="http://schemas.microsoft.com/office/drawing/2014/main" id="{D63D0458-0E80-6C69-0999-5F9F4247EC98}"/>
              </a:ext>
            </a:extLst>
          </p:cNvPr>
          <p:cNvSpPr txBox="1"/>
          <p:nvPr/>
        </p:nvSpPr>
        <p:spPr>
          <a:xfrm>
            <a:off x="5791200" y="5431269"/>
            <a:ext cx="1485900" cy="400110"/>
          </a:xfrm>
          <a:prstGeom prst="rect">
            <a:avLst/>
          </a:prstGeom>
          <a:solidFill>
            <a:schemeClr val="bg2"/>
          </a:solidFill>
        </p:spPr>
        <p:txBody>
          <a:bodyPr wrap="square" rtlCol="0">
            <a:spAutoFit/>
          </a:bodyPr>
          <a:lstStyle/>
          <a:p>
            <a:pPr algn="ctr" rtl="1"/>
            <a:r>
              <a:rPr lang="ar-EG" sz="2000" b="1">
                <a:solidFill>
                  <a:schemeClr val="bg1"/>
                </a:solidFill>
                <a:effectLst>
                  <a:outerShdw blurRad="38100" dist="38100" dir="2700000" algn="tl">
                    <a:srgbClr val="000000">
                      <a:alpha val="43137"/>
                    </a:srgbClr>
                  </a:outerShdw>
                </a:effectLst>
                <a:latin typeface="+mn-lt"/>
              </a:rPr>
              <a:t>تعزيز الوظائف</a:t>
            </a:r>
            <a:endParaRPr lang="en-US" sz="2000" b="1">
              <a:solidFill>
                <a:schemeClr val="bg1"/>
              </a:solidFill>
              <a:effectLst>
                <a:outerShdw blurRad="38100" dist="38100" dir="2700000" algn="tl">
                  <a:srgbClr val="000000">
                    <a:alpha val="43137"/>
                  </a:srgbClr>
                </a:outerShdw>
              </a:effectLst>
              <a:latin typeface="+mn-lt"/>
            </a:endParaRPr>
          </a:p>
        </p:txBody>
      </p:sp>
      <p:sp>
        <p:nvSpPr>
          <p:cNvPr id="14" name="TextBox 13">
            <a:extLst>
              <a:ext uri="{FF2B5EF4-FFF2-40B4-BE49-F238E27FC236}">
                <a16:creationId xmlns:a16="http://schemas.microsoft.com/office/drawing/2014/main" id="{3BB53BA1-4C9D-4105-18F7-EB4DD3C31F6A}"/>
              </a:ext>
            </a:extLst>
          </p:cNvPr>
          <p:cNvSpPr txBox="1"/>
          <p:nvPr/>
        </p:nvSpPr>
        <p:spPr>
          <a:xfrm>
            <a:off x="3200400" y="5431269"/>
            <a:ext cx="1676399" cy="400110"/>
          </a:xfrm>
          <a:prstGeom prst="rect">
            <a:avLst/>
          </a:prstGeom>
          <a:solidFill>
            <a:schemeClr val="bg2"/>
          </a:solidFill>
        </p:spPr>
        <p:txBody>
          <a:bodyPr wrap="square" rtlCol="0">
            <a:spAutoFit/>
          </a:bodyPr>
          <a:lstStyle/>
          <a:p>
            <a:pPr algn="ctr" rtl="1"/>
            <a:r>
              <a:rPr lang="ar-EG" sz="2000" b="1">
                <a:solidFill>
                  <a:schemeClr val="bg1"/>
                </a:solidFill>
                <a:effectLst>
                  <a:outerShdw blurRad="38100" dist="38100" dir="2700000" algn="tl">
                    <a:srgbClr val="000000">
                      <a:alpha val="43137"/>
                    </a:srgbClr>
                  </a:outerShdw>
                </a:effectLst>
                <a:latin typeface="+mn-lt"/>
              </a:rPr>
              <a:t>الوظائف في خطر</a:t>
            </a:r>
            <a:endParaRPr lang="en-US" sz="2000" b="1">
              <a:solidFill>
                <a:schemeClr val="bg1"/>
              </a:solidFill>
              <a:effectLst>
                <a:outerShdw blurRad="38100" dist="38100" dir="2700000" algn="tl">
                  <a:srgbClr val="000000">
                    <a:alpha val="43137"/>
                  </a:srgbClr>
                </a:outerShdw>
              </a:effectLst>
              <a:latin typeface="+mn-lt"/>
            </a:endParaRPr>
          </a:p>
        </p:txBody>
      </p:sp>
      <p:sp>
        <p:nvSpPr>
          <p:cNvPr id="15" name="TextBox 14">
            <a:extLst>
              <a:ext uri="{FF2B5EF4-FFF2-40B4-BE49-F238E27FC236}">
                <a16:creationId xmlns:a16="http://schemas.microsoft.com/office/drawing/2014/main" id="{54773ADC-C31E-BF5E-8FD6-2DAD1C674475}"/>
              </a:ext>
            </a:extLst>
          </p:cNvPr>
          <p:cNvSpPr txBox="1"/>
          <p:nvPr/>
        </p:nvSpPr>
        <p:spPr>
          <a:xfrm>
            <a:off x="609600" y="5410200"/>
            <a:ext cx="1676399" cy="400110"/>
          </a:xfrm>
          <a:prstGeom prst="rect">
            <a:avLst/>
          </a:prstGeom>
          <a:solidFill>
            <a:schemeClr val="bg2"/>
          </a:solidFill>
        </p:spPr>
        <p:txBody>
          <a:bodyPr wrap="square" rtlCol="0">
            <a:spAutoFit/>
          </a:bodyPr>
          <a:lstStyle/>
          <a:p>
            <a:pPr algn="ctr" rtl="1"/>
            <a:r>
              <a:rPr lang="ar-EG" sz="2000" b="1">
                <a:solidFill>
                  <a:schemeClr val="bg1"/>
                </a:solidFill>
                <a:effectLst>
                  <a:outerShdw blurRad="38100" dist="38100" dir="2700000" algn="tl">
                    <a:srgbClr val="000000">
                      <a:alpha val="43137"/>
                    </a:srgbClr>
                  </a:outerShdw>
                </a:effectLst>
                <a:latin typeface="+mn-lt"/>
              </a:rPr>
              <a:t>الانسانية في خطر</a:t>
            </a:r>
            <a:endParaRPr lang="en-US" sz="2000" b="1">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64215430"/>
      </p:ext>
    </p:extLst>
  </p:cSld>
  <p:clrMapOvr>
    <a:masterClrMapping/>
  </p:clrMapOvr>
  <p:transition>
    <p:dissolve/>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a:extLst>
              <a:ext uri="{FF2B5EF4-FFF2-40B4-BE49-F238E27FC236}">
                <a16:creationId xmlns:a16="http://schemas.microsoft.com/office/drawing/2014/main" id="{9A4567DA-636E-4458-A0EB-E610E65FBB98}"/>
              </a:ext>
            </a:extLst>
          </p:cNvPr>
          <p:cNvPicPr>
            <a:picLocks noChangeAspect="1"/>
          </p:cNvPicPr>
          <p:nvPr/>
        </p:nvPicPr>
        <p:blipFill>
          <a:blip r:embed="rId3"/>
          <a:stretch>
            <a:fillRect/>
          </a:stretch>
        </p:blipFill>
        <p:spPr>
          <a:xfrm>
            <a:off x="118656" y="457200"/>
            <a:ext cx="8906688" cy="6019800"/>
          </a:xfrm>
          <a:prstGeom prst="rect">
            <a:avLst/>
          </a:prstGeom>
        </p:spPr>
      </p:pic>
      <p:sp>
        <p:nvSpPr>
          <p:cNvPr id="2" name="Rectangle 5">
            <a:extLst>
              <a:ext uri="{FF2B5EF4-FFF2-40B4-BE49-F238E27FC236}">
                <a16:creationId xmlns:a16="http://schemas.microsoft.com/office/drawing/2014/main" id="{15972DCF-2ABD-C5FC-98DC-E85F72B94759}"/>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4" name="Title 1">
            <a:extLst>
              <a:ext uri="{FF2B5EF4-FFF2-40B4-BE49-F238E27FC236}">
                <a16:creationId xmlns:a16="http://schemas.microsoft.com/office/drawing/2014/main" id="{DD392727-E2EE-6635-8D9D-0CE63DFB4FE6}"/>
              </a:ext>
            </a:extLst>
          </p:cNvPr>
          <p:cNvSpPr txBox="1"/>
          <p:nvPr/>
        </p:nvSpPr>
        <p:spPr bwMode="auto">
          <a:xfrm rot="20400558">
            <a:off x="6863161" y="4267604"/>
            <a:ext cx="2166684" cy="857842"/>
          </a:xfrm>
          <a:prstGeom prst="rect">
            <a:avLst/>
          </a:prstGeom>
          <a:no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r" rtl="1"/>
            <a:r>
              <a:rPr lang="ar-EG" sz="8000" kern="0">
                <a:cs typeface="+mn-cs"/>
              </a:rPr>
              <a:t>شكراً</a:t>
            </a:r>
            <a:endParaRPr lang="en-US" sz="8000" kern="0">
              <a:cs typeface="+mn-cs"/>
            </a:endParaRPr>
          </a:p>
        </p:txBody>
      </p:sp>
    </p:spTree>
    <p:custDataLst>
      <p:tags r:id="rId4"/>
    </p:custDataLst>
    <p:extLst>
      <p:ext uri="{BB962C8B-B14F-4D97-AF65-F5344CB8AC3E}">
        <p14:creationId xmlns:p14="http://schemas.microsoft.com/office/powerpoint/2010/main" val="22287006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withEffec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463EBDEF-DA85-06C2-50A3-704B6AF687A2}"/>
            </a:ext>
          </a:extLst>
        </p:cNvPr>
        <p:cNvGrpSpPr/>
        <p:nvPr/>
      </p:nvGrpSpPr>
      <p:grpSpPr>
        <a:xfrm>
          <a:off x="0" y="0"/>
          <a:ext cx="0" cy="0"/>
        </a:xfrm>
      </p:grpSpPr>
      <p:sp>
        <p:nvSpPr>
          <p:cNvPr id="2" name="Title 1">
            <a:extLst>
              <a:ext uri="{FF2B5EF4-FFF2-40B4-BE49-F238E27FC236}">
                <a16:creationId xmlns:a16="http://schemas.microsoft.com/office/drawing/2014/main" id="{676F7888-8177-06E9-98E4-571A18DFE863}"/>
              </a:ext>
            </a:extLst>
          </p:cNvPr>
          <p:cNvSpPr>
            <a:spLocks noGrp="1"/>
          </p:cNvSpPr>
          <p:nvPr>
            <p:ph type="title"/>
          </p:nvPr>
        </p:nvSpPr>
        <p:spPr>
          <a:xfrm>
            <a:off x="685800" y="609600"/>
            <a:ext cx="7772400" cy="533400"/>
          </a:xfrm>
        </p:spPr>
        <p:txBody>
          <a:bodyPr/>
          <a:lstStyle/>
          <a:p>
            <a:pPr algn="r" rtl="1"/>
            <a:r>
              <a:rPr lang="ar-EG" sz="4400">
                <a:cs typeface="+mn-cs"/>
              </a:rPr>
              <a:t>الجوانب الروبوتية</a:t>
            </a:r>
            <a:endParaRPr lang="en-US" sz="4400">
              <a:cs typeface="+mn-cs"/>
            </a:endParaRPr>
          </a:p>
        </p:txBody>
      </p:sp>
      <p:sp>
        <p:nvSpPr>
          <p:cNvPr id="5" name="Content Placeholder 4">
            <a:extLst>
              <a:ext uri="{FF2B5EF4-FFF2-40B4-BE49-F238E27FC236}">
                <a16:creationId xmlns:a16="http://schemas.microsoft.com/office/drawing/2014/main" id="{9B2116C2-9EA7-7560-0169-B15670B98E88}"/>
              </a:ext>
            </a:extLst>
          </p:cNvPr>
          <p:cNvSpPr>
            <a:spLocks noGrp="1"/>
          </p:cNvSpPr>
          <p:nvPr>
            <p:ph idx="1"/>
          </p:nvPr>
        </p:nvSpPr>
        <p:spPr>
          <a:xfrm>
            <a:off x="533400" y="1447800"/>
            <a:ext cx="8077201" cy="4891377"/>
          </a:xfrm>
        </p:spPr>
        <p:txBody>
          <a:bodyPr/>
          <a:lstStyle/>
          <a:p>
            <a:pPr marL="0" indent="0" algn="r" rtl="1">
              <a:buNone/>
            </a:pPr>
            <a:r>
              <a:rPr lang="ar-SA" sz="2800">
                <a:solidFill>
                  <a:srgbClr val="000000"/>
                </a:solidFill>
                <a:effectLst/>
                <a:ea typeface="Times New Roman" panose="02020603050405020304" pitchFamily="18" charset="0"/>
                <a:cs typeface="Calibri" panose="020f0502020204030204" pitchFamily="34" charset="0"/>
              </a:rPr>
              <a:t>هناك أنواع عديدة من الروبوتات والتي يتم استخدامها في العديد من البيئات المختلفة ولعدة استخدامات مختلفة. إلا أنها تشترك جميعًا في </a:t>
            </a: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ثلاثة جوانب تشابه </a:t>
            </a:r>
            <a:r>
              <a:rPr lang="ar-SA" sz="2800">
                <a:solidFill>
                  <a:srgbClr val="000000"/>
                </a:solidFill>
                <a:effectLst/>
                <a:ea typeface="Times New Roman" panose="02020603050405020304" pitchFamily="18" charset="0"/>
                <a:cs typeface="Calibri" panose="020f0502020204030204" pitchFamily="34" charset="0"/>
              </a:rPr>
              <a:t>أساسية عندما يتعلق الأمر ببنائها</a:t>
            </a:r>
            <a:r>
              <a:rPr lang="en-US" sz="2800">
                <a:solidFill>
                  <a:srgbClr val="000000"/>
                </a:solidFill>
                <a:effectLst/>
                <a:latin typeface="Calibri" panose="020f0502020204030204" pitchFamily="34" charset="0"/>
                <a:ea typeface="Times New Roman" panose="02020603050405020304" pitchFamily="18" charset="0"/>
              </a:rPr>
              <a:t>:</a:t>
            </a:r>
            <a:endParaRPr lang="ar-EG">
              <a:solidFill>
                <a:srgbClr val="000000"/>
              </a:solidFill>
              <a:ea typeface="Times New Roman" panose="02020603050405020304" pitchFamily="18" charset="0"/>
              <a:cs typeface="Calibri" panose="020f0502020204030204" pitchFamily="34" charset="0"/>
            </a:endParaRPr>
          </a:p>
          <a:p>
            <a:pPr algn="r" rtl="1"/>
            <a:endParaRPr lang="ar-EG" sz="1200" b="1">
              <a:solidFill>
                <a:srgbClr val="000000"/>
              </a:solidFill>
              <a:effectLst>
                <a:outerShdw blurRad="38100" dist="38100" dir="2700000" algn="tl">
                  <a:srgbClr val="000000">
                    <a:alpha val="43137"/>
                  </a:srgbClr>
                </a:outerShdw>
              </a:effectLst>
              <a:cs typeface="Calibri" panose="020f0502020204030204" pitchFamily="34" charset="0"/>
            </a:endParaRPr>
          </a:p>
          <a:p>
            <a:pPr algn="r" rtl="1"/>
            <a:r>
              <a:rPr lang="ar-SA" sz="2800">
                <a:solidFill>
                  <a:srgbClr val="000000"/>
                </a:solidFill>
                <a:effectLst/>
                <a:ea typeface="Times New Roman" panose="02020603050405020304" pitchFamily="18" charset="0"/>
                <a:cs typeface="Calibri" panose="020f0502020204030204" pitchFamily="34" charset="0"/>
              </a:rPr>
              <a:t>جميع الروبوتات لديها نوع من </a:t>
            </a:r>
            <a:r>
              <a:rPr lang="ar-SA" sz="2800" b="1">
                <a:solidFill>
                  <a:srgbClr val="C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البناء الميكانيكي</a:t>
            </a:r>
            <a:r>
              <a:rPr lang="ar-SA" sz="2800">
                <a:solidFill>
                  <a:srgbClr val="C00000"/>
                </a:solidFill>
                <a:effectLst/>
                <a:ea typeface="Times New Roman" panose="02020603050405020304" pitchFamily="18" charset="0"/>
                <a:cs typeface="Calibri" panose="020f0502020204030204" pitchFamily="34" charset="0"/>
              </a:rPr>
              <a:t> </a:t>
            </a:r>
            <a:r>
              <a:rPr lang="ar-SA" sz="2800">
                <a:solidFill>
                  <a:srgbClr val="000000"/>
                </a:solidFill>
                <a:effectLst/>
                <a:ea typeface="Times New Roman" panose="02020603050405020304" pitchFamily="18" charset="0"/>
                <a:cs typeface="Calibri" panose="020f0502020204030204" pitchFamily="34" charset="0"/>
              </a:rPr>
              <a:t>أو إطار أو شكل أو شكل مصمم لتحقيق مهمة معينة. </a:t>
            </a:r>
            <a:endParaRPr lang="ar-EG" sz="2800">
              <a:solidFill>
                <a:srgbClr val="000000"/>
              </a:solidFill>
              <a:effectLst/>
              <a:ea typeface="Times New Roman" panose="02020603050405020304" pitchFamily="18" charset="0"/>
              <a:cs typeface="Calibri" panose="020f0502020204030204" pitchFamily="34" charset="0"/>
            </a:endParaRPr>
          </a:p>
          <a:p>
            <a:pPr algn="r" rtl="1"/>
            <a:r>
              <a:rPr lang="ar-SA" sz="2800">
                <a:solidFill>
                  <a:srgbClr val="000000"/>
                </a:solidFill>
                <a:effectLst/>
                <a:ea typeface="Times New Roman" panose="02020603050405020304" pitchFamily="18" charset="0"/>
                <a:cs typeface="Calibri" panose="020f0502020204030204" pitchFamily="34" charset="0"/>
              </a:rPr>
              <a:t>تحتوي الروبوتات على </a:t>
            </a:r>
            <a:r>
              <a:rPr lang="ar-SA" sz="2800" b="1">
                <a:solidFill>
                  <a:srgbClr val="C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مكونات كهربائية </a:t>
            </a:r>
            <a:r>
              <a:rPr lang="ar-SA" sz="2800">
                <a:solidFill>
                  <a:srgbClr val="000000"/>
                </a:solidFill>
                <a:effectLst/>
                <a:ea typeface="Times New Roman" panose="02020603050405020304" pitchFamily="18" charset="0"/>
                <a:cs typeface="Calibri" panose="020f0502020204030204" pitchFamily="34" charset="0"/>
              </a:rPr>
              <a:t>تعمل على تشغيل الماكينة والتحكم فيها. </a:t>
            </a:r>
            <a:endParaRPr lang="ar-EG" sz="2800">
              <a:solidFill>
                <a:srgbClr val="000000"/>
              </a:solidFill>
              <a:effectLst/>
              <a:ea typeface="Times New Roman" panose="02020603050405020304" pitchFamily="18" charset="0"/>
              <a:cs typeface="Calibri" panose="020f0502020204030204" pitchFamily="34" charset="0"/>
            </a:endParaRPr>
          </a:p>
          <a:p>
            <a:pPr algn="r" rtl="1"/>
            <a:r>
              <a:rPr lang="ar-SA" sz="2800">
                <a:solidFill>
                  <a:srgbClr val="000000"/>
                </a:solidFill>
                <a:effectLst/>
                <a:ea typeface="Times New Roman" panose="02020603050405020304" pitchFamily="18" charset="0"/>
                <a:cs typeface="Calibri" panose="020f0502020204030204" pitchFamily="34" charset="0"/>
              </a:rPr>
              <a:t>تحتوي جميع الروبوتات على مستوى معين من </a:t>
            </a:r>
            <a:r>
              <a:rPr lang="ar-SA" sz="2800" b="1">
                <a:solidFill>
                  <a:srgbClr val="C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كود برمجة الكمبيوتر</a:t>
            </a:r>
            <a:r>
              <a:rPr lang="ar-SA" sz="2800">
                <a:solidFill>
                  <a:srgbClr val="000000"/>
                </a:solidFill>
                <a:effectLst/>
                <a:ea typeface="Times New Roman" panose="02020603050405020304" pitchFamily="18" charset="0"/>
                <a:cs typeface="Calibri" panose="020f0502020204030204" pitchFamily="34" charset="0"/>
              </a:rPr>
              <a:t>. </a:t>
            </a:r>
            <a:endParaRPr lang="ar-EG" sz="2800">
              <a:solidFill>
                <a:srgbClr val="000000"/>
              </a:solidFill>
              <a:effectLst/>
              <a:ea typeface="Times New Roman" panose="02020603050405020304" pitchFamily="18" charset="0"/>
              <a:cs typeface="Calibri" panose="020f0502020204030204" pitchFamily="34" charset="0"/>
            </a:endParaRPr>
          </a:p>
          <a:p>
            <a:pPr algn="r" rtl="1"/>
            <a:endParaRPr lang="en-US" b="1">
              <a:effectLst>
                <a:outerShdw blurRad="38100" dist="38100" dir="2700000" algn="tl">
                  <a:srgbClr val="000000">
                    <a:alpha val="43137"/>
                  </a:srgbClr>
                </a:outerShdw>
              </a:effectLst>
            </a:endParaRPr>
          </a:p>
        </p:txBody>
      </p:sp>
      <p:sp>
        <p:nvSpPr>
          <p:cNvPr id="6" name="Footer Placeholder 5">
            <a:extLst>
              <a:ext uri="{FF2B5EF4-FFF2-40B4-BE49-F238E27FC236}">
                <a16:creationId xmlns:a16="http://schemas.microsoft.com/office/drawing/2014/main" id="{1CCD8DB8-8282-36BD-64B7-CCB482DC8F61}"/>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Tree>
    <p:extLst>
      <p:ext uri="{BB962C8B-B14F-4D97-AF65-F5344CB8AC3E}">
        <p14:creationId xmlns:p14="http://schemas.microsoft.com/office/powerpoint/2010/main" val="225134864"/>
      </p:ext>
    </p:extLst>
  </p:cSld>
  <p:clrMapOvr>
    <a:masterClrMapping/>
  </p:clrMapOvr>
  <p:transition>
    <p:dissolve/>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454A1D90-C88C-CB4A-1962-6C1A008A5A29}"/>
            </a:ext>
          </a:extLst>
        </p:cNvPr>
        <p:cNvGrpSpPr/>
        <p:nvPr/>
      </p:nvGrpSpPr>
      <p:grpSpPr>
        <a:xfrm>
          <a:off x="0" y="0"/>
          <a:ext cx="0" cy="0"/>
        </a:xfrm>
      </p:grpSpPr>
      <p:sp>
        <p:nvSpPr>
          <p:cNvPr id="2" name="Title 1">
            <a:extLst>
              <a:ext uri="{FF2B5EF4-FFF2-40B4-BE49-F238E27FC236}">
                <a16:creationId xmlns:a16="http://schemas.microsoft.com/office/drawing/2014/main" id="{F05B540E-794C-A65F-88D2-B4EE95D4CFBB}"/>
              </a:ext>
            </a:extLst>
          </p:cNvPr>
          <p:cNvSpPr>
            <a:spLocks noGrp="1"/>
          </p:cNvSpPr>
          <p:nvPr>
            <p:ph type="title"/>
          </p:nvPr>
        </p:nvSpPr>
        <p:spPr>
          <a:xfrm>
            <a:off x="685800" y="609600"/>
            <a:ext cx="7772400" cy="533400"/>
          </a:xfrm>
        </p:spPr>
        <p:txBody>
          <a:bodyPr/>
          <a:lstStyle/>
          <a:p>
            <a:pPr algn="r" rtl="1"/>
            <a:r>
              <a:rPr lang="ar-EG" sz="4400">
                <a:cs typeface="+mn-cs"/>
              </a:rPr>
              <a:t>تطبيقات الروبوتية</a:t>
            </a:r>
            <a:endParaRPr lang="en-US" sz="4400">
              <a:cs typeface="+mn-cs"/>
            </a:endParaRPr>
          </a:p>
        </p:txBody>
      </p:sp>
      <p:sp>
        <p:nvSpPr>
          <p:cNvPr id="5" name="Content Placeholder 4">
            <a:extLst>
              <a:ext uri="{FF2B5EF4-FFF2-40B4-BE49-F238E27FC236}">
                <a16:creationId xmlns:a16="http://schemas.microsoft.com/office/drawing/2014/main" id="{A9DE3BD3-7365-37DA-9FE1-6BA954FD5F67}"/>
              </a:ext>
            </a:extLst>
          </p:cNvPr>
          <p:cNvSpPr>
            <a:spLocks noGrp="1"/>
          </p:cNvSpPr>
          <p:nvPr>
            <p:ph idx="1"/>
          </p:nvPr>
        </p:nvSpPr>
        <p:spPr>
          <a:xfrm>
            <a:off x="4495800" y="1280823"/>
            <a:ext cx="4114800" cy="5119977"/>
          </a:xfrm>
        </p:spPr>
        <p:txBody>
          <a:bodyPr/>
          <a:lstStyle/>
          <a:p>
            <a:pPr algn="r" rtl="1"/>
            <a:r>
              <a:rPr lang="ar-SA"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a:t>
            </a:r>
            <a:r>
              <a:rPr lang="ar-EG"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العسكرية</a:t>
            </a:r>
            <a:r>
              <a:rPr lang="ar-SA">
                <a:solidFill>
                  <a:srgbClr val="000000"/>
                </a:solidFill>
                <a:ea typeface="Times New Roman" panose="02020603050405020304" pitchFamily="18" charset="0"/>
                <a:cs typeface="Calibri" panose="020f0502020204030204" pitchFamily="34" charset="0"/>
              </a:rPr>
              <a:t>.</a:t>
            </a:r>
            <a:endParaRPr lang="ar-EG">
              <a:solidFill>
                <a:srgbClr val="000000"/>
              </a:solidFill>
              <a:ea typeface="Times New Roman" panose="02020603050405020304" pitchFamily="18" charset="0"/>
              <a:cs typeface="Calibri" panose="020f0502020204030204" pitchFamily="34" charset="0"/>
            </a:endParaRPr>
          </a:p>
          <a:p>
            <a:pPr marL="342900" marR="0" lvl="0" indent="-342900" algn="r" defTabSz="914400" rtl="1" eaLnBrk="0" fontAlgn="base" latinLnBrk="0" hangingPunct="0">
              <a:lnSpc>
                <a:spcPct val="100000"/>
              </a:lnSpc>
              <a:spcBef>
                <a:spcPct val="20000"/>
              </a:spcBef>
              <a:spcAft>
                <a:spcPct val="0"/>
              </a:spcAft>
              <a:buClr>
                <a:srgbClr val="CC3300"/>
              </a:buClr>
              <a:buSzTx/>
              <a:buFont typeface="Wingdings" pitchFamily="2" charset="2"/>
              <a:buChar char="§"/>
              <a:defRPr/>
            </a:pPr>
            <a:r>
              <a:rPr kumimoji="0" lang="ar-SA" sz="2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Palatino Linotype"/>
                <a:ea typeface="Times New Roman" panose="02020603050405020304" pitchFamily="18" charset="0"/>
                <a:cs typeface="Calibri" panose="020f0502020204030204" pitchFamily="34" charset="0"/>
              </a:rPr>
              <a:t>الروبوتات</a:t>
            </a:r>
            <a:r>
              <a:rPr kumimoji="0" lang="ar-EG" sz="2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Palatino Linotype"/>
                <a:ea typeface="Times New Roman" panose="02020603050405020304" pitchFamily="18" charset="0"/>
                <a:cs typeface="Calibri" panose="020f0502020204030204" pitchFamily="34" charset="0"/>
              </a:rPr>
              <a:t> الصناعية</a:t>
            </a:r>
            <a:r>
              <a:rPr kumimoji="0" lang="ar-SA" sz="2800" b="0" i="0" u="none" strike="noStrike" kern="0" cap="none" spc="0" normalizeH="0" baseline="0" noProof="0">
                <a:ln>
                  <a:noFill/>
                </a:ln>
                <a:solidFill>
                  <a:srgbClr val="000000"/>
                </a:solidFill>
                <a:effectLst/>
                <a:uLnTx/>
                <a:uFillTx/>
                <a:latin typeface="Palatino Linotype"/>
                <a:ea typeface="Times New Roman" panose="02020603050405020304" pitchFamily="18" charset="0"/>
                <a:cs typeface="Calibri" panose="020f0502020204030204" pitchFamily="34" charset="0"/>
              </a:rPr>
              <a:t>.</a:t>
            </a:r>
            <a:endParaRPr kumimoji="0" lang="ar-EG" sz="2800" b="0" i="0" u="none" strike="noStrike" kern="0" cap="none" spc="0" normalizeH="0" baseline="0" noProof="0">
              <a:ln>
                <a:noFill/>
              </a:ln>
              <a:solidFill>
                <a:srgbClr val="000000"/>
              </a:solidFill>
              <a:effectLst/>
              <a:uLnTx/>
              <a:uFillTx/>
              <a:latin typeface="Palatino Linotype"/>
              <a:ea typeface="Times New Roman" panose="02020603050405020304" pitchFamily="18" charset="0"/>
              <a:cs typeface="Calibri" panose="020f0502020204030204" pitchFamily="34" charset="0"/>
            </a:endParaRPr>
          </a:p>
          <a:p>
            <a:pPr algn="r" rtl="1">
              <a:defRPr/>
            </a:pPr>
            <a:r>
              <a:rPr lang="ar-SA"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a:t>
            </a:r>
            <a:r>
              <a:rPr lang="ar-EG"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الزراعية</a:t>
            </a:r>
            <a:r>
              <a:rPr lang="ar-SA">
                <a:solidFill>
                  <a:srgbClr val="000000"/>
                </a:solidFill>
                <a:ea typeface="Times New Roman" panose="02020603050405020304" pitchFamily="18" charset="0"/>
                <a:cs typeface="Calibri" panose="020f0502020204030204" pitchFamily="34" charset="0"/>
              </a:rPr>
              <a:t>.</a:t>
            </a:r>
            <a:endParaRPr lang="ar-EG">
              <a:solidFill>
                <a:srgbClr val="000000"/>
              </a:solidFill>
              <a:ea typeface="Times New Roman" panose="02020603050405020304" pitchFamily="18" charset="0"/>
              <a:cs typeface="Calibri" panose="020f0502020204030204" pitchFamily="34" charset="0"/>
            </a:endParaRPr>
          </a:p>
          <a:p>
            <a:pPr algn="r" rtl="1">
              <a:defRPr/>
            </a:pPr>
            <a:r>
              <a:rPr lang="ar-SA"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a:t>
            </a:r>
            <a:r>
              <a:rPr lang="ar-EG"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الطبية</a:t>
            </a:r>
            <a:r>
              <a:rPr lang="ar-SA">
                <a:solidFill>
                  <a:srgbClr val="000000"/>
                </a:solidFill>
                <a:ea typeface="Times New Roman" panose="02020603050405020304" pitchFamily="18" charset="0"/>
                <a:cs typeface="Calibri" panose="020f0502020204030204" pitchFamily="34" charset="0"/>
              </a:rPr>
              <a:t>.</a:t>
            </a:r>
            <a:endParaRPr lang="ar-EG">
              <a:solidFill>
                <a:srgbClr val="000000"/>
              </a:solidFill>
              <a:ea typeface="Times New Roman" panose="02020603050405020304" pitchFamily="18" charset="0"/>
              <a:cs typeface="Calibri" panose="020f0502020204030204" pitchFamily="34" charset="0"/>
            </a:endParaRPr>
          </a:p>
          <a:p>
            <a:pPr algn="r" rtl="1">
              <a:defRPr/>
            </a:pPr>
            <a:r>
              <a:rPr lang="ar-SA"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روبوتات</a:t>
            </a:r>
            <a:r>
              <a:rPr lang="ar-EG"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البناء</a:t>
            </a:r>
            <a:r>
              <a:rPr lang="ar-SA">
                <a:solidFill>
                  <a:srgbClr val="000000"/>
                </a:solidFill>
                <a:ea typeface="Times New Roman" panose="02020603050405020304" pitchFamily="18" charset="0"/>
                <a:cs typeface="Calibri" panose="020f0502020204030204" pitchFamily="34" charset="0"/>
              </a:rPr>
              <a:t>.</a:t>
            </a:r>
            <a:endParaRPr lang="ar-EG">
              <a:solidFill>
                <a:srgbClr val="000000"/>
              </a:solidFill>
              <a:ea typeface="Times New Roman" panose="02020603050405020304" pitchFamily="18" charset="0"/>
              <a:cs typeface="Calibri" panose="020f0502020204030204" pitchFamily="34" charset="0"/>
            </a:endParaRPr>
          </a:p>
          <a:p>
            <a:pPr algn="r" rtl="1">
              <a:defRPr/>
            </a:pPr>
            <a:r>
              <a:rPr lang="ar-SA"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روبوتات</a:t>
            </a:r>
            <a:r>
              <a:rPr lang="ar-EG"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المطابخ</a:t>
            </a:r>
            <a:r>
              <a:rPr lang="ar-SA">
                <a:solidFill>
                  <a:srgbClr val="000000"/>
                </a:solidFill>
                <a:ea typeface="Times New Roman" panose="02020603050405020304" pitchFamily="18" charset="0"/>
                <a:cs typeface="Calibri" panose="020f0502020204030204" pitchFamily="34" charset="0"/>
              </a:rPr>
              <a:t>.</a:t>
            </a:r>
            <a:endParaRPr lang="ar-EG">
              <a:solidFill>
                <a:srgbClr val="000000"/>
              </a:solidFill>
              <a:ea typeface="Times New Roman" panose="02020603050405020304" pitchFamily="18" charset="0"/>
              <a:cs typeface="Calibri" panose="020f0502020204030204" pitchFamily="34" charset="0"/>
            </a:endParaRPr>
          </a:p>
          <a:p>
            <a:pPr algn="r" rtl="1">
              <a:defRPr/>
            </a:pPr>
            <a:r>
              <a:rPr lang="ar-SA"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a:t>
            </a:r>
            <a:r>
              <a:rPr lang="ar-EG"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المنزلية</a:t>
            </a:r>
            <a:r>
              <a:rPr lang="ar-SA">
                <a:solidFill>
                  <a:srgbClr val="000000"/>
                </a:solidFill>
                <a:ea typeface="Times New Roman" panose="02020603050405020304" pitchFamily="18" charset="0"/>
                <a:cs typeface="Calibri" panose="020f0502020204030204" pitchFamily="34" charset="0"/>
              </a:rPr>
              <a:t>.</a:t>
            </a:r>
            <a:endParaRPr lang="ar-EG">
              <a:solidFill>
                <a:srgbClr val="000000"/>
              </a:solidFill>
              <a:ea typeface="Times New Roman" panose="02020603050405020304" pitchFamily="18" charset="0"/>
              <a:cs typeface="Calibri" panose="020f0502020204030204" pitchFamily="34" charset="0"/>
            </a:endParaRPr>
          </a:p>
          <a:p>
            <a:pPr algn="r" rtl="1">
              <a:defRPr/>
            </a:pPr>
            <a:r>
              <a:rPr lang="ar-SA"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a:t>
            </a:r>
            <a:r>
              <a:rPr lang="ar-EG"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الأمنية</a:t>
            </a:r>
            <a:r>
              <a:rPr lang="ar-SA">
                <a:solidFill>
                  <a:srgbClr val="000000"/>
                </a:solidFill>
                <a:ea typeface="Times New Roman" panose="02020603050405020304" pitchFamily="18" charset="0"/>
                <a:cs typeface="Calibri" panose="020f0502020204030204" pitchFamily="34" charset="0"/>
              </a:rPr>
              <a:t>.</a:t>
            </a:r>
            <a:endParaRPr lang="ar-EG">
              <a:solidFill>
                <a:srgbClr val="000000"/>
              </a:solidFill>
              <a:ea typeface="Times New Roman" panose="02020603050405020304" pitchFamily="18" charset="0"/>
              <a:cs typeface="Calibri" panose="020f0502020204030204" pitchFamily="34" charset="0"/>
            </a:endParaRPr>
          </a:p>
          <a:p>
            <a:pPr algn="r" rtl="1">
              <a:defRPr/>
            </a:pPr>
            <a:r>
              <a:rPr lang="ar-SA"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روبوتات</a:t>
            </a:r>
            <a:r>
              <a:rPr lang="ar-EG"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السرب (</a:t>
            </a:r>
            <a:r>
              <a:rPr lang="en-US"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Drones</a:t>
            </a:r>
            <a:r>
              <a:rPr lang="ar-EG"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a:t>
            </a:r>
            <a:r>
              <a:rPr lang="ar-SA">
                <a:solidFill>
                  <a:srgbClr val="000000"/>
                </a:solidFill>
                <a:ea typeface="Times New Roman" panose="02020603050405020304" pitchFamily="18" charset="0"/>
                <a:cs typeface="Calibri" panose="020f0502020204030204" pitchFamily="34" charset="0"/>
              </a:rPr>
              <a:t>.</a:t>
            </a:r>
            <a:endParaRPr lang="en-US">
              <a:solidFill>
                <a:srgbClr val="000000"/>
              </a:solidFill>
              <a:ea typeface="Times New Roman" panose="02020603050405020304" pitchFamily="18" charset="0"/>
              <a:cs typeface="Calibri" panose="020f0502020204030204" pitchFamily="34" charset="0"/>
            </a:endParaRPr>
          </a:p>
          <a:p>
            <a:pPr algn="r" rtl="1">
              <a:defRPr/>
            </a:pPr>
            <a:r>
              <a:rPr lang="ar-SA"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روبوتات</a:t>
            </a:r>
            <a:r>
              <a:rPr lang="ar-EG"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 رياضية</a:t>
            </a:r>
            <a:r>
              <a:rPr lang="ar-SA">
                <a:solidFill>
                  <a:srgbClr val="000000"/>
                </a:solidFill>
                <a:ea typeface="Times New Roman" panose="02020603050405020304" pitchFamily="18" charset="0"/>
                <a:cs typeface="Calibri" panose="020f0502020204030204" pitchFamily="34" charset="0"/>
              </a:rPr>
              <a:t>.</a:t>
            </a:r>
            <a:endParaRPr lang="ar-EG">
              <a:solidFill>
                <a:srgbClr val="000000"/>
              </a:solidFill>
              <a:ea typeface="Times New Roman" panose="02020603050405020304" pitchFamily="18" charset="0"/>
              <a:cs typeface="Calibri" panose="020f0502020204030204" pitchFamily="34" charset="0"/>
            </a:endParaRPr>
          </a:p>
          <a:p>
            <a:pPr algn="r" rtl="1">
              <a:defRPr/>
            </a:pPr>
            <a:endParaRPr lang="ar-EG">
              <a:solidFill>
                <a:srgbClr val="000000"/>
              </a:solidFill>
              <a:ea typeface="Times New Roman" panose="02020603050405020304" pitchFamily="18" charset="0"/>
              <a:cs typeface="Calibri" panose="020f0502020204030204" pitchFamily="34" charset="0"/>
            </a:endParaRPr>
          </a:p>
          <a:p>
            <a:pPr algn="r" rtl="1">
              <a:defRPr/>
            </a:pPr>
            <a:endParaRPr lang="ar-EG">
              <a:solidFill>
                <a:srgbClr val="000000"/>
              </a:solidFill>
              <a:ea typeface="Times New Roman" panose="02020603050405020304" pitchFamily="18" charset="0"/>
              <a:cs typeface="Calibri" panose="020f0502020204030204" pitchFamily="34" charset="0"/>
            </a:endParaRPr>
          </a:p>
          <a:p>
            <a:pPr algn="r" rtl="1">
              <a:defRPr/>
            </a:pPr>
            <a:endParaRPr lang="ar-EG">
              <a:solidFill>
                <a:srgbClr val="000000"/>
              </a:solidFill>
              <a:ea typeface="Times New Roman" panose="02020603050405020304" pitchFamily="18" charset="0"/>
              <a:cs typeface="Calibri" panose="020f0502020204030204" pitchFamily="34" charset="0"/>
            </a:endParaRPr>
          </a:p>
          <a:p>
            <a:pPr algn="r" rtl="1">
              <a:defRPr/>
            </a:pPr>
            <a:endParaRPr lang="ar-EG">
              <a:solidFill>
                <a:srgbClr val="000000"/>
              </a:solidFill>
              <a:ea typeface="Times New Roman" panose="02020603050405020304" pitchFamily="18" charset="0"/>
              <a:cs typeface="Calibri" panose="020f0502020204030204" pitchFamily="34" charset="0"/>
            </a:endParaRPr>
          </a:p>
          <a:p>
            <a:pPr algn="r" rtl="1">
              <a:defRPr/>
            </a:pPr>
            <a:endParaRPr lang="ar-EG">
              <a:solidFill>
                <a:srgbClr val="000000"/>
              </a:solidFill>
              <a:ea typeface="Times New Roman" panose="02020603050405020304" pitchFamily="18" charset="0"/>
              <a:cs typeface="Calibri" panose="020f0502020204030204" pitchFamily="34" charset="0"/>
            </a:endParaRPr>
          </a:p>
          <a:p>
            <a:pPr algn="r" rtl="1">
              <a:defRPr/>
            </a:pPr>
            <a:endParaRPr lang="ar-EG">
              <a:solidFill>
                <a:srgbClr val="000000"/>
              </a:solidFill>
              <a:ea typeface="Times New Roman" panose="02020603050405020304" pitchFamily="18" charset="0"/>
              <a:cs typeface="Calibri" panose="020f0502020204030204" pitchFamily="34" charset="0"/>
            </a:endParaRPr>
          </a:p>
          <a:p>
            <a:pPr algn="r" rtl="1">
              <a:defRPr/>
            </a:pPr>
            <a:endParaRPr lang="ar-EG">
              <a:solidFill>
                <a:srgbClr val="000000"/>
              </a:solidFill>
              <a:ea typeface="Times New Roman" panose="02020603050405020304" pitchFamily="18" charset="0"/>
              <a:cs typeface="Calibri" panose="020f0502020204030204" pitchFamily="34" charset="0"/>
            </a:endParaRPr>
          </a:p>
          <a:p>
            <a:pPr marL="342900" marR="0" lvl="0" indent="-342900" algn="r" defTabSz="914400" rtl="1" eaLnBrk="0" fontAlgn="base" latinLnBrk="0" hangingPunct="0">
              <a:lnSpc>
                <a:spcPct val="100000"/>
              </a:lnSpc>
              <a:spcBef>
                <a:spcPct val="20000"/>
              </a:spcBef>
              <a:spcAft>
                <a:spcPct val="0"/>
              </a:spcAft>
              <a:buClr>
                <a:srgbClr val="CC3300"/>
              </a:buClr>
              <a:buSzTx/>
              <a:buFont typeface="Wingdings" pitchFamily="2" charset="2"/>
              <a:buChar char="§"/>
              <a:defRPr/>
            </a:pPr>
            <a:endParaRPr kumimoji="0" lang="ar-EG" sz="2800" b="0" i="0" u="none" strike="noStrike" kern="0" cap="none" spc="0" normalizeH="0" baseline="0" noProof="0">
              <a:ln>
                <a:noFill/>
              </a:ln>
              <a:solidFill>
                <a:srgbClr val="000000"/>
              </a:solidFill>
              <a:effectLst/>
              <a:uLnTx/>
              <a:uFillTx/>
              <a:latin typeface="Palatino Linotype"/>
              <a:ea typeface="Times New Roman" panose="02020603050405020304" pitchFamily="18" charset="0"/>
              <a:cs typeface="Calibri" panose="020f0502020204030204" pitchFamily="34" charset="0"/>
            </a:endParaRPr>
          </a:p>
          <a:p>
            <a:pPr algn="r" rtl="1"/>
            <a:endParaRPr lang="ar-EG" b="1">
              <a:solidFill>
                <a:srgbClr val="000000"/>
              </a:solidFill>
              <a:effectLst>
                <a:outerShdw blurRad="38100" dist="38100" dir="2700000" algn="tl">
                  <a:srgbClr val="000000">
                    <a:alpha val="43137"/>
                  </a:srgbClr>
                </a:outerShdw>
              </a:effectLst>
              <a:cs typeface="Calibri" panose="020f0502020204030204" pitchFamily="34" charset="0"/>
            </a:endParaRPr>
          </a:p>
          <a:p>
            <a:pPr algn="r" rtl="1"/>
            <a:r>
              <a:rPr lang="ar-SA" sz="2800">
                <a:solidFill>
                  <a:srgbClr val="000000"/>
                </a:solidFill>
                <a:effectLst/>
                <a:ea typeface="Times New Roman" panose="02020603050405020304" pitchFamily="18" charset="0"/>
                <a:cs typeface="Calibri" panose="020f0502020204030204" pitchFamily="34" charset="0"/>
              </a:rPr>
              <a:t>تأتي كلمة </a:t>
            </a:r>
            <a:r>
              <a:rPr lang="ar-SA" sz="28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روبوت</a:t>
            </a:r>
            <a:r>
              <a:rPr lang="ar-SA" sz="2800">
                <a:solidFill>
                  <a:srgbClr val="000000"/>
                </a:solidFill>
                <a:effectLst/>
                <a:ea typeface="Times New Roman" panose="02020603050405020304" pitchFamily="18" charset="0"/>
                <a:cs typeface="Calibri" panose="020f0502020204030204" pitchFamily="34" charset="0"/>
              </a:rPr>
              <a:t> من الكلمة السلافية روبوتا</a:t>
            </a:r>
            <a:r>
              <a:rPr lang="en-US" sz="2800">
                <a:solidFill>
                  <a:srgbClr val="000000"/>
                </a:solidFill>
                <a:effectLst/>
                <a:latin typeface="Calibri" panose="020f0502020204030204" pitchFamily="34" charset="0"/>
                <a:ea typeface="Times New Roman" panose="02020603050405020304" pitchFamily="18" charset="0"/>
              </a:rPr>
              <a:t> </a:t>
            </a:r>
            <a:r>
              <a:rPr lang="ar-EG" sz="2800">
                <a:solidFill>
                  <a:srgbClr val="000000"/>
                </a:solidFill>
                <a:effectLst/>
                <a:latin typeface="Calibri" panose="020f0502020204030204" pitchFamily="34" charset="0"/>
                <a:ea typeface="Times New Roman" panose="02020603050405020304" pitchFamily="18" charset="0"/>
              </a:rPr>
              <a:t>(</a:t>
            </a:r>
            <a:r>
              <a:rPr lang="en-US"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robota</a:t>
            </a:r>
            <a:r>
              <a:rPr lang="ar-EG" sz="2800">
                <a:solidFill>
                  <a:srgbClr val="000000"/>
                </a:solidFill>
                <a:effectLst/>
                <a:latin typeface="Calibri" panose="020f0502020204030204" pitchFamily="34" charset="0"/>
                <a:ea typeface="Times New Roman" panose="02020603050405020304" pitchFamily="18" charset="0"/>
              </a:rPr>
              <a:t>)</a:t>
            </a:r>
            <a:r>
              <a:rPr lang="en-US" sz="2800">
                <a:solidFill>
                  <a:srgbClr val="000000"/>
                </a:solidFill>
                <a:effectLst/>
                <a:latin typeface="Calibri" panose="020f0502020204030204" pitchFamily="34" charset="0"/>
                <a:ea typeface="Times New Roman" panose="02020603050405020304" pitchFamily="18" charset="0"/>
              </a:rPr>
              <a:t> </a:t>
            </a:r>
            <a:r>
              <a:rPr lang="ar-SA" sz="2800">
                <a:solidFill>
                  <a:srgbClr val="000000"/>
                </a:solidFill>
                <a:effectLst/>
                <a:latin typeface="Calibri" panose="020f0502020204030204" pitchFamily="34" charset="0"/>
                <a:ea typeface="Times New Roman" panose="02020603050405020304" pitchFamily="18" charset="0"/>
              </a:rPr>
              <a:t>والتي تعني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عبد</a:t>
            </a:r>
            <a:r>
              <a:rPr lang="ar-EG" sz="2800">
                <a:solidFill>
                  <a:srgbClr val="000000"/>
                </a:solidFill>
                <a:effectLst/>
                <a:latin typeface="Calibri" panose="020f0502020204030204" pitchFamily="34" charset="0"/>
                <a:ea typeface="Times New Roman" panose="02020603050405020304" pitchFamily="18" charset="0"/>
              </a:rPr>
              <a:t> </a:t>
            </a:r>
            <a:r>
              <a:rPr lang="ar-SA" sz="2800">
                <a:solidFill>
                  <a:srgbClr val="000000"/>
                </a:solidFill>
                <a:effectLst/>
                <a:latin typeface="Calibri" panose="020f0502020204030204" pitchFamily="34" charset="0"/>
                <a:ea typeface="Times New Roman" panose="02020603050405020304" pitchFamily="18" charset="0"/>
              </a:rPr>
              <a:t>/ </a:t>
            </a: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خادم</a:t>
            </a:r>
            <a:r>
              <a:rPr lang="ar-SA" sz="2800">
                <a:solidFill>
                  <a:srgbClr val="000000"/>
                </a:solidFill>
                <a:effectLst/>
                <a:latin typeface="Calibri" panose="020f0502020204030204" pitchFamily="34" charset="0"/>
                <a:ea typeface="Times New Roman" panose="02020603050405020304" pitchFamily="18" charset="0"/>
              </a:rPr>
              <a:t>. </a:t>
            </a:r>
            <a:endParaRPr lang="en-US" b="1">
              <a:effectLst>
                <a:outerShdw blurRad="38100" dist="38100" dir="2700000" algn="tl">
                  <a:srgbClr val="000000">
                    <a:alpha val="43137"/>
                  </a:srgbClr>
                </a:outerShdw>
              </a:effectLst>
            </a:endParaRPr>
          </a:p>
        </p:txBody>
      </p:sp>
      <p:sp>
        <p:nvSpPr>
          <p:cNvPr id="6" name="Footer Placeholder 5">
            <a:extLst>
              <a:ext uri="{FF2B5EF4-FFF2-40B4-BE49-F238E27FC236}">
                <a16:creationId xmlns:a16="http://schemas.microsoft.com/office/drawing/2014/main" id="{EEFDF972-4920-F9BF-CCA7-DAE28217791A}"/>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pic>
        <p:nvPicPr>
          <p:cNvPr id="21506" name="Picture 2" descr="The 9 Coolest Military Robots | MAARS, DOGO, Etc. | Digital Trends">
            <a:extLst>
              <a:ext uri="{FF2B5EF4-FFF2-40B4-BE49-F238E27FC236}">
                <a16:creationId xmlns:a16="http://schemas.microsoft.com/office/drawing/2014/main" id="{47A50B49-9FE8-8B18-C095-6A5D31348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00" r="14166"/>
          <a:stretch>
            <a:fillRect/>
          </a:stretch>
        </p:blipFill>
        <p:spPr bwMode="auto">
          <a:xfrm>
            <a:off x="652463" y="609600"/>
            <a:ext cx="1952625" cy="170338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Agricultural Robots: The Future of Job Creation | automate.org">
            <a:extLst>
              <a:ext uri="{FF2B5EF4-FFF2-40B4-BE49-F238E27FC236}">
                <a16:creationId xmlns:a16="http://schemas.microsoft.com/office/drawing/2014/main" id="{E4FC33CD-63C8-ABA7-3C3E-A2E7A6F13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000" t="33183" r="10549" b="0"/>
          <a:stretch>
            <a:fillRect/>
          </a:stretch>
        </p:blipFill>
        <p:spPr bwMode="auto">
          <a:xfrm>
            <a:off x="2667000" y="609600"/>
            <a:ext cx="1952625" cy="170338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Top 5 countries using industrial robots in 2018: IFR">
            <a:extLst>
              <a:ext uri="{FF2B5EF4-FFF2-40B4-BE49-F238E27FC236}">
                <a16:creationId xmlns:a16="http://schemas.microsoft.com/office/drawing/2014/main" id="{2BABAAC2-ECDD-9F91-270E-4677F7FA0FF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2464" y="2362200"/>
            <a:ext cx="1952624" cy="17033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nstruction Jobsite Robot - Hilti USA">
            <a:extLst>
              <a:ext uri="{FF2B5EF4-FFF2-40B4-BE49-F238E27FC236}">
                <a16:creationId xmlns:a16="http://schemas.microsoft.com/office/drawing/2014/main" id="{7C59753C-7123-1E12-70E2-825C6439799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67000" y="2362200"/>
            <a:ext cx="1952625" cy="17033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How will robots change household chores in the future? | SYFY WIRE">
            <a:extLst>
              <a:ext uri="{FF2B5EF4-FFF2-40B4-BE49-F238E27FC236}">
                <a16:creationId xmlns:a16="http://schemas.microsoft.com/office/drawing/2014/main" id="{0FDC159B-FB65-E304-7992-B1BF499A5C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6044" r="11949"/>
          <a:stretch>
            <a:fillRect/>
          </a:stretch>
        </p:blipFill>
        <p:spPr bwMode="auto">
          <a:xfrm>
            <a:off x="652463" y="4114800"/>
            <a:ext cx="1952624" cy="203397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Navigational Robot Drones : robot drone">
            <a:extLst>
              <a:ext uri="{FF2B5EF4-FFF2-40B4-BE49-F238E27FC236}">
                <a16:creationId xmlns:a16="http://schemas.microsoft.com/office/drawing/2014/main" id="{5A67E49E-9518-2238-9B6A-96A59F68611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667000" y="4148593"/>
            <a:ext cx="1952624" cy="20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38992"/>
      </p:ext>
    </p:extLst>
  </p:cSld>
  <p:clrMapOvr>
    <a:masterClrMapping/>
  </p:clrMapOvr>
  <p:transition>
    <p:dissolve/>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170" name="Picture 2" descr="The Unimate-First digitally operated and a programmable robot | Journal">
            <a:extLst>
              <a:ext uri="{FF2B5EF4-FFF2-40B4-BE49-F238E27FC236}">
                <a16:creationId xmlns:a16="http://schemas.microsoft.com/office/drawing/2014/main" id="{6509C11D-3EF1-7256-8EFB-F569A5C37C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219200"/>
            <a:ext cx="9144000" cy="525938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5">
            <a:extLst>
              <a:ext uri="{FF2B5EF4-FFF2-40B4-BE49-F238E27FC236}">
                <a16:creationId xmlns:a16="http://schemas.microsoft.com/office/drawing/2014/main" id="{E058123C-AB03-3F21-CAEE-58FA0935E8BD}"/>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7" name="Title 1">
            <a:extLst>
              <a:ext uri="{FF2B5EF4-FFF2-40B4-BE49-F238E27FC236}">
                <a16:creationId xmlns:a16="http://schemas.microsoft.com/office/drawing/2014/main" id="{0D2A01CA-E207-72B8-AD39-2C2D2FC17D2B}"/>
              </a:ext>
            </a:extLst>
          </p:cNvPr>
          <p:cNvSpPr>
            <a:spLocks noGrp="1"/>
          </p:cNvSpPr>
          <p:nvPr>
            <p:ph type="title"/>
          </p:nvPr>
        </p:nvSpPr>
        <p:spPr>
          <a:xfrm>
            <a:off x="685800" y="609600"/>
            <a:ext cx="7772400" cy="533400"/>
          </a:xfrm>
        </p:spPr>
        <p:txBody>
          <a:bodyPr/>
          <a:lstStyle/>
          <a:p>
            <a:pPr algn="r" rtl="1"/>
            <a:r>
              <a:rPr lang="ar-EG" sz="4400">
                <a:cs typeface="+mn-cs"/>
              </a:rPr>
              <a:t>أول روبوت – جنرال موتورز 1961</a:t>
            </a:r>
            <a:endParaRPr lang="en-US" sz="4400">
              <a:cs typeface="+mn-cs"/>
            </a:endParaRPr>
          </a:p>
        </p:txBody>
      </p:sp>
    </p:spTree>
    <p:extLst>
      <p:ext uri="{BB962C8B-B14F-4D97-AF65-F5344CB8AC3E}">
        <p14:creationId xmlns:p14="http://schemas.microsoft.com/office/powerpoint/2010/main" val="3078098605"/>
      </p:ext>
    </p:extLst>
  </p:cSld>
  <p:clrMapOvr>
    <a:masterClrMapping/>
  </p:clrMapOvr>
  <p:transition>
    <p:dissolve/>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E9DC24E5-D9BE-670C-C646-4EA794ACEFB2}"/>
            </a:ext>
          </a:extLst>
        </p:cNvPr>
        <p:cNvGrpSpPr/>
        <p:nvPr/>
      </p:nvGrpSpPr>
      <p:grpSpPr>
        <a:xfrm>
          <a:off x="0" y="0"/>
          <a:ext cx="0" cy="0"/>
        </a:xfrm>
      </p:grpSpPr>
      <p:sp>
        <p:nvSpPr>
          <p:cNvPr id="2" name="Title 1">
            <a:extLst>
              <a:ext uri="{FF2B5EF4-FFF2-40B4-BE49-F238E27FC236}">
                <a16:creationId xmlns:a16="http://schemas.microsoft.com/office/drawing/2014/main" id="{2C514939-F34C-E858-F28B-2C7B4208AC33}"/>
              </a:ext>
            </a:extLst>
          </p:cNvPr>
          <p:cNvSpPr>
            <a:spLocks noGrp="1"/>
          </p:cNvSpPr>
          <p:nvPr>
            <p:ph type="title"/>
          </p:nvPr>
        </p:nvSpPr>
        <p:spPr>
          <a:xfrm>
            <a:off x="685800" y="609600"/>
            <a:ext cx="7772400" cy="533400"/>
          </a:xfrm>
        </p:spPr>
        <p:txBody>
          <a:bodyPr/>
          <a:lstStyle/>
          <a:p>
            <a:pPr algn="r" rtl="1"/>
            <a:r>
              <a:rPr lang="ar-EG" sz="4400">
                <a:cs typeface="+mn-cs"/>
              </a:rPr>
              <a:t>مكونات الروبوت</a:t>
            </a:r>
            <a:endParaRPr lang="en-US" sz="4400">
              <a:cs typeface="+mn-cs"/>
            </a:endParaRPr>
          </a:p>
        </p:txBody>
      </p:sp>
      <p:sp>
        <p:nvSpPr>
          <p:cNvPr id="5" name="Content Placeholder 4">
            <a:extLst>
              <a:ext uri="{FF2B5EF4-FFF2-40B4-BE49-F238E27FC236}">
                <a16:creationId xmlns:a16="http://schemas.microsoft.com/office/drawing/2014/main" id="{1AE53338-027E-6E89-7337-6F2FC6F9BF8D}"/>
              </a:ext>
            </a:extLst>
          </p:cNvPr>
          <p:cNvSpPr>
            <a:spLocks noGrp="1"/>
          </p:cNvSpPr>
          <p:nvPr>
            <p:ph idx="1"/>
          </p:nvPr>
        </p:nvSpPr>
        <p:spPr>
          <a:xfrm>
            <a:off x="4953000" y="1233777"/>
            <a:ext cx="3581401" cy="2347623"/>
          </a:xfrm>
        </p:spPr>
        <p:txBody>
          <a:bodyPr/>
          <a:lstStyle/>
          <a:p>
            <a:pPr algn="r" rtl="1"/>
            <a:r>
              <a:rPr lang="ar-EG" sz="2800" b="1">
                <a:solidFill>
                  <a:srgbClr val="C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مصدر للطاقة:</a:t>
            </a:r>
          </a:p>
          <a:p>
            <a:pPr algn="r" rtl="1"/>
            <a:r>
              <a:rPr lang="ar-EG" sz="20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بطاريات الرصاص الحمضية.</a:t>
            </a:r>
          </a:p>
          <a:p>
            <a:pPr algn="r" rtl="1"/>
            <a:r>
              <a:rPr lang="ar-EG" sz="20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بطاريات الفضة والكادميوم.</a:t>
            </a:r>
          </a:p>
          <a:p>
            <a:pPr algn="r" rtl="1"/>
            <a:r>
              <a:rPr lang="ar-EG" sz="20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مصادر طاقة مستقبلية:</a:t>
            </a:r>
          </a:p>
          <a:p>
            <a:pPr algn="r" rtl="1"/>
            <a:r>
              <a:rPr lang="ar-EG" sz="16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طاقة شمسية.</a:t>
            </a:r>
          </a:p>
          <a:p>
            <a:pPr algn="r" rtl="1"/>
            <a:r>
              <a:rPr lang="ar-EG" sz="1600" b="1">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طاقة هيدروليكية</a:t>
            </a:r>
          </a:p>
          <a:p>
            <a:pPr algn="r" rtl="1"/>
            <a:endParaRPr lang="ar-EG" b="1">
              <a:solidFill>
                <a:srgbClr val="000000"/>
              </a:solidFill>
              <a:effectLst>
                <a:outerShdw blurRad="38100" dist="38100" dir="2700000" algn="tl">
                  <a:srgbClr val="000000">
                    <a:alpha val="43137"/>
                  </a:srgbClr>
                </a:outerShdw>
              </a:effectLst>
              <a:cs typeface="Calibri" panose="020f0502020204030204" pitchFamily="34" charset="0"/>
            </a:endParaRPr>
          </a:p>
        </p:txBody>
      </p:sp>
      <p:sp>
        <p:nvSpPr>
          <p:cNvPr id="6" name="Footer Placeholder 5">
            <a:extLst>
              <a:ext uri="{FF2B5EF4-FFF2-40B4-BE49-F238E27FC236}">
                <a16:creationId xmlns:a16="http://schemas.microsoft.com/office/drawing/2014/main" id="{DC44906B-8DB5-2B8D-B74B-CF5914479BCB}"/>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
        <p:nvSpPr>
          <p:cNvPr id="9" name="TextBox 8">
            <a:extLst>
              <a:ext uri="{FF2B5EF4-FFF2-40B4-BE49-F238E27FC236}">
                <a16:creationId xmlns:a16="http://schemas.microsoft.com/office/drawing/2014/main" id="{5FBF1C0E-F097-AA2F-5A47-461911CD3A54}"/>
              </a:ext>
            </a:extLst>
          </p:cNvPr>
          <p:cNvSpPr txBox="1"/>
          <p:nvPr/>
        </p:nvSpPr>
        <p:spPr>
          <a:xfrm>
            <a:off x="5181600" y="2816846"/>
            <a:ext cx="1676400" cy="634020"/>
          </a:xfrm>
          <a:prstGeom prst="rect">
            <a:avLst/>
          </a:prstGeom>
          <a:noFill/>
        </p:spPr>
        <p:txBody>
          <a:bodyPr wrap="square" rtlCol="0">
            <a:spAutoFit/>
          </a:bodyPr>
          <a:lstStyle/>
          <a:p>
            <a:pPr marL="342900" marR="0" lvl="0" indent="-342900" algn="r" defTabSz="914400" rtl="1" eaLnBrk="0" fontAlgn="base" latinLnBrk="0" hangingPunct="0">
              <a:lnSpc>
                <a:spcPct val="100000"/>
              </a:lnSpc>
              <a:spcBef>
                <a:spcPct val="20000"/>
              </a:spcBef>
              <a:spcAft>
                <a:spcPct val="0"/>
              </a:spcAft>
              <a:buClr>
                <a:srgbClr val="CC3300"/>
              </a:buClr>
              <a:buSzTx/>
              <a:buFont typeface="Wingdings" pitchFamily="2" charset="2"/>
              <a:buChar char="§"/>
              <a:defRPr/>
            </a:pPr>
            <a:r>
              <a:rPr kumimoji="0" lang="ar-EG" sz="16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Palatino Linotype"/>
                <a:ea typeface="Times New Roman" panose="02020603050405020304" pitchFamily="18" charset="0"/>
                <a:cs typeface="Calibri" panose="020f0502020204030204" pitchFamily="34" charset="0"/>
              </a:rPr>
              <a:t>طاقة عضوية.</a:t>
            </a:r>
          </a:p>
          <a:p>
            <a:pPr marL="342900" marR="0" lvl="0" indent="-342900" algn="r" defTabSz="914400" rtl="1" eaLnBrk="0" fontAlgn="base" latinLnBrk="0" hangingPunct="0">
              <a:lnSpc>
                <a:spcPct val="100000"/>
              </a:lnSpc>
              <a:spcBef>
                <a:spcPct val="20000"/>
              </a:spcBef>
              <a:spcAft>
                <a:spcPct val="0"/>
              </a:spcAft>
              <a:buClr>
                <a:srgbClr val="CC3300"/>
              </a:buClr>
              <a:buSzTx/>
              <a:buFont typeface="Wingdings" pitchFamily="2" charset="2"/>
              <a:buChar char="§"/>
              <a:defRPr/>
            </a:pPr>
            <a:r>
              <a:rPr kumimoji="0" lang="ar-EG" sz="16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Palatino Linotype"/>
                <a:ea typeface="Times New Roman" panose="02020603050405020304" pitchFamily="18" charset="0"/>
                <a:cs typeface="Calibri" panose="020f0502020204030204" pitchFamily="34" charset="0"/>
              </a:rPr>
              <a:t>طاقة نووية</a:t>
            </a:r>
          </a:p>
        </p:txBody>
      </p:sp>
      <p:sp>
        <p:nvSpPr>
          <p:cNvPr id="10" name="Content Placeholder 4">
            <a:extLst>
              <a:ext uri="{FF2B5EF4-FFF2-40B4-BE49-F238E27FC236}">
                <a16:creationId xmlns:a16="http://schemas.microsoft.com/office/drawing/2014/main" id="{45297B1E-F6EF-A197-2DF4-CB563DADA24B}"/>
              </a:ext>
            </a:extLst>
          </p:cNvPr>
          <p:cNvSpPr txBox="1"/>
          <p:nvPr/>
        </p:nvSpPr>
        <p:spPr bwMode="auto">
          <a:xfrm>
            <a:off x="4953000" y="3672177"/>
            <a:ext cx="3581401" cy="2728623"/>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9pPr>
          </a:lstStyle>
          <a:p>
            <a:pPr algn="r" rtl="1"/>
            <a:r>
              <a:rPr lang="ar-EG" b="1" kern="0">
                <a:solidFill>
                  <a:srgbClr val="C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التشغيل:</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ساق آلية (عضلات هوائية).</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محركات كهربائية.</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مشغلات خطية.</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سلسلة المشغلات المرنة.</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محركات بيزو (كهرضغطية).</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الأنابيب النانوية المرنة.</a:t>
            </a:r>
          </a:p>
        </p:txBody>
      </p:sp>
      <p:sp>
        <p:nvSpPr>
          <p:cNvPr id="11" name="Content Placeholder 4">
            <a:extLst>
              <a:ext uri="{FF2B5EF4-FFF2-40B4-BE49-F238E27FC236}">
                <a16:creationId xmlns:a16="http://schemas.microsoft.com/office/drawing/2014/main" id="{9F47A917-C294-B516-4F6E-9B7F831CED2B}"/>
              </a:ext>
            </a:extLst>
          </p:cNvPr>
          <p:cNvSpPr txBox="1"/>
          <p:nvPr/>
        </p:nvSpPr>
        <p:spPr bwMode="auto">
          <a:xfrm>
            <a:off x="457200" y="732845"/>
            <a:ext cx="3581401" cy="2728623"/>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9pPr>
          </a:lstStyle>
          <a:p>
            <a:pPr algn="r" rtl="1"/>
            <a:r>
              <a:rPr lang="ar-EG" b="1" kern="0">
                <a:solidFill>
                  <a:srgbClr val="C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الاستشعار (حساسات):</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اللمس.</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الرؤية / تحديد المسافات.</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المنابلة (</a:t>
            </a:r>
            <a:r>
              <a:rPr lang="en-US"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Manipulator</a:t>
            </a:r>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القابض الميكانيكي.</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مستجيبات نهاية الشفط.</a:t>
            </a:r>
          </a:p>
          <a:p>
            <a:pPr algn="r" rtl="1"/>
            <a:r>
              <a:rPr lang="ar-EG" sz="20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مستجيبات أخري.</a:t>
            </a:r>
          </a:p>
        </p:txBody>
      </p:sp>
      <p:sp>
        <p:nvSpPr>
          <p:cNvPr id="12" name="Content Placeholder 4">
            <a:extLst>
              <a:ext uri="{FF2B5EF4-FFF2-40B4-BE49-F238E27FC236}">
                <a16:creationId xmlns:a16="http://schemas.microsoft.com/office/drawing/2014/main" id="{6425885A-1C9E-4149-DDA1-DC841EFE6BE1}"/>
              </a:ext>
            </a:extLst>
          </p:cNvPr>
          <p:cNvSpPr txBox="1"/>
          <p:nvPr/>
        </p:nvSpPr>
        <p:spPr bwMode="auto">
          <a:xfrm>
            <a:off x="457200" y="3672177"/>
            <a:ext cx="3581401" cy="2728623"/>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9pPr>
          </a:lstStyle>
          <a:p>
            <a:pPr algn="r" rtl="1"/>
            <a:r>
              <a:rPr lang="ar-EG" b="1" kern="0">
                <a:solidFill>
                  <a:srgbClr val="C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الحركة:</a:t>
            </a:r>
          </a:p>
          <a:p>
            <a:pPr algn="r" rtl="1"/>
            <a:r>
              <a:rPr lang="ar-EG" sz="16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 الدوارة.</a:t>
            </a:r>
          </a:p>
          <a:p>
            <a:pPr algn="r" rtl="1"/>
            <a:r>
              <a:rPr lang="ar-EG" sz="16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 الموازنة ذات العجلتين.</a:t>
            </a:r>
          </a:p>
          <a:p>
            <a:pPr algn="r" rtl="1"/>
            <a:r>
              <a:rPr lang="ar-EG" sz="16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روبوتات الموازنة بعجلة واحدة / 6 عجلات.</a:t>
            </a:r>
          </a:p>
          <a:p>
            <a:pPr algn="r" rtl="1"/>
            <a:r>
              <a:rPr lang="ar-EG" sz="16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 الكروية.</a:t>
            </a:r>
          </a:p>
          <a:p>
            <a:pPr algn="r" rtl="1"/>
            <a:r>
              <a:rPr lang="ar-EG" sz="16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 المتعقبة.</a:t>
            </a:r>
          </a:p>
          <a:p>
            <a:pPr algn="r" rtl="1"/>
            <a:r>
              <a:rPr lang="ar-EG" sz="16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الروبوتات التي تمشي / تقفز.</a:t>
            </a:r>
          </a:p>
          <a:p>
            <a:pPr algn="r" rtl="1"/>
            <a:r>
              <a:rPr lang="ar-EG" sz="1600" b="1" kern="0">
                <a:solidFill>
                  <a:srgbClr val="0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طرق حركة أخري (طيران/تزلج/ابحار ...).</a:t>
            </a:r>
          </a:p>
        </p:txBody>
      </p:sp>
    </p:spTree>
    <p:extLst>
      <p:ext uri="{BB962C8B-B14F-4D97-AF65-F5344CB8AC3E}">
        <p14:creationId xmlns:p14="http://schemas.microsoft.com/office/powerpoint/2010/main" val="1189462515"/>
      </p:ext>
    </p:extLst>
  </p:cSld>
  <p:clrMapOvr>
    <a:masterClrMapping/>
  </p:clrMapOvr>
  <p:transition>
    <p:dissolve/>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a:extLst>
            <a:ext uri="{FF2B5EF4-FFF2-40B4-BE49-F238E27FC236}">
              <a16:creationId xmlns:a16="http://schemas.microsoft.com/office/drawing/2014/main" id="{1239860F-63A2-03B2-F624-D3D976A2192C}"/>
            </a:ext>
          </a:extLst>
        </p:cNvPr>
        <p:cNvGrpSpPr/>
        <p:nvPr/>
      </p:nvGrpSpPr>
      <p:grpSpPr>
        <a:xfrm>
          <a:off x="0" y="0"/>
          <a:ext cx="0" cy="0"/>
        </a:xfrm>
      </p:grpSpPr>
      <p:sp>
        <p:nvSpPr>
          <p:cNvPr id="2" name="Title 1">
            <a:extLst>
              <a:ext uri="{FF2B5EF4-FFF2-40B4-BE49-F238E27FC236}">
                <a16:creationId xmlns:a16="http://schemas.microsoft.com/office/drawing/2014/main" id="{D7AC0EA4-CC39-F25B-ED89-DEC4BC6BE8BD}"/>
              </a:ext>
            </a:extLst>
          </p:cNvPr>
          <p:cNvSpPr>
            <a:spLocks noGrp="1"/>
          </p:cNvSpPr>
          <p:nvPr>
            <p:ph type="title"/>
          </p:nvPr>
        </p:nvSpPr>
        <p:spPr>
          <a:xfrm>
            <a:off x="685800" y="609600"/>
            <a:ext cx="7772400" cy="533400"/>
          </a:xfrm>
        </p:spPr>
        <p:txBody>
          <a:bodyPr/>
          <a:lstStyle/>
          <a:p>
            <a:pPr algn="r" rtl="1"/>
            <a:r>
              <a:rPr lang="ar-EG" sz="4400">
                <a:cs typeface="+mn-cs"/>
              </a:rPr>
              <a:t>التحكم البشري في حركات الروبوت</a:t>
            </a:r>
            <a:endParaRPr lang="en-US" sz="4400">
              <a:cs typeface="+mn-cs"/>
            </a:endParaRPr>
          </a:p>
        </p:txBody>
      </p:sp>
      <p:sp>
        <p:nvSpPr>
          <p:cNvPr id="5" name="Content Placeholder 4">
            <a:extLst>
              <a:ext uri="{FF2B5EF4-FFF2-40B4-BE49-F238E27FC236}">
                <a16:creationId xmlns:a16="http://schemas.microsoft.com/office/drawing/2014/main" id="{952D0F0B-3C84-9CEC-E0ED-642BB8BD57DC}"/>
              </a:ext>
            </a:extLst>
          </p:cNvPr>
          <p:cNvSpPr>
            <a:spLocks noGrp="1"/>
          </p:cNvSpPr>
          <p:nvPr>
            <p:ph idx="1"/>
          </p:nvPr>
        </p:nvSpPr>
        <p:spPr>
          <a:xfrm>
            <a:off x="609600" y="1524000"/>
            <a:ext cx="8001001" cy="4815177"/>
          </a:xfrm>
        </p:spPr>
        <p:txBody>
          <a:bodyPr/>
          <a:lstStyle/>
          <a:p>
            <a:pPr algn="r" rtl="1"/>
            <a:r>
              <a:rPr lang="ar-EG" sz="2800" b="1">
                <a:solidFill>
                  <a:srgbClr val="C00000"/>
                </a:solidFill>
                <a:effectLst>
                  <a:outerShdw blurRad="38100" dist="38100" dir="2700000" algn="tl">
                    <a:srgbClr val="000000">
                      <a:alpha val="43137"/>
                    </a:srgbClr>
                  </a:outerShdw>
                </a:effectLst>
                <a:ea typeface="Times New Roman" panose="02020603050405020304" pitchFamily="18" charset="0"/>
                <a:cs typeface="Calibri" panose="020f0502020204030204" pitchFamily="34" charset="0"/>
              </a:rPr>
              <a:t>التشغيل عن بعد</a:t>
            </a:r>
            <a:r>
              <a:rPr lang="ar-EG" sz="2800">
                <a:solidFill>
                  <a:srgbClr val="000000"/>
                </a:solidFill>
                <a:effectLst/>
                <a:ea typeface="Times New Roman" panose="02020603050405020304" pitchFamily="18" charset="0"/>
                <a:cs typeface="Calibri" panose="020f0502020204030204" pitchFamily="34" charset="0"/>
              </a:rPr>
              <a:t>: </a:t>
            </a:r>
            <a:r>
              <a:rPr lang="ar-SA" sz="2800">
                <a:solidFill>
                  <a:srgbClr val="000000"/>
                </a:solidFill>
                <a:effectLst/>
                <a:ea typeface="Times New Roman" panose="02020603050405020304" pitchFamily="18" charset="0"/>
                <a:cs typeface="Calibri" panose="020f0502020204030204" pitchFamily="34" charset="0"/>
              </a:rPr>
              <a:t>يتحكم الإنسان في كل حركة ويتم تحديد كل تغيير في مشغل ال</a:t>
            </a:r>
            <a:r>
              <a:rPr lang="ar-EG" sz="2800">
                <a:solidFill>
                  <a:srgbClr val="000000"/>
                </a:solidFill>
                <a:effectLst/>
                <a:ea typeface="Times New Roman" panose="02020603050405020304" pitchFamily="18" charset="0"/>
                <a:cs typeface="Calibri" panose="020f0502020204030204" pitchFamily="34" charset="0"/>
              </a:rPr>
              <a:t>روبوت</a:t>
            </a:r>
            <a:r>
              <a:rPr lang="ar-SA" sz="2800">
                <a:solidFill>
                  <a:srgbClr val="000000"/>
                </a:solidFill>
                <a:effectLst/>
                <a:ea typeface="Times New Roman" panose="02020603050405020304" pitchFamily="18" charset="0"/>
                <a:cs typeface="Calibri" panose="020f0502020204030204" pitchFamily="34" charset="0"/>
              </a:rPr>
              <a:t> بواسطة المشغل</a:t>
            </a:r>
            <a:r>
              <a:rPr lang="ar-SA">
                <a:solidFill>
                  <a:srgbClr val="000000"/>
                </a:solidFill>
                <a:ea typeface="Times New Roman" panose="02020603050405020304" pitchFamily="18" charset="0"/>
                <a:cs typeface="Calibri" panose="020f0502020204030204" pitchFamily="34" charset="0"/>
              </a:rPr>
              <a:t>.</a:t>
            </a:r>
            <a:endParaRPr lang="ar-EG">
              <a:solidFill>
                <a:srgbClr val="000000"/>
              </a:solidFill>
              <a:ea typeface="Times New Roman" panose="02020603050405020304" pitchFamily="18" charset="0"/>
              <a:cs typeface="Calibri" panose="020f0502020204030204" pitchFamily="34" charset="0"/>
            </a:endParaRPr>
          </a:p>
          <a:p>
            <a:pPr algn="r" rtl="1"/>
            <a:endParaRPr lang="ar-EG" sz="1800" b="1">
              <a:solidFill>
                <a:srgbClr val="000000"/>
              </a:solidFill>
              <a:effectLst>
                <a:outerShdw blurRad="38100" dist="38100" dir="2700000" algn="tl">
                  <a:srgbClr val="000000">
                    <a:alpha val="43137"/>
                  </a:srgbClr>
                </a:outerShdw>
              </a:effectLst>
              <a:cs typeface="Calibri" panose="020f0502020204030204" pitchFamily="34" charset="0"/>
            </a:endParaRPr>
          </a:p>
          <a:p>
            <a:pPr marL="0" marR="0" algn="just" rtl="1">
              <a:lnSpc>
                <a:spcPct val="107000"/>
              </a:lnSpc>
              <a:spcBef>
                <a:spcPct val="0"/>
              </a:spcBef>
              <a:spcAft>
                <a:spcPct val="0"/>
              </a:spcAft>
            </a:pPr>
            <a:r>
              <a:rPr lang="ar-EG" sz="2800" b="1">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تشغيل </a:t>
            </a:r>
            <a:r>
              <a:rPr lang="ar-SA" sz="2800" b="1">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إشرافي</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يحدد الإنسان التحركات العامة أو التغييرات في الموضع و</a:t>
            </a:r>
            <a:r>
              <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ي</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قرر ا</a:t>
            </a:r>
            <a:r>
              <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لروبوت</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حركات محددة لمشغلاته</a:t>
            </a:r>
            <a:r>
              <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algn="just" rtl="1">
              <a:lnSpc>
                <a:spcPct val="107000"/>
              </a:lnSpc>
              <a:spcBef>
                <a:spcPct val="0"/>
              </a:spcBef>
              <a:spcAft>
                <a:spcPct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ct val="0"/>
              </a:spcBef>
              <a:spcAft>
                <a:spcPct val="0"/>
              </a:spcAft>
            </a:pPr>
            <a:r>
              <a:rPr lang="ar-SA" sz="2800" b="1" u="sng">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استقلالية على مستوى المهمة</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يحدد المشغل المهمة فقط ويدير الروبوت نفسه لإكمالها</a:t>
            </a:r>
            <a:r>
              <a:rPr lang="en-US"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rtl="1">
              <a:lnSpc>
                <a:spcPct val="107000"/>
              </a:lnSpc>
              <a:spcBef>
                <a:spcPct val="0"/>
              </a:spcBef>
              <a:spcAft>
                <a:spcPct val="0"/>
              </a:spcAft>
            </a:pPr>
            <a:endParaRPr lang="ar-EG"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07000"/>
              </a:lnSpc>
              <a:spcBef>
                <a:spcPct val="0"/>
              </a:spcBef>
              <a:spcAft>
                <a:spcPct val="0"/>
              </a:spcAft>
            </a:pPr>
            <a:r>
              <a:rPr lang="ar-SA" sz="2800" b="1" u="sng">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a:t>
            </a:r>
            <a:r>
              <a:rPr lang="ar-EG" sz="2800" b="1" u="sng">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ت</a:t>
            </a:r>
            <a:r>
              <a:rPr lang="ar-SA" sz="2800" b="1" u="sng">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حكم الذاتي الكامل</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س</a:t>
            </a:r>
            <a:r>
              <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ي</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قوم ا</a:t>
            </a:r>
            <a:r>
              <a:rPr lang="ar-EG"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لروبوت</a:t>
            </a:r>
            <a:r>
              <a:rPr lang="ar-SA"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بإنشاء وإكمال جميع مهامه دون تدخل بشري</a:t>
            </a:r>
            <a:r>
              <a:rPr lang="en-US"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ct val="0"/>
              </a:spcBef>
              <a:spcAft>
                <a:spcPct val="0"/>
              </a:spcAft>
            </a:pPr>
            <a:endParaRPr lang="en-US" sz="2800">
              <a:effectLst/>
              <a:latin typeface="Calibri" panose="020f0502020204030204" pitchFamily="34" charset="0"/>
              <a:ea typeface="Calibri" panose="020f0502020204030204" pitchFamily="34" charset="0"/>
              <a:cs typeface="Arial" panose="020b0604020202020204" pitchFamily="34" charset="0"/>
            </a:endParaRPr>
          </a:p>
          <a:p>
            <a:pPr algn="r" rtl="1"/>
            <a:endParaRPr lang="en-US" b="1">
              <a:effectLst>
                <a:outerShdw blurRad="38100" dist="38100" dir="2700000" algn="tl">
                  <a:srgbClr val="000000">
                    <a:alpha val="43137"/>
                  </a:srgbClr>
                </a:outerShdw>
              </a:effectLst>
            </a:endParaRPr>
          </a:p>
        </p:txBody>
      </p:sp>
      <p:sp>
        <p:nvSpPr>
          <p:cNvPr id="6" name="Footer Placeholder 5">
            <a:extLst>
              <a:ext uri="{FF2B5EF4-FFF2-40B4-BE49-F238E27FC236}">
                <a16:creationId xmlns:a16="http://schemas.microsoft.com/office/drawing/2014/main" id="{F9361ECE-03C5-2E67-359E-62FC96B322C6}"/>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spTree>
    <p:extLst>
      <p:ext uri="{BB962C8B-B14F-4D97-AF65-F5344CB8AC3E}">
        <p14:creationId xmlns:p14="http://schemas.microsoft.com/office/powerpoint/2010/main" val="3155178857"/>
      </p:ext>
    </p:extLst>
  </p:cSld>
  <p:clrMapOvr>
    <a:masterClrMapping/>
  </p:clrMapOvr>
  <p:transition>
    <p:dissolve/>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67D1E641-0F38-87B3-6B4F-8B7ECC34B206}"/>
              </a:ext>
            </a:extLst>
          </p:cNvPr>
          <p:cNvSpPr>
            <a:spLocks noGrp="1"/>
          </p:cNvSpPr>
          <p:nvPr>
            <p:ph type="title"/>
          </p:nvPr>
        </p:nvSpPr>
        <p:spPr>
          <a:xfrm>
            <a:off x="685800" y="609600"/>
            <a:ext cx="6553200" cy="533400"/>
          </a:xfrm>
        </p:spPr>
        <p:txBody>
          <a:bodyPr/>
          <a:lstStyle/>
          <a:p>
            <a:r>
              <a:rPr lang="ar-EG">
                <a:cs typeface="+mn-cs"/>
              </a:rPr>
              <a:t>فروع الذكاء الاصطناعي</a:t>
            </a:r>
            <a:endParaRPr lang="en-US">
              <a:cs typeface="+mn-cs"/>
            </a:endParaRPr>
          </a:p>
        </p:txBody>
      </p:sp>
      <p:sp>
        <p:nvSpPr>
          <p:cNvPr id="3" name="Rectangle 5">
            <a:extLst>
              <a:ext uri="{FF2B5EF4-FFF2-40B4-BE49-F238E27FC236}">
                <a16:creationId xmlns:a16="http://schemas.microsoft.com/office/drawing/2014/main" id="{1E372B97-7741-66B3-3251-C5002CFD4A2D}"/>
              </a:ext>
            </a:extLst>
          </p:cNvPr>
          <p:cNvSpPr>
            <a:spLocks noGrp="1" noChangeArrowheads="1"/>
          </p:cNvSpPr>
          <p:nvPr>
            <p:ph type="ftr" sz="quarter" idx="3"/>
          </p:nvPr>
        </p:nvSpPr>
        <p:spPr bwMode="auto">
          <a:xfrm>
            <a:off x="685800" y="6553200"/>
            <a:ext cx="77724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spcBef>
                <a:spcPct val="50000"/>
              </a:spcBef>
              <a:defRPr sz="1200" b="0" smtClean="0">
                <a:solidFill>
                  <a:srgbClr val="0000FF"/>
                </a:solidFill>
                <a:latin typeface="Bookman Old Style" pitchFamily="18" charset="0"/>
              </a:defRPr>
            </a:lvl1pPr>
          </a:lstStyle>
          <a:p>
            <a:pPr algn="r" rtl="1">
              <a:defRPr/>
            </a:pPr>
            <a:r>
              <a:rPr lang="ar-EG"/>
              <a:t>الذكاء الاصطناعي: تعزيز للصحة وتحقيق لمقاصد الشريعة الإسلامية				         أ.د/هشـام كـوزو</a:t>
            </a:r>
            <a:endParaRPr lang="en-US"/>
          </a:p>
        </p:txBody>
      </p:sp>
      <p:grpSp>
        <p:nvGrpSpPr>
          <p:cNvPr id="7" name="Group 6">
            <a:extLst>
              <a:ext uri="{FF2B5EF4-FFF2-40B4-BE49-F238E27FC236}">
                <a16:creationId xmlns:a16="http://schemas.microsoft.com/office/drawing/2014/main" id="{0CE1DFB8-51E7-2734-9953-55D1B05D18C6}"/>
              </a:ext>
            </a:extLst>
          </p:cNvPr>
          <p:cNvGrpSpPr/>
          <p:nvPr/>
        </p:nvGrpSpPr>
        <p:grpSpPr>
          <a:xfrm>
            <a:off x="685800" y="533400"/>
            <a:ext cx="7772400" cy="5943600"/>
            <a:chOff x="1371600" y="457200"/>
            <a:chExt cx="6400800" cy="5943600"/>
          </a:xfrm>
        </p:grpSpPr>
        <p:pic>
          <p:nvPicPr>
            <p:cNvPr id="3074" name="Picture 2" descr="Artificial Intelligence Technologies and their categories - BPI - The  destination for everything process related">
              <a:extLst>
                <a:ext uri="{FF2B5EF4-FFF2-40B4-BE49-F238E27FC236}">
                  <a16:creationId xmlns:a16="http://schemas.microsoft.com/office/drawing/2014/main" id="{01937A8F-D738-FB0E-B7C1-7C3665127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33" t="6666" r="3333" b="6666"/>
            <a:stretch>
              <a:fillRect/>
            </a:stretch>
          </p:blipFill>
          <p:spPr bwMode="auto">
            <a:xfrm>
              <a:off x="1371600" y="457200"/>
              <a:ext cx="6400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9BC84B-A795-6B43-8D6A-3B341EFEBB6F}"/>
                </a:ext>
              </a:extLst>
            </p:cNvPr>
            <p:cNvSpPr/>
            <p:nvPr/>
          </p:nvSpPr>
          <p:spPr bwMode="auto">
            <a:xfrm>
              <a:off x="1371600" y="6096000"/>
              <a:ext cx="1447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New Roman" pitchFamily="18" charset="0"/>
              </a:endParaRPr>
            </a:p>
          </p:txBody>
        </p:sp>
      </p:grpSp>
      <p:sp>
        <p:nvSpPr>
          <p:cNvPr id="5" name="TextBox 4">
            <a:extLst>
              <a:ext uri="{FF2B5EF4-FFF2-40B4-BE49-F238E27FC236}">
                <a16:creationId xmlns:a16="http://schemas.microsoft.com/office/drawing/2014/main" id="{01843CC1-9AE3-3FF4-C51C-7DB57EB156A0}"/>
              </a:ext>
            </a:extLst>
          </p:cNvPr>
          <p:cNvSpPr txBox="1"/>
          <p:nvPr/>
        </p:nvSpPr>
        <p:spPr>
          <a:xfrm>
            <a:off x="4953000" y="628427"/>
            <a:ext cx="1905000" cy="400110"/>
          </a:xfrm>
          <a:prstGeom prst="rect">
            <a:avLst/>
          </a:prstGeom>
          <a:solidFill>
            <a:schemeClr val="bg1"/>
          </a:solidFill>
        </p:spPr>
        <p:txBody>
          <a:bodyPr wrap="square" rtlCol="0">
            <a:spAutoFit/>
          </a:bodyPr>
          <a:lstStyle/>
          <a:p>
            <a:pPr algn="ctr"/>
            <a:r>
              <a:rPr lang="ar-EG" sz="2000" b="1">
                <a:solidFill>
                  <a:srgbClr val="FF0000"/>
                </a:solidFill>
                <a:effectLst>
                  <a:outerShdw blurRad="38100" dist="38100" dir="2700000" algn="tl">
                    <a:srgbClr val="000000">
                      <a:alpha val="43137"/>
                    </a:srgbClr>
                  </a:outerShdw>
                </a:effectLst>
                <a:latin typeface="+mn-lt"/>
              </a:rPr>
              <a:t>تعلم الآلة العميق</a:t>
            </a:r>
            <a:endParaRPr lang="en-US" sz="2000" b="1">
              <a:solidFill>
                <a:srgbClr val="FF0000"/>
              </a:solidFill>
              <a:effectLst>
                <a:outerShdw blurRad="38100" dist="38100" dir="2700000" algn="tl">
                  <a:srgbClr val="000000">
                    <a:alpha val="43137"/>
                  </a:srgbClr>
                </a:outerShdw>
              </a:effectLst>
              <a:latin typeface="+mn-lt"/>
            </a:endParaRPr>
          </a:p>
        </p:txBody>
      </p:sp>
      <p:sp>
        <p:nvSpPr>
          <p:cNvPr id="8" name="TextBox 7">
            <a:extLst>
              <a:ext uri="{FF2B5EF4-FFF2-40B4-BE49-F238E27FC236}">
                <a16:creationId xmlns:a16="http://schemas.microsoft.com/office/drawing/2014/main" id="{B72D9EEB-3593-578E-4B91-5670A58D3027}"/>
              </a:ext>
            </a:extLst>
          </p:cNvPr>
          <p:cNvSpPr txBox="1"/>
          <p:nvPr/>
        </p:nvSpPr>
        <p:spPr>
          <a:xfrm>
            <a:off x="4800600" y="997759"/>
            <a:ext cx="2057400" cy="400110"/>
          </a:xfrm>
          <a:prstGeom prst="rect">
            <a:avLst/>
          </a:prstGeom>
          <a:solidFill>
            <a:schemeClr val="bg1"/>
          </a:solidFill>
        </p:spPr>
        <p:txBody>
          <a:bodyPr wrap="square" rtlCol="0">
            <a:spAutoFit/>
          </a:bodyPr>
          <a:lstStyle/>
          <a:p>
            <a:pPr algn="ctr"/>
            <a:r>
              <a:rPr lang="ar-EG" sz="2000" b="1">
                <a:solidFill>
                  <a:srgbClr val="FF0000"/>
                </a:solidFill>
                <a:effectLst>
                  <a:outerShdw blurRad="38100" dist="38100" dir="2700000" algn="tl">
                    <a:srgbClr val="000000">
                      <a:alpha val="43137"/>
                    </a:srgbClr>
                  </a:outerShdw>
                </a:effectLst>
                <a:latin typeface="+mn-lt"/>
              </a:rPr>
              <a:t>الإحصاءات التنبؤية</a:t>
            </a:r>
            <a:endParaRPr lang="en-US" sz="2000" b="1">
              <a:solidFill>
                <a:srgbClr val="FF0000"/>
              </a:solidFill>
              <a:effectLst>
                <a:outerShdw blurRad="38100" dist="38100" dir="2700000" algn="tl">
                  <a:srgbClr val="000000">
                    <a:alpha val="43137"/>
                  </a:srgbClr>
                </a:outerShdw>
              </a:effectLst>
              <a:latin typeface="+mn-lt"/>
            </a:endParaRPr>
          </a:p>
        </p:txBody>
      </p:sp>
      <p:sp>
        <p:nvSpPr>
          <p:cNvPr id="9" name="TextBox 8">
            <a:extLst>
              <a:ext uri="{FF2B5EF4-FFF2-40B4-BE49-F238E27FC236}">
                <a16:creationId xmlns:a16="http://schemas.microsoft.com/office/drawing/2014/main" id="{655C35B4-C029-5DFF-9EFB-1B69A8996477}"/>
              </a:ext>
            </a:extLst>
          </p:cNvPr>
          <p:cNvSpPr txBox="1"/>
          <p:nvPr/>
        </p:nvSpPr>
        <p:spPr>
          <a:xfrm>
            <a:off x="6553199" y="1905000"/>
            <a:ext cx="1219201" cy="461665"/>
          </a:xfrm>
          <a:prstGeom prst="rect">
            <a:avLst/>
          </a:prstGeom>
          <a:solidFill>
            <a:schemeClr val="bg1"/>
          </a:solidFill>
        </p:spPr>
        <p:txBody>
          <a:bodyPr wrap="square" rtlCol="0">
            <a:spAutoFit/>
          </a:bodyPr>
          <a:lstStyle/>
          <a:p>
            <a:pPr algn="ctr"/>
            <a:r>
              <a:rPr lang="ar-EG" b="1">
                <a:solidFill>
                  <a:srgbClr val="FF0000"/>
                </a:solidFill>
                <a:effectLst>
                  <a:outerShdw blurRad="38100" dist="38100" dir="2700000" algn="tl">
                    <a:srgbClr val="000000">
                      <a:alpha val="43137"/>
                    </a:srgbClr>
                  </a:outerShdw>
                </a:effectLst>
                <a:latin typeface="+mn-lt"/>
              </a:rPr>
              <a:t>تعلم الآلة</a:t>
            </a:r>
            <a:endParaRPr lang="en-US" b="1">
              <a:solidFill>
                <a:srgbClr val="FF0000"/>
              </a:solidFill>
              <a:effectLst>
                <a:outerShdw blurRad="38100" dist="38100" dir="2700000" algn="tl">
                  <a:srgbClr val="000000">
                    <a:alpha val="43137"/>
                  </a:srgbClr>
                </a:outerShdw>
              </a:effectLst>
              <a:latin typeface="+mn-lt"/>
            </a:endParaRPr>
          </a:p>
        </p:txBody>
      </p:sp>
      <p:sp>
        <p:nvSpPr>
          <p:cNvPr id="10" name="TextBox 9">
            <a:extLst>
              <a:ext uri="{FF2B5EF4-FFF2-40B4-BE49-F238E27FC236}">
                <a16:creationId xmlns:a16="http://schemas.microsoft.com/office/drawing/2014/main" id="{F3651091-95DF-AFAE-672B-D55CD01D974A}"/>
              </a:ext>
            </a:extLst>
          </p:cNvPr>
          <p:cNvSpPr txBox="1"/>
          <p:nvPr/>
        </p:nvSpPr>
        <p:spPr>
          <a:xfrm>
            <a:off x="6400800" y="4648200"/>
            <a:ext cx="914400" cy="400110"/>
          </a:xfrm>
          <a:prstGeom prst="rect">
            <a:avLst/>
          </a:prstGeom>
          <a:solidFill>
            <a:schemeClr val="bg1"/>
          </a:solidFill>
        </p:spPr>
        <p:txBody>
          <a:bodyPr wrap="square" rtlCol="0">
            <a:spAutoFit/>
          </a:bodyPr>
          <a:lstStyle/>
          <a:p>
            <a:pPr algn="ctr"/>
            <a:r>
              <a:rPr lang="ar-EG" sz="2000" b="1">
                <a:solidFill>
                  <a:srgbClr val="FF0000"/>
                </a:solidFill>
                <a:effectLst>
                  <a:outerShdw blurRad="38100" dist="38100" dir="2700000" algn="tl">
                    <a:srgbClr val="000000">
                      <a:alpha val="43137"/>
                    </a:srgbClr>
                  </a:outerShdw>
                </a:effectLst>
                <a:latin typeface="+mn-lt"/>
              </a:rPr>
              <a:t>الروبوت</a:t>
            </a:r>
            <a:endParaRPr lang="en-US" sz="2000" b="1">
              <a:solidFill>
                <a:srgbClr val="FF0000"/>
              </a:solidFill>
              <a:effectLst>
                <a:outerShdw blurRad="38100" dist="38100" dir="2700000" algn="tl">
                  <a:srgbClr val="000000">
                    <a:alpha val="43137"/>
                  </a:srgbClr>
                </a:outerShdw>
              </a:effectLst>
              <a:latin typeface="+mn-lt"/>
            </a:endParaRPr>
          </a:p>
        </p:txBody>
      </p:sp>
      <p:sp>
        <p:nvSpPr>
          <p:cNvPr id="11" name="TextBox 10">
            <a:extLst>
              <a:ext uri="{FF2B5EF4-FFF2-40B4-BE49-F238E27FC236}">
                <a16:creationId xmlns:a16="http://schemas.microsoft.com/office/drawing/2014/main" id="{AE4D8325-C60D-AE1A-827E-E47FB6885BAB}"/>
              </a:ext>
            </a:extLst>
          </p:cNvPr>
          <p:cNvSpPr txBox="1"/>
          <p:nvPr/>
        </p:nvSpPr>
        <p:spPr>
          <a:xfrm>
            <a:off x="1524000" y="4400490"/>
            <a:ext cx="1219201" cy="400110"/>
          </a:xfrm>
          <a:prstGeom prst="rect">
            <a:avLst/>
          </a:prstGeom>
          <a:solidFill>
            <a:schemeClr val="bg1"/>
          </a:solidFill>
        </p:spPr>
        <p:txBody>
          <a:bodyPr wrap="square" rtlCol="0">
            <a:spAutoFit/>
          </a:bodyPr>
          <a:lstStyle/>
          <a:p>
            <a:pPr algn="ctr"/>
            <a:r>
              <a:rPr lang="ar-EG" sz="2000" b="1">
                <a:solidFill>
                  <a:srgbClr val="FF0000"/>
                </a:solidFill>
                <a:effectLst>
                  <a:outerShdw blurRad="38100" dist="38100" dir="2700000" algn="tl">
                    <a:srgbClr val="000000">
                      <a:alpha val="43137"/>
                    </a:srgbClr>
                  </a:outerShdw>
                </a:effectLst>
                <a:latin typeface="+mn-lt"/>
              </a:rPr>
              <a:t>معالجة اللغة</a:t>
            </a:r>
            <a:endParaRPr lang="en-US" sz="2000" b="1">
              <a:solidFill>
                <a:srgbClr val="FF0000"/>
              </a:solidFill>
              <a:effectLst>
                <a:outerShdw blurRad="38100" dist="38100" dir="2700000" algn="tl">
                  <a:srgbClr val="000000">
                    <a:alpha val="43137"/>
                  </a:srgbClr>
                </a:outerShdw>
              </a:effectLst>
              <a:latin typeface="+mn-lt"/>
            </a:endParaRPr>
          </a:p>
        </p:txBody>
      </p:sp>
      <p:sp>
        <p:nvSpPr>
          <p:cNvPr id="12" name="TextBox 11">
            <a:extLst>
              <a:ext uri="{FF2B5EF4-FFF2-40B4-BE49-F238E27FC236}">
                <a16:creationId xmlns:a16="http://schemas.microsoft.com/office/drawing/2014/main" id="{5B38616B-BA64-FE2B-4C6A-F696F7F89686}"/>
              </a:ext>
            </a:extLst>
          </p:cNvPr>
          <p:cNvSpPr txBox="1"/>
          <p:nvPr/>
        </p:nvSpPr>
        <p:spPr>
          <a:xfrm>
            <a:off x="2514600" y="1383268"/>
            <a:ext cx="685799" cy="369332"/>
          </a:xfrm>
          <a:prstGeom prst="rect">
            <a:avLst/>
          </a:prstGeom>
          <a:solidFill>
            <a:schemeClr val="bg1"/>
          </a:solidFill>
        </p:spPr>
        <p:txBody>
          <a:bodyPr wrap="square" rtlCol="0">
            <a:spAutoFit/>
          </a:bodyPr>
          <a:lstStyle/>
          <a:p>
            <a:pPr algn="ctr"/>
            <a:r>
              <a:rPr lang="ar-EG" sz="1800" b="1">
                <a:solidFill>
                  <a:srgbClr val="FF0000"/>
                </a:solidFill>
                <a:effectLst>
                  <a:outerShdw blurRad="38100" dist="38100" dir="2700000" algn="tl">
                    <a:srgbClr val="000000">
                      <a:alpha val="43137"/>
                    </a:srgbClr>
                  </a:outerShdw>
                </a:effectLst>
                <a:latin typeface="+mn-lt"/>
              </a:rPr>
              <a:t>الرؤية</a:t>
            </a:r>
            <a:endParaRPr lang="en-US" sz="1800" b="1">
              <a:solidFill>
                <a:srgbClr val="FF0000"/>
              </a:solidFill>
              <a:effectLst>
                <a:outerShdw blurRad="38100" dist="38100" dir="2700000" algn="tl">
                  <a:srgbClr val="000000">
                    <a:alpha val="43137"/>
                  </a:srgbClr>
                </a:outerShdw>
              </a:effectLst>
              <a:latin typeface="+mn-lt"/>
            </a:endParaRPr>
          </a:p>
        </p:txBody>
      </p:sp>
      <p:sp>
        <p:nvSpPr>
          <p:cNvPr id="13" name="TextBox 12">
            <a:extLst>
              <a:ext uri="{FF2B5EF4-FFF2-40B4-BE49-F238E27FC236}">
                <a16:creationId xmlns:a16="http://schemas.microsoft.com/office/drawing/2014/main" id="{BADA9693-3BD1-E08D-C08F-3FD86BD8B651}"/>
              </a:ext>
            </a:extLst>
          </p:cNvPr>
          <p:cNvSpPr txBox="1"/>
          <p:nvPr/>
        </p:nvSpPr>
        <p:spPr>
          <a:xfrm>
            <a:off x="1447801" y="2602468"/>
            <a:ext cx="737482" cy="369332"/>
          </a:xfrm>
          <a:prstGeom prst="rect">
            <a:avLst/>
          </a:prstGeom>
          <a:solidFill>
            <a:schemeClr val="bg1"/>
          </a:solidFill>
        </p:spPr>
        <p:txBody>
          <a:bodyPr wrap="square" rtlCol="0">
            <a:spAutoFit/>
          </a:bodyPr>
          <a:lstStyle/>
          <a:p>
            <a:pPr algn="ctr"/>
            <a:r>
              <a:rPr lang="ar-EG" sz="1800" b="1">
                <a:solidFill>
                  <a:srgbClr val="FF0000"/>
                </a:solidFill>
                <a:effectLst>
                  <a:outerShdw blurRad="38100" dist="38100" dir="2700000" algn="tl">
                    <a:srgbClr val="000000">
                      <a:alpha val="43137"/>
                    </a:srgbClr>
                  </a:outerShdw>
                </a:effectLst>
                <a:latin typeface="+mn-lt"/>
              </a:rPr>
              <a:t>الكلام</a:t>
            </a:r>
            <a:endParaRPr lang="en-US" sz="1800" b="1">
              <a:solidFill>
                <a:srgbClr val="FF0000"/>
              </a:solidFill>
              <a:effectLst>
                <a:outerShdw blurRad="38100" dist="38100" dir="2700000" algn="tl">
                  <a:srgbClr val="000000">
                    <a:alpha val="43137"/>
                  </a:srgbClr>
                </a:outerShdw>
              </a:effectLst>
              <a:latin typeface="+mn-lt"/>
            </a:endParaRPr>
          </a:p>
        </p:txBody>
      </p:sp>
      <p:sp>
        <p:nvSpPr>
          <p:cNvPr id="14" name="TextBox 13">
            <a:extLst>
              <a:ext uri="{FF2B5EF4-FFF2-40B4-BE49-F238E27FC236}">
                <a16:creationId xmlns:a16="http://schemas.microsoft.com/office/drawing/2014/main" id="{A1677841-FA0C-153A-6F0D-43A132AF65AC}"/>
              </a:ext>
            </a:extLst>
          </p:cNvPr>
          <p:cNvSpPr txBox="1"/>
          <p:nvPr/>
        </p:nvSpPr>
        <p:spPr>
          <a:xfrm>
            <a:off x="4191000" y="5221069"/>
            <a:ext cx="838200" cy="646331"/>
          </a:xfrm>
          <a:prstGeom prst="rect">
            <a:avLst/>
          </a:prstGeom>
          <a:solidFill>
            <a:schemeClr val="bg1"/>
          </a:solidFill>
        </p:spPr>
        <p:txBody>
          <a:bodyPr wrap="square" rtlCol="0">
            <a:spAutoFit/>
          </a:bodyPr>
          <a:lstStyle/>
          <a:p>
            <a:pPr algn="ctr"/>
            <a:r>
              <a:rPr lang="ar-EG" sz="1800" b="1">
                <a:solidFill>
                  <a:srgbClr val="FF0000"/>
                </a:solidFill>
                <a:effectLst>
                  <a:outerShdw blurRad="38100" dist="38100" dir="2700000" algn="tl">
                    <a:srgbClr val="000000">
                      <a:alpha val="43137"/>
                    </a:srgbClr>
                  </a:outerShdw>
                </a:effectLst>
                <a:latin typeface="+mn-lt"/>
              </a:rPr>
              <a:t>الأجهزة</a:t>
            </a:r>
          </a:p>
          <a:p>
            <a:pPr algn="ctr"/>
            <a:r>
              <a:rPr lang="ar-EG" sz="1800" b="1">
                <a:solidFill>
                  <a:srgbClr val="FF0000"/>
                </a:solidFill>
                <a:effectLst>
                  <a:outerShdw blurRad="38100" dist="38100" dir="2700000" algn="tl">
                    <a:srgbClr val="000000">
                      <a:alpha val="43137"/>
                    </a:srgbClr>
                  </a:outerShdw>
                </a:effectLst>
                <a:latin typeface="+mn-lt"/>
              </a:rPr>
              <a:t>الخبيرة</a:t>
            </a:r>
            <a:endParaRPr lang="en-US" sz="1800" b="1">
              <a:solidFill>
                <a:srgbClr val="FF0000"/>
              </a:solidFill>
              <a:effectLst>
                <a:outerShdw blurRad="38100" dist="38100" dir="2700000" algn="tl">
                  <a:srgbClr val="000000">
                    <a:alpha val="43137"/>
                  </a:srgbClr>
                </a:outerShdw>
              </a:effectLst>
              <a:latin typeface="+mn-lt"/>
            </a:endParaRPr>
          </a:p>
        </p:txBody>
      </p:sp>
      <p:sp>
        <p:nvSpPr>
          <p:cNvPr id="15" name="TextBox 14">
            <a:extLst>
              <a:ext uri="{FF2B5EF4-FFF2-40B4-BE49-F238E27FC236}">
                <a16:creationId xmlns:a16="http://schemas.microsoft.com/office/drawing/2014/main" id="{B91F2787-4277-A9BD-3FA8-3FA311A09FA3}"/>
              </a:ext>
            </a:extLst>
          </p:cNvPr>
          <p:cNvSpPr txBox="1"/>
          <p:nvPr/>
        </p:nvSpPr>
        <p:spPr>
          <a:xfrm>
            <a:off x="3581400" y="2627293"/>
            <a:ext cx="1981200" cy="954107"/>
          </a:xfrm>
          <a:prstGeom prst="rect">
            <a:avLst/>
          </a:prstGeom>
          <a:solidFill>
            <a:schemeClr val="bg1"/>
          </a:solidFill>
        </p:spPr>
        <p:txBody>
          <a:bodyPr wrap="square" rtlCol="0">
            <a:spAutoFit/>
          </a:bodyPr>
          <a:lstStyle/>
          <a:p>
            <a:pPr algn="ctr"/>
            <a:r>
              <a:rPr lang="ar-EG" sz="2800" b="1">
                <a:solidFill>
                  <a:srgbClr val="FF0000"/>
                </a:solidFill>
                <a:effectLst>
                  <a:outerShdw blurRad="38100" dist="38100" dir="2700000" algn="tl">
                    <a:srgbClr val="000000">
                      <a:alpha val="43137"/>
                    </a:srgbClr>
                  </a:outerShdw>
                </a:effectLst>
                <a:latin typeface="+mn-lt"/>
              </a:rPr>
              <a:t>الذكاء</a:t>
            </a:r>
          </a:p>
          <a:p>
            <a:pPr algn="ctr"/>
            <a:r>
              <a:rPr lang="ar-EG" sz="2800" b="1">
                <a:solidFill>
                  <a:srgbClr val="FF0000"/>
                </a:solidFill>
                <a:effectLst>
                  <a:outerShdw blurRad="38100" dist="38100" dir="2700000" algn="tl">
                    <a:srgbClr val="000000">
                      <a:alpha val="43137"/>
                    </a:srgbClr>
                  </a:outerShdw>
                </a:effectLst>
                <a:latin typeface="+mn-lt"/>
              </a:rPr>
              <a:t>الاصطناعي</a:t>
            </a:r>
            <a:endParaRPr lang="en-US" sz="2800" b="1">
              <a:solidFill>
                <a:srgbClr val="FF0000"/>
              </a:solidFill>
              <a:effectLst>
                <a:outerShdw blurRad="38100" dist="38100" dir="2700000" algn="tl">
                  <a:srgbClr val="000000">
                    <a:alpha val="43137"/>
                  </a:srgbClr>
                </a:outerShdw>
              </a:effectLst>
              <a:latin typeface="+mn-lt"/>
            </a:endParaRPr>
          </a:p>
        </p:txBody>
      </p:sp>
      <p:sp>
        <p:nvSpPr>
          <p:cNvPr id="17" name="Title 1">
            <a:extLst>
              <a:ext uri="{FF2B5EF4-FFF2-40B4-BE49-F238E27FC236}">
                <a16:creationId xmlns:a16="http://schemas.microsoft.com/office/drawing/2014/main" id="{66A6BEF2-C390-8F7D-2E69-F3F63C15F549}"/>
              </a:ext>
            </a:extLst>
          </p:cNvPr>
          <p:cNvSpPr txBox="1"/>
          <p:nvPr/>
        </p:nvSpPr>
        <p:spPr bwMode="auto">
          <a:xfrm>
            <a:off x="685800" y="609600"/>
            <a:ext cx="7772400" cy="533400"/>
          </a:xfrm>
          <a:prstGeom prst="rect">
            <a:avLst/>
          </a:prstGeom>
          <a:noFill/>
          <a:ln w="9525">
            <a:noFill/>
            <a:miter lim="800000"/>
          </a:ln>
          <a:effectLst>
            <a:outerShdw dir="1593903" algn="ctr" rotWithShape="0">
              <a:schemeClr val="bg2"/>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FF"/>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tx1"/>
                </a:solidFill>
                <a:latin typeface="Palatino Linotype" pitchFamily="18" charset="0"/>
                <a:cs typeface="Tahoma" pitchFamily="34" charset="0"/>
              </a:defRPr>
            </a:lvl2pPr>
            <a:lvl3pPr algn="l" rtl="0" eaLnBrk="0" fontAlgn="base" hangingPunct="0">
              <a:spcBef>
                <a:spcPct val="0"/>
              </a:spcBef>
              <a:spcAft>
                <a:spcPct val="0"/>
              </a:spcAft>
              <a:defRPr sz="3600" b="1">
                <a:solidFill>
                  <a:schemeClr val="tx1"/>
                </a:solidFill>
                <a:latin typeface="Palatino Linotype" pitchFamily="18" charset="0"/>
                <a:cs typeface="Tahoma" pitchFamily="34" charset="0"/>
              </a:defRPr>
            </a:lvl3pPr>
            <a:lvl4pPr algn="l" rtl="0" eaLnBrk="0" fontAlgn="base" hangingPunct="0">
              <a:spcBef>
                <a:spcPct val="0"/>
              </a:spcBef>
              <a:spcAft>
                <a:spcPct val="0"/>
              </a:spcAft>
              <a:defRPr sz="3600" b="1">
                <a:solidFill>
                  <a:schemeClr val="tx1"/>
                </a:solidFill>
                <a:latin typeface="Palatino Linotype" pitchFamily="18" charset="0"/>
                <a:cs typeface="Tahoma" pitchFamily="34" charset="0"/>
              </a:defRPr>
            </a:lvl4pPr>
            <a:lvl5pPr algn="l" rtl="0" eaLnBrk="0" fontAlgn="base" hangingPunct="0">
              <a:spcBef>
                <a:spcPct val="0"/>
              </a:spcBef>
              <a:spcAft>
                <a:spcPct val="0"/>
              </a:spcAft>
              <a:defRPr sz="3600" b="1">
                <a:solidFill>
                  <a:schemeClr val="tx1"/>
                </a:solidFill>
                <a:latin typeface="Palatino Linotype" pitchFamily="18" charset="0"/>
                <a:cs typeface="Tahoma" pitchFamily="34" charset="0"/>
              </a:defRPr>
            </a:lvl5pPr>
            <a:lvl6pPr marL="457200" algn="l" rtl="0" eaLnBrk="0" fontAlgn="base" hangingPunct="0">
              <a:spcBef>
                <a:spcPct val="0"/>
              </a:spcBef>
              <a:spcAft>
                <a:spcPct val="0"/>
              </a:spcAft>
              <a:defRPr sz="3600" b="1">
                <a:solidFill>
                  <a:schemeClr val="tx1"/>
                </a:solidFill>
                <a:latin typeface="Palatino Linotype" pitchFamily="18" charset="0"/>
                <a:cs typeface="Tahoma" pitchFamily="34" charset="0"/>
              </a:defRPr>
            </a:lvl6pPr>
            <a:lvl7pPr marL="914400" algn="l" rtl="0" eaLnBrk="0" fontAlgn="base" hangingPunct="0">
              <a:spcBef>
                <a:spcPct val="0"/>
              </a:spcBef>
              <a:spcAft>
                <a:spcPct val="0"/>
              </a:spcAft>
              <a:defRPr sz="3600" b="1">
                <a:solidFill>
                  <a:schemeClr val="tx1"/>
                </a:solidFill>
                <a:latin typeface="Palatino Linotype" pitchFamily="18" charset="0"/>
                <a:cs typeface="Tahoma" pitchFamily="34" charset="0"/>
              </a:defRPr>
            </a:lvl7pPr>
            <a:lvl8pPr marL="1371600" algn="l" rtl="0" eaLnBrk="0" fontAlgn="base" hangingPunct="0">
              <a:spcBef>
                <a:spcPct val="0"/>
              </a:spcBef>
              <a:spcAft>
                <a:spcPct val="0"/>
              </a:spcAft>
              <a:defRPr sz="3600" b="1">
                <a:solidFill>
                  <a:schemeClr val="tx1"/>
                </a:solidFill>
                <a:latin typeface="Palatino Linotype" pitchFamily="18" charset="0"/>
                <a:cs typeface="Tahoma" pitchFamily="34" charset="0"/>
              </a:defRPr>
            </a:lvl8pPr>
            <a:lvl9pPr marL="1828800" algn="l" rtl="0" eaLnBrk="0" fontAlgn="base" hangingPunct="0">
              <a:spcBef>
                <a:spcPct val="0"/>
              </a:spcBef>
              <a:spcAft>
                <a:spcPct val="0"/>
              </a:spcAft>
              <a:defRPr sz="3600" b="1">
                <a:solidFill>
                  <a:schemeClr val="tx1"/>
                </a:solidFill>
                <a:latin typeface="Palatino Linotype" pitchFamily="18" charset="0"/>
                <a:cs typeface="Tahoma" pitchFamily="34" charset="0"/>
              </a:defRPr>
            </a:lvl9pPr>
          </a:lstStyle>
          <a:p>
            <a:pPr algn="l"/>
            <a:r>
              <a:rPr lang="ar-EG" kern="0">
                <a:cs typeface="+mn-cs"/>
              </a:rPr>
              <a:t>فروع الذكاء الاصطناعي</a:t>
            </a:r>
            <a:endParaRPr lang="en-US" kern="0">
              <a:cs typeface="+mn-cs"/>
            </a:endParaRPr>
          </a:p>
        </p:txBody>
      </p:sp>
      <p:pic>
        <p:nvPicPr>
          <p:cNvPr id="35842" name="Picture 2" descr="Premium Vector | Checkmark icon. check mark tick correct ...">
            <a:extLst>
              <a:ext uri="{FF2B5EF4-FFF2-40B4-BE49-F238E27FC236}">
                <a16:creationId xmlns:a16="http://schemas.microsoft.com/office/drawing/2014/main" id="{E34DCAC4-51D3-BD95-18C6-35FA53204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495" t="9742" r="5272" b="15691"/>
          <a:stretch>
            <a:fillRect/>
          </a:stretch>
        </p:blipFill>
        <p:spPr bwMode="auto">
          <a:xfrm>
            <a:off x="7703743" y="4423681"/>
            <a:ext cx="1364057" cy="128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2062"/>
      </p:ext>
    </p:extLst>
  </p:cSld>
  <p:clrMapOvr>
    <a:masterClrMapping/>
  </p:clrMapOvr>
  <p:transition>
    <p:dissolve/>
  </p:transition>
  <p:timing/>
</p:sld>
</file>

<file path=ppt/tags/tag1.xml><?xml version="1.0" encoding="utf-8"?>
<p:tagLst xmlns:p="http://schemas.openxmlformats.org/presentationml/2006/main">
  <p:tag name="POWER3D IMAGE0" val="PWRTRANS.TGA"/>
  <p:tag name="POWER3D OPTIONS" val="Medium "/>
  <p:tag name="POWER3D SOUND" val="Twirling Squares"/>
  <p:tag name="POWER3D TRANSITION" val="DemoTsquares.p3d 1"/>
</p:tagLst>
</file>

<file path=ppt/tags/tag2.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Palatino Linotype"/>
        <a:ea typeface="Arial"/>
        <a:cs typeface="Tahoma"/>
      </a:majorFont>
      <a:minorFont>
        <a:latin typeface="Palatino Linotype"/>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C:\Program Files\Microsoft Office\Templates\Blank Presentation.pot</Template>
  <Company>American College of Surgeons</Company>
  <PresentationFormat>On-screen Show (4:3)</PresentationFormat>
  <Paragraphs>247</Paragraphs>
  <Slides>38</Slides>
  <Notes>17</Notes>
  <TotalTime>14860</TotalTime>
  <HiddenSlides>0</HiddenSlides>
  <MMClips>0</MMClips>
  <ScaleCrop>0</ScaleCrop>
  <HeadingPairs>
    <vt:vector baseType="variant" size="4">
      <vt:variant>
        <vt:lpstr>Theme</vt:lpstr>
      </vt:variant>
      <vt:variant>
        <vt:i4>1</vt:i4>
      </vt:variant>
      <vt:variant>
        <vt:lpstr>Slide Titles</vt:lpstr>
      </vt:variant>
      <vt:variant>
        <vt:i4>38</vt:i4>
      </vt:variant>
    </vt:vector>
  </HeadingPairs>
  <TitlesOfParts>
    <vt:vector baseType="lpstr" size="39">
      <vt:lpstr>Blank Presentation</vt:lpstr>
      <vt:lpstr>Slide 1</vt:lpstr>
      <vt:lpstr>Slide 2</vt:lpstr>
      <vt:lpstr>الروبوتية أو الإنسالية (Robotics)</vt:lpstr>
      <vt:lpstr>الجوانب الروبوتية</vt:lpstr>
      <vt:lpstr>تطبيقات الروبوتية</vt:lpstr>
      <vt:lpstr>أول روبوت – جنرال موتورز 1961</vt:lpstr>
      <vt:lpstr>مكونات الروبوت</vt:lpstr>
      <vt:lpstr>التحكم البشري في حركات الروبوت</vt:lpstr>
      <vt:lpstr>فروع الذكاء الاصطناعي</vt:lpstr>
      <vt:lpstr>فوائد الروبوتات</vt:lpstr>
      <vt:lpstr>سلبيات الروبوتات</vt:lpstr>
      <vt:lpstr>Slide 12</vt:lpstr>
      <vt:lpstr>مميزات الروبوتات الطبية</vt:lpstr>
      <vt:lpstr>الروبوتات الطبية</vt:lpstr>
      <vt:lpstr>Slide 15</vt:lpstr>
      <vt:lpstr>روبوتات التمريض</vt:lpstr>
      <vt:lpstr>روبوتات التعقيم</vt:lpstr>
      <vt:lpstr>روبوتات التواصل مع المرضي</vt:lpstr>
      <vt:lpstr>التفاعل بين الإنسان والروبوت</vt:lpstr>
      <vt:lpstr>روبوتات إعادة التأهيل</vt:lpstr>
      <vt:lpstr>روبوتات سلاسل الإمداد (توزيع الأدوية)</vt:lpstr>
      <vt:lpstr>Slide 22</vt:lpstr>
      <vt:lpstr>الروبوت المساعد للجراح</vt:lpstr>
      <vt:lpstr>الجراحة الروبوتية</vt:lpstr>
      <vt:lpstr>فوائد الجراحة الروبوتية</vt:lpstr>
      <vt:lpstr>جراحات تم عملها بمساعدة الروبوت</vt:lpstr>
      <vt:lpstr>الروبوتات الطبية/الجراحية الرائدة (1)</vt:lpstr>
      <vt:lpstr>الروبوتات الطبية/الجراحية الرائدة (2)</vt:lpstr>
      <vt:lpstr>الروبوتات الطبية/الجراحية الرائدة (3)</vt:lpstr>
      <vt:lpstr>Slide 30</vt:lpstr>
      <vt:lpstr>مستقبل الروبوتات الطبية</vt:lpstr>
      <vt:lpstr>روبوتات علاجية</vt:lpstr>
      <vt:lpstr>فوائد الروبوتات في الطب والجراحة</vt:lpstr>
      <vt:lpstr>المعوقات والتحديات</vt:lpstr>
      <vt:lpstr>Slide 35</vt:lpstr>
      <vt:lpstr>أنواع الذكاء الاصطناعي الوظيفية</vt:lpstr>
      <vt:lpstr>تطور قدرات الذكاء الاصطناعي</vt:lpstr>
      <vt:lpstr>Slide 38</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Highlights of Changes to TNM Staging AJCC Cancer Staging Manual,  6th edition</dc:title>
  <dc:creator>Susan Slater</dc:creator>
  <cp:lastModifiedBy>Hesham Kozou</cp:lastModifiedBy>
  <cp:revision>1440</cp:revision>
  <cp:lastPrinted>2024-01-26T19:09:45.000</cp:lastPrinted>
  <dcterms:created xsi:type="dcterms:W3CDTF">2001-09-12T13:24:13Z</dcterms:created>
  <dcterms:modified xsi:type="dcterms:W3CDTF">2024-02-05T17:12:10Z</dcterms:modified>
</cp:coreProperties>
</file>