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7"/>
  </p:notesMasterIdLst>
  <p:handoutMasterIdLst>
    <p:handoutMasterId r:id="rId68"/>
  </p:handoutMasterIdLst>
  <p:sldIdLst>
    <p:sldId id="1385" r:id="rId2"/>
    <p:sldId id="1403" r:id="rId3"/>
    <p:sldId id="1404" r:id="rId4"/>
    <p:sldId id="1405" r:id="rId5"/>
    <p:sldId id="1407" r:id="rId6"/>
    <p:sldId id="1408" r:id="rId7"/>
    <p:sldId id="1409" r:id="rId8"/>
    <p:sldId id="1410" r:id="rId9"/>
    <p:sldId id="1411" r:id="rId10"/>
    <p:sldId id="1412" r:id="rId11"/>
    <p:sldId id="1413" r:id="rId12"/>
    <p:sldId id="1400" r:id="rId13"/>
    <p:sldId id="585" r:id="rId14"/>
    <p:sldId id="947" r:id="rId15"/>
    <p:sldId id="1292" r:id="rId16"/>
    <p:sldId id="1222" r:id="rId17"/>
    <p:sldId id="970" r:id="rId18"/>
    <p:sldId id="1291" r:id="rId19"/>
    <p:sldId id="1386" r:id="rId20"/>
    <p:sldId id="1204" r:id="rId21"/>
    <p:sldId id="772" r:id="rId22"/>
    <p:sldId id="773" r:id="rId23"/>
    <p:sldId id="774" r:id="rId24"/>
    <p:sldId id="1067" r:id="rId25"/>
    <p:sldId id="1131" r:id="rId26"/>
    <p:sldId id="1132" r:id="rId27"/>
    <p:sldId id="1401" r:id="rId28"/>
    <p:sldId id="1065" r:id="rId29"/>
    <p:sldId id="1249" r:id="rId30"/>
    <p:sldId id="1221" r:id="rId31"/>
    <p:sldId id="1282" r:id="rId32"/>
    <p:sldId id="960" r:id="rId33"/>
    <p:sldId id="1311" r:id="rId34"/>
    <p:sldId id="1387" r:id="rId35"/>
    <p:sldId id="1318" r:id="rId36"/>
    <p:sldId id="1317" r:id="rId37"/>
    <p:sldId id="1319" r:id="rId38"/>
    <p:sldId id="1252" r:id="rId39"/>
    <p:sldId id="1226" r:id="rId40"/>
    <p:sldId id="1315" r:id="rId41"/>
    <p:sldId id="1320" r:id="rId42"/>
    <p:sldId id="1234" r:id="rId43"/>
    <p:sldId id="1322" r:id="rId44"/>
    <p:sldId id="1323" r:id="rId45"/>
    <p:sldId id="1333" r:id="rId46"/>
    <p:sldId id="1237" r:id="rId47"/>
    <p:sldId id="1241" r:id="rId48"/>
    <p:sldId id="958" r:id="rId49"/>
    <p:sldId id="1388" r:id="rId50"/>
    <p:sldId id="1324" r:id="rId51"/>
    <p:sldId id="1326" r:id="rId52"/>
    <p:sldId id="1325" r:id="rId53"/>
    <p:sldId id="1332" r:id="rId54"/>
    <p:sldId id="1329" r:id="rId55"/>
    <p:sldId id="1389" r:id="rId56"/>
    <p:sldId id="1309" r:id="rId57"/>
    <p:sldId id="1312" r:id="rId58"/>
    <p:sldId id="1390" r:id="rId59"/>
    <p:sldId id="1327" r:id="rId60"/>
    <p:sldId id="1330" r:id="rId61"/>
    <p:sldId id="1328" r:id="rId62"/>
    <p:sldId id="1392" r:id="rId63"/>
    <p:sldId id="1393" r:id="rId64"/>
    <p:sldId id="1391" r:id="rId65"/>
    <p:sldId id="946" r:id="rId66"/>
  </p:sldIdLst>
  <p:sldSz cx="9144000" cy="6858000" type="screen4x3"/>
  <p:notesSz cx="6888163" cy="1001871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sham Kozou" initials="HK" lastIdx="1" clrIdx="0">
    <p:extLst>
      <p:ext uri="{19B8F6BF-5375-455C-9EA6-DF929625EA0E}">
        <p15:presenceInfo xmlns:p15="http://schemas.microsoft.com/office/powerpoint/2012/main" userId="de3280bc2f6db88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00FF"/>
    <a:srgbClr val="FF9999"/>
    <a:srgbClr val="66CCFF"/>
    <a:srgbClr val="C2DD7D"/>
    <a:srgbClr val="FFCC66"/>
    <a:srgbClr val="284CE4"/>
    <a:srgbClr val="3399FF"/>
    <a:srgbClr val="0066FF"/>
    <a:srgbClr val="AFC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4737" autoAdjust="0"/>
  </p:normalViewPr>
  <p:slideViewPr>
    <p:cSldViewPr>
      <p:cViewPr varScale="1">
        <p:scale>
          <a:sx n="71" d="100"/>
          <a:sy n="71" d="100"/>
        </p:scale>
        <p:origin x="1320"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0"/>
    </p:cViewPr>
  </p:sorterViewPr>
  <p:notesViewPr>
    <p:cSldViewPr>
      <p:cViewPr varScale="1">
        <p:scale>
          <a:sx n="68" d="100"/>
          <a:sy n="68" d="100"/>
        </p:scale>
        <p:origin x="3608" y="64"/>
      </p:cViewPr>
      <p:guideLst>
        <p:guide orient="horz" pos="3156"/>
        <p:guide pos="217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1" y="2"/>
            <a:ext cx="2984166" cy="500935"/>
          </a:xfrm>
          <a:prstGeom prst="rect">
            <a:avLst/>
          </a:prstGeom>
          <a:noFill/>
          <a:ln w="9525">
            <a:noFill/>
            <a:miter lim="800000"/>
            <a:headEnd/>
            <a:tailEnd/>
          </a:ln>
          <a:effectLst/>
        </p:spPr>
        <p:txBody>
          <a:bodyPr vert="horz" wrap="square" lIns="96495" tIns="48247" rIns="96495" bIns="48247" numCol="1" anchor="t" anchorCtr="0" compatLnSpc="1">
            <a:prstTxWarp prst="textNoShape">
              <a:avLst/>
            </a:prstTxWarp>
          </a:bodyPr>
          <a:lstStyle>
            <a:lvl1pPr defTabSz="964212">
              <a:defRPr sz="1300" smtClean="0"/>
            </a:lvl1pPr>
          </a:lstStyle>
          <a:p>
            <a:pPr>
              <a:defRPr/>
            </a:pPr>
            <a:endParaRPr lang="en-US"/>
          </a:p>
        </p:txBody>
      </p:sp>
      <p:sp>
        <p:nvSpPr>
          <p:cNvPr id="97283" name="Rectangle 3"/>
          <p:cNvSpPr>
            <a:spLocks noGrp="1" noChangeArrowheads="1"/>
          </p:cNvSpPr>
          <p:nvPr>
            <p:ph type="dt" sz="quarter" idx="1"/>
          </p:nvPr>
        </p:nvSpPr>
        <p:spPr bwMode="auto">
          <a:xfrm>
            <a:off x="3904001" y="2"/>
            <a:ext cx="2984165" cy="500935"/>
          </a:xfrm>
          <a:prstGeom prst="rect">
            <a:avLst/>
          </a:prstGeom>
          <a:noFill/>
          <a:ln w="9525">
            <a:noFill/>
            <a:miter lim="800000"/>
            <a:headEnd/>
            <a:tailEnd/>
          </a:ln>
          <a:effectLst/>
        </p:spPr>
        <p:txBody>
          <a:bodyPr vert="horz" wrap="square" lIns="96495" tIns="48247" rIns="96495" bIns="48247" numCol="1" anchor="t" anchorCtr="0" compatLnSpc="1">
            <a:prstTxWarp prst="textNoShape">
              <a:avLst/>
            </a:prstTxWarp>
          </a:bodyPr>
          <a:lstStyle>
            <a:lvl1pPr algn="r" defTabSz="964212">
              <a:defRPr sz="1300" smtClean="0"/>
            </a:lvl1pPr>
          </a:lstStyle>
          <a:p>
            <a:pPr>
              <a:defRPr/>
            </a:pPr>
            <a:endParaRPr lang="en-US"/>
          </a:p>
        </p:txBody>
      </p:sp>
    </p:spTree>
    <p:extLst>
      <p:ext uri="{BB962C8B-B14F-4D97-AF65-F5344CB8AC3E}">
        <p14:creationId xmlns:p14="http://schemas.microsoft.com/office/powerpoint/2010/main" val="335269630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1"/>
            <a:ext cx="3004161" cy="533404"/>
          </a:xfrm>
          <a:prstGeom prst="rect">
            <a:avLst/>
          </a:prstGeom>
          <a:noFill/>
          <a:ln w="9525">
            <a:noFill/>
            <a:miter lim="800000"/>
            <a:headEnd/>
            <a:tailEnd/>
          </a:ln>
          <a:effectLst/>
        </p:spPr>
        <p:txBody>
          <a:bodyPr vert="horz" wrap="square" lIns="93106" tIns="46553" rIns="93106" bIns="46553" numCol="1" anchor="t" anchorCtr="0" compatLnSpc="1">
            <a:prstTxWarp prst="textNoShape">
              <a:avLst/>
            </a:prstTxWarp>
          </a:bodyPr>
          <a:lstStyle>
            <a:lvl1pPr defTabSz="931021">
              <a:defRPr sz="1300" smtClean="0"/>
            </a:lvl1pPr>
          </a:lstStyle>
          <a:p>
            <a:pPr>
              <a:defRPr/>
            </a:pPr>
            <a:endParaRPr lang="en-US"/>
          </a:p>
        </p:txBody>
      </p:sp>
      <p:sp>
        <p:nvSpPr>
          <p:cNvPr id="128003" name="Rectangle 3"/>
          <p:cNvSpPr>
            <a:spLocks noGrp="1" noChangeArrowheads="1"/>
          </p:cNvSpPr>
          <p:nvPr>
            <p:ph type="dt" idx="1"/>
          </p:nvPr>
        </p:nvSpPr>
        <p:spPr bwMode="auto">
          <a:xfrm>
            <a:off x="3894589" y="1"/>
            <a:ext cx="3004161" cy="533404"/>
          </a:xfrm>
          <a:prstGeom prst="rect">
            <a:avLst/>
          </a:prstGeom>
          <a:noFill/>
          <a:ln w="9525">
            <a:noFill/>
            <a:miter lim="800000"/>
            <a:headEnd/>
            <a:tailEnd/>
          </a:ln>
          <a:effectLst/>
        </p:spPr>
        <p:txBody>
          <a:bodyPr vert="horz" wrap="square" lIns="93106" tIns="46553" rIns="93106" bIns="46553" numCol="1" anchor="t" anchorCtr="0" compatLnSpc="1">
            <a:prstTxWarp prst="textNoShape">
              <a:avLst/>
            </a:prstTxWarp>
          </a:bodyPr>
          <a:lstStyle>
            <a:lvl1pPr algn="r" defTabSz="931021">
              <a:defRPr sz="1300" smtClean="0"/>
            </a:lvl1pPr>
          </a:lstStyle>
          <a:p>
            <a:pPr>
              <a:defRPr/>
            </a:pPr>
            <a:endParaRPr lang="en-US"/>
          </a:p>
        </p:txBody>
      </p:sp>
      <p:sp>
        <p:nvSpPr>
          <p:cNvPr id="89092" name="Rectangle 4"/>
          <p:cNvSpPr>
            <a:spLocks noGrp="1" noRot="1" noChangeAspect="1" noChangeArrowheads="1" noTextEdit="1"/>
          </p:cNvSpPr>
          <p:nvPr>
            <p:ph type="sldImg" idx="2"/>
          </p:nvPr>
        </p:nvSpPr>
        <p:spPr bwMode="auto">
          <a:xfrm>
            <a:off x="957263" y="746125"/>
            <a:ext cx="4984750" cy="3740150"/>
          </a:xfrm>
          <a:prstGeom prst="rect">
            <a:avLst/>
          </a:prstGeom>
          <a:noFill/>
          <a:ln w="9525">
            <a:solidFill>
              <a:srgbClr val="000000"/>
            </a:solidFill>
            <a:miter lim="800000"/>
            <a:headEnd/>
            <a:tailEnd/>
          </a:ln>
        </p:spPr>
      </p:sp>
      <p:sp>
        <p:nvSpPr>
          <p:cNvPr id="128005" name="Rectangle 5"/>
          <p:cNvSpPr>
            <a:spLocks noGrp="1" noChangeArrowheads="1"/>
          </p:cNvSpPr>
          <p:nvPr>
            <p:ph type="body" sz="quarter" idx="3"/>
          </p:nvPr>
        </p:nvSpPr>
        <p:spPr bwMode="auto">
          <a:xfrm>
            <a:off x="945713" y="4805273"/>
            <a:ext cx="5007328" cy="4482911"/>
          </a:xfrm>
          <a:prstGeom prst="rect">
            <a:avLst/>
          </a:prstGeom>
          <a:noFill/>
          <a:ln w="9525">
            <a:noFill/>
            <a:miter lim="800000"/>
            <a:headEnd/>
            <a:tailEnd/>
          </a:ln>
          <a:effectLst/>
        </p:spPr>
        <p:txBody>
          <a:bodyPr vert="horz" wrap="square" lIns="93106" tIns="46553" rIns="93106" bIns="4655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8006" name="Rectangle 6"/>
          <p:cNvSpPr>
            <a:spLocks noGrp="1" noChangeArrowheads="1"/>
          </p:cNvSpPr>
          <p:nvPr>
            <p:ph type="ftr" sz="quarter" idx="4"/>
          </p:nvPr>
        </p:nvSpPr>
        <p:spPr bwMode="auto">
          <a:xfrm>
            <a:off x="0" y="9501543"/>
            <a:ext cx="3004161" cy="535722"/>
          </a:xfrm>
          <a:prstGeom prst="rect">
            <a:avLst/>
          </a:prstGeom>
          <a:noFill/>
          <a:ln w="9525">
            <a:noFill/>
            <a:miter lim="800000"/>
            <a:headEnd/>
            <a:tailEnd/>
          </a:ln>
          <a:effectLst/>
        </p:spPr>
        <p:txBody>
          <a:bodyPr vert="horz" wrap="square" lIns="93106" tIns="46553" rIns="93106" bIns="46553" numCol="1" anchor="b" anchorCtr="0" compatLnSpc="1">
            <a:prstTxWarp prst="textNoShape">
              <a:avLst/>
            </a:prstTxWarp>
          </a:bodyPr>
          <a:lstStyle>
            <a:lvl1pPr defTabSz="931021">
              <a:defRPr sz="1300" smtClean="0"/>
            </a:lvl1pPr>
          </a:lstStyle>
          <a:p>
            <a:pPr>
              <a:defRPr/>
            </a:pPr>
            <a:endParaRPr lang="en-US"/>
          </a:p>
        </p:txBody>
      </p:sp>
      <p:sp>
        <p:nvSpPr>
          <p:cNvPr id="128007" name="Rectangle 7"/>
          <p:cNvSpPr>
            <a:spLocks noGrp="1" noChangeArrowheads="1"/>
          </p:cNvSpPr>
          <p:nvPr>
            <p:ph type="sldNum" sz="quarter" idx="5"/>
          </p:nvPr>
        </p:nvSpPr>
        <p:spPr bwMode="auto">
          <a:xfrm>
            <a:off x="3894589" y="9501543"/>
            <a:ext cx="3004161" cy="535722"/>
          </a:xfrm>
          <a:prstGeom prst="rect">
            <a:avLst/>
          </a:prstGeom>
          <a:noFill/>
          <a:ln w="9525">
            <a:noFill/>
            <a:miter lim="800000"/>
            <a:headEnd/>
            <a:tailEnd/>
          </a:ln>
          <a:effectLst/>
        </p:spPr>
        <p:txBody>
          <a:bodyPr vert="horz" wrap="square" lIns="93106" tIns="46553" rIns="93106" bIns="46553" numCol="1" anchor="b" anchorCtr="0" compatLnSpc="1">
            <a:prstTxWarp prst="textNoShape">
              <a:avLst/>
            </a:prstTxWarp>
          </a:bodyPr>
          <a:lstStyle>
            <a:lvl1pPr algn="r" defTabSz="931021">
              <a:defRPr sz="1300" smtClean="0">
                <a:cs typeface="Times New Roman" pitchFamily="18" charset="0"/>
              </a:defRPr>
            </a:lvl1pPr>
          </a:lstStyle>
          <a:p>
            <a:pPr>
              <a:defRPr/>
            </a:pPr>
            <a:fld id="{4C258C72-7536-4FD8-A587-363392FD47CB}" type="slidenum">
              <a:rPr lang="ar-SA"/>
              <a:pPr>
                <a:defRPr/>
              </a:pPr>
              <a:t>‹#›</a:t>
            </a:fld>
            <a:endParaRPr lang="en-US"/>
          </a:p>
        </p:txBody>
      </p:sp>
    </p:spTree>
    <p:extLst>
      <p:ext uri="{BB962C8B-B14F-4D97-AF65-F5344CB8AC3E}">
        <p14:creationId xmlns:p14="http://schemas.microsoft.com/office/powerpoint/2010/main" val="220106265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D93F-2711-ADD7-1FC1-E7DA43C4FEC1}"/>
            </a:ext>
          </a:extLst>
        </p:cNvPr>
        <p:cNvGrpSpPr/>
        <p:nvPr/>
      </p:nvGrpSpPr>
      <p:grpSpPr>
        <a:xfrm>
          <a:off x="0" y="0"/>
          <a:ext cx="0" cy="0"/>
          <a:chOff x="0" y="0"/>
          <a:chExt cx="0" cy="0"/>
        </a:xfrm>
      </p:grpSpPr>
      <p:sp>
        <p:nvSpPr>
          <p:cNvPr id="90114" name="Rectangle 7">
            <a:extLst>
              <a:ext uri="{FF2B5EF4-FFF2-40B4-BE49-F238E27FC236}">
                <a16:creationId xmlns:a16="http://schemas.microsoft.com/office/drawing/2014/main" id="{DD48C3C9-0BD1-42BD-C10D-DF89D1639857}"/>
              </a:ext>
            </a:extLst>
          </p:cNvPr>
          <p:cNvSpPr>
            <a:spLocks noGrp="1" noChangeArrowheads="1"/>
          </p:cNvSpPr>
          <p:nvPr>
            <p:ph type="sldNum" sz="quarter" idx="5"/>
          </p:nvPr>
        </p:nvSpPr>
        <p:spPr>
          <a:noFill/>
        </p:spPr>
        <p:txBody>
          <a:bodyPr/>
          <a:lstStyle/>
          <a:p>
            <a:fld id="{2D710777-EB21-4E2C-9F8E-C98C9D1CAE53}" type="slidenum">
              <a:rPr lang="ar-SA"/>
              <a:pPr/>
              <a:t>1</a:t>
            </a:fld>
            <a:endParaRPr lang="en-US"/>
          </a:p>
        </p:txBody>
      </p:sp>
      <p:sp>
        <p:nvSpPr>
          <p:cNvPr id="90115" name="Rectangle 2">
            <a:extLst>
              <a:ext uri="{FF2B5EF4-FFF2-40B4-BE49-F238E27FC236}">
                <a16:creationId xmlns:a16="http://schemas.microsoft.com/office/drawing/2014/main" id="{04C85E7F-E185-35FF-3168-235D1887044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46142584-3A0C-0D1B-3E32-6C0FD7E2563E}"/>
              </a:ext>
            </a:extLst>
          </p:cNvPr>
          <p:cNvSpPr>
            <a:spLocks noGrp="1" noChangeArrowheads="1"/>
          </p:cNvSpPr>
          <p:nvPr>
            <p:ph type="body" idx="1"/>
          </p:nvPr>
        </p:nvSpPr>
        <p:spPr>
          <a:noFill/>
          <a:ln/>
        </p:spPr>
        <p:txBody>
          <a:bodyPr/>
          <a:lstStyle/>
          <a:p>
            <a:endParaRPr lang="en-US" dirty="0"/>
          </a:p>
        </p:txBody>
      </p:sp>
      <p:sp>
        <p:nvSpPr>
          <p:cNvPr id="2" name="Footer Placeholder 1">
            <a:extLst>
              <a:ext uri="{FF2B5EF4-FFF2-40B4-BE49-F238E27FC236}">
                <a16:creationId xmlns:a16="http://schemas.microsoft.com/office/drawing/2014/main" id="{816BB0F5-A16E-A9FA-3467-E8364808994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04705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5"/>
          <p:cNvSpPr>
            <a:spLocks noGrp="1" noRot="1" noChangeAspect="1" noChangeArrowheads="1" noTextEdit="1"/>
          </p:cNvSpPr>
          <p:nvPr>
            <p:ph type="sldImg"/>
          </p:nvPr>
        </p:nvSpPr>
        <p:spPr>
          <a:xfrm>
            <a:off x="1223963" y="696913"/>
            <a:ext cx="4665662" cy="34988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57763" name="Rectangle 17"/>
          <p:cNvSpPr>
            <a:spLocks noGrp="1" noChangeArrowheads="1"/>
          </p:cNvSpPr>
          <p:nvPr>
            <p:ph type="body" idx="1"/>
          </p:nvPr>
        </p:nvSpPr>
        <p:spPr>
          <a:noFill/>
          <a:ln/>
        </p:spPr>
        <p:txBody>
          <a:bodyPr/>
          <a:lstStyle/>
          <a:p>
            <a:endParaRPr lang="en-US" altLang="en-US" dirty="0"/>
          </a:p>
        </p:txBody>
      </p:sp>
      <p:sp>
        <p:nvSpPr>
          <p:cNvPr id="757764" name="Rectangle 9"/>
          <p:cNvSpPr>
            <a:spLocks noChangeArrowheads="1"/>
          </p:cNvSpPr>
          <p:nvPr/>
        </p:nvSpPr>
        <p:spPr bwMode="auto">
          <a:xfrm>
            <a:off x="4015762" y="1"/>
            <a:ext cx="3097630" cy="4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lstStyle/>
          <a:p>
            <a:pPr eaLnBrk="1" hangingPunct="1"/>
            <a:endParaRPr lang="en-US" altLang="en-US" sz="1800">
              <a:latin typeface="Arial" panose="020B0604020202020204" pitchFamily="34" charset="0"/>
            </a:endParaRPr>
          </a:p>
        </p:txBody>
      </p:sp>
      <p:sp>
        <p:nvSpPr>
          <p:cNvPr id="757765" name="Rectangle 26"/>
          <p:cNvSpPr>
            <a:spLocks noChangeArrowheads="1"/>
          </p:cNvSpPr>
          <p:nvPr/>
        </p:nvSpPr>
        <p:spPr bwMode="auto">
          <a:xfrm>
            <a:off x="0" y="8887145"/>
            <a:ext cx="3097630" cy="5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nchor="b"/>
          <a:lstStyle/>
          <a:p>
            <a:pPr eaLnBrk="1" hangingPunct="1"/>
            <a:endParaRPr lang="en-US" altLang="en-US" sz="1800">
              <a:latin typeface="Arial" panose="020B0604020202020204" pitchFamily="34" charset="0"/>
            </a:endParaRPr>
          </a:p>
        </p:txBody>
      </p:sp>
      <p:sp>
        <p:nvSpPr>
          <p:cNvPr id="757766" name="Rectangle 6"/>
          <p:cNvSpPr>
            <a:spLocks noChangeArrowheads="1"/>
          </p:cNvSpPr>
          <p:nvPr/>
        </p:nvSpPr>
        <p:spPr bwMode="auto">
          <a:xfrm>
            <a:off x="4015762" y="8887145"/>
            <a:ext cx="3097630" cy="5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nchor="b"/>
          <a:lstStyle/>
          <a:p>
            <a:pPr eaLnBrk="1" hangingPunct="1"/>
            <a:fld id="{51ED643C-CB28-4361-AF8B-DB0724985897}" type="slidenum">
              <a:rPr lang="en-US" altLang="en-US" sz="1200">
                <a:cs typeface="Times New Roman" panose="02020603050405020304" pitchFamily="18" charset="0"/>
              </a:rPr>
              <a:pPr eaLnBrk="1" hangingPunct="1"/>
              <a:t>22</a:t>
            </a:fld>
            <a:endParaRPr lang="en-US" altLang="en-US" sz="1800">
              <a:latin typeface="Arial" panose="020B0604020202020204" pitchFamily="34" charset="0"/>
            </a:endParaRPr>
          </a:p>
        </p:txBody>
      </p:sp>
      <p:sp>
        <p:nvSpPr>
          <p:cNvPr id="757767" name="Rectangle 12"/>
          <p:cNvSpPr>
            <a:spLocks noChangeArrowheads="1"/>
          </p:cNvSpPr>
          <p:nvPr/>
        </p:nvSpPr>
        <p:spPr bwMode="auto">
          <a:xfrm>
            <a:off x="0" y="1"/>
            <a:ext cx="3097630" cy="4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lstStyle/>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3196514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5"/>
          <p:cNvSpPr>
            <a:spLocks noGrp="1" noRot="1" noChangeAspect="1" noChangeArrowheads="1" noTextEdit="1"/>
          </p:cNvSpPr>
          <p:nvPr>
            <p:ph type="sldImg"/>
          </p:nvPr>
        </p:nvSpPr>
        <p:spPr>
          <a:xfrm>
            <a:off x="1223963" y="696913"/>
            <a:ext cx="4665662" cy="34988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57763" name="Rectangle 17"/>
          <p:cNvSpPr>
            <a:spLocks noGrp="1" noChangeArrowheads="1"/>
          </p:cNvSpPr>
          <p:nvPr>
            <p:ph type="body" idx="1"/>
          </p:nvPr>
        </p:nvSpPr>
        <p:spPr>
          <a:noFill/>
          <a:ln/>
        </p:spPr>
        <p:txBody>
          <a:bodyPr/>
          <a:lstStyle/>
          <a:p>
            <a:endParaRPr lang="en-US" altLang="en-US" dirty="0"/>
          </a:p>
        </p:txBody>
      </p:sp>
      <p:sp>
        <p:nvSpPr>
          <p:cNvPr id="757764" name="Rectangle 9"/>
          <p:cNvSpPr>
            <a:spLocks noChangeArrowheads="1"/>
          </p:cNvSpPr>
          <p:nvPr/>
        </p:nvSpPr>
        <p:spPr bwMode="auto">
          <a:xfrm>
            <a:off x="4015762" y="1"/>
            <a:ext cx="3097630" cy="4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lstStyle/>
          <a:p>
            <a:pPr eaLnBrk="1" hangingPunct="1"/>
            <a:endParaRPr lang="en-US" altLang="en-US" sz="1800">
              <a:latin typeface="Arial" panose="020B0604020202020204" pitchFamily="34" charset="0"/>
            </a:endParaRPr>
          </a:p>
        </p:txBody>
      </p:sp>
      <p:sp>
        <p:nvSpPr>
          <p:cNvPr id="757765" name="Rectangle 26"/>
          <p:cNvSpPr>
            <a:spLocks noChangeArrowheads="1"/>
          </p:cNvSpPr>
          <p:nvPr/>
        </p:nvSpPr>
        <p:spPr bwMode="auto">
          <a:xfrm>
            <a:off x="0" y="8887145"/>
            <a:ext cx="3097630" cy="5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nchor="b"/>
          <a:lstStyle/>
          <a:p>
            <a:pPr eaLnBrk="1" hangingPunct="1"/>
            <a:endParaRPr lang="en-US" altLang="en-US" sz="1800">
              <a:latin typeface="Arial" panose="020B0604020202020204" pitchFamily="34" charset="0"/>
            </a:endParaRPr>
          </a:p>
        </p:txBody>
      </p:sp>
      <p:sp>
        <p:nvSpPr>
          <p:cNvPr id="757766" name="Rectangle 6"/>
          <p:cNvSpPr>
            <a:spLocks noChangeArrowheads="1"/>
          </p:cNvSpPr>
          <p:nvPr/>
        </p:nvSpPr>
        <p:spPr bwMode="auto">
          <a:xfrm>
            <a:off x="4015762" y="8887145"/>
            <a:ext cx="3097630" cy="5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nchor="b"/>
          <a:lstStyle/>
          <a:p>
            <a:pPr eaLnBrk="1" hangingPunct="1"/>
            <a:fld id="{51ED643C-CB28-4361-AF8B-DB0724985897}" type="slidenum">
              <a:rPr lang="en-US" altLang="en-US" sz="1200">
                <a:cs typeface="Times New Roman" panose="02020603050405020304" pitchFamily="18" charset="0"/>
              </a:rPr>
              <a:pPr eaLnBrk="1" hangingPunct="1"/>
              <a:t>23</a:t>
            </a:fld>
            <a:endParaRPr lang="en-US" altLang="en-US" sz="1800">
              <a:latin typeface="Arial" panose="020B0604020202020204" pitchFamily="34" charset="0"/>
            </a:endParaRPr>
          </a:p>
        </p:txBody>
      </p:sp>
      <p:sp>
        <p:nvSpPr>
          <p:cNvPr id="757767" name="Rectangle 12"/>
          <p:cNvSpPr>
            <a:spLocks noChangeArrowheads="1"/>
          </p:cNvSpPr>
          <p:nvPr/>
        </p:nvSpPr>
        <p:spPr bwMode="auto">
          <a:xfrm>
            <a:off x="0" y="1"/>
            <a:ext cx="3097630" cy="4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lstStyle/>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2417656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4C258C72-7536-4FD8-A587-363392FD47CB}" type="slidenum">
              <a:rPr lang="ar-SA" smtClean="0"/>
              <a:pPr>
                <a:defRPr/>
              </a:pPr>
              <a:t>25</a:t>
            </a:fld>
            <a:endParaRPr lang="en-US"/>
          </a:p>
        </p:txBody>
      </p:sp>
    </p:spTree>
    <p:extLst>
      <p:ext uri="{BB962C8B-B14F-4D97-AF65-F5344CB8AC3E}">
        <p14:creationId xmlns:p14="http://schemas.microsoft.com/office/powerpoint/2010/main" val="253276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D710777-EB21-4E2C-9F8E-C98C9D1CAE53}" type="slidenum">
              <a:rPr lang="ar-SA"/>
              <a:pPr/>
              <a:t>27</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a:p>
        </p:txBody>
      </p:sp>
      <p:sp>
        <p:nvSpPr>
          <p:cNvPr id="2" name="Footer Placeholder 1">
            <a:extLst>
              <a:ext uri="{FF2B5EF4-FFF2-40B4-BE49-F238E27FC236}">
                <a16:creationId xmlns:a16="http://schemas.microsoft.com/office/drawing/2014/main" id="{BBBD8188-DE8E-4C6D-95B2-824E3F61E61C}"/>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47682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D93F-2711-ADD7-1FC1-E7DA43C4FEC1}"/>
            </a:ext>
          </a:extLst>
        </p:cNvPr>
        <p:cNvGrpSpPr/>
        <p:nvPr/>
      </p:nvGrpSpPr>
      <p:grpSpPr>
        <a:xfrm>
          <a:off x="0" y="0"/>
          <a:ext cx="0" cy="0"/>
          <a:chOff x="0" y="0"/>
          <a:chExt cx="0" cy="0"/>
        </a:xfrm>
      </p:grpSpPr>
      <p:sp>
        <p:nvSpPr>
          <p:cNvPr id="90114" name="Rectangle 7">
            <a:extLst>
              <a:ext uri="{FF2B5EF4-FFF2-40B4-BE49-F238E27FC236}">
                <a16:creationId xmlns:a16="http://schemas.microsoft.com/office/drawing/2014/main" id="{DD48C3C9-0BD1-42BD-C10D-DF89D1639857}"/>
              </a:ext>
            </a:extLst>
          </p:cNvPr>
          <p:cNvSpPr>
            <a:spLocks noGrp="1" noChangeArrowheads="1"/>
          </p:cNvSpPr>
          <p:nvPr>
            <p:ph type="sldNum" sz="quarter" idx="5"/>
          </p:nvPr>
        </p:nvSpPr>
        <p:spPr>
          <a:noFill/>
        </p:spPr>
        <p:txBody>
          <a:bodyPr/>
          <a:lstStyle/>
          <a:p>
            <a:fld id="{2D710777-EB21-4E2C-9F8E-C98C9D1CAE53}" type="slidenum">
              <a:rPr lang="ar-SA"/>
              <a:pPr/>
              <a:t>34</a:t>
            </a:fld>
            <a:endParaRPr lang="en-US"/>
          </a:p>
        </p:txBody>
      </p:sp>
      <p:sp>
        <p:nvSpPr>
          <p:cNvPr id="90115" name="Rectangle 2">
            <a:extLst>
              <a:ext uri="{FF2B5EF4-FFF2-40B4-BE49-F238E27FC236}">
                <a16:creationId xmlns:a16="http://schemas.microsoft.com/office/drawing/2014/main" id="{04C85E7F-E185-35FF-3168-235D1887044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46142584-3A0C-0D1B-3E32-6C0FD7E2563E}"/>
              </a:ext>
            </a:extLst>
          </p:cNvPr>
          <p:cNvSpPr>
            <a:spLocks noGrp="1" noChangeArrowheads="1"/>
          </p:cNvSpPr>
          <p:nvPr>
            <p:ph type="body" idx="1"/>
          </p:nvPr>
        </p:nvSpPr>
        <p:spPr>
          <a:noFill/>
          <a:ln/>
        </p:spPr>
        <p:txBody>
          <a:bodyPr/>
          <a:lstStyle/>
          <a:p>
            <a:endParaRPr lang="en-US" dirty="0"/>
          </a:p>
        </p:txBody>
      </p:sp>
      <p:sp>
        <p:nvSpPr>
          <p:cNvPr id="2" name="Footer Placeholder 1">
            <a:extLst>
              <a:ext uri="{FF2B5EF4-FFF2-40B4-BE49-F238E27FC236}">
                <a16:creationId xmlns:a16="http://schemas.microsoft.com/office/drawing/2014/main" id="{816BB0F5-A16E-A9FA-3467-E8364808994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147766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D93F-2711-ADD7-1FC1-E7DA43C4FEC1}"/>
            </a:ext>
          </a:extLst>
        </p:cNvPr>
        <p:cNvGrpSpPr/>
        <p:nvPr/>
      </p:nvGrpSpPr>
      <p:grpSpPr>
        <a:xfrm>
          <a:off x="0" y="0"/>
          <a:ext cx="0" cy="0"/>
          <a:chOff x="0" y="0"/>
          <a:chExt cx="0" cy="0"/>
        </a:xfrm>
      </p:grpSpPr>
      <p:sp>
        <p:nvSpPr>
          <p:cNvPr id="90114" name="Rectangle 7">
            <a:extLst>
              <a:ext uri="{FF2B5EF4-FFF2-40B4-BE49-F238E27FC236}">
                <a16:creationId xmlns:a16="http://schemas.microsoft.com/office/drawing/2014/main" id="{DD48C3C9-0BD1-42BD-C10D-DF89D1639857}"/>
              </a:ext>
            </a:extLst>
          </p:cNvPr>
          <p:cNvSpPr>
            <a:spLocks noGrp="1" noChangeArrowheads="1"/>
          </p:cNvSpPr>
          <p:nvPr>
            <p:ph type="sldNum" sz="quarter" idx="5"/>
          </p:nvPr>
        </p:nvSpPr>
        <p:spPr>
          <a:noFill/>
        </p:spPr>
        <p:txBody>
          <a:bodyPr/>
          <a:lstStyle/>
          <a:p>
            <a:fld id="{2D710777-EB21-4E2C-9F8E-C98C9D1CAE53}" type="slidenum">
              <a:rPr lang="ar-SA"/>
              <a:pPr/>
              <a:t>49</a:t>
            </a:fld>
            <a:endParaRPr lang="en-US"/>
          </a:p>
        </p:txBody>
      </p:sp>
      <p:sp>
        <p:nvSpPr>
          <p:cNvPr id="90115" name="Rectangle 2">
            <a:extLst>
              <a:ext uri="{FF2B5EF4-FFF2-40B4-BE49-F238E27FC236}">
                <a16:creationId xmlns:a16="http://schemas.microsoft.com/office/drawing/2014/main" id="{04C85E7F-E185-35FF-3168-235D1887044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46142584-3A0C-0D1B-3E32-6C0FD7E2563E}"/>
              </a:ext>
            </a:extLst>
          </p:cNvPr>
          <p:cNvSpPr>
            <a:spLocks noGrp="1" noChangeArrowheads="1"/>
          </p:cNvSpPr>
          <p:nvPr>
            <p:ph type="body" idx="1"/>
          </p:nvPr>
        </p:nvSpPr>
        <p:spPr>
          <a:noFill/>
          <a:ln/>
        </p:spPr>
        <p:txBody>
          <a:bodyPr/>
          <a:lstStyle/>
          <a:p>
            <a:endParaRPr lang="en-US" dirty="0"/>
          </a:p>
        </p:txBody>
      </p:sp>
      <p:sp>
        <p:nvSpPr>
          <p:cNvPr id="2" name="Footer Placeholder 1">
            <a:extLst>
              <a:ext uri="{FF2B5EF4-FFF2-40B4-BE49-F238E27FC236}">
                <a16:creationId xmlns:a16="http://schemas.microsoft.com/office/drawing/2014/main" id="{816BB0F5-A16E-A9FA-3467-E8364808994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454598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59B6B-BD60-0248-FCA6-1F34D1010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FB0A9-3028-5D7E-070F-7A5D0A9E9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1B1FDA-16E9-7842-FA91-B5B10076572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35945FC-2D2A-7107-8823-4964098E7137}"/>
              </a:ext>
            </a:extLst>
          </p:cNvPr>
          <p:cNvSpPr>
            <a:spLocks noGrp="1"/>
          </p:cNvSpPr>
          <p:nvPr>
            <p:ph type="sldNum" sz="quarter" idx="10"/>
          </p:nvPr>
        </p:nvSpPr>
        <p:spPr/>
        <p:txBody>
          <a:bodyPr/>
          <a:lstStyle/>
          <a:p>
            <a:fld id="{FAC52430-EB66-43F2-A0CB-E41120EFBE1D}" type="slidenum">
              <a:rPr lang="en-US" smtClean="0"/>
              <a:pPr/>
              <a:t>51</a:t>
            </a:fld>
            <a:endParaRPr lang="en-US"/>
          </a:p>
        </p:txBody>
      </p:sp>
    </p:spTree>
    <p:extLst>
      <p:ext uri="{BB962C8B-B14F-4D97-AF65-F5344CB8AC3E}">
        <p14:creationId xmlns:p14="http://schemas.microsoft.com/office/powerpoint/2010/main" val="1478397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2BA7A-7FAE-0D07-29E3-042F94B5B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D94AE-A220-F472-3E6E-5D34C32F1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39411-7C78-F003-E476-C6111339FCD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013FCA2-EC5E-5C4E-316A-046C1078B761}"/>
              </a:ext>
            </a:extLst>
          </p:cNvPr>
          <p:cNvSpPr>
            <a:spLocks noGrp="1"/>
          </p:cNvSpPr>
          <p:nvPr>
            <p:ph type="sldNum" sz="quarter" idx="10"/>
          </p:nvPr>
        </p:nvSpPr>
        <p:spPr/>
        <p:txBody>
          <a:bodyPr/>
          <a:lstStyle/>
          <a:p>
            <a:fld id="{FAC52430-EB66-43F2-A0CB-E41120EFBE1D}" type="slidenum">
              <a:rPr lang="en-US" smtClean="0"/>
              <a:pPr/>
              <a:t>54</a:t>
            </a:fld>
            <a:endParaRPr lang="en-US"/>
          </a:p>
        </p:txBody>
      </p:sp>
    </p:spTree>
    <p:extLst>
      <p:ext uri="{BB962C8B-B14F-4D97-AF65-F5344CB8AC3E}">
        <p14:creationId xmlns:p14="http://schemas.microsoft.com/office/powerpoint/2010/main" val="2231499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D93F-2711-ADD7-1FC1-E7DA43C4FEC1}"/>
            </a:ext>
          </a:extLst>
        </p:cNvPr>
        <p:cNvGrpSpPr/>
        <p:nvPr/>
      </p:nvGrpSpPr>
      <p:grpSpPr>
        <a:xfrm>
          <a:off x="0" y="0"/>
          <a:ext cx="0" cy="0"/>
          <a:chOff x="0" y="0"/>
          <a:chExt cx="0" cy="0"/>
        </a:xfrm>
      </p:grpSpPr>
      <p:sp>
        <p:nvSpPr>
          <p:cNvPr id="90114" name="Rectangle 7">
            <a:extLst>
              <a:ext uri="{FF2B5EF4-FFF2-40B4-BE49-F238E27FC236}">
                <a16:creationId xmlns:a16="http://schemas.microsoft.com/office/drawing/2014/main" id="{DD48C3C9-0BD1-42BD-C10D-DF89D1639857}"/>
              </a:ext>
            </a:extLst>
          </p:cNvPr>
          <p:cNvSpPr>
            <a:spLocks noGrp="1" noChangeArrowheads="1"/>
          </p:cNvSpPr>
          <p:nvPr>
            <p:ph type="sldNum" sz="quarter" idx="5"/>
          </p:nvPr>
        </p:nvSpPr>
        <p:spPr>
          <a:noFill/>
        </p:spPr>
        <p:txBody>
          <a:bodyPr/>
          <a:lstStyle/>
          <a:p>
            <a:fld id="{2D710777-EB21-4E2C-9F8E-C98C9D1CAE53}" type="slidenum">
              <a:rPr lang="ar-SA"/>
              <a:pPr/>
              <a:t>55</a:t>
            </a:fld>
            <a:endParaRPr lang="en-US"/>
          </a:p>
        </p:txBody>
      </p:sp>
      <p:sp>
        <p:nvSpPr>
          <p:cNvPr id="90115" name="Rectangle 2">
            <a:extLst>
              <a:ext uri="{FF2B5EF4-FFF2-40B4-BE49-F238E27FC236}">
                <a16:creationId xmlns:a16="http://schemas.microsoft.com/office/drawing/2014/main" id="{04C85E7F-E185-35FF-3168-235D1887044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46142584-3A0C-0D1B-3E32-6C0FD7E2563E}"/>
              </a:ext>
            </a:extLst>
          </p:cNvPr>
          <p:cNvSpPr>
            <a:spLocks noGrp="1" noChangeArrowheads="1"/>
          </p:cNvSpPr>
          <p:nvPr>
            <p:ph type="body" idx="1"/>
          </p:nvPr>
        </p:nvSpPr>
        <p:spPr>
          <a:noFill/>
          <a:ln/>
        </p:spPr>
        <p:txBody>
          <a:bodyPr/>
          <a:lstStyle/>
          <a:p>
            <a:endParaRPr lang="en-US" dirty="0"/>
          </a:p>
        </p:txBody>
      </p:sp>
      <p:sp>
        <p:nvSpPr>
          <p:cNvPr id="2" name="Footer Placeholder 1">
            <a:extLst>
              <a:ext uri="{FF2B5EF4-FFF2-40B4-BE49-F238E27FC236}">
                <a16:creationId xmlns:a16="http://schemas.microsoft.com/office/drawing/2014/main" id="{816BB0F5-A16E-A9FA-3467-E8364808994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389255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4C258C72-7536-4FD8-A587-363392FD47CB}" type="slidenum">
              <a:rPr lang="ar-SA" smtClean="0"/>
              <a:pPr>
                <a:defRPr/>
              </a:pPr>
              <a:t>57</a:t>
            </a:fld>
            <a:endParaRPr lang="en-US"/>
          </a:p>
        </p:txBody>
      </p:sp>
    </p:spTree>
    <p:extLst>
      <p:ext uri="{BB962C8B-B14F-4D97-AF65-F5344CB8AC3E}">
        <p14:creationId xmlns:p14="http://schemas.microsoft.com/office/powerpoint/2010/main" val="223619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D710777-EB21-4E2C-9F8E-C98C9D1CAE53}" type="slidenum">
              <a:rPr lang="ar-SA"/>
              <a:pPr/>
              <a:t>6</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a:p>
        </p:txBody>
      </p:sp>
      <p:sp>
        <p:nvSpPr>
          <p:cNvPr id="2" name="Footer Placeholder 1">
            <a:extLst>
              <a:ext uri="{FF2B5EF4-FFF2-40B4-BE49-F238E27FC236}">
                <a16:creationId xmlns:a16="http://schemas.microsoft.com/office/drawing/2014/main" id="{706853A0-ACA7-430C-99D2-42002EA7A61C}"/>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297750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D93F-2711-ADD7-1FC1-E7DA43C4FEC1}"/>
            </a:ext>
          </a:extLst>
        </p:cNvPr>
        <p:cNvGrpSpPr/>
        <p:nvPr/>
      </p:nvGrpSpPr>
      <p:grpSpPr>
        <a:xfrm>
          <a:off x="0" y="0"/>
          <a:ext cx="0" cy="0"/>
          <a:chOff x="0" y="0"/>
          <a:chExt cx="0" cy="0"/>
        </a:xfrm>
      </p:grpSpPr>
      <p:sp>
        <p:nvSpPr>
          <p:cNvPr id="90114" name="Rectangle 7">
            <a:extLst>
              <a:ext uri="{FF2B5EF4-FFF2-40B4-BE49-F238E27FC236}">
                <a16:creationId xmlns:a16="http://schemas.microsoft.com/office/drawing/2014/main" id="{DD48C3C9-0BD1-42BD-C10D-DF89D1639857}"/>
              </a:ext>
            </a:extLst>
          </p:cNvPr>
          <p:cNvSpPr>
            <a:spLocks noGrp="1" noChangeArrowheads="1"/>
          </p:cNvSpPr>
          <p:nvPr>
            <p:ph type="sldNum" sz="quarter" idx="5"/>
          </p:nvPr>
        </p:nvSpPr>
        <p:spPr>
          <a:noFill/>
        </p:spPr>
        <p:txBody>
          <a:bodyPr/>
          <a:lstStyle/>
          <a:p>
            <a:fld id="{2D710777-EB21-4E2C-9F8E-C98C9D1CAE53}" type="slidenum">
              <a:rPr lang="ar-SA"/>
              <a:pPr/>
              <a:t>58</a:t>
            </a:fld>
            <a:endParaRPr lang="en-US"/>
          </a:p>
        </p:txBody>
      </p:sp>
      <p:sp>
        <p:nvSpPr>
          <p:cNvPr id="90115" name="Rectangle 2">
            <a:extLst>
              <a:ext uri="{FF2B5EF4-FFF2-40B4-BE49-F238E27FC236}">
                <a16:creationId xmlns:a16="http://schemas.microsoft.com/office/drawing/2014/main" id="{04C85E7F-E185-35FF-3168-235D1887044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46142584-3A0C-0D1B-3E32-6C0FD7E2563E}"/>
              </a:ext>
            </a:extLst>
          </p:cNvPr>
          <p:cNvSpPr>
            <a:spLocks noGrp="1" noChangeArrowheads="1"/>
          </p:cNvSpPr>
          <p:nvPr>
            <p:ph type="body" idx="1"/>
          </p:nvPr>
        </p:nvSpPr>
        <p:spPr>
          <a:noFill/>
          <a:ln/>
        </p:spPr>
        <p:txBody>
          <a:bodyPr/>
          <a:lstStyle/>
          <a:p>
            <a:endParaRPr lang="en-US" dirty="0"/>
          </a:p>
        </p:txBody>
      </p:sp>
      <p:sp>
        <p:nvSpPr>
          <p:cNvPr id="2" name="Footer Placeholder 1">
            <a:extLst>
              <a:ext uri="{FF2B5EF4-FFF2-40B4-BE49-F238E27FC236}">
                <a16:creationId xmlns:a16="http://schemas.microsoft.com/office/drawing/2014/main" id="{816BB0F5-A16E-A9FA-3467-E8364808994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73807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DF4E9-1F8A-BC67-768A-0EB2011A1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9C523-D0AA-74C7-11CC-3607DC091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089AA-72D3-98B2-2E9F-B11AB29C9C98}"/>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27B58BC-BE8F-062F-385A-8C8ACB8709CB}"/>
              </a:ext>
            </a:extLst>
          </p:cNvPr>
          <p:cNvSpPr>
            <a:spLocks noGrp="1"/>
          </p:cNvSpPr>
          <p:nvPr>
            <p:ph type="sldNum" sz="quarter" idx="10"/>
          </p:nvPr>
        </p:nvSpPr>
        <p:spPr/>
        <p:txBody>
          <a:bodyPr/>
          <a:lstStyle/>
          <a:p>
            <a:fld id="{FAC52430-EB66-43F2-A0CB-E41120EFBE1D}" type="slidenum">
              <a:rPr lang="en-US" smtClean="0"/>
              <a:pPr/>
              <a:t>59</a:t>
            </a:fld>
            <a:endParaRPr lang="en-US"/>
          </a:p>
        </p:txBody>
      </p:sp>
    </p:spTree>
    <p:extLst>
      <p:ext uri="{BB962C8B-B14F-4D97-AF65-F5344CB8AC3E}">
        <p14:creationId xmlns:p14="http://schemas.microsoft.com/office/powerpoint/2010/main" val="1921070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4983-DC85-3370-6F92-95F4F4CB3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0EEC2-B75C-3FF7-8D7E-F606B20F2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C98FE-0113-B9A6-5F97-C036B63766A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488B470-2F0E-89A4-A395-EE93061FD9BA}"/>
              </a:ext>
            </a:extLst>
          </p:cNvPr>
          <p:cNvSpPr>
            <a:spLocks noGrp="1"/>
          </p:cNvSpPr>
          <p:nvPr>
            <p:ph type="sldNum" sz="quarter" idx="10"/>
          </p:nvPr>
        </p:nvSpPr>
        <p:spPr/>
        <p:txBody>
          <a:bodyPr/>
          <a:lstStyle/>
          <a:p>
            <a:fld id="{FAC52430-EB66-43F2-A0CB-E41120EFBE1D}" type="slidenum">
              <a:rPr lang="en-US" smtClean="0"/>
              <a:pPr/>
              <a:t>60</a:t>
            </a:fld>
            <a:endParaRPr lang="en-US"/>
          </a:p>
        </p:txBody>
      </p:sp>
    </p:spTree>
    <p:extLst>
      <p:ext uri="{BB962C8B-B14F-4D97-AF65-F5344CB8AC3E}">
        <p14:creationId xmlns:p14="http://schemas.microsoft.com/office/powerpoint/2010/main" val="3144405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0AF63-23CE-292E-34D7-ADD1F3936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1B701-F8D6-8C53-F87C-8140B5297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ACEC0-4B39-4891-5F39-8D896480560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E528A09-674D-4277-FFC4-D0B0D76E048D}"/>
              </a:ext>
            </a:extLst>
          </p:cNvPr>
          <p:cNvSpPr>
            <a:spLocks noGrp="1"/>
          </p:cNvSpPr>
          <p:nvPr>
            <p:ph type="sldNum" sz="quarter" idx="10"/>
          </p:nvPr>
        </p:nvSpPr>
        <p:spPr/>
        <p:txBody>
          <a:bodyPr/>
          <a:lstStyle/>
          <a:p>
            <a:fld id="{FAC52430-EB66-43F2-A0CB-E41120EFBE1D}" type="slidenum">
              <a:rPr lang="en-US" smtClean="0"/>
              <a:pPr/>
              <a:t>61</a:t>
            </a:fld>
            <a:endParaRPr lang="en-US"/>
          </a:p>
        </p:txBody>
      </p:sp>
    </p:spTree>
    <p:extLst>
      <p:ext uri="{BB962C8B-B14F-4D97-AF65-F5344CB8AC3E}">
        <p14:creationId xmlns:p14="http://schemas.microsoft.com/office/powerpoint/2010/main" val="360215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4C258C72-7536-4FD8-A587-363392FD47CB}" type="slidenum">
              <a:rPr lang="ar-SA" smtClean="0"/>
              <a:pPr>
                <a:defRPr/>
              </a:pPr>
              <a:t>63</a:t>
            </a:fld>
            <a:endParaRPr lang="en-US"/>
          </a:p>
        </p:txBody>
      </p:sp>
    </p:spTree>
    <p:extLst>
      <p:ext uri="{BB962C8B-B14F-4D97-AF65-F5344CB8AC3E}">
        <p14:creationId xmlns:p14="http://schemas.microsoft.com/office/powerpoint/2010/main" val="3593020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4983-DC85-3370-6F92-95F4F4CB3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0EEC2-B75C-3FF7-8D7E-F606B20F2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C98FE-0113-B9A6-5F97-C036B63766A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488B470-2F0E-89A4-A395-EE93061FD9BA}"/>
              </a:ext>
            </a:extLst>
          </p:cNvPr>
          <p:cNvSpPr>
            <a:spLocks noGrp="1"/>
          </p:cNvSpPr>
          <p:nvPr>
            <p:ph type="sldNum" sz="quarter" idx="10"/>
          </p:nvPr>
        </p:nvSpPr>
        <p:spPr/>
        <p:txBody>
          <a:bodyPr/>
          <a:lstStyle/>
          <a:p>
            <a:fld id="{FAC52430-EB66-43F2-A0CB-E41120EFBE1D}" type="slidenum">
              <a:rPr lang="en-US" smtClean="0"/>
              <a:pPr/>
              <a:t>64</a:t>
            </a:fld>
            <a:endParaRPr lang="en-US"/>
          </a:p>
        </p:txBody>
      </p:sp>
    </p:spTree>
    <p:extLst>
      <p:ext uri="{BB962C8B-B14F-4D97-AF65-F5344CB8AC3E}">
        <p14:creationId xmlns:p14="http://schemas.microsoft.com/office/powerpoint/2010/main" val="2453557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27E10B-E63D-4BDA-B2C3-808A9EFC7932}" type="slidenum">
              <a:rPr lang="ar-SA" smtClean="0"/>
              <a:pPr/>
              <a:t>65</a:t>
            </a:fld>
            <a:endParaRPr lang="en-US"/>
          </a:p>
        </p:txBody>
      </p:sp>
      <p:sp>
        <p:nvSpPr>
          <p:cNvPr id="5" name="Footer Placeholder 4">
            <a:extLst>
              <a:ext uri="{FF2B5EF4-FFF2-40B4-BE49-F238E27FC236}">
                <a16:creationId xmlns:a16="http://schemas.microsoft.com/office/drawing/2014/main" id="{48FE0401-3B16-4DA2-87A6-DA1C9AC7885A}"/>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07860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D710777-EB21-4E2C-9F8E-C98C9D1CAE53}" type="slidenum">
              <a:rPr lang="ar-SA"/>
              <a:pPr/>
              <a:t>11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a:p>
        </p:txBody>
      </p:sp>
      <p:sp>
        <p:nvSpPr>
          <p:cNvPr id="2" name="Footer Placeholder 1">
            <a:extLst>
              <a:ext uri="{FF2B5EF4-FFF2-40B4-BE49-F238E27FC236}">
                <a16:creationId xmlns:a16="http://schemas.microsoft.com/office/drawing/2014/main" id="{0E06E2E4-75F7-47F5-829E-A3AEB3F1DE9D}"/>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53127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D710777-EB21-4E2C-9F8E-C98C9D1CAE53}" type="slidenum">
              <a:rPr lang="ar-SA"/>
              <a:pPr/>
              <a:t>12</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a:p>
        </p:txBody>
      </p:sp>
      <p:sp>
        <p:nvSpPr>
          <p:cNvPr id="2" name="Footer Placeholder 1">
            <a:extLst>
              <a:ext uri="{FF2B5EF4-FFF2-40B4-BE49-F238E27FC236}">
                <a16:creationId xmlns:a16="http://schemas.microsoft.com/office/drawing/2014/main" id="{95E8EE5E-8D64-4CB8-B26B-CE878930408E}"/>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75513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C52430-EB66-43F2-A0CB-E41120EFBE1D}" type="slidenum">
              <a:rPr lang="en-US" smtClean="0"/>
              <a:pPr/>
              <a:t>13</a:t>
            </a:fld>
            <a:endParaRPr lang="en-US"/>
          </a:p>
        </p:txBody>
      </p:sp>
    </p:spTree>
    <p:extLst>
      <p:ext uri="{BB962C8B-B14F-4D97-AF65-F5344CB8AC3E}">
        <p14:creationId xmlns:p14="http://schemas.microsoft.com/office/powerpoint/2010/main" val="160334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C52430-EB66-43F2-A0CB-E41120EFBE1D}" type="slidenum">
              <a:rPr lang="en-US" smtClean="0"/>
              <a:pPr/>
              <a:t>14</a:t>
            </a:fld>
            <a:endParaRPr lang="en-US"/>
          </a:p>
        </p:txBody>
      </p:sp>
    </p:spTree>
    <p:extLst>
      <p:ext uri="{BB962C8B-B14F-4D97-AF65-F5344CB8AC3E}">
        <p14:creationId xmlns:p14="http://schemas.microsoft.com/office/powerpoint/2010/main" val="148412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 panose="02000000000000000000" pitchFamily="2" charset="0"/>
              </a:rPr>
              <a:t>So, the point is, is it fair to compare human intelligence with artificial intelligence? They both have their own advantages and disadvantages. In fact, these two complement each other. Their stories might be different but it is tangled together. The shortcomings of humans are covered up by AI and vice versa. Hence, it can be fairly deduced that together, they can achieve feats otherwise unimaginable. If there is a future, it is built together.</a:t>
            </a:r>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4C258C72-7536-4FD8-A587-363392FD47CB}" type="slidenum">
              <a:rPr lang="ar-SA" smtClean="0"/>
              <a:pPr>
                <a:defRPr/>
              </a:pPr>
              <a:t>15</a:t>
            </a:fld>
            <a:endParaRPr lang="en-US"/>
          </a:p>
        </p:txBody>
      </p:sp>
    </p:spTree>
    <p:extLst>
      <p:ext uri="{BB962C8B-B14F-4D97-AF65-F5344CB8AC3E}">
        <p14:creationId xmlns:p14="http://schemas.microsoft.com/office/powerpoint/2010/main" val="275691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D93F-2711-ADD7-1FC1-E7DA43C4FEC1}"/>
            </a:ext>
          </a:extLst>
        </p:cNvPr>
        <p:cNvGrpSpPr/>
        <p:nvPr/>
      </p:nvGrpSpPr>
      <p:grpSpPr>
        <a:xfrm>
          <a:off x="0" y="0"/>
          <a:ext cx="0" cy="0"/>
          <a:chOff x="0" y="0"/>
          <a:chExt cx="0" cy="0"/>
        </a:xfrm>
      </p:grpSpPr>
      <p:sp>
        <p:nvSpPr>
          <p:cNvPr id="90114" name="Rectangle 7">
            <a:extLst>
              <a:ext uri="{FF2B5EF4-FFF2-40B4-BE49-F238E27FC236}">
                <a16:creationId xmlns:a16="http://schemas.microsoft.com/office/drawing/2014/main" id="{DD48C3C9-0BD1-42BD-C10D-DF89D1639857}"/>
              </a:ext>
            </a:extLst>
          </p:cNvPr>
          <p:cNvSpPr>
            <a:spLocks noGrp="1" noChangeArrowheads="1"/>
          </p:cNvSpPr>
          <p:nvPr>
            <p:ph type="sldNum" sz="quarter" idx="5"/>
          </p:nvPr>
        </p:nvSpPr>
        <p:spPr>
          <a:noFill/>
        </p:spPr>
        <p:txBody>
          <a:bodyPr/>
          <a:lstStyle/>
          <a:p>
            <a:fld id="{2D710777-EB21-4E2C-9F8E-C98C9D1CAE53}" type="slidenum">
              <a:rPr lang="ar-SA"/>
              <a:pPr/>
              <a:t>19</a:t>
            </a:fld>
            <a:endParaRPr lang="en-US"/>
          </a:p>
        </p:txBody>
      </p:sp>
      <p:sp>
        <p:nvSpPr>
          <p:cNvPr id="90115" name="Rectangle 2">
            <a:extLst>
              <a:ext uri="{FF2B5EF4-FFF2-40B4-BE49-F238E27FC236}">
                <a16:creationId xmlns:a16="http://schemas.microsoft.com/office/drawing/2014/main" id="{04C85E7F-E185-35FF-3168-235D1887044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46142584-3A0C-0D1B-3E32-6C0FD7E2563E}"/>
              </a:ext>
            </a:extLst>
          </p:cNvPr>
          <p:cNvSpPr>
            <a:spLocks noGrp="1" noChangeArrowheads="1"/>
          </p:cNvSpPr>
          <p:nvPr>
            <p:ph type="body" idx="1"/>
          </p:nvPr>
        </p:nvSpPr>
        <p:spPr>
          <a:noFill/>
          <a:ln/>
        </p:spPr>
        <p:txBody>
          <a:bodyPr/>
          <a:lstStyle/>
          <a:p>
            <a:endParaRPr lang="en-US" dirty="0"/>
          </a:p>
        </p:txBody>
      </p:sp>
      <p:sp>
        <p:nvSpPr>
          <p:cNvPr id="2" name="Footer Placeholder 1">
            <a:extLst>
              <a:ext uri="{FF2B5EF4-FFF2-40B4-BE49-F238E27FC236}">
                <a16:creationId xmlns:a16="http://schemas.microsoft.com/office/drawing/2014/main" id="{816BB0F5-A16E-A9FA-3467-E8364808994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5325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5"/>
          <p:cNvSpPr>
            <a:spLocks noGrp="1" noRot="1" noChangeAspect="1" noChangeArrowheads="1" noTextEdit="1"/>
          </p:cNvSpPr>
          <p:nvPr>
            <p:ph type="sldImg"/>
          </p:nvPr>
        </p:nvSpPr>
        <p:spPr>
          <a:xfrm>
            <a:off x="1223963" y="696913"/>
            <a:ext cx="4665662" cy="34988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57763" name="Rectangle 17"/>
          <p:cNvSpPr>
            <a:spLocks noGrp="1" noChangeArrowheads="1"/>
          </p:cNvSpPr>
          <p:nvPr>
            <p:ph type="body" idx="1"/>
          </p:nvPr>
        </p:nvSpPr>
        <p:spPr>
          <a:noFill/>
          <a:ln/>
        </p:spPr>
        <p:txBody>
          <a:bodyPr/>
          <a:lstStyle/>
          <a:p>
            <a:endParaRPr lang="en-US" altLang="en-US" dirty="0"/>
          </a:p>
        </p:txBody>
      </p:sp>
      <p:sp>
        <p:nvSpPr>
          <p:cNvPr id="757764" name="Rectangle 9"/>
          <p:cNvSpPr>
            <a:spLocks noChangeArrowheads="1"/>
          </p:cNvSpPr>
          <p:nvPr/>
        </p:nvSpPr>
        <p:spPr bwMode="auto">
          <a:xfrm>
            <a:off x="4015762" y="1"/>
            <a:ext cx="3097630" cy="4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lstStyle/>
          <a:p>
            <a:pPr eaLnBrk="1" hangingPunct="1"/>
            <a:endParaRPr lang="en-US" altLang="en-US" sz="1800">
              <a:latin typeface="Arial" panose="020B0604020202020204" pitchFamily="34" charset="0"/>
            </a:endParaRPr>
          </a:p>
        </p:txBody>
      </p:sp>
      <p:sp>
        <p:nvSpPr>
          <p:cNvPr id="757765" name="Rectangle 26"/>
          <p:cNvSpPr>
            <a:spLocks noChangeArrowheads="1"/>
          </p:cNvSpPr>
          <p:nvPr/>
        </p:nvSpPr>
        <p:spPr bwMode="auto">
          <a:xfrm>
            <a:off x="0" y="8887145"/>
            <a:ext cx="3097630" cy="5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nchor="b"/>
          <a:lstStyle/>
          <a:p>
            <a:pPr eaLnBrk="1" hangingPunct="1"/>
            <a:endParaRPr lang="en-US" altLang="en-US" sz="1800">
              <a:latin typeface="Arial" panose="020B0604020202020204" pitchFamily="34" charset="0"/>
            </a:endParaRPr>
          </a:p>
        </p:txBody>
      </p:sp>
      <p:sp>
        <p:nvSpPr>
          <p:cNvPr id="757766" name="Rectangle 6"/>
          <p:cNvSpPr>
            <a:spLocks noChangeArrowheads="1"/>
          </p:cNvSpPr>
          <p:nvPr/>
        </p:nvSpPr>
        <p:spPr bwMode="auto">
          <a:xfrm>
            <a:off x="4015762" y="8887145"/>
            <a:ext cx="3097630" cy="5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nchor="b"/>
          <a:lstStyle/>
          <a:p>
            <a:pPr eaLnBrk="1" hangingPunct="1"/>
            <a:fld id="{51ED643C-CB28-4361-AF8B-DB0724985897}" type="slidenum">
              <a:rPr lang="en-US" altLang="en-US" sz="1200">
                <a:cs typeface="Times New Roman" panose="02020603050405020304" pitchFamily="18" charset="0"/>
              </a:rPr>
              <a:pPr eaLnBrk="1" hangingPunct="1"/>
              <a:t>21</a:t>
            </a:fld>
            <a:endParaRPr lang="en-US" altLang="en-US" sz="1800">
              <a:latin typeface="Arial" panose="020B0604020202020204" pitchFamily="34" charset="0"/>
            </a:endParaRPr>
          </a:p>
        </p:txBody>
      </p:sp>
      <p:sp>
        <p:nvSpPr>
          <p:cNvPr id="757767" name="Rectangle 12"/>
          <p:cNvSpPr>
            <a:spLocks noChangeArrowheads="1"/>
          </p:cNvSpPr>
          <p:nvPr/>
        </p:nvSpPr>
        <p:spPr bwMode="auto">
          <a:xfrm>
            <a:off x="0" y="1"/>
            <a:ext cx="3097630" cy="4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8" rIns="90818" bIns="45408"/>
          <a:lstStyle/>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96717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rtl="0">
              <a:defRPr>
                <a:solidFill>
                  <a:srgbClr val="0000FF"/>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6553200" cy="533400"/>
          </a:xfrm>
          <a:prstGeom prst="rect">
            <a:avLst/>
          </a:prstGeom>
          <a:no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40" name="Rectangle 3"/>
          <p:cNvSpPr>
            <a:spLocks noGrp="1" noChangeArrowheads="1"/>
          </p:cNvSpPr>
          <p:nvPr>
            <p:ph type="body" idx="1"/>
          </p:nvPr>
        </p:nvSpPr>
        <p:spPr bwMode="auto">
          <a:xfrm>
            <a:off x="685800" y="1371600"/>
            <a:ext cx="7239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Line 9"/>
          <p:cNvSpPr>
            <a:spLocks noChangeShapeType="1"/>
          </p:cNvSpPr>
          <p:nvPr/>
        </p:nvSpPr>
        <p:spPr bwMode="auto">
          <a:xfrm>
            <a:off x="685800" y="381000"/>
            <a:ext cx="7772400" cy="0"/>
          </a:xfrm>
          <a:prstGeom prst="line">
            <a:avLst/>
          </a:prstGeom>
          <a:noFill/>
          <a:ln w="19050">
            <a:solidFill>
              <a:srgbClr val="0000FF"/>
            </a:solidFill>
            <a:round/>
            <a:headEnd/>
            <a:tailEnd/>
          </a:ln>
          <a:effectLst/>
        </p:spPr>
        <p:txBody>
          <a:bodyPr/>
          <a:lstStyle/>
          <a:p>
            <a:pPr>
              <a:defRPr/>
            </a:pPr>
            <a:endParaRPr lang="en-US"/>
          </a:p>
        </p:txBody>
      </p:sp>
      <p:sp>
        <p:nvSpPr>
          <p:cNvPr id="1035" name="Line 11"/>
          <p:cNvSpPr>
            <a:spLocks noChangeShapeType="1"/>
          </p:cNvSpPr>
          <p:nvPr userDrawn="1"/>
        </p:nvSpPr>
        <p:spPr bwMode="auto">
          <a:xfrm>
            <a:off x="685800" y="6553200"/>
            <a:ext cx="7772400" cy="0"/>
          </a:xfrm>
          <a:prstGeom prst="line">
            <a:avLst/>
          </a:prstGeom>
          <a:noFill/>
          <a:ln w="19050">
            <a:solidFill>
              <a:srgbClr val="0000FF"/>
            </a:solidFill>
            <a:round/>
            <a:headEnd/>
            <a:tailEnd/>
          </a:ln>
          <a:effectLst/>
        </p:spPr>
        <p:txBody>
          <a:bodyPr/>
          <a:lstStyle/>
          <a:p>
            <a:pPr>
              <a:defRPr/>
            </a:pPr>
            <a:endParaRPr lang="en-US"/>
          </a:p>
        </p:txBody>
      </p:sp>
      <p:sp>
        <p:nvSpPr>
          <p:cNvPr id="2" name="Rectangle 5">
            <a:extLst>
              <a:ext uri="{FF2B5EF4-FFF2-40B4-BE49-F238E27FC236}">
                <a16:creationId xmlns:a16="http://schemas.microsoft.com/office/drawing/2014/main" id="{E2F1F78B-5902-ACFD-DE17-9C561586A269}"/>
              </a:ext>
            </a:extLst>
          </p:cNvPr>
          <p:cNvSpPr txBox="1">
            <a:spLocks noChangeArrowheads="1"/>
          </p:cNvSpPr>
          <p:nvPr userDrawn="1"/>
        </p:nvSpPr>
        <p:spPr bwMode="auto">
          <a:xfrm>
            <a:off x="685800" y="76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chemeClr val="accent2"/>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dirty="0">
                <a:solidFill>
                  <a:srgbClr val="0000FF"/>
                </a:solidFill>
              </a:rPr>
              <a:t>المؤتمر الدولي السادس عشر للمنظمة الإسلامية للعلوم الطبية – الكويت يناير 2024</a:t>
            </a:r>
            <a:r>
              <a:rPr lang="en-US" dirty="0">
                <a:solidFill>
                  <a:srgbClr val="0000FF"/>
                </a:solidFill>
              </a:rPr>
              <a:t>		</a:t>
            </a: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3" r:id="rId3"/>
  </p:sldLayoutIdLst>
  <p:transition>
    <p:dissolve/>
  </p:transition>
  <p:hf hdr="0" dt="0"/>
  <p:txStyles>
    <p:title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p:titleStyle>
    <p:bodyStyle>
      <a:lvl1pPr marL="342900" indent="-342900" algn="l" rtl="0" eaLnBrk="0" fontAlgn="base" hangingPunct="0">
        <a:spcBef>
          <a:spcPct val="20000"/>
        </a:spcBef>
        <a:spcAft>
          <a:spcPct val="0"/>
        </a:spcAft>
        <a:buClr>
          <a:srgbClr val="CC3300"/>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rgbClr val="FF0000"/>
        </a:buClr>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rgbClr val="FF0000"/>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defRPr>
      </a:lvl5pPr>
      <a:lvl6pPr marL="25146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defRPr>
      </a:lvl6pPr>
      <a:lvl7pPr marL="29718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defRPr>
      </a:lvl7pPr>
      <a:lvl8pPr marL="34290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defRPr>
      </a:lvl8pPr>
      <a:lvl9pPr marL="38862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wmf"/><Relationship Id="rId4" Type="http://schemas.openxmlformats.org/officeDocument/2006/relationships/image" Target="../media/image37.wmf"/></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wmf"/><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wmf"/><Relationship Id="rId10" Type="http://schemas.openxmlformats.org/officeDocument/2006/relationships/image" Target="../media/image43.png"/><Relationship Id="rId4" Type="http://schemas.openxmlformats.org/officeDocument/2006/relationships/image" Target="../media/image36.wmf"/><Relationship Id="rId9"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D2E8-F29F-8D2E-312B-5974F6E3D6C5}"/>
            </a:ext>
          </a:extLst>
        </p:cNvPr>
        <p:cNvGrpSpPr/>
        <p:nvPr/>
      </p:nvGrpSpPr>
      <p:grpSpPr>
        <a:xfrm>
          <a:off x="0" y="0"/>
          <a:ext cx="0" cy="0"/>
          <a:chOff x="0" y="0"/>
          <a:chExt cx="0" cy="0"/>
        </a:xfrm>
      </p:grpSpPr>
      <p:sp>
        <p:nvSpPr>
          <p:cNvPr id="199688" name="Rectangle 8">
            <a:extLst>
              <a:ext uri="{FF2B5EF4-FFF2-40B4-BE49-F238E27FC236}">
                <a16:creationId xmlns:a16="http://schemas.microsoft.com/office/drawing/2014/main" id="{11DF68F0-1F89-BD3E-2E2E-92830F5DF1AC}"/>
              </a:ext>
            </a:extLst>
          </p:cNvPr>
          <p:cNvSpPr>
            <a:spLocks noChangeArrowheads="1"/>
          </p:cNvSpPr>
          <p:nvPr/>
        </p:nvSpPr>
        <p:spPr bwMode="auto">
          <a:xfrm>
            <a:off x="4953000" y="965058"/>
            <a:ext cx="3657600" cy="3730738"/>
          </a:xfrm>
          <a:prstGeom prst="rect">
            <a:avLst/>
          </a:prstGeom>
          <a:noFill/>
          <a:ln w="9525">
            <a:noFill/>
            <a:miter lim="800000"/>
            <a:headEnd/>
            <a:tailEnd/>
          </a:ln>
          <a:effectLst>
            <a:outerShdw algn="ctr" rotWithShape="0">
              <a:schemeClr val="tx1"/>
            </a:outerShdw>
          </a:effectLst>
        </p:spPr>
        <p:txBody>
          <a:bodyPr anchor="ctr"/>
          <a:lstStyle/>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مقدمة عن الذكاء الاصطناعي </a:t>
            </a:r>
            <a:endParaRPr lang="en-US"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endParaRPr>
          </a:p>
        </p:txBody>
      </p:sp>
      <p:sp>
        <p:nvSpPr>
          <p:cNvPr id="7" name="Rectangle 5">
            <a:extLst>
              <a:ext uri="{FF2B5EF4-FFF2-40B4-BE49-F238E27FC236}">
                <a16:creationId xmlns:a16="http://schemas.microsoft.com/office/drawing/2014/main" id="{DA5226C2-2A9E-911E-847D-45E34A22444A}"/>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pic>
        <p:nvPicPr>
          <p:cNvPr id="2" name="Picture 1" descr="Artificial Intelligence Is Leading the Way to Enhanced Diagnoses in  Otolaryngology - ENTtoday">
            <a:extLst>
              <a:ext uri="{FF2B5EF4-FFF2-40B4-BE49-F238E27FC236}">
                <a16:creationId xmlns:a16="http://schemas.microsoft.com/office/drawing/2014/main" id="{186616FA-F39D-6C0B-24EF-61ED92342C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845634"/>
            <a:ext cx="3734022" cy="4190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C96C17-FF07-B833-4ACF-E2FCCB09DF62}"/>
              </a:ext>
            </a:extLst>
          </p:cNvPr>
          <p:cNvSpPr txBox="1"/>
          <p:nvPr/>
        </p:nvSpPr>
        <p:spPr>
          <a:xfrm>
            <a:off x="380999" y="863563"/>
            <a:ext cx="4114800" cy="646331"/>
          </a:xfrm>
          <a:prstGeom prst="rect">
            <a:avLst/>
          </a:prstGeom>
          <a:noFill/>
        </p:spPr>
        <p:txBody>
          <a:bodyPr wrap="square" rtlCol="0">
            <a:spAutoFit/>
          </a:bodyPr>
          <a:lstStyle/>
          <a:p>
            <a:pPr algn="ctr"/>
            <a:r>
              <a:rPr lang="ar-EG" sz="3600" b="1" dirty="0">
                <a:solidFill>
                  <a:srgbClr val="FFFFFF"/>
                </a:solidFill>
                <a:effectLst>
                  <a:outerShdw blurRad="38100" dist="38100" dir="2700000" algn="tl">
                    <a:srgbClr val="000000">
                      <a:alpha val="43137"/>
                    </a:srgbClr>
                  </a:outerShdw>
                </a:effectLst>
              </a:rPr>
              <a:t>الذكـاء الاصطـناعي</a:t>
            </a:r>
            <a:endParaRPr lang="en-US" sz="3600" b="1" dirty="0">
              <a:solidFill>
                <a:srgbClr val="FFFFFF"/>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D073C47-5C1E-3C7D-D5AD-B9CA333DED38}"/>
              </a:ext>
            </a:extLst>
          </p:cNvPr>
          <p:cNvSpPr txBox="1"/>
          <p:nvPr/>
        </p:nvSpPr>
        <p:spPr>
          <a:xfrm>
            <a:off x="-152289" y="4298401"/>
            <a:ext cx="5410200" cy="523220"/>
          </a:xfrm>
          <a:prstGeom prst="rect">
            <a:avLst/>
          </a:prstGeom>
          <a:noFill/>
        </p:spPr>
        <p:txBody>
          <a:bodyPr wrap="square" rtlCol="0">
            <a:spAutoFit/>
          </a:bodyPr>
          <a:lstStyle/>
          <a:p>
            <a:pPr algn="ctr"/>
            <a:r>
              <a:rPr lang="en-US" sz="2800" b="1" dirty="0">
                <a:solidFill>
                  <a:srgbClr val="FFFFFF"/>
                </a:solidFill>
                <a:effectLst>
                  <a:outerShdw blurRad="38100" dist="38100" dir="2700000" algn="tl">
                    <a:srgbClr val="000000">
                      <a:alpha val="43137"/>
                    </a:srgbClr>
                  </a:outerShdw>
                </a:effectLst>
              </a:rPr>
              <a:t>Artificial Intelligence</a:t>
            </a:r>
          </a:p>
        </p:txBody>
      </p:sp>
      <p:sp>
        <p:nvSpPr>
          <p:cNvPr id="8" name="Rectangle 15">
            <a:extLst>
              <a:ext uri="{FF2B5EF4-FFF2-40B4-BE49-F238E27FC236}">
                <a16:creationId xmlns:a16="http://schemas.microsoft.com/office/drawing/2014/main" id="{5CF4D015-F71A-9887-6586-511CA0456205}"/>
              </a:ext>
            </a:extLst>
          </p:cNvPr>
          <p:cNvSpPr>
            <a:spLocks noChangeArrowheads="1"/>
          </p:cNvSpPr>
          <p:nvPr/>
        </p:nvSpPr>
        <p:spPr bwMode="auto">
          <a:xfrm>
            <a:off x="1828800" y="5105400"/>
            <a:ext cx="5333999" cy="1403461"/>
          </a:xfrm>
          <a:prstGeom prst="rect">
            <a:avLst/>
          </a:prstGeom>
          <a:noFill/>
          <a:ln w="9525">
            <a:noFill/>
            <a:miter lim="800000"/>
            <a:headEnd/>
            <a:tailEnd/>
          </a:ln>
        </p:spPr>
        <p:txBody>
          <a:bodyPr wrap="square">
            <a:spAutoFit/>
          </a:bodyPr>
          <a:lstStyle/>
          <a:p>
            <a:pPr algn="ctr" hangingPunct="1">
              <a:spcBef>
                <a:spcPct val="20000"/>
              </a:spcBef>
              <a:spcAft>
                <a:spcPct val="10000"/>
              </a:spcAft>
            </a:pPr>
            <a:r>
              <a:rPr kumimoji="1" lang="ar-EG" sz="3200" b="1" dirty="0">
                <a:solidFill>
                  <a:schemeClr val="accent2"/>
                </a:solidFill>
                <a:effectLst>
                  <a:outerShdw blurRad="38100" dist="38100" dir="2700000" algn="tl">
                    <a:srgbClr val="000000">
                      <a:alpha val="43137"/>
                    </a:srgbClr>
                  </a:outerShdw>
                </a:effectLst>
                <a:latin typeface="Palatino Linotype" pitchFamily="18" charset="0"/>
                <a:cs typeface="Arabic Transparent" pitchFamily="2" charset="-78"/>
                <a:sym typeface="Wingdings" pitchFamily="2" charset="2"/>
              </a:rPr>
              <a:t>أ.د/ هشـام </a:t>
            </a:r>
            <a:r>
              <a:rPr kumimoji="1" lang="ar-EG" sz="3200" b="1" dirty="0" smtClean="0">
                <a:solidFill>
                  <a:schemeClr val="accent2"/>
                </a:solidFill>
                <a:effectLst>
                  <a:outerShdw blurRad="38100" dist="38100" dir="2700000" algn="tl">
                    <a:srgbClr val="000000">
                      <a:alpha val="43137"/>
                    </a:srgbClr>
                  </a:outerShdw>
                </a:effectLst>
                <a:latin typeface="Palatino Linotype" pitchFamily="18" charset="0"/>
                <a:cs typeface="Arabic Transparent" pitchFamily="2" charset="-78"/>
                <a:sym typeface="Wingdings" pitchFamily="2" charset="2"/>
              </a:rPr>
              <a:t>كـوزو</a:t>
            </a:r>
            <a:endParaRPr kumimoji="1" lang="ar-KW" sz="3200" b="1" dirty="0" smtClean="0">
              <a:solidFill>
                <a:schemeClr val="accent2"/>
              </a:solidFill>
              <a:effectLst>
                <a:outerShdw blurRad="38100" dist="38100" dir="2700000" algn="tl">
                  <a:srgbClr val="000000">
                    <a:alpha val="43137"/>
                  </a:srgbClr>
                </a:outerShdw>
              </a:effectLst>
              <a:latin typeface="Palatino Linotype" pitchFamily="18" charset="0"/>
              <a:cs typeface="Arabic Transparent" pitchFamily="2" charset="-78"/>
              <a:sym typeface="Wingdings" pitchFamily="2" charset="2"/>
            </a:endParaRPr>
          </a:p>
          <a:p>
            <a:pPr algn="ctr" hangingPunct="1">
              <a:spcBef>
                <a:spcPct val="20000"/>
              </a:spcBef>
              <a:spcAft>
                <a:spcPct val="10000"/>
              </a:spcAft>
            </a:pPr>
            <a:r>
              <a:rPr kumimoji="1" lang="ar-KW" sz="2000" b="1" dirty="0" smtClean="0">
                <a:solidFill>
                  <a:schemeClr val="accent2"/>
                </a:solidFill>
                <a:effectLst>
                  <a:outerShdw blurRad="38100" dist="38100" dir="2700000" algn="tl">
                    <a:srgbClr val="000000">
                      <a:alpha val="43137"/>
                    </a:srgbClr>
                  </a:outerShdw>
                </a:effectLst>
                <a:latin typeface="Palatino Linotype" pitchFamily="18" charset="0"/>
                <a:cs typeface="Arabic Transparent" pitchFamily="2" charset="-78"/>
                <a:sym typeface="Wingdings" pitchFamily="2" charset="2"/>
              </a:rPr>
              <a:t>أستاذ طب السمع والإتزان – منسق مشروعات الصحة الرقمية</a:t>
            </a:r>
          </a:p>
          <a:p>
            <a:pPr algn="ctr" hangingPunct="1">
              <a:spcBef>
                <a:spcPct val="20000"/>
              </a:spcBef>
              <a:spcAft>
                <a:spcPct val="10000"/>
              </a:spcAft>
            </a:pPr>
            <a:r>
              <a:rPr kumimoji="1" lang="ar-KW" sz="2000" b="1" dirty="0" smtClean="0">
                <a:solidFill>
                  <a:schemeClr val="accent2"/>
                </a:solidFill>
                <a:effectLst>
                  <a:outerShdw blurRad="38100" dist="38100" dir="2700000" algn="tl">
                    <a:srgbClr val="000000">
                      <a:alpha val="43137"/>
                    </a:srgbClr>
                  </a:outerShdw>
                </a:effectLst>
                <a:latin typeface="Palatino Linotype" pitchFamily="18" charset="0"/>
                <a:cs typeface="Arabic Transparent" pitchFamily="2" charset="-78"/>
                <a:sym typeface="Wingdings" pitchFamily="2" charset="2"/>
              </a:rPr>
              <a:t>جامعة الإسكندرية – مـصر</a:t>
            </a:r>
            <a:endParaRPr kumimoji="1" lang="en-US" sz="2000" b="1" dirty="0">
              <a:solidFill>
                <a:schemeClr val="accent2"/>
              </a:solidFill>
              <a:effectLst>
                <a:outerShdw blurRad="38100" dist="38100" dir="2700000" algn="tl">
                  <a:srgbClr val="000000">
                    <a:alpha val="43137"/>
                  </a:srgbClr>
                </a:outerShdw>
              </a:effectLst>
              <a:latin typeface="Palatino Linotype" pitchFamily="18" charset="0"/>
              <a:cs typeface="Arabic Transparent" pitchFamily="2" charset="-78"/>
              <a:sym typeface="Wingdings" pitchFamily="2" charset="2"/>
            </a:endParaRPr>
          </a:p>
        </p:txBody>
      </p:sp>
    </p:spTree>
    <p:extLst>
      <p:ext uri="{BB962C8B-B14F-4D97-AF65-F5344CB8AC3E}">
        <p14:creationId xmlns:p14="http://schemas.microsoft.com/office/powerpoint/2010/main" val="3085611490"/>
      </p:ext>
    </p:extLst>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BD, ML, DL, DS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998720"/>
          </a:xfrm>
          <a:prstGeom prst="rect">
            <a:avLst/>
          </a:prstGeom>
        </p:spPr>
      </p:pic>
      <p:sp>
        <p:nvSpPr>
          <p:cNvPr id="7" name="Rectangle 5">
            <a:extLst>
              <a:ext uri="{FF2B5EF4-FFF2-40B4-BE49-F238E27FC236}">
                <a16:creationId xmlns:a16="http://schemas.microsoft.com/office/drawing/2014/main" id="{DA5226C2-2A9E-911E-847D-45E34A22444A}"/>
              </a:ext>
            </a:extLst>
          </p:cNvPr>
          <p:cNvSpPr>
            <a:spLocks noGrp="1" noChangeArrowheads="1"/>
          </p:cNvSpPr>
          <p:nvPr>
            <p:ph type="ftr" sz="quarter" idx="4294967295"/>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3616709451"/>
      </p:ext>
    </p:extLst>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50+ Examples of How Blockchains are Taking Over the World | Blockchain, Blockchain  technology, Use case">
            <a:extLst>
              <a:ext uri="{FF2B5EF4-FFF2-40B4-BE49-F238E27FC236}">
                <a16:creationId xmlns:a16="http://schemas.microsoft.com/office/drawing/2014/main" id="{8C790552-C2EA-456B-9C99-64261DCD8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209593"/>
      </p:ext>
    </p:extLst>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C0D11EC2-EE04-46F4-9D13-EFF22E3EA2E8}"/>
              </a:ext>
            </a:extLst>
          </p:cNvPr>
          <p:cNvSpPr txBox="1">
            <a:spLocks noChangeArrowheads="1"/>
          </p:cNvSpPr>
          <p:nvPr/>
        </p:nvSpPr>
        <p:spPr>
          <a:xfrm>
            <a:off x="685800" y="609600"/>
            <a:ext cx="7772400" cy="533400"/>
          </a:xfrm>
          <a:prstGeom prst="rect">
            <a:avLst/>
          </a:prstGeom>
        </p:spPr>
        <p:txBody>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r>
              <a:rPr lang="en-US" altLang="en-US" kern="0" dirty="0"/>
              <a:t>Digital </a:t>
            </a:r>
            <a:r>
              <a:rPr lang="en-US" altLang="en-US" kern="0" dirty="0" smtClean="0"/>
              <a:t>Ecosystem</a:t>
            </a:r>
            <a:r>
              <a:rPr lang="ar-KW" altLang="en-US" kern="0" dirty="0" smtClean="0"/>
              <a:t>   </a:t>
            </a:r>
            <a:r>
              <a:rPr lang="ar-KW" altLang="en-US" sz="4000" kern="0" dirty="0" smtClean="0">
                <a:cs typeface="+mn-cs"/>
              </a:rPr>
              <a:t>النظام البيئي الرقمي</a:t>
            </a:r>
            <a:endParaRPr lang="en-US" altLang="en-US" sz="2800" kern="0" dirty="0">
              <a:cs typeface="+mn-cs"/>
            </a:endParaRPr>
          </a:p>
        </p:txBody>
      </p:sp>
      <p:pic>
        <p:nvPicPr>
          <p:cNvPr id="3" name="Picture 2">
            <a:extLst>
              <a:ext uri="{FF2B5EF4-FFF2-40B4-BE49-F238E27FC236}">
                <a16:creationId xmlns:a16="http://schemas.microsoft.com/office/drawing/2014/main" id="{9EC8CE61-C77A-463E-AC40-ED7F722AD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87408"/>
            <a:ext cx="6324600" cy="5121383"/>
          </a:xfrm>
          <a:prstGeom prst="rect">
            <a:avLst/>
          </a:prstGeom>
        </p:spPr>
      </p:pic>
      <p:sp>
        <p:nvSpPr>
          <p:cNvPr id="5" name="Footer Placeholder 3">
            <a:extLst>
              <a:ext uri="{FF2B5EF4-FFF2-40B4-BE49-F238E27FC236}">
                <a16:creationId xmlns:a16="http://schemas.microsoft.com/office/drawing/2014/main" id="{607381D3-5F9D-414F-9176-725D29447F64}"/>
              </a:ext>
            </a:extLst>
          </p:cNvPr>
          <p:cNvSpPr>
            <a:spLocks noGrp="1"/>
          </p:cNvSpPr>
          <p:nvPr>
            <p:ph type="ftr" sz="quarter" idx="4294967295"/>
          </p:nvPr>
        </p:nvSpPr>
        <p:spPr>
          <a:xfrm>
            <a:off x="685800" y="6553200"/>
            <a:ext cx="7772400" cy="304800"/>
          </a:xfrm>
        </p:spPr>
        <p:txBody>
          <a:bodyPr/>
          <a:lstStyle/>
          <a:p>
            <a:pPr>
              <a:defRPr/>
            </a:pPr>
            <a:endParaRPr lang="en-US" dirty="0"/>
          </a:p>
        </p:txBody>
      </p:sp>
    </p:spTree>
    <p:extLst>
      <p:ext uri="{BB962C8B-B14F-4D97-AF65-F5344CB8AC3E}">
        <p14:creationId xmlns:p14="http://schemas.microsoft.com/office/powerpoint/2010/main" val="2496182734"/>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685800" y="1219200"/>
            <a:ext cx="7924800" cy="523220"/>
          </a:xfrm>
          <a:prstGeom prst="rect">
            <a:avLst/>
          </a:prstGeom>
        </p:spPr>
        <p:txBody>
          <a:bodyPr wrap="square">
            <a:spAutoFit/>
          </a:bodyPr>
          <a:lstStyle/>
          <a:p>
            <a:pPr algn="r" rtl="1">
              <a:buFont typeface="Wingdings" panose="05000000000000000000" pitchFamily="2" charset="2"/>
              <a:buNone/>
            </a:pPr>
            <a:r>
              <a:rPr lang="ar-EG" altLang="en-US" sz="2800" dirty="0"/>
              <a:t>فرع من علوم الحاسب مهتم </a:t>
            </a:r>
            <a:r>
              <a:rPr lang="ar-EG" altLang="en-US" sz="2800" b="1" dirty="0">
                <a:solidFill>
                  <a:srgbClr val="C00000"/>
                </a:solidFill>
                <a:effectLst>
                  <a:outerShdw blurRad="38100" dist="38100" dir="2700000" algn="tl">
                    <a:srgbClr val="000000">
                      <a:alpha val="43137"/>
                    </a:srgbClr>
                  </a:outerShdw>
                </a:effectLst>
              </a:rPr>
              <a:t>بجعل الكمبيوتر يتصرف كالبشر</a:t>
            </a:r>
            <a:endParaRPr lang="en-US" sz="2800" dirty="0"/>
          </a:p>
        </p:txBody>
      </p:sp>
      <p:sp>
        <p:nvSpPr>
          <p:cNvPr id="3" name="Rectangle 5">
            <a:extLst>
              <a:ext uri="{FF2B5EF4-FFF2-40B4-BE49-F238E27FC236}">
                <a16:creationId xmlns:a16="http://schemas.microsoft.com/office/drawing/2014/main" id="{6EEB0A40-5A86-7B9C-5C24-1B4DF46F919C}"/>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6" name="Title 1">
            <a:extLst>
              <a:ext uri="{FF2B5EF4-FFF2-40B4-BE49-F238E27FC236}">
                <a16:creationId xmlns:a16="http://schemas.microsoft.com/office/drawing/2014/main" id="{72907A11-481A-D2C1-6FC8-D460CEAC77CB}"/>
              </a:ext>
            </a:extLst>
          </p:cNvPr>
          <p:cNvSpPr>
            <a:spLocks noGrp="1"/>
          </p:cNvSpPr>
          <p:nvPr>
            <p:ph type="title"/>
          </p:nvPr>
        </p:nvSpPr>
        <p:spPr>
          <a:xfrm>
            <a:off x="685800" y="533400"/>
            <a:ext cx="7772400" cy="533400"/>
          </a:xfrm>
        </p:spPr>
        <p:txBody>
          <a:bodyPr/>
          <a:lstStyle/>
          <a:p>
            <a:pPr algn="r" rtl="1"/>
            <a:r>
              <a:rPr lang="ar-EG" sz="4400" dirty="0">
                <a:cs typeface="+mn-cs"/>
              </a:rPr>
              <a:t>ما هو الذكاء الاصطناعي؟</a:t>
            </a:r>
            <a:endParaRPr lang="en-US" sz="4400" dirty="0">
              <a:cs typeface="+mn-cs"/>
            </a:endParaRPr>
          </a:p>
        </p:txBody>
      </p:sp>
      <p:grpSp>
        <p:nvGrpSpPr>
          <p:cNvPr id="13" name="Group 12">
            <a:extLst>
              <a:ext uri="{FF2B5EF4-FFF2-40B4-BE49-F238E27FC236}">
                <a16:creationId xmlns:a16="http://schemas.microsoft.com/office/drawing/2014/main" id="{17A0D00D-C0AE-2AF3-888A-6A78932CA141}"/>
              </a:ext>
            </a:extLst>
          </p:cNvPr>
          <p:cNvGrpSpPr/>
          <p:nvPr/>
        </p:nvGrpSpPr>
        <p:grpSpPr>
          <a:xfrm>
            <a:off x="1828800" y="2106409"/>
            <a:ext cx="5410200" cy="4026196"/>
            <a:chOff x="1828800" y="2106409"/>
            <a:chExt cx="5410200" cy="4026196"/>
          </a:xfrm>
        </p:grpSpPr>
        <p:pic>
          <p:nvPicPr>
            <p:cNvPr id="4098" name="Picture 2" descr="Machine Learning and Artificial Intelligence | SimInsights">
              <a:extLst>
                <a:ext uri="{FF2B5EF4-FFF2-40B4-BE49-F238E27FC236}">
                  <a16:creationId xmlns:a16="http://schemas.microsoft.com/office/drawing/2014/main" id="{1C4B66A8-395D-AC21-E702-FA9473C9A5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08" t="4850" r="5208" b="4850"/>
            <a:stretch/>
          </p:blipFill>
          <p:spPr bwMode="auto">
            <a:xfrm>
              <a:off x="1828800" y="2106409"/>
              <a:ext cx="5410200" cy="40261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DD0C7B-412D-2EBD-5791-7C75BA48948A}"/>
                </a:ext>
              </a:extLst>
            </p:cNvPr>
            <p:cNvSpPr txBox="1"/>
            <p:nvPr/>
          </p:nvSpPr>
          <p:spPr>
            <a:xfrm>
              <a:off x="3664132" y="3657600"/>
              <a:ext cx="890451" cy="338554"/>
            </a:xfrm>
            <a:prstGeom prst="rect">
              <a:avLst/>
            </a:prstGeom>
            <a:solidFill>
              <a:srgbClr val="FFCCCC"/>
            </a:solidFill>
          </p:spPr>
          <p:txBody>
            <a:bodyPr wrap="square" rtlCol="0">
              <a:spAutoFit/>
            </a:bodyPr>
            <a:lstStyle/>
            <a:p>
              <a:pPr algn="ctr"/>
              <a:r>
                <a:rPr lang="ar-EG" sz="1600" dirty="0"/>
                <a:t>حساسات</a:t>
              </a:r>
              <a:endParaRPr lang="en-US" sz="1600" dirty="0"/>
            </a:p>
          </p:txBody>
        </p:sp>
        <p:sp>
          <p:nvSpPr>
            <p:cNvPr id="8" name="TextBox 7">
              <a:extLst>
                <a:ext uri="{FF2B5EF4-FFF2-40B4-BE49-F238E27FC236}">
                  <a16:creationId xmlns:a16="http://schemas.microsoft.com/office/drawing/2014/main" id="{EFFFB3FB-6E85-28B1-1F09-53916AA5C5E5}"/>
                </a:ext>
              </a:extLst>
            </p:cNvPr>
            <p:cNvSpPr txBox="1"/>
            <p:nvPr/>
          </p:nvSpPr>
          <p:spPr>
            <a:xfrm>
              <a:off x="3664132" y="4586488"/>
              <a:ext cx="890451" cy="338554"/>
            </a:xfrm>
            <a:prstGeom prst="rect">
              <a:avLst/>
            </a:prstGeom>
            <a:solidFill>
              <a:srgbClr val="FFCCCC"/>
            </a:solidFill>
          </p:spPr>
          <p:txBody>
            <a:bodyPr wrap="square" rtlCol="0">
              <a:spAutoFit/>
            </a:bodyPr>
            <a:lstStyle/>
            <a:p>
              <a:pPr algn="ctr"/>
              <a:r>
                <a:rPr lang="ar-EG" sz="1600" dirty="0"/>
                <a:t>محركات</a:t>
              </a:r>
              <a:endParaRPr lang="en-US" sz="1600" dirty="0"/>
            </a:p>
          </p:txBody>
        </p:sp>
        <p:sp>
          <p:nvSpPr>
            <p:cNvPr id="9" name="TextBox 8">
              <a:extLst>
                <a:ext uri="{FF2B5EF4-FFF2-40B4-BE49-F238E27FC236}">
                  <a16:creationId xmlns:a16="http://schemas.microsoft.com/office/drawing/2014/main" id="{0A4272CE-0CBD-7743-231F-B0087275B059}"/>
                </a:ext>
              </a:extLst>
            </p:cNvPr>
            <p:cNvSpPr txBox="1"/>
            <p:nvPr/>
          </p:nvSpPr>
          <p:spPr>
            <a:xfrm>
              <a:off x="2971800" y="2166304"/>
              <a:ext cx="890451" cy="400110"/>
            </a:xfrm>
            <a:prstGeom prst="rect">
              <a:avLst/>
            </a:prstGeom>
            <a:solidFill>
              <a:srgbClr val="FFCCCC"/>
            </a:solidFill>
          </p:spPr>
          <p:txBody>
            <a:bodyPr wrap="square" rtlCol="0">
              <a:spAutoFit/>
            </a:bodyPr>
            <a:lstStyle/>
            <a:p>
              <a:pPr algn="ctr"/>
              <a:r>
                <a:rPr lang="ar-EG" sz="2000" b="1" dirty="0">
                  <a:solidFill>
                    <a:schemeClr val="accent2">
                      <a:lumMod val="75000"/>
                    </a:schemeClr>
                  </a:solidFill>
                  <a:effectLst>
                    <a:outerShdw blurRad="38100" dist="38100" dir="2700000" algn="tl">
                      <a:srgbClr val="000000">
                        <a:alpha val="43137"/>
                      </a:srgbClr>
                    </a:outerShdw>
                  </a:effectLst>
                </a:rPr>
                <a:t>الإنسان</a:t>
              </a:r>
              <a:endParaRPr lang="en-US" sz="2000" b="1" dirty="0">
                <a:solidFill>
                  <a:schemeClr val="accent2">
                    <a:lumMod val="75000"/>
                  </a:schemeClr>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86C145C1-E316-484D-0A53-6F6AE14BF34A}"/>
                </a:ext>
              </a:extLst>
            </p:cNvPr>
            <p:cNvSpPr txBox="1"/>
            <p:nvPr/>
          </p:nvSpPr>
          <p:spPr>
            <a:xfrm>
              <a:off x="5486400" y="2602468"/>
              <a:ext cx="1066800" cy="400110"/>
            </a:xfrm>
            <a:prstGeom prst="rect">
              <a:avLst/>
            </a:prstGeom>
            <a:solidFill>
              <a:srgbClr val="C4DCFE"/>
            </a:solidFill>
          </p:spPr>
          <p:txBody>
            <a:bodyPr wrap="square" rtlCol="0">
              <a:spAutoFit/>
            </a:bodyPr>
            <a:lstStyle/>
            <a:p>
              <a:pPr algn="ctr"/>
              <a:r>
                <a:rPr lang="ar-EG" sz="2000" b="1" dirty="0"/>
                <a:t>إدراكات</a:t>
              </a:r>
              <a:endParaRPr lang="en-US" sz="2000" b="1" dirty="0"/>
            </a:p>
          </p:txBody>
        </p:sp>
        <p:sp>
          <p:nvSpPr>
            <p:cNvPr id="11" name="TextBox 10">
              <a:extLst>
                <a:ext uri="{FF2B5EF4-FFF2-40B4-BE49-F238E27FC236}">
                  <a16:creationId xmlns:a16="http://schemas.microsoft.com/office/drawing/2014/main" id="{7A0084DE-7123-0935-25D6-8485DD535E85}"/>
                </a:ext>
              </a:extLst>
            </p:cNvPr>
            <p:cNvSpPr txBox="1"/>
            <p:nvPr/>
          </p:nvSpPr>
          <p:spPr>
            <a:xfrm>
              <a:off x="5562600" y="5515264"/>
              <a:ext cx="1066800" cy="400110"/>
            </a:xfrm>
            <a:prstGeom prst="rect">
              <a:avLst/>
            </a:prstGeom>
            <a:solidFill>
              <a:srgbClr val="C4DCFE"/>
            </a:solidFill>
          </p:spPr>
          <p:txBody>
            <a:bodyPr wrap="square" rtlCol="0">
              <a:spAutoFit/>
            </a:bodyPr>
            <a:lstStyle/>
            <a:p>
              <a:pPr algn="ctr"/>
              <a:r>
                <a:rPr lang="ar-EG" sz="2000" b="1" dirty="0"/>
                <a:t>أفعال</a:t>
              </a:r>
              <a:endParaRPr lang="en-US" sz="2000" b="1" dirty="0"/>
            </a:p>
          </p:txBody>
        </p:sp>
        <p:sp>
          <p:nvSpPr>
            <p:cNvPr id="12" name="TextBox 11">
              <a:extLst>
                <a:ext uri="{FF2B5EF4-FFF2-40B4-BE49-F238E27FC236}">
                  <a16:creationId xmlns:a16="http://schemas.microsoft.com/office/drawing/2014/main" id="{7E680723-8784-4D90-C5DF-1C2384B1BE25}"/>
                </a:ext>
              </a:extLst>
            </p:cNvPr>
            <p:cNvSpPr txBox="1"/>
            <p:nvPr/>
          </p:nvSpPr>
          <p:spPr>
            <a:xfrm>
              <a:off x="5410200" y="2154384"/>
              <a:ext cx="1219200" cy="400110"/>
            </a:xfrm>
            <a:prstGeom prst="rect">
              <a:avLst/>
            </a:prstGeom>
            <a:solidFill>
              <a:srgbClr val="C4DCFE"/>
            </a:solidFill>
          </p:spPr>
          <p:txBody>
            <a:bodyPr wrap="square" rtlCol="0">
              <a:spAutoFit/>
            </a:bodyPr>
            <a:lstStyle/>
            <a:p>
              <a:pPr algn="ctr"/>
              <a:r>
                <a:rPr lang="ar-EG" sz="2000" b="1" dirty="0">
                  <a:solidFill>
                    <a:schemeClr val="accent2">
                      <a:lumMod val="75000"/>
                    </a:schemeClr>
                  </a:solidFill>
                </a:rPr>
                <a:t>البيئة</a:t>
              </a:r>
              <a:endParaRPr lang="en-US" sz="2000" b="1" dirty="0">
                <a:solidFill>
                  <a:schemeClr val="accent2">
                    <a:lumMod val="75000"/>
                  </a:schemeClr>
                </a:solidFill>
              </a:endParaRPr>
            </a:p>
          </p:txBody>
        </p:sp>
      </p:grpSp>
    </p:spTree>
    <p:extLst>
      <p:ext uri="{BB962C8B-B14F-4D97-AF65-F5344CB8AC3E}">
        <p14:creationId xmlns:p14="http://schemas.microsoft.com/office/powerpoint/2010/main" val="1630702994"/>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p:nvPr/>
        </p:nvSpPr>
        <p:spPr>
          <a:xfrm>
            <a:off x="38100" y="1371600"/>
            <a:ext cx="9067800" cy="4401205"/>
          </a:xfrm>
          <a:prstGeom prst="rect">
            <a:avLst/>
          </a:prstGeom>
        </p:spPr>
        <p:txBody>
          <a:bodyPr wrap="square">
            <a:spAutoFit/>
          </a:bodyPr>
          <a:lstStyle/>
          <a:p>
            <a:pPr marL="914400" lvl="1" indent="-457200" algn="r" rtl="1">
              <a:buClr>
                <a:srgbClr val="FF0000"/>
              </a:buClr>
              <a:buFont typeface="Wingdings" panose="05000000000000000000" pitchFamily="2" charset="2"/>
              <a:buChar char="§"/>
            </a:pPr>
            <a:r>
              <a:rPr lang="ar-EG" altLang="en-US" sz="2800" b="1" dirty="0">
                <a:effectLst>
                  <a:outerShdw blurRad="38100" dist="38100" dir="2700000" algn="tl">
                    <a:srgbClr val="000000">
                      <a:alpha val="43137"/>
                    </a:srgbClr>
                  </a:outerShdw>
                </a:effectLst>
                <a:latin typeface="+mn-lt"/>
              </a:rPr>
              <a:t>يتعلمون</a:t>
            </a:r>
            <a:r>
              <a:rPr lang="ar-EG" altLang="en-US" sz="2800" dirty="0">
                <a:latin typeface="+mn-lt"/>
              </a:rPr>
              <a:t> من الخبرات.</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b="1" dirty="0">
                <a:effectLst>
                  <a:outerShdw blurRad="38100" dist="38100" dir="2700000" algn="tl">
                    <a:srgbClr val="000000">
                      <a:alpha val="43137"/>
                    </a:srgbClr>
                  </a:outerShdw>
                </a:effectLst>
                <a:latin typeface="+mn-lt"/>
              </a:rPr>
              <a:t>يطبقون المعرفة </a:t>
            </a:r>
            <a:r>
              <a:rPr lang="ar-EG" altLang="en-US" sz="2800" dirty="0">
                <a:latin typeface="+mn-lt"/>
              </a:rPr>
              <a:t>الناتجة عن الخبرات.</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dirty="0">
                <a:latin typeface="+mn-lt"/>
              </a:rPr>
              <a:t>يتعاملون مع </a:t>
            </a:r>
            <a:r>
              <a:rPr lang="ar-EG" altLang="en-US" sz="2800" b="1" dirty="0">
                <a:effectLst>
                  <a:outerShdw blurRad="38100" dist="38100" dir="2700000" algn="tl">
                    <a:srgbClr val="000000">
                      <a:alpha val="43137"/>
                    </a:srgbClr>
                  </a:outerShdw>
                </a:effectLst>
                <a:latin typeface="+mn-lt"/>
              </a:rPr>
              <a:t>المواقف المركبة</a:t>
            </a:r>
            <a:r>
              <a:rPr lang="ar-EG" altLang="en-US" sz="2800" dirty="0">
                <a:latin typeface="+mn-lt"/>
              </a:rPr>
              <a:t>.</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dirty="0">
                <a:latin typeface="+mn-lt"/>
              </a:rPr>
              <a:t>يتفاعلون سريعا وبطريقة صحيحة مع أي </a:t>
            </a:r>
            <a:r>
              <a:rPr lang="ar-EG" altLang="en-US" sz="2800" b="1" dirty="0">
                <a:effectLst>
                  <a:outerShdw blurRad="38100" dist="38100" dir="2700000" algn="tl">
                    <a:srgbClr val="000000">
                      <a:alpha val="43137"/>
                    </a:srgbClr>
                  </a:outerShdw>
                </a:effectLst>
                <a:latin typeface="+mn-lt"/>
              </a:rPr>
              <a:t>موقف جديد</a:t>
            </a:r>
            <a:r>
              <a:rPr lang="ar-EG" altLang="en-US" sz="2800" dirty="0">
                <a:latin typeface="+mn-lt"/>
              </a:rPr>
              <a:t>.</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dirty="0">
                <a:latin typeface="+mn-lt"/>
              </a:rPr>
              <a:t>يمكنهم </a:t>
            </a:r>
            <a:r>
              <a:rPr lang="ar-EG" altLang="en-US" sz="2800" b="1" dirty="0">
                <a:effectLst>
                  <a:outerShdw blurRad="38100" dist="38100" dir="2700000" algn="tl">
                    <a:srgbClr val="000000">
                      <a:alpha val="43137"/>
                    </a:srgbClr>
                  </a:outerShdw>
                </a:effectLst>
                <a:latin typeface="+mn-lt"/>
              </a:rPr>
              <a:t>حل المشكلات </a:t>
            </a:r>
            <a:r>
              <a:rPr lang="ar-EG" altLang="en-US" sz="2800" dirty="0">
                <a:latin typeface="+mn-lt"/>
              </a:rPr>
              <a:t>في غياب بعض المعلومات المهمة.</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dirty="0">
                <a:latin typeface="+mn-lt"/>
              </a:rPr>
              <a:t>يمكنهم </a:t>
            </a:r>
            <a:r>
              <a:rPr lang="ar-EG" altLang="en-US" sz="2800" b="1" dirty="0">
                <a:effectLst>
                  <a:outerShdw blurRad="38100" dist="38100" dir="2700000" algn="tl">
                    <a:srgbClr val="000000">
                      <a:alpha val="43137"/>
                    </a:srgbClr>
                  </a:outerShdw>
                </a:effectLst>
                <a:latin typeface="+mn-lt"/>
              </a:rPr>
              <a:t>تحديد الأهم </a:t>
            </a:r>
            <a:r>
              <a:rPr lang="ar-EG" altLang="en-US" sz="2800" dirty="0">
                <a:latin typeface="+mn-lt"/>
              </a:rPr>
              <a:t>فالمهم.</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dirty="0">
                <a:latin typeface="+mn-lt"/>
              </a:rPr>
              <a:t>يمكنهم </a:t>
            </a:r>
            <a:r>
              <a:rPr lang="ar-EG" altLang="en-US" sz="2800" b="1" dirty="0">
                <a:effectLst>
                  <a:outerShdw blurRad="38100" dist="38100" dir="2700000" algn="tl">
                    <a:srgbClr val="000000">
                      <a:alpha val="43137"/>
                    </a:srgbClr>
                  </a:outerShdw>
                </a:effectLst>
                <a:latin typeface="+mn-lt"/>
              </a:rPr>
              <a:t>فهو الصور </a:t>
            </a:r>
            <a:r>
              <a:rPr lang="ar-EG" altLang="en-US" sz="2800" dirty="0">
                <a:latin typeface="+mn-lt"/>
              </a:rPr>
              <a:t>والمجسمات.</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dirty="0">
                <a:latin typeface="+mn-lt"/>
              </a:rPr>
              <a:t>يمكنهم معالجة والتعامل مع </a:t>
            </a:r>
            <a:r>
              <a:rPr lang="ar-EG" altLang="en-US" sz="2800" b="1" dirty="0">
                <a:effectLst>
                  <a:outerShdw blurRad="38100" dist="38100" dir="2700000" algn="tl">
                    <a:srgbClr val="000000">
                      <a:alpha val="43137"/>
                    </a:srgbClr>
                  </a:outerShdw>
                </a:effectLst>
                <a:latin typeface="+mn-lt"/>
              </a:rPr>
              <a:t>الرموز والرمزيات</a:t>
            </a:r>
            <a:r>
              <a:rPr lang="ar-EG" altLang="en-US" sz="2800" dirty="0">
                <a:latin typeface="+mn-lt"/>
              </a:rPr>
              <a:t>.</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dirty="0">
                <a:latin typeface="+mn-lt"/>
              </a:rPr>
              <a:t>هم </a:t>
            </a:r>
            <a:r>
              <a:rPr lang="ar-EG" altLang="en-US" sz="2800" b="1" dirty="0">
                <a:effectLst>
                  <a:outerShdw blurRad="38100" dist="38100" dir="2700000" algn="tl">
                    <a:srgbClr val="000000">
                      <a:alpha val="43137"/>
                    </a:srgbClr>
                  </a:outerShdw>
                </a:effectLst>
                <a:latin typeface="+mn-lt"/>
              </a:rPr>
              <a:t>مبتكرون</a:t>
            </a:r>
            <a:r>
              <a:rPr lang="ar-EG" altLang="en-US" sz="2800" dirty="0">
                <a:latin typeface="+mn-lt"/>
              </a:rPr>
              <a:t> و</a:t>
            </a:r>
            <a:r>
              <a:rPr lang="ar-EG" altLang="en-US" sz="2800" b="1" dirty="0">
                <a:effectLst>
                  <a:outerShdw blurRad="38100" dist="38100" dir="2700000" algn="tl">
                    <a:srgbClr val="000000">
                      <a:alpha val="43137"/>
                    </a:srgbClr>
                  </a:outerShdw>
                </a:effectLst>
                <a:latin typeface="+mn-lt"/>
              </a:rPr>
              <a:t>مبدعون</a:t>
            </a:r>
            <a:r>
              <a:rPr lang="ar-EG" altLang="en-US" sz="2800" dirty="0">
                <a:latin typeface="+mn-lt"/>
              </a:rPr>
              <a:t> وواسعي الخيال.</a:t>
            </a:r>
            <a:endParaRPr lang="en-US" altLang="en-US" sz="2800" dirty="0">
              <a:latin typeface="+mn-lt"/>
            </a:endParaRPr>
          </a:p>
          <a:p>
            <a:pPr marL="914400" lvl="1" indent="-457200" algn="r" rtl="1">
              <a:buClr>
                <a:srgbClr val="FF0000"/>
              </a:buClr>
              <a:buFont typeface="Wingdings" panose="05000000000000000000" pitchFamily="2" charset="2"/>
              <a:buChar char="§"/>
            </a:pPr>
            <a:r>
              <a:rPr lang="ar-EG" altLang="en-US" sz="2800" dirty="0">
                <a:latin typeface="+mn-lt"/>
              </a:rPr>
              <a:t>يمكنهم استخدام </a:t>
            </a:r>
            <a:r>
              <a:rPr lang="ar-EG" altLang="en-US" sz="2800" b="1" dirty="0">
                <a:effectLst>
                  <a:outerShdw blurRad="38100" dist="38100" dir="2700000" algn="tl">
                    <a:srgbClr val="000000">
                      <a:alpha val="43137"/>
                    </a:srgbClr>
                  </a:outerShdw>
                </a:effectLst>
                <a:latin typeface="+mn-lt"/>
              </a:rPr>
              <a:t>الإرشادات</a:t>
            </a:r>
            <a:r>
              <a:rPr lang="ar-EG" altLang="en-US" sz="2800" dirty="0">
                <a:latin typeface="+mn-lt"/>
              </a:rPr>
              <a:t>.</a:t>
            </a:r>
            <a:endParaRPr lang="en-US" altLang="en-US" sz="2800" dirty="0">
              <a:latin typeface="+mn-lt"/>
            </a:endParaRPr>
          </a:p>
        </p:txBody>
      </p:sp>
      <p:sp>
        <p:nvSpPr>
          <p:cNvPr id="4" name="Rectangle 5">
            <a:extLst>
              <a:ext uri="{FF2B5EF4-FFF2-40B4-BE49-F238E27FC236}">
                <a16:creationId xmlns:a16="http://schemas.microsoft.com/office/drawing/2014/main" id="{0C72D554-9A74-E6A6-50BC-CA1344E4152C}"/>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F8406149-CDFF-B169-E620-51E24149BA77}"/>
              </a:ext>
            </a:extLst>
          </p:cNvPr>
          <p:cNvSpPr>
            <a:spLocks noGrp="1"/>
          </p:cNvSpPr>
          <p:nvPr>
            <p:ph type="title"/>
          </p:nvPr>
        </p:nvSpPr>
        <p:spPr>
          <a:xfrm>
            <a:off x="685800" y="533400"/>
            <a:ext cx="7772400" cy="533400"/>
          </a:xfrm>
        </p:spPr>
        <p:txBody>
          <a:bodyPr/>
          <a:lstStyle/>
          <a:p>
            <a:pPr algn="r" rtl="1"/>
            <a:r>
              <a:rPr lang="ar-EG" sz="4400" dirty="0">
                <a:cs typeface="+mn-cs"/>
              </a:rPr>
              <a:t>لماذا البشر أذكياء؟</a:t>
            </a:r>
            <a:endParaRPr lang="en-US" sz="4400" dirty="0">
              <a:cs typeface="+mn-cs"/>
            </a:endParaRPr>
          </a:p>
        </p:txBody>
      </p:sp>
      <p:pic>
        <p:nvPicPr>
          <p:cNvPr id="2050" name="Picture 2" descr="5 Facts That You Didn't Know About the Human Brain | NeuroSpine Surgical  Consultants">
            <a:extLst>
              <a:ext uri="{FF2B5EF4-FFF2-40B4-BE49-F238E27FC236}">
                <a16:creationId xmlns:a16="http://schemas.microsoft.com/office/drawing/2014/main" id="{C7FD516E-7A18-88F1-7DC6-67BB188237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34" r="23333"/>
          <a:stretch/>
        </p:blipFill>
        <p:spPr bwMode="auto">
          <a:xfrm>
            <a:off x="685800" y="3733800"/>
            <a:ext cx="2057400" cy="217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9606"/>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tificial Intelligence vs Human Intelligence">
            <a:extLst>
              <a:ext uri="{FF2B5EF4-FFF2-40B4-BE49-F238E27FC236}">
                <a16:creationId xmlns:a16="http://schemas.microsoft.com/office/drawing/2014/main" id="{36B0C648-F03B-1223-77CB-891F09EB9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629" y="1258254"/>
            <a:ext cx="5988742" cy="24653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FCA98D56-C622-0736-213C-8DE9C23E6666}"/>
              </a:ext>
            </a:extLst>
          </p:cNvPr>
          <p:cNvSpPr>
            <a:spLocks noGrp="1"/>
          </p:cNvSpPr>
          <p:nvPr>
            <p:ph idx="1"/>
          </p:nvPr>
        </p:nvSpPr>
        <p:spPr>
          <a:xfrm>
            <a:off x="685800" y="4038600"/>
            <a:ext cx="7772400" cy="2388744"/>
          </a:xfrm>
        </p:spPr>
        <p:txBody>
          <a:bodyPr/>
          <a:lstStyle/>
          <a:p>
            <a:pPr algn="r" rtl="1"/>
            <a:r>
              <a:rPr lang="ar-EG" b="1" i="0" dirty="0">
                <a:solidFill>
                  <a:srgbClr val="000000"/>
                </a:solidFill>
                <a:effectLst>
                  <a:outerShdw blurRad="38100" dist="38100" dir="2700000" algn="tl">
                    <a:srgbClr val="000000">
                      <a:alpha val="43137"/>
                    </a:srgbClr>
                  </a:outerShdw>
                </a:effectLst>
                <a:latin typeface="+mj-lt"/>
              </a:rPr>
              <a:t>الذكاء الاصطناعي </a:t>
            </a:r>
            <a:r>
              <a:rPr lang="ar-EG" i="0" dirty="0">
                <a:solidFill>
                  <a:srgbClr val="000000"/>
                </a:solidFill>
                <a:latin typeface="+mj-lt"/>
              </a:rPr>
              <a:t>أفضل في </a:t>
            </a:r>
            <a:r>
              <a:rPr lang="ar-EG" b="1" i="0" dirty="0">
                <a:solidFill>
                  <a:srgbClr val="000000"/>
                </a:solidFill>
                <a:effectLst>
                  <a:outerShdw blurRad="38100" dist="38100" dir="2700000" algn="tl">
                    <a:srgbClr val="000000">
                      <a:alpha val="43137"/>
                    </a:srgbClr>
                  </a:outerShdw>
                </a:effectLst>
                <a:latin typeface="+mj-lt"/>
              </a:rPr>
              <a:t>حل المشكلات</a:t>
            </a:r>
            <a:r>
              <a:rPr lang="ar-EG" dirty="0"/>
              <a:t>،</a:t>
            </a:r>
            <a:r>
              <a:rPr lang="ar-EG" i="0" dirty="0">
                <a:solidFill>
                  <a:srgbClr val="000000"/>
                </a:solidFill>
                <a:latin typeface="+mj-lt"/>
              </a:rPr>
              <a:t> لكنه يفتقر للتفكير المجرد.</a:t>
            </a:r>
            <a:endParaRPr lang="en-US" i="0" dirty="0">
              <a:solidFill>
                <a:srgbClr val="000000"/>
              </a:solidFill>
              <a:latin typeface="+mj-lt"/>
            </a:endParaRPr>
          </a:p>
          <a:p>
            <a:pPr algn="r" rtl="1"/>
            <a:r>
              <a:rPr lang="ar-EG" b="1" dirty="0">
                <a:effectLst>
                  <a:outerShdw blurRad="38100" dist="38100" dir="2700000" algn="tl">
                    <a:srgbClr val="000000">
                      <a:alpha val="43137"/>
                    </a:srgbClr>
                  </a:outerShdw>
                </a:effectLst>
              </a:rPr>
              <a:t>الذكاء البشري </a:t>
            </a:r>
            <a:r>
              <a:rPr lang="ar-EG" dirty="0"/>
              <a:t>أضعف في </a:t>
            </a:r>
            <a:r>
              <a:rPr lang="ar-EG" b="1" dirty="0">
                <a:effectLst>
                  <a:outerShdw blurRad="38100" dist="38100" dir="2700000" algn="tl">
                    <a:srgbClr val="000000">
                      <a:alpha val="43137"/>
                    </a:srgbClr>
                  </a:outerShdw>
                </a:effectLst>
              </a:rPr>
              <a:t>معالجة البيانات</a:t>
            </a:r>
            <a:r>
              <a:rPr lang="ar-EG" dirty="0"/>
              <a:t>، ولكن لا شيء يضاهي </a:t>
            </a:r>
            <a:r>
              <a:rPr lang="ar-EG" b="1" dirty="0">
                <a:effectLst>
                  <a:outerShdw blurRad="38100" dist="38100" dir="2700000" algn="tl">
                    <a:srgbClr val="000000">
                      <a:alpha val="43137"/>
                    </a:srgbClr>
                  </a:outerShdw>
                </a:effectLst>
              </a:rPr>
              <a:t>الإبداع</a:t>
            </a:r>
            <a:r>
              <a:rPr lang="ar-EG" dirty="0"/>
              <a:t> و</a:t>
            </a:r>
            <a:r>
              <a:rPr lang="ar-EG" b="1" dirty="0">
                <a:effectLst>
                  <a:outerShdw blurRad="38100" dist="38100" dir="2700000" algn="tl">
                    <a:srgbClr val="000000">
                      <a:alpha val="43137"/>
                    </a:srgbClr>
                  </a:outerShdw>
                </a:effectLst>
              </a:rPr>
              <a:t>الابتكار</a:t>
            </a:r>
            <a:r>
              <a:rPr lang="ar-EG" dirty="0"/>
              <a:t> و</a:t>
            </a:r>
            <a:r>
              <a:rPr lang="ar-EG" b="1" dirty="0">
                <a:effectLst>
                  <a:outerShdw blurRad="38100" dist="38100" dir="2700000" algn="tl">
                    <a:srgbClr val="000000">
                      <a:alpha val="43137"/>
                    </a:srgbClr>
                  </a:outerShdw>
                </a:effectLst>
              </a:rPr>
              <a:t>التفكير المجرد</a:t>
            </a:r>
            <a:r>
              <a:rPr lang="ar-EG" dirty="0"/>
              <a:t>.</a:t>
            </a:r>
            <a:endParaRPr lang="en-US" dirty="0"/>
          </a:p>
        </p:txBody>
      </p:sp>
      <p:sp>
        <p:nvSpPr>
          <p:cNvPr id="6" name="Footer Placeholder 5">
            <a:extLst>
              <a:ext uri="{FF2B5EF4-FFF2-40B4-BE49-F238E27FC236}">
                <a16:creationId xmlns:a16="http://schemas.microsoft.com/office/drawing/2014/main" id="{AA669C6B-8C89-644C-9879-3B395A3010D8}"/>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9" name="Title 1">
            <a:extLst>
              <a:ext uri="{FF2B5EF4-FFF2-40B4-BE49-F238E27FC236}">
                <a16:creationId xmlns:a16="http://schemas.microsoft.com/office/drawing/2014/main" id="{064EEF14-9772-6FD2-7917-303DD531E7A2}"/>
              </a:ext>
            </a:extLst>
          </p:cNvPr>
          <p:cNvSpPr>
            <a:spLocks noGrp="1"/>
          </p:cNvSpPr>
          <p:nvPr>
            <p:ph type="title"/>
          </p:nvPr>
        </p:nvSpPr>
        <p:spPr>
          <a:xfrm>
            <a:off x="685800" y="609600"/>
            <a:ext cx="7772400" cy="533400"/>
          </a:xfrm>
        </p:spPr>
        <p:txBody>
          <a:bodyPr/>
          <a:lstStyle/>
          <a:p>
            <a:pPr algn="r" rtl="1"/>
            <a:r>
              <a:rPr lang="ar-EG" sz="4400" dirty="0">
                <a:cs typeface="+mn-cs"/>
              </a:rPr>
              <a:t>الذكاء البشري والذكاء الاصطناعي</a:t>
            </a:r>
            <a:endParaRPr lang="en-US" sz="4400" dirty="0">
              <a:cs typeface="+mn-cs"/>
            </a:endParaRPr>
          </a:p>
        </p:txBody>
      </p:sp>
    </p:spTree>
    <p:extLst>
      <p:ext uri="{BB962C8B-B14F-4D97-AF65-F5344CB8AC3E}">
        <p14:creationId xmlns:p14="http://schemas.microsoft.com/office/powerpoint/2010/main" val="2395757135"/>
      </p:ext>
    </p:extLst>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CB6396A-9D36-7D2C-3391-AD74E565D009}"/>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933BEBC4-69A2-92D8-2544-F71CF70B76E6}"/>
              </a:ext>
            </a:extLst>
          </p:cNvPr>
          <p:cNvSpPr>
            <a:spLocks noGrp="1"/>
          </p:cNvSpPr>
          <p:nvPr>
            <p:ph type="title"/>
          </p:nvPr>
        </p:nvSpPr>
        <p:spPr>
          <a:xfrm>
            <a:off x="685800" y="609600"/>
            <a:ext cx="7772400" cy="533400"/>
          </a:xfrm>
        </p:spPr>
        <p:txBody>
          <a:bodyPr/>
          <a:lstStyle/>
          <a:p>
            <a:pPr algn="r" rtl="1"/>
            <a:r>
              <a:rPr lang="ar-EG" sz="4400" dirty="0">
                <a:cs typeface="+mn-cs"/>
              </a:rPr>
              <a:t>إذن .. ما هو الذكاء الاصطناعي؟</a:t>
            </a:r>
            <a:endParaRPr lang="en-US" sz="4400" dirty="0">
              <a:cs typeface="+mn-cs"/>
            </a:endParaRPr>
          </a:p>
        </p:txBody>
      </p:sp>
      <p:sp>
        <p:nvSpPr>
          <p:cNvPr id="8" name="Rectangle 7">
            <a:extLst>
              <a:ext uri="{FF2B5EF4-FFF2-40B4-BE49-F238E27FC236}">
                <a16:creationId xmlns:a16="http://schemas.microsoft.com/office/drawing/2014/main" id="{F5C2525A-047F-42B0-5321-BAEBCD3DA206}"/>
              </a:ext>
            </a:extLst>
          </p:cNvPr>
          <p:cNvSpPr/>
          <p:nvPr/>
        </p:nvSpPr>
        <p:spPr>
          <a:xfrm>
            <a:off x="685800" y="1454361"/>
            <a:ext cx="7924800" cy="523220"/>
          </a:xfrm>
          <a:prstGeom prst="rect">
            <a:avLst/>
          </a:prstGeom>
        </p:spPr>
        <p:txBody>
          <a:bodyPr wrap="square">
            <a:spAutoFit/>
          </a:bodyPr>
          <a:lstStyle/>
          <a:p>
            <a:pPr algn="ctr" rtl="1">
              <a:buFont typeface="Wingdings" panose="05000000000000000000" pitchFamily="2" charset="2"/>
              <a:buNone/>
            </a:pPr>
            <a:r>
              <a:rPr lang="ar-EG" altLang="en-US" sz="2800" b="1" dirty="0">
                <a:solidFill>
                  <a:srgbClr val="C00000"/>
                </a:solidFill>
                <a:effectLst>
                  <a:outerShdw blurRad="38100" dist="38100" dir="2700000" algn="tl">
                    <a:srgbClr val="000000">
                      <a:alpha val="43137"/>
                    </a:srgbClr>
                  </a:outerShdw>
                </a:effectLst>
              </a:rPr>
              <a:t>هو قدرة الكمبيوتر على التفكير والتعلم.</a:t>
            </a:r>
            <a:endParaRPr lang="en-US" sz="2800" b="1" dirty="0">
              <a:solidFill>
                <a:srgbClr val="C00000"/>
              </a:solidFill>
              <a:effectLst>
                <a:outerShdw blurRad="38100" dist="38100" dir="2700000" algn="tl">
                  <a:srgbClr val="000000">
                    <a:alpha val="43137"/>
                  </a:srgbClr>
                </a:outerShdw>
              </a:effectLst>
            </a:endParaRPr>
          </a:p>
        </p:txBody>
      </p:sp>
      <p:pic>
        <p:nvPicPr>
          <p:cNvPr id="9" name="Picture 2" descr="Artificial intelligence in fiction - Wikipedia">
            <a:extLst>
              <a:ext uri="{FF2B5EF4-FFF2-40B4-BE49-F238E27FC236}">
                <a16:creationId xmlns:a16="http://schemas.microsoft.com/office/drawing/2014/main" id="{2CE21F1A-62DC-FE3D-4E1B-E4DFDE44A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536" y="2288942"/>
            <a:ext cx="3857723" cy="38434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95FFD8-43C1-FC8F-2B58-F69111AC55A5}"/>
              </a:ext>
            </a:extLst>
          </p:cNvPr>
          <p:cNvSpPr txBox="1"/>
          <p:nvPr/>
        </p:nvSpPr>
        <p:spPr>
          <a:xfrm>
            <a:off x="873032" y="2528206"/>
            <a:ext cx="2819400" cy="3364960"/>
          </a:xfrm>
          <a:prstGeom prst="rect">
            <a:avLst/>
          </a:prstGeom>
          <a:solidFill>
            <a:srgbClr val="3333FF"/>
          </a:solidFill>
        </p:spPr>
        <p:txBody>
          <a:bodyPr wrap="square" rtlCol="0">
            <a:spAutoFit/>
          </a:bodyPr>
          <a:lstStyle/>
          <a:p>
            <a:pPr marL="0" marR="0" algn="ctr" rtl="1">
              <a:lnSpc>
                <a:spcPct val="107000"/>
              </a:lnSpc>
              <a:spcBef>
                <a:spcPts val="0"/>
              </a:spcBef>
              <a:spcAft>
                <a:spcPts val="0"/>
              </a:spcAft>
            </a:pPr>
            <a:r>
              <a:rPr lang="ar-EG" sz="28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أنظمة يمكنها التفكير والتصرف </a:t>
            </a:r>
            <a:r>
              <a:rPr lang="ar-EG" sz="2800" b="1" u="sng"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بعقلانية</a:t>
            </a:r>
            <a:r>
              <a:rPr lang="ar-EG" sz="28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p>
          <a:p>
            <a:pPr marL="0" marR="0" algn="ctr" rtl="1">
              <a:lnSpc>
                <a:spcPct val="107000"/>
              </a:lnSpc>
              <a:spcBef>
                <a:spcPts val="0"/>
              </a:spcBef>
              <a:spcAft>
                <a:spcPts val="0"/>
              </a:spcAft>
            </a:pPr>
            <a:endParaRPr lang="ar-EG" sz="28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a:p>
            <a:pPr marL="0" marR="0" algn="ctr" rtl="1">
              <a:lnSpc>
                <a:spcPct val="107000"/>
              </a:lnSpc>
              <a:spcBef>
                <a:spcPts val="0"/>
              </a:spcBef>
              <a:spcAft>
                <a:spcPts val="0"/>
              </a:spcAft>
            </a:pPr>
            <a:r>
              <a:rPr lang="ar-EG" sz="32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وليس</a:t>
            </a:r>
          </a:p>
          <a:p>
            <a:pPr marL="0" marR="0" algn="ctr" rtl="1">
              <a:lnSpc>
                <a:spcPct val="107000"/>
              </a:lnSpc>
              <a:spcBef>
                <a:spcPts val="0"/>
              </a:spcBef>
              <a:spcAft>
                <a:spcPts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0"/>
              </a:spcAft>
            </a:pPr>
            <a:r>
              <a:rPr lang="ar-EG" sz="28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أنظمة يمكنها التفكير والتصرف </a:t>
            </a:r>
            <a:r>
              <a:rPr lang="ar-EG" sz="2800" b="1" u="sng"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مثل البشر</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endParaRPr lang="ar-EG" sz="2800"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04659449"/>
      </p:ext>
    </p:extLst>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71600"/>
            <a:ext cx="8344930" cy="4572000"/>
          </a:xfrm>
          <a:prstGeom prst="rect">
            <a:avLst/>
          </a:prstGeom>
        </p:spPr>
      </p:pic>
      <p:sp>
        <p:nvSpPr>
          <p:cNvPr id="3" name="Rectangle 5">
            <a:extLst>
              <a:ext uri="{FF2B5EF4-FFF2-40B4-BE49-F238E27FC236}">
                <a16:creationId xmlns:a16="http://schemas.microsoft.com/office/drawing/2014/main" id="{1CBA3CD2-6B89-6AF6-BACF-5A528ED6D075}"/>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E7831723-4D02-F80A-5F7C-AB55962524BF}"/>
              </a:ext>
            </a:extLst>
          </p:cNvPr>
          <p:cNvSpPr>
            <a:spLocks noGrp="1"/>
          </p:cNvSpPr>
          <p:nvPr>
            <p:ph type="title"/>
          </p:nvPr>
        </p:nvSpPr>
        <p:spPr>
          <a:xfrm>
            <a:off x="685800" y="685800"/>
            <a:ext cx="7772400" cy="533400"/>
          </a:xfrm>
        </p:spPr>
        <p:txBody>
          <a:bodyPr/>
          <a:lstStyle/>
          <a:p>
            <a:pPr algn="r" rtl="1"/>
            <a:r>
              <a:rPr lang="ar-EG" sz="4400" dirty="0">
                <a:cs typeface="+mn-cs"/>
              </a:rPr>
              <a:t>الصناعات التي تأثرت بالذكاء الاصطناعي</a:t>
            </a:r>
            <a:endParaRPr lang="en-US" sz="4400" dirty="0">
              <a:cs typeface="+mn-cs"/>
            </a:endParaRPr>
          </a:p>
        </p:txBody>
      </p:sp>
    </p:spTree>
    <p:extLst>
      <p:ext uri="{BB962C8B-B14F-4D97-AF65-F5344CB8AC3E}">
        <p14:creationId xmlns:p14="http://schemas.microsoft.com/office/powerpoint/2010/main" val="3478836975"/>
      </p:ext>
    </p:extLst>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1 Ways AI Will Impact Our Work and Lives in the Future">
            <a:extLst>
              <a:ext uri="{FF2B5EF4-FFF2-40B4-BE49-F238E27FC236}">
                <a16:creationId xmlns:a16="http://schemas.microsoft.com/office/drawing/2014/main" id="{0279EDCC-F751-7329-DC00-41E072A7A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1"/>
            <a:ext cx="9144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420A58C-5FD1-AFD6-95D1-756E69121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0"/>
            <a:ext cx="9144000" cy="3449128"/>
          </a:xfrm>
          <a:prstGeom prst="rect">
            <a:avLst/>
          </a:prstGeom>
        </p:spPr>
      </p:pic>
      <p:pic>
        <p:nvPicPr>
          <p:cNvPr id="9220" name="Picture 4" descr="Google AI">
            <a:extLst>
              <a:ext uri="{FF2B5EF4-FFF2-40B4-BE49-F238E27FC236}">
                <a16:creationId xmlns:a16="http://schemas.microsoft.com/office/drawing/2014/main" id="{F7B2442F-771B-A4F6-A827-DED76508C3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t="27778" r="10833" b="29365"/>
          <a:stretch/>
        </p:blipFill>
        <p:spPr bwMode="auto">
          <a:xfrm>
            <a:off x="6324600" y="3047999"/>
            <a:ext cx="2819400" cy="8274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327376F0-63FB-B676-1C31-641ACB4E14D1}"/>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3063052718"/>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D2E8-F29F-8D2E-312B-5974F6E3D6C5}"/>
            </a:ext>
          </a:extLst>
        </p:cNvPr>
        <p:cNvGrpSpPr/>
        <p:nvPr/>
      </p:nvGrpSpPr>
      <p:grpSpPr>
        <a:xfrm>
          <a:off x="0" y="0"/>
          <a:ext cx="0" cy="0"/>
          <a:chOff x="0" y="0"/>
          <a:chExt cx="0" cy="0"/>
        </a:xfrm>
      </p:grpSpPr>
      <p:sp>
        <p:nvSpPr>
          <p:cNvPr id="199688" name="Rectangle 8">
            <a:extLst>
              <a:ext uri="{FF2B5EF4-FFF2-40B4-BE49-F238E27FC236}">
                <a16:creationId xmlns:a16="http://schemas.microsoft.com/office/drawing/2014/main" id="{11DF68F0-1F89-BD3E-2E2E-92830F5DF1AC}"/>
              </a:ext>
            </a:extLst>
          </p:cNvPr>
          <p:cNvSpPr>
            <a:spLocks noChangeArrowheads="1"/>
          </p:cNvSpPr>
          <p:nvPr/>
        </p:nvSpPr>
        <p:spPr bwMode="auto">
          <a:xfrm>
            <a:off x="4876800" y="1447800"/>
            <a:ext cx="3657600" cy="3730738"/>
          </a:xfrm>
          <a:prstGeom prst="rect">
            <a:avLst/>
          </a:prstGeom>
          <a:noFill/>
          <a:ln w="9525">
            <a:noFill/>
            <a:miter lim="800000"/>
            <a:headEnd/>
            <a:tailEnd/>
          </a:ln>
          <a:effectLst>
            <a:outerShdw algn="ctr" rotWithShape="0">
              <a:schemeClr val="tx1"/>
            </a:outerShdw>
          </a:effectLst>
        </p:spPr>
        <p:txBody>
          <a:bodyPr anchor="ctr"/>
          <a:lstStyle/>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الذكاء الاصطناعي</a:t>
            </a:r>
          </a:p>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والصحة </a:t>
            </a:r>
            <a:endParaRPr lang="en-US"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endParaRPr>
          </a:p>
        </p:txBody>
      </p:sp>
      <p:sp>
        <p:nvSpPr>
          <p:cNvPr id="7" name="Rectangle 5">
            <a:extLst>
              <a:ext uri="{FF2B5EF4-FFF2-40B4-BE49-F238E27FC236}">
                <a16:creationId xmlns:a16="http://schemas.microsoft.com/office/drawing/2014/main" id="{DA5226C2-2A9E-911E-847D-45E34A22444A}"/>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pic>
        <p:nvPicPr>
          <p:cNvPr id="5" name="Picture 4">
            <a:extLst>
              <a:ext uri="{FF2B5EF4-FFF2-40B4-BE49-F238E27FC236}">
                <a16:creationId xmlns:a16="http://schemas.microsoft.com/office/drawing/2014/main" id="{680FF3A9-0913-8652-4DDD-24DEB7ECCCD8}"/>
              </a:ext>
            </a:extLst>
          </p:cNvPr>
          <p:cNvPicPr>
            <a:picLocks noChangeAspect="1"/>
          </p:cNvPicPr>
          <p:nvPr/>
        </p:nvPicPr>
        <p:blipFill rotWithShape="1">
          <a:blip r:embed="rId3"/>
          <a:srcRect l="30001" r="5500"/>
          <a:stretch/>
        </p:blipFill>
        <p:spPr>
          <a:xfrm>
            <a:off x="1219200" y="1447800"/>
            <a:ext cx="3276600" cy="3810000"/>
          </a:xfrm>
          <a:prstGeom prst="rect">
            <a:avLst/>
          </a:prstGeom>
        </p:spPr>
      </p:pic>
    </p:spTree>
    <p:extLst>
      <p:ext uri="{BB962C8B-B14F-4D97-AF65-F5344CB8AC3E}">
        <p14:creationId xmlns:p14="http://schemas.microsoft.com/office/powerpoint/2010/main" val="286832052"/>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A219D4-3646-47FE-963D-E19809AB5727}"/>
              </a:ext>
            </a:extLst>
          </p:cNvPr>
          <p:cNvSpPr>
            <a:spLocks noGrp="1"/>
          </p:cNvSpPr>
          <p:nvPr>
            <p:ph type="ftr" sz="quarter" idx="4294967295"/>
          </p:nvPr>
        </p:nvSpPr>
        <p:spPr/>
        <p:txBody>
          <a:bodyPr/>
          <a:lstStyle/>
          <a:p>
            <a:pPr>
              <a:defRPr/>
            </a:pPr>
            <a:endParaRPr lang="en-US" dirty="0"/>
          </a:p>
        </p:txBody>
      </p:sp>
      <p:sp>
        <p:nvSpPr>
          <p:cNvPr id="6" name="AutoShape 8" descr="Industrial revolutions in human history. The first industrial... | Download  Scientific Diagram">
            <a:extLst>
              <a:ext uri="{FF2B5EF4-FFF2-40B4-BE49-F238E27FC236}">
                <a16:creationId xmlns:a16="http://schemas.microsoft.com/office/drawing/2014/main" id="{069DB72D-C958-4B96-8B15-CE4F8386CF9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7A55C50-6B4B-424C-B779-DFFE4029A4B7}"/>
              </a:ext>
            </a:extLst>
          </p:cNvPr>
          <p:cNvPicPr>
            <a:picLocks noChangeAspect="1"/>
          </p:cNvPicPr>
          <p:nvPr/>
        </p:nvPicPr>
        <p:blipFill>
          <a:blip r:embed="rId2"/>
          <a:stretch>
            <a:fillRect/>
          </a:stretch>
        </p:blipFill>
        <p:spPr>
          <a:xfrm>
            <a:off x="523875" y="1600200"/>
            <a:ext cx="8096250" cy="4238625"/>
          </a:xfrm>
          <a:prstGeom prst="rect">
            <a:avLst/>
          </a:prstGeom>
        </p:spPr>
      </p:pic>
      <p:sp>
        <p:nvSpPr>
          <p:cNvPr id="8" name="Title 1">
            <a:extLst>
              <a:ext uri="{FF2B5EF4-FFF2-40B4-BE49-F238E27FC236}">
                <a16:creationId xmlns:a16="http://schemas.microsoft.com/office/drawing/2014/main" id="{E7831723-4D02-F80A-5F7C-AB55962524BF}"/>
              </a:ext>
            </a:extLst>
          </p:cNvPr>
          <p:cNvSpPr>
            <a:spLocks noGrp="1"/>
          </p:cNvSpPr>
          <p:nvPr>
            <p:ph type="title"/>
          </p:nvPr>
        </p:nvSpPr>
        <p:spPr>
          <a:xfrm>
            <a:off x="685800" y="685800"/>
            <a:ext cx="7772400" cy="533400"/>
          </a:xfrm>
        </p:spPr>
        <p:txBody>
          <a:bodyPr/>
          <a:lstStyle/>
          <a:p>
            <a:pPr algn="r" rtl="1"/>
            <a:r>
              <a:rPr lang="ar-KW" sz="4400" dirty="0" smtClean="0">
                <a:cs typeface="+mn-cs"/>
              </a:rPr>
              <a:t>نحن نعيش في عالم تقوده التكنولوجيا</a:t>
            </a:r>
            <a:endParaRPr lang="en-US" sz="4400" dirty="0">
              <a:cs typeface="+mn-cs"/>
            </a:endParaRPr>
          </a:p>
        </p:txBody>
      </p:sp>
      <p:sp>
        <p:nvSpPr>
          <p:cNvPr id="9" name="Rectangle 5">
            <a:extLst>
              <a:ext uri="{FF2B5EF4-FFF2-40B4-BE49-F238E27FC236}">
                <a16:creationId xmlns:a16="http://schemas.microsoft.com/office/drawing/2014/main" id="{DA5226C2-2A9E-911E-847D-45E34A22444A}"/>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smtClean="0"/>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407585042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Best 6 Digital Solutions in the Healthcare Industry">
            <a:extLst>
              <a:ext uri="{FF2B5EF4-FFF2-40B4-BE49-F238E27FC236}">
                <a16:creationId xmlns:a16="http://schemas.microsoft.com/office/drawing/2014/main" id="{E13C9357-315B-CE5D-F129-EFAABA536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76899"/>
            <a:ext cx="8382000" cy="52402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8783A3A7-1A49-C93F-C7D4-DCFE4253AB81}"/>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918C04A7-8FB4-B9B6-8278-06D38D7200C3}"/>
              </a:ext>
            </a:extLst>
          </p:cNvPr>
          <p:cNvSpPr>
            <a:spLocks noGrp="1"/>
          </p:cNvSpPr>
          <p:nvPr>
            <p:ph type="title"/>
          </p:nvPr>
        </p:nvSpPr>
        <p:spPr>
          <a:xfrm>
            <a:off x="685800" y="685800"/>
            <a:ext cx="7772400" cy="533400"/>
          </a:xfrm>
        </p:spPr>
        <p:txBody>
          <a:bodyPr/>
          <a:lstStyle/>
          <a:p>
            <a:pPr algn="r" rtl="1"/>
            <a:r>
              <a:rPr lang="ar-EG" dirty="0">
                <a:solidFill>
                  <a:srgbClr val="C00000"/>
                </a:solidFill>
                <a:cs typeface="+mn-cs"/>
              </a:rPr>
              <a:t>كيف غير الذكاء الاصطناعي شكل الرعاية الصحية؟</a:t>
            </a:r>
            <a:endParaRPr lang="en-US" dirty="0">
              <a:solidFill>
                <a:srgbClr val="C00000"/>
              </a:solidFill>
              <a:cs typeface="+mn-cs"/>
            </a:endParaRPr>
          </a:p>
        </p:txBody>
      </p:sp>
    </p:spTree>
    <p:extLst>
      <p:ext uri="{BB962C8B-B14F-4D97-AF65-F5344CB8AC3E}">
        <p14:creationId xmlns:p14="http://schemas.microsoft.com/office/powerpoint/2010/main" val="2306396917"/>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46" name="Rectangle 2"/>
          <p:cNvSpPr>
            <a:spLocks noChangeArrowheads="1"/>
          </p:cNvSpPr>
          <p:nvPr/>
        </p:nvSpPr>
        <p:spPr bwMode="auto">
          <a:xfrm>
            <a:off x="761999" y="775494"/>
            <a:ext cx="2592977" cy="609600"/>
          </a:xfrm>
          <a:prstGeom prst="rect">
            <a:avLst/>
          </a:prstGeom>
          <a:solidFill>
            <a:srgbClr val="FFFFCC"/>
          </a:solidFill>
          <a:ln>
            <a:noFill/>
          </a:ln>
          <a:effectLst/>
        </p:spPr>
        <p:txBody>
          <a:bodyPr lIns="92075" tIns="46038" rIns="92075" bIns="46038"/>
          <a:lstStyle>
            <a:lvl1pPr marL="342900" indent="-342900">
              <a:spcBef>
                <a:spcPct val="20000"/>
              </a:spcBef>
              <a:buChar char="•"/>
              <a:defRPr sz="2800">
                <a:solidFill>
                  <a:schemeClr val="tx1"/>
                </a:solidFill>
                <a:latin typeface="Comic Sans MS" panose="030F0702030302020204" pitchFamily="66" charset="0"/>
              </a:defRPr>
            </a:lvl1pPr>
            <a:lvl2pPr marL="742950" indent="-285750">
              <a:spcBef>
                <a:spcPct val="20000"/>
              </a:spcBef>
              <a:buClr>
                <a:srgbClr val="FF0000"/>
              </a:buClr>
              <a:buFont typeface="Wingdings" panose="05000000000000000000" pitchFamily="2" charset="2"/>
              <a:buChar char="§"/>
              <a:defRPr sz="2400">
                <a:solidFill>
                  <a:schemeClr val="tx1"/>
                </a:solidFill>
                <a:latin typeface="Comic Sans MS" panose="030F0702030302020204" pitchFamily="66" charset="0"/>
              </a:defRPr>
            </a:lvl2pPr>
            <a:lvl3pPr marL="1143000" indent="-228600">
              <a:spcBef>
                <a:spcPct val="20000"/>
              </a:spcBef>
              <a:buClr>
                <a:srgbClr val="FF0000"/>
              </a:buClr>
              <a:buFont typeface="Wingdings" panose="05000000000000000000" pitchFamily="2" charset="2"/>
              <a:buChar char="§"/>
              <a:defRPr sz="2000">
                <a:solidFill>
                  <a:schemeClr val="tx1"/>
                </a:solidFill>
                <a:latin typeface="Comic Sans MS" panose="030F0702030302020204" pitchFamily="66" charset="0"/>
              </a:defRPr>
            </a:lvl3pPr>
            <a:lvl4pPr marL="1600200" indent="-228600">
              <a:spcBef>
                <a:spcPct val="20000"/>
              </a:spcBef>
              <a:buClr>
                <a:srgbClr val="FF0000"/>
              </a:buClr>
              <a:buFont typeface="Wingdings" panose="05000000000000000000" pitchFamily="2" charset="2"/>
              <a:buChar char="§"/>
              <a:defRPr>
                <a:solidFill>
                  <a:schemeClr val="tx1"/>
                </a:solidFill>
                <a:latin typeface="Comic Sans MS" panose="030F0702030302020204" pitchFamily="66" charset="0"/>
              </a:defRPr>
            </a:lvl4pPr>
            <a:lvl5pPr marL="2057400" indent="-228600">
              <a:spcBef>
                <a:spcPct val="20000"/>
              </a:spcBef>
              <a:buClr>
                <a:srgbClr val="FF0000"/>
              </a:buClr>
              <a:buFont typeface="Wingdings" panose="05000000000000000000" pitchFamily="2" charset="2"/>
              <a:buChar char="§"/>
              <a:defRPr sz="16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9pPr>
          </a:lstStyle>
          <a:p>
            <a:pPr algn="ctr">
              <a:lnSpc>
                <a:spcPct val="90000"/>
              </a:lnSpc>
              <a:buFontTx/>
              <a:buNone/>
            </a:pPr>
            <a:r>
              <a:rPr lang="ar-EG"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 1. </a:t>
            </a:r>
            <a:r>
              <a:rPr lang="ar-EG" altLang="en-US" sz="40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أنظمة ثابتة</a:t>
            </a:r>
            <a:endParaRPr lang="en-US"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endParaRPr>
          </a:p>
        </p:txBody>
      </p:sp>
      <p:sp>
        <p:nvSpPr>
          <p:cNvPr id="11" name="Title 1"/>
          <p:cNvSpPr>
            <a:spLocks noGrp="1"/>
          </p:cNvSpPr>
          <p:nvPr>
            <p:ph type="title"/>
          </p:nvPr>
        </p:nvSpPr>
        <p:spPr>
          <a:xfrm>
            <a:off x="685800" y="775494"/>
            <a:ext cx="77724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effectLst>
                  <a:outerShdw blurRad="38100" dist="38100" dir="2700000" algn="tl">
                    <a:srgbClr val="000000">
                      <a:alpha val="43137"/>
                    </a:srgbClr>
                  </a:outerShdw>
                </a:effectLst>
                <a:cs typeface="+mn-cs"/>
              </a:rPr>
              <a:t>حلول الصحة الإلكترونية</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600200"/>
            <a:ext cx="3429000" cy="24100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600199"/>
            <a:ext cx="3581400" cy="26560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010207"/>
            <a:ext cx="3429000" cy="239331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4015920"/>
            <a:ext cx="3581400" cy="2387600"/>
          </a:xfrm>
          <a:prstGeom prst="rect">
            <a:avLst/>
          </a:prstGeom>
        </p:spPr>
      </p:pic>
      <p:sp>
        <p:nvSpPr>
          <p:cNvPr id="2" name="Rectangle 5">
            <a:extLst>
              <a:ext uri="{FF2B5EF4-FFF2-40B4-BE49-F238E27FC236}">
                <a16:creationId xmlns:a16="http://schemas.microsoft.com/office/drawing/2014/main" id="{9FF6A757-989A-2A76-BCAA-FA532E7DB204}"/>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8" name="Rectangle 2">
            <a:extLst>
              <a:ext uri="{FF2B5EF4-FFF2-40B4-BE49-F238E27FC236}">
                <a16:creationId xmlns:a16="http://schemas.microsoft.com/office/drawing/2014/main" id="{E6082EB6-B9AA-B57C-79F5-6C4F97FDA8C8}"/>
              </a:ext>
            </a:extLst>
          </p:cNvPr>
          <p:cNvSpPr>
            <a:spLocks noChangeArrowheads="1"/>
          </p:cNvSpPr>
          <p:nvPr/>
        </p:nvSpPr>
        <p:spPr bwMode="auto">
          <a:xfrm>
            <a:off x="1068977" y="4038510"/>
            <a:ext cx="2286000" cy="1091294"/>
          </a:xfrm>
          <a:prstGeom prst="rect">
            <a:avLst/>
          </a:prstGeom>
          <a:noFill/>
          <a:ln>
            <a:noFill/>
          </a:ln>
          <a:effectLst/>
        </p:spPr>
        <p:txBody>
          <a:bodyPr lIns="92075" tIns="46038" rIns="92075" bIns="46038"/>
          <a:lstStyle>
            <a:lvl1pPr marL="342900" indent="-342900">
              <a:spcBef>
                <a:spcPct val="20000"/>
              </a:spcBef>
              <a:buChar char="•"/>
              <a:defRPr sz="2800">
                <a:solidFill>
                  <a:schemeClr val="tx1"/>
                </a:solidFill>
                <a:latin typeface="Comic Sans MS" panose="030F0702030302020204" pitchFamily="66" charset="0"/>
              </a:defRPr>
            </a:lvl1pPr>
            <a:lvl2pPr marL="742950" indent="-285750">
              <a:spcBef>
                <a:spcPct val="20000"/>
              </a:spcBef>
              <a:buClr>
                <a:srgbClr val="FF0000"/>
              </a:buClr>
              <a:buFont typeface="Wingdings" panose="05000000000000000000" pitchFamily="2" charset="2"/>
              <a:buChar char="§"/>
              <a:defRPr sz="2400">
                <a:solidFill>
                  <a:schemeClr val="tx1"/>
                </a:solidFill>
                <a:latin typeface="Comic Sans MS" panose="030F0702030302020204" pitchFamily="66" charset="0"/>
              </a:defRPr>
            </a:lvl2pPr>
            <a:lvl3pPr marL="1143000" indent="-228600">
              <a:spcBef>
                <a:spcPct val="20000"/>
              </a:spcBef>
              <a:buClr>
                <a:srgbClr val="FF0000"/>
              </a:buClr>
              <a:buFont typeface="Wingdings" panose="05000000000000000000" pitchFamily="2" charset="2"/>
              <a:buChar char="§"/>
              <a:defRPr sz="2000">
                <a:solidFill>
                  <a:schemeClr val="tx1"/>
                </a:solidFill>
                <a:latin typeface="Comic Sans MS" panose="030F0702030302020204" pitchFamily="66" charset="0"/>
              </a:defRPr>
            </a:lvl3pPr>
            <a:lvl4pPr marL="1600200" indent="-228600">
              <a:spcBef>
                <a:spcPct val="20000"/>
              </a:spcBef>
              <a:buClr>
                <a:srgbClr val="FF0000"/>
              </a:buClr>
              <a:buFont typeface="Wingdings" panose="05000000000000000000" pitchFamily="2" charset="2"/>
              <a:buChar char="§"/>
              <a:defRPr>
                <a:solidFill>
                  <a:schemeClr val="tx1"/>
                </a:solidFill>
                <a:latin typeface="Comic Sans MS" panose="030F0702030302020204" pitchFamily="66" charset="0"/>
              </a:defRPr>
            </a:lvl4pPr>
            <a:lvl5pPr marL="2057400" indent="-228600">
              <a:spcBef>
                <a:spcPct val="20000"/>
              </a:spcBef>
              <a:buClr>
                <a:srgbClr val="FF0000"/>
              </a:buClr>
              <a:buFont typeface="Wingdings" panose="05000000000000000000" pitchFamily="2" charset="2"/>
              <a:buChar char="§"/>
              <a:defRPr sz="16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9pPr>
          </a:lstStyle>
          <a:p>
            <a:pPr algn="ctr">
              <a:lnSpc>
                <a:spcPct val="90000"/>
              </a:lnSpc>
              <a:buFontTx/>
              <a:buNone/>
            </a:pPr>
            <a:r>
              <a:rPr lang="en-US"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Stationary</a:t>
            </a:r>
          </a:p>
          <a:p>
            <a:pPr algn="ctr">
              <a:lnSpc>
                <a:spcPct val="90000"/>
              </a:lnSpc>
              <a:buFontTx/>
              <a:buNone/>
            </a:pPr>
            <a:r>
              <a:rPr lang="en-US"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Health</a:t>
            </a:r>
          </a:p>
        </p:txBody>
      </p:sp>
    </p:spTree>
    <p:extLst>
      <p:ext uri="{BB962C8B-B14F-4D97-AF65-F5344CB8AC3E}">
        <p14:creationId xmlns:p14="http://schemas.microsoft.com/office/powerpoint/2010/main" val="23630813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56746"/>
                                        </p:tgtEl>
                                        <p:attrNameLst>
                                          <p:attrName>style.visibility</p:attrName>
                                        </p:attrNameLst>
                                      </p:cBhvr>
                                      <p:to>
                                        <p:strVal val="visible"/>
                                      </p:to>
                                    </p:set>
                                    <p:anim calcmode="lin" valueType="num">
                                      <p:cBhvr>
                                        <p:cTn id="7" dur="500" decel="50000" fill="hold">
                                          <p:stCondLst>
                                            <p:cond delay="0"/>
                                          </p:stCondLst>
                                        </p:cTn>
                                        <p:tgtEl>
                                          <p:spTgt spid="7567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567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56746"/>
                                        </p:tgtEl>
                                        <p:attrNameLst>
                                          <p:attrName>ppt_w</p:attrName>
                                        </p:attrNameLst>
                                      </p:cBhvr>
                                      <p:tavLst>
                                        <p:tav tm="0">
                                          <p:val>
                                            <p:strVal val="#ppt_w*.05"/>
                                          </p:val>
                                        </p:tav>
                                        <p:tav tm="100000">
                                          <p:val>
                                            <p:strVal val="#ppt_w"/>
                                          </p:val>
                                        </p:tav>
                                      </p:tavLst>
                                    </p:anim>
                                    <p:anim calcmode="lin" valueType="num">
                                      <p:cBhvr>
                                        <p:cTn id="10" dur="1000" fill="hold"/>
                                        <p:tgtEl>
                                          <p:spTgt spid="7567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567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567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567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5674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4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1605835"/>
            <a:ext cx="3698051" cy="213647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850" y="4038600"/>
            <a:ext cx="4074350" cy="22938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3742306"/>
            <a:ext cx="3698050" cy="259015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3850" y="1605835"/>
            <a:ext cx="4074350" cy="2432765"/>
          </a:xfrm>
          <a:prstGeom prst="rect">
            <a:avLst/>
          </a:prstGeom>
        </p:spPr>
      </p:pic>
      <p:sp>
        <p:nvSpPr>
          <p:cNvPr id="3" name="Rectangle 5">
            <a:extLst>
              <a:ext uri="{FF2B5EF4-FFF2-40B4-BE49-F238E27FC236}">
                <a16:creationId xmlns:a16="http://schemas.microsoft.com/office/drawing/2014/main" id="{F12C3C87-BEC9-C006-4DFA-9D6B07D93A95}"/>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10" name="Rectangle 2">
            <a:extLst>
              <a:ext uri="{FF2B5EF4-FFF2-40B4-BE49-F238E27FC236}">
                <a16:creationId xmlns:a16="http://schemas.microsoft.com/office/drawing/2014/main" id="{A2C4E63E-498E-D5C4-0076-CB601997B05E}"/>
              </a:ext>
            </a:extLst>
          </p:cNvPr>
          <p:cNvSpPr>
            <a:spLocks noChangeArrowheads="1"/>
          </p:cNvSpPr>
          <p:nvPr/>
        </p:nvSpPr>
        <p:spPr bwMode="auto">
          <a:xfrm>
            <a:off x="762000" y="775494"/>
            <a:ext cx="3200400" cy="609600"/>
          </a:xfrm>
          <a:prstGeom prst="rect">
            <a:avLst/>
          </a:prstGeom>
          <a:solidFill>
            <a:srgbClr val="FFFFCC"/>
          </a:solidFill>
          <a:ln>
            <a:noFill/>
          </a:ln>
          <a:effectLst/>
        </p:spPr>
        <p:txBody>
          <a:bodyPr lIns="92075" tIns="46038" rIns="92075" bIns="46038"/>
          <a:lstStyle>
            <a:lvl1pPr marL="342900" indent="-342900">
              <a:spcBef>
                <a:spcPct val="20000"/>
              </a:spcBef>
              <a:buChar char="•"/>
              <a:defRPr sz="2800">
                <a:solidFill>
                  <a:schemeClr val="tx1"/>
                </a:solidFill>
                <a:latin typeface="Comic Sans MS" panose="030F0702030302020204" pitchFamily="66" charset="0"/>
              </a:defRPr>
            </a:lvl1pPr>
            <a:lvl2pPr marL="742950" indent="-285750">
              <a:spcBef>
                <a:spcPct val="20000"/>
              </a:spcBef>
              <a:buClr>
                <a:srgbClr val="FF0000"/>
              </a:buClr>
              <a:buFont typeface="Wingdings" panose="05000000000000000000" pitchFamily="2" charset="2"/>
              <a:buChar char="§"/>
              <a:defRPr sz="2400">
                <a:solidFill>
                  <a:schemeClr val="tx1"/>
                </a:solidFill>
                <a:latin typeface="Comic Sans MS" panose="030F0702030302020204" pitchFamily="66" charset="0"/>
              </a:defRPr>
            </a:lvl2pPr>
            <a:lvl3pPr marL="1143000" indent="-228600">
              <a:spcBef>
                <a:spcPct val="20000"/>
              </a:spcBef>
              <a:buClr>
                <a:srgbClr val="FF0000"/>
              </a:buClr>
              <a:buFont typeface="Wingdings" panose="05000000000000000000" pitchFamily="2" charset="2"/>
              <a:buChar char="§"/>
              <a:defRPr sz="2000">
                <a:solidFill>
                  <a:schemeClr val="tx1"/>
                </a:solidFill>
                <a:latin typeface="Comic Sans MS" panose="030F0702030302020204" pitchFamily="66" charset="0"/>
              </a:defRPr>
            </a:lvl3pPr>
            <a:lvl4pPr marL="1600200" indent="-228600">
              <a:spcBef>
                <a:spcPct val="20000"/>
              </a:spcBef>
              <a:buClr>
                <a:srgbClr val="FF0000"/>
              </a:buClr>
              <a:buFont typeface="Wingdings" panose="05000000000000000000" pitchFamily="2" charset="2"/>
              <a:buChar char="§"/>
              <a:defRPr>
                <a:solidFill>
                  <a:schemeClr val="tx1"/>
                </a:solidFill>
                <a:latin typeface="Comic Sans MS" panose="030F0702030302020204" pitchFamily="66" charset="0"/>
              </a:defRPr>
            </a:lvl4pPr>
            <a:lvl5pPr marL="2057400" indent="-228600">
              <a:spcBef>
                <a:spcPct val="20000"/>
              </a:spcBef>
              <a:buClr>
                <a:srgbClr val="FF0000"/>
              </a:buClr>
              <a:buFont typeface="Wingdings" panose="05000000000000000000" pitchFamily="2" charset="2"/>
              <a:buChar char="§"/>
              <a:defRPr sz="16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9pPr>
          </a:lstStyle>
          <a:p>
            <a:pPr algn="ctr">
              <a:lnSpc>
                <a:spcPct val="90000"/>
              </a:lnSpc>
              <a:buFontTx/>
              <a:buNone/>
            </a:pPr>
            <a:r>
              <a:rPr lang="ar-EG" altLang="en-US" sz="40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 2. أنظمة متحركة</a:t>
            </a:r>
            <a:endParaRPr lang="en-US" altLang="en-US" sz="40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endParaRPr>
          </a:p>
        </p:txBody>
      </p:sp>
      <p:sp>
        <p:nvSpPr>
          <p:cNvPr id="12" name="Title 1">
            <a:extLst>
              <a:ext uri="{FF2B5EF4-FFF2-40B4-BE49-F238E27FC236}">
                <a16:creationId xmlns:a16="http://schemas.microsoft.com/office/drawing/2014/main" id="{4D47B98F-E226-43DA-4645-4D8916606F95}"/>
              </a:ext>
            </a:extLst>
          </p:cNvPr>
          <p:cNvSpPr>
            <a:spLocks noGrp="1"/>
          </p:cNvSpPr>
          <p:nvPr>
            <p:ph type="title"/>
          </p:nvPr>
        </p:nvSpPr>
        <p:spPr>
          <a:xfrm>
            <a:off x="3124200" y="775494"/>
            <a:ext cx="5334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effectLst>
                  <a:outerShdw blurRad="38100" dist="38100" dir="2700000" algn="tl">
                    <a:srgbClr val="000000">
                      <a:alpha val="43137"/>
                    </a:srgbClr>
                  </a:outerShdw>
                </a:effectLst>
                <a:cs typeface="+mn-cs"/>
              </a:rPr>
              <a:t>حلول الصحة الإلكترونية</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
        <p:nvSpPr>
          <p:cNvPr id="13" name="Rectangle 2">
            <a:extLst>
              <a:ext uri="{FF2B5EF4-FFF2-40B4-BE49-F238E27FC236}">
                <a16:creationId xmlns:a16="http://schemas.microsoft.com/office/drawing/2014/main" id="{0A893AB6-115D-2EEC-8877-57A6DCFEC385}"/>
              </a:ext>
            </a:extLst>
          </p:cNvPr>
          <p:cNvSpPr>
            <a:spLocks noChangeArrowheads="1"/>
          </p:cNvSpPr>
          <p:nvPr/>
        </p:nvSpPr>
        <p:spPr bwMode="auto">
          <a:xfrm>
            <a:off x="2514600" y="1571890"/>
            <a:ext cx="2031274" cy="1091294"/>
          </a:xfrm>
          <a:prstGeom prst="rect">
            <a:avLst/>
          </a:prstGeom>
          <a:noFill/>
          <a:ln>
            <a:noFill/>
          </a:ln>
          <a:effectLst/>
        </p:spPr>
        <p:txBody>
          <a:bodyPr lIns="92075" tIns="46038" rIns="92075" bIns="46038"/>
          <a:lstStyle>
            <a:lvl1pPr marL="342900" indent="-342900">
              <a:spcBef>
                <a:spcPct val="20000"/>
              </a:spcBef>
              <a:buChar char="•"/>
              <a:defRPr sz="2800">
                <a:solidFill>
                  <a:schemeClr val="tx1"/>
                </a:solidFill>
                <a:latin typeface="Comic Sans MS" panose="030F0702030302020204" pitchFamily="66" charset="0"/>
              </a:defRPr>
            </a:lvl1pPr>
            <a:lvl2pPr marL="742950" indent="-285750">
              <a:spcBef>
                <a:spcPct val="20000"/>
              </a:spcBef>
              <a:buClr>
                <a:srgbClr val="FF0000"/>
              </a:buClr>
              <a:buFont typeface="Wingdings" panose="05000000000000000000" pitchFamily="2" charset="2"/>
              <a:buChar char="§"/>
              <a:defRPr sz="2400">
                <a:solidFill>
                  <a:schemeClr val="tx1"/>
                </a:solidFill>
                <a:latin typeface="Comic Sans MS" panose="030F0702030302020204" pitchFamily="66" charset="0"/>
              </a:defRPr>
            </a:lvl2pPr>
            <a:lvl3pPr marL="1143000" indent="-228600">
              <a:spcBef>
                <a:spcPct val="20000"/>
              </a:spcBef>
              <a:buClr>
                <a:srgbClr val="FF0000"/>
              </a:buClr>
              <a:buFont typeface="Wingdings" panose="05000000000000000000" pitchFamily="2" charset="2"/>
              <a:buChar char="§"/>
              <a:defRPr sz="2000">
                <a:solidFill>
                  <a:schemeClr val="tx1"/>
                </a:solidFill>
                <a:latin typeface="Comic Sans MS" panose="030F0702030302020204" pitchFamily="66" charset="0"/>
              </a:defRPr>
            </a:lvl3pPr>
            <a:lvl4pPr marL="1600200" indent="-228600">
              <a:spcBef>
                <a:spcPct val="20000"/>
              </a:spcBef>
              <a:buClr>
                <a:srgbClr val="FF0000"/>
              </a:buClr>
              <a:buFont typeface="Wingdings" panose="05000000000000000000" pitchFamily="2" charset="2"/>
              <a:buChar char="§"/>
              <a:defRPr>
                <a:solidFill>
                  <a:schemeClr val="tx1"/>
                </a:solidFill>
                <a:latin typeface="Comic Sans MS" panose="030F0702030302020204" pitchFamily="66" charset="0"/>
              </a:defRPr>
            </a:lvl4pPr>
            <a:lvl5pPr marL="2057400" indent="-228600">
              <a:spcBef>
                <a:spcPct val="20000"/>
              </a:spcBef>
              <a:buClr>
                <a:srgbClr val="FF0000"/>
              </a:buClr>
              <a:buFont typeface="Wingdings" panose="05000000000000000000" pitchFamily="2" charset="2"/>
              <a:buChar char="§"/>
              <a:defRPr sz="16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9pPr>
          </a:lstStyle>
          <a:p>
            <a:pPr algn="ctr">
              <a:lnSpc>
                <a:spcPct val="90000"/>
              </a:lnSpc>
              <a:buFontTx/>
              <a:buNone/>
            </a:pPr>
            <a:r>
              <a:rPr lang="en-US"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Mobile</a:t>
            </a:r>
          </a:p>
          <a:p>
            <a:pPr algn="ctr">
              <a:lnSpc>
                <a:spcPct val="90000"/>
              </a:lnSpc>
              <a:buFontTx/>
              <a:buNone/>
            </a:pPr>
            <a:r>
              <a:rPr lang="en-US"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Health</a:t>
            </a:r>
          </a:p>
        </p:txBody>
      </p:sp>
    </p:spTree>
    <p:extLst>
      <p:ext uri="{BB962C8B-B14F-4D97-AF65-F5344CB8AC3E}">
        <p14:creationId xmlns:p14="http://schemas.microsoft.com/office/powerpoint/2010/main" val="33320326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60000-5AE3-4226-9743-E31361461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104" y="1537606"/>
            <a:ext cx="7409791" cy="4901238"/>
          </a:xfrm>
          <a:prstGeom prst="rect">
            <a:avLst/>
          </a:prstGeom>
        </p:spPr>
      </p:pic>
      <p:sp>
        <p:nvSpPr>
          <p:cNvPr id="2" name="Rectangle 5">
            <a:extLst>
              <a:ext uri="{FF2B5EF4-FFF2-40B4-BE49-F238E27FC236}">
                <a16:creationId xmlns:a16="http://schemas.microsoft.com/office/drawing/2014/main" id="{894CB49F-C561-39AF-3EAC-932F0E830CF0}"/>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Rectangle 2">
            <a:extLst>
              <a:ext uri="{FF2B5EF4-FFF2-40B4-BE49-F238E27FC236}">
                <a16:creationId xmlns:a16="http://schemas.microsoft.com/office/drawing/2014/main" id="{30EC2C05-9160-FC2C-D67E-B6E6C028899B}"/>
              </a:ext>
            </a:extLst>
          </p:cNvPr>
          <p:cNvSpPr>
            <a:spLocks noChangeArrowheads="1"/>
          </p:cNvSpPr>
          <p:nvPr/>
        </p:nvSpPr>
        <p:spPr bwMode="auto">
          <a:xfrm>
            <a:off x="762000" y="775494"/>
            <a:ext cx="3048000" cy="609600"/>
          </a:xfrm>
          <a:prstGeom prst="rect">
            <a:avLst/>
          </a:prstGeom>
          <a:solidFill>
            <a:srgbClr val="FFFFCC"/>
          </a:solidFill>
          <a:ln>
            <a:noFill/>
          </a:ln>
          <a:effectLst/>
        </p:spPr>
        <p:txBody>
          <a:bodyPr lIns="92075" tIns="46038" rIns="92075" bIns="46038"/>
          <a:lstStyle>
            <a:lvl1pPr marL="342900" indent="-342900">
              <a:spcBef>
                <a:spcPct val="20000"/>
              </a:spcBef>
              <a:buChar char="•"/>
              <a:defRPr sz="2800">
                <a:solidFill>
                  <a:schemeClr val="tx1"/>
                </a:solidFill>
                <a:latin typeface="Comic Sans MS" panose="030F0702030302020204" pitchFamily="66" charset="0"/>
              </a:defRPr>
            </a:lvl1pPr>
            <a:lvl2pPr marL="742950" indent="-285750">
              <a:spcBef>
                <a:spcPct val="20000"/>
              </a:spcBef>
              <a:buClr>
                <a:srgbClr val="FF0000"/>
              </a:buClr>
              <a:buFont typeface="Wingdings" panose="05000000000000000000" pitchFamily="2" charset="2"/>
              <a:buChar char="§"/>
              <a:defRPr sz="2400">
                <a:solidFill>
                  <a:schemeClr val="tx1"/>
                </a:solidFill>
                <a:latin typeface="Comic Sans MS" panose="030F0702030302020204" pitchFamily="66" charset="0"/>
              </a:defRPr>
            </a:lvl2pPr>
            <a:lvl3pPr marL="1143000" indent="-228600">
              <a:spcBef>
                <a:spcPct val="20000"/>
              </a:spcBef>
              <a:buClr>
                <a:srgbClr val="FF0000"/>
              </a:buClr>
              <a:buFont typeface="Wingdings" panose="05000000000000000000" pitchFamily="2" charset="2"/>
              <a:buChar char="§"/>
              <a:defRPr sz="2000">
                <a:solidFill>
                  <a:schemeClr val="tx1"/>
                </a:solidFill>
                <a:latin typeface="Comic Sans MS" panose="030F0702030302020204" pitchFamily="66" charset="0"/>
              </a:defRPr>
            </a:lvl3pPr>
            <a:lvl4pPr marL="1600200" indent="-228600">
              <a:spcBef>
                <a:spcPct val="20000"/>
              </a:spcBef>
              <a:buClr>
                <a:srgbClr val="FF0000"/>
              </a:buClr>
              <a:buFont typeface="Wingdings" panose="05000000000000000000" pitchFamily="2" charset="2"/>
              <a:buChar char="§"/>
              <a:defRPr>
                <a:solidFill>
                  <a:schemeClr val="tx1"/>
                </a:solidFill>
                <a:latin typeface="Comic Sans MS" panose="030F0702030302020204" pitchFamily="66" charset="0"/>
              </a:defRPr>
            </a:lvl4pPr>
            <a:lvl5pPr marL="2057400" indent="-228600">
              <a:spcBef>
                <a:spcPct val="20000"/>
              </a:spcBef>
              <a:buClr>
                <a:srgbClr val="FF0000"/>
              </a:buClr>
              <a:buFont typeface="Wingdings" panose="05000000000000000000" pitchFamily="2" charset="2"/>
              <a:buChar char="§"/>
              <a:defRPr sz="16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9pPr>
          </a:lstStyle>
          <a:p>
            <a:pPr algn="ctr">
              <a:lnSpc>
                <a:spcPct val="90000"/>
              </a:lnSpc>
              <a:buFontTx/>
              <a:buNone/>
            </a:pPr>
            <a:r>
              <a:rPr lang="ar-EG"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 3. </a:t>
            </a:r>
            <a:r>
              <a:rPr lang="ar-EG" altLang="en-US" sz="40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أنظمة منتشرة</a:t>
            </a:r>
            <a:endParaRPr lang="en-US"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endParaRPr>
          </a:p>
        </p:txBody>
      </p:sp>
      <p:sp>
        <p:nvSpPr>
          <p:cNvPr id="8" name="Title 1">
            <a:extLst>
              <a:ext uri="{FF2B5EF4-FFF2-40B4-BE49-F238E27FC236}">
                <a16:creationId xmlns:a16="http://schemas.microsoft.com/office/drawing/2014/main" id="{8149D52B-2631-9BD2-ACA6-F2BC22357998}"/>
              </a:ext>
            </a:extLst>
          </p:cNvPr>
          <p:cNvSpPr>
            <a:spLocks noGrp="1"/>
          </p:cNvSpPr>
          <p:nvPr>
            <p:ph type="title"/>
          </p:nvPr>
        </p:nvSpPr>
        <p:spPr>
          <a:xfrm>
            <a:off x="3276600" y="775494"/>
            <a:ext cx="51816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effectLst>
                  <a:outerShdw blurRad="38100" dist="38100" dir="2700000" algn="tl">
                    <a:srgbClr val="000000">
                      <a:alpha val="43137"/>
                    </a:srgbClr>
                  </a:outerShdw>
                </a:effectLst>
                <a:cs typeface="+mn-cs"/>
              </a:rPr>
              <a:t>حلول الصحة الإلكترونية</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
        <p:nvSpPr>
          <p:cNvPr id="9" name="Rectangle 2">
            <a:extLst>
              <a:ext uri="{FF2B5EF4-FFF2-40B4-BE49-F238E27FC236}">
                <a16:creationId xmlns:a16="http://schemas.microsoft.com/office/drawing/2014/main" id="{016E1173-6526-8DDB-B9D6-6C48F919581F}"/>
              </a:ext>
            </a:extLst>
          </p:cNvPr>
          <p:cNvSpPr>
            <a:spLocks noChangeArrowheads="1"/>
          </p:cNvSpPr>
          <p:nvPr/>
        </p:nvSpPr>
        <p:spPr bwMode="auto">
          <a:xfrm>
            <a:off x="3581400" y="1447800"/>
            <a:ext cx="2438400" cy="1091294"/>
          </a:xfrm>
          <a:prstGeom prst="rect">
            <a:avLst/>
          </a:prstGeom>
          <a:noFill/>
          <a:ln>
            <a:noFill/>
          </a:ln>
          <a:effectLst/>
        </p:spPr>
        <p:txBody>
          <a:bodyPr lIns="92075" tIns="46038" rIns="92075" bIns="46038"/>
          <a:lstStyle>
            <a:lvl1pPr marL="342900" indent="-342900">
              <a:spcBef>
                <a:spcPct val="20000"/>
              </a:spcBef>
              <a:buChar char="•"/>
              <a:defRPr sz="2800">
                <a:solidFill>
                  <a:schemeClr val="tx1"/>
                </a:solidFill>
                <a:latin typeface="Comic Sans MS" panose="030F0702030302020204" pitchFamily="66" charset="0"/>
              </a:defRPr>
            </a:lvl1pPr>
            <a:lvl2pPr marL="742950" indent="-285750">
              <a:spcBef>
                <a:spcPct val="20000"/>
              </a:spcBef>
              <a:buClr>
                <a:srgbClr val="FF0000"/>
              </a:buClr>
              <a:buFont typeface="Wingdings" panose="05000000000000000000" pitchFamily="2" charset="2"/>
              <a:buChar char="§"/>
              <a:defRPr sz="2400">
                <a:solidFill>
                  <a:schemeClr val="tx1"/>
                </a:solidFill>
                <a:latin typeface="Comic Sans MS" panose="030F0702030302020204" pitchFamily="66" charset="0"/>
              </a:defRPr>
            </a:lvl2pPr>
            <a:lvl3pPr marL="1143000" indent="-228600">
              <a:spcBef>
                <a:spcPct val="20000"/>
              </a:spcBef>
              <a:buClr>
                <a:srgbClr val="FF0000"/>
              </a:buClr>
              <a:buFont typeface="Wingdings" panose="05000000000000000000" pitchFamily="2" charset="2"/>
              <a:buChar char="§"/>
              <a:defRPr sz="2000">
                <a:solidFill>
                  <a:schemeClr val="tx1"/>
                </a:solidFill>
                <a:latin typeface="Comic Sans MS" panose="030F0702030302020204" pitchFamily="66" charset="0"/>
              </a:defRPr>
            </a:lvl3pPr>
            <a:lvl4pPr marL="1600200" indent="-228600">
              <a:spcBef>
                <a:spcPct val="20000"/>
              </a:spcBef>
              <a:buClr>
                <a:srgbClr val="FF0000"/>
              </a:buClr>
              <a:buFont typeface="Wingdings" panose="05000000000000000000" pitchFamily="2" charset="2"/>
              <a:buChar char="§"/>
              <a:defRPr>
                <a:solidFill>
                  <a:schemeClr val="tx1"/>
                </a:solidFill>
                <a:latin typeface="Comic Sans MS" panose="030F0702030302020204" pitchFamily="66" charset="0"/>
              </a:defRPr>
            </a:lvl4pPr>
            <a:lvl5pPr marL="2057400" indent="-228600">
              <a:spcBef>
                <a:spcPct val="20000"/>
              </a:spcBef>
              <a:buClr>
                <a:srgbClr val="FF0000"/>
              </a:buClr>
              <a:buFont typeface="Wingdings" panose="05000000000000000000" pitchFamily="2" charset="2"/>
              <a:buChar char="§"/>
              <a:defRPr sz="16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rgbClr val="FF0000"/>
              </a:buClr>
              <a:buFont typeface="Wingdings" panose="05000000000000000000" pitchFamily="2" charset="2"/>
              <a:buChar char="§"/>
              <a:defRPr sz="1600">
                <a:solidFill>
                  <a:schemeClr val="tx1"/>
                </a:solidFill>
                <a:latin typeface="Comic Sans MS" panose="030F0702030302020204" pitchFamily="66" charset="0"/>
              </a:defRPr>
            </a:lvl9pPr>
          </a:lstStyle>
          <a:p>
            <a:pPr algn="ctr">
              <a:lnSpc>
                <a:spcPct val="90000"/>
              </a:lnSpc>
              <a:buFontTx/>
              <a:buNone/>
            </a:pPr>
            <a:r>
              <a:rPr lang="en-US"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Ubiquitous</a:t>
            </a:r>
          </a:p>
          <a:p>
            <a:pPr algn="ctr">
              <a:lnSpc>
                <a:spcPct val="90000"/>
              </a:lnSpc>
              <a:buFontTx/>
              <a:buNone/>
            </a:pPr>
            <a:r>
              <a:rPr lang="en-US" altLang="en-US" sz="3200" b="1" dirty="0">
                <a:solidFill>
                  <a:srgbClr val="FF0000"/>
                </a:solidFill>
                <a:effectLst>
                  <a:outerShdw blurRad="38100" dist="38100" dir="2700000" algn="tl">
                    <a:srgbClr val="000000">
                      <a:alpha val="43137"/>
                    </a:srgbClr>
                  </a:outerShdw>
                </a:effectLst>
                <a:latin typeface="Palatino Linotype" panose="02040502050505030304" pitchFamily="18" charset="0"/>
                <a:sym typeface="Wingdings" panose="05000000000000000000" pitchFamily="2" charset="2"/>
              </a:rPr>
              <a:t>Health</a:t>
            </a:r>
          </a:p>
        </p:txBody>
      </p:sp>
    </p:spTree>
    <p:extLst>
      <p:ext uri="{BB962C8B-B14F-4D97-AF65-F5344CB8AC3E}">
        <p14:creationId xmlns:p14="http://schemas.microsoft.com/office/powerpoint/2010/main" val="19598161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520700"/>
            <a:ext cx="6553200" cy="533400"/>
          </a:xfrm>
        </p:spPr>
        <p:txBody>
          <a:bodyPr/>
          <a:lstStyle/>
          <a:p>
            <a:r>
              <a:rPr lang="ar-EG" dirty="0">
                <a:solidFill>
                  <a:srgbClr val="C00000"/>
                </a:solidFill>
                <a:cs typeface="+mn-cs"/>
              </a:rPr>
              <a:t>الطب عن بعد والصحة عن بعد</a:t>
            </a:r>
            <a:endParaRPr lang="en-US" dirty="0">
              <a:solidFill>
                <a:srgbClr val="C00000"/>
              </a:solidFill>
              <a:cs typeface="+mn-cs"/>
            </a:endParaRPr>
          </a:p>
        </p:txBody>
      </p:sp>
      <p:sp>
        <p:nvSpPr>
          <p:cNvPr id="5" name="Oval 4"/>
          <p:cNvSpPr>
            <a:spLocks noChangeArrowheads="1"/>
          </p:cNvSpPr>
          <p:nvPr/>
        </p:nvSpPr>
        <p:spPr bwMode="auto">
          <a:xfrm>
            <a:off x="304800" y="1143573"/>
            <a:ext cx="7559675" cy="5329237"/>
          </a:xfrm>
          <a:prstGeom prst="ellipse">
            <a:avLst/>
          </a:prstGeom>
          <a:solidFill>
            <a:schemeClr val="accent5">
              <a:lumMod val="40000"/>
              <a:lumOff val="60000"/>
            </a:schemeClr>
          </a:solidFill>
          <a:ln w="57150">
            <a:solidFill>
              <a:srgbClr val="0000FF"/>
            </a:solidFill>
            <a:round/>
            <a:headEnd/>
            <a:tailEnd/>
          </a:ln>
          <a:effectLst/>
        </p:spPr>
        <p:txBody>
          <a:bodyPr wrap="none" anchor="ctr"/>
          <a:lstStyle/>
          <a:p>
            <a:endParaRPr lang="en-US"/>
          </a:p>
        </p:txBody>
      </p:sp>
      <p:sp>
        <p:nvSpPr>
          <p:cNvPr id="6" name="Text Box 5"/>
          <p:cNvSpPr txBox="1">
            <a:spLocks noChangeArrowheads="1"/>
          </p:cNvSpPr>
          <p:nvPr/>
        </p:nvSpPr>
        <p:spPr bwMode="auto">
          <a:xfrm>
            <a:off x="2998369" y="1219200"/>
            <a:ext cx="2386849" cy="646331"/>
          </a:xfrm>
          <a:prstGeom prst="rect">
            <a:avLst/>
          </a:prstGeom>
          <a:noFill/>
          <a:ln w="9525">
            <a:noFill/>
            <a:miter lim="800000"/>
            <a:headEnd/>
            <a:tailEnd/>
          </a:ln>
          <a:effectLst/>
        </p:spPr>
        <p:txBody>
          <a:bodyPr wrap="square">
            <a:spAutoFit/>
          </a:bodyPr>
          <a:lstStyle/>
          <a:p>
            <a:pPr algn="ctr">
              <a:spcBef>
                <a:spcPct val="50000"/>
              </a:spcBef>
            </a:pPr>
            <a:r>
              <a:rPr lang="ar-EG" sz="3600" b="1" dirty="0">
                <a:solidFill>
                  <a:srgbClr val="006600"/>
                </a:solidFill>
                <a:effectLst>
                  <a:outerShdw blurRad="38100" dist="38100" dir="2700000" algn="tl">
                    <a:srgbClr val="000000">
                      <a:alpha val="43137"/>
                    </a:srgbClr>
                  </a:outerShdw>
                </a:effectLst>
              </a:rPr>
              <a:t>الصحة عن بعد</a:t>
            </a:r>
            <a:endParaRPr lang="en-US" sz="3600" b="1" dirty="0">
              <a:solidFill>
                <a:srgbClr val="006600"/>
              </a:solidFill>
              <a:effectLst>
                <a:outerShdw blurRad="38100" dist="38100" dir="2700000" algn="tl">
                  <a:srgbClr val="000000">
                    <a:alpha val="43137"/>
                  </a:srgbClr>
                </a:outerShdw>
              </a:effectLst>
            </a:endParaRPr>
          </a:p>
        </p:txBody>
      </p:sp>
      <p:sp>
        <p:nvSpPr>
          <p:cNvPr id="7" name="Oval 6"/>
          <p:cNvSpPr>
            <a:spLocks noChangeArrowheads="1"/>
          </p:cNvSpPr>
          <p:nvPr/>
        </p:nvSpPr>
        <p:spPr bwMode="auto">
          <a:xfrm>
            <a:off x="3758783" y="2506662"/>
            <a:ext cx="3887787" cy="3240088"/>
          </a:xfrm>
          <a:prstGeom prst="ellipse">
            <a:avLst/>
          </a:prstGeom>
          <a:solidFill>
            <a:schemeClr val="accent1">
              <a:lumMod val="60000"/>
              <a:lumOff val="40000"/>
            </a:schemeClr>
          </a:solidFill>
          <a:ln w="38100">
            <a:solidFill>
              <a:srgbClr val="C00000"/>
            </a:solidFill>
            <a:round/>
            <a:headEnd/>
            <a:tailEnd/>
          </a:ln>
          <a:effectLst/>
        </p:spPr>
        <p:txBody>
          <a:bodyPr wrap="none" anchor="ctr"/>
          <a:lstStyle/>
          <a:p>
            <a:endParaRPr lang="en-US"/>
          </a:p>
        </p:txBody>
      </p:sp>
      <p:sp>
        <p:nvSpPr>
          <p:cNvPr id="8" name="Text Box 7"/>
          <p:cNvSpPr txBox="1">
            <a:spLocks noChangeArrowheads="1"/>
          </p:cNvSpPr>
          <p:nvPr/>
        </p:nvSpPr>
        <p:spPr bwMode="auto">
          <a:xfrm>
            <a:off x="4621630" y="2667000"/>
            <a:ext cx="2236370" cy="523220"/>
          </a:xfrm>
          <a:prstGeom prst="rect">
            <a:avLst/>
          </a:prstGeom>
          <a:noFill/>
          <a:ln w="9525">
            <a:noFill/>
            <a:miter lim="800000"/>
            <a:headEnd/>
            <a:tailEnd/>
          </a:ln>
          <a:effectLst/>
        </p:spPr>
        <p:txBody>
          <a:bodyPr wrap="square">
            <a:spAutoFit/>
          </a:bodyPr>
          <a:lstStyle/>
          <a:p>
            <a:pPr algn="ctr">
              <a:spcBef>
                <a:spcPct val="50000"/>
              </a:spcBef>
            </a:pPr>
            <a:r>
              <a:rPr lang="ar-EG" sz="2800" b="1" dirty="0">
                <a:solidFill>
                  <a:srgbClr val="C00000"/>
                </a:solidFill>
                <a:effectLst>
                  <a:outerShdw blurRad="38100" dist="38100" dir="2700000" algn="tl">
                    <a:srgbClr val="000000">
                      <a:alpha val="43137"/>
                    </a:srgbClr>
                  </a:outerShdw>
                </a:effectLst>
              </a:rPr>
              <a:t>الطب عن بعد</a:t>
            </a:r>
            <a:endParaRPr lang="en-US" b="1" dirty="0">
              <a:solidFill>
                <a:srgbClr val="C00000"/>
              </a:solidFill>
              <a:effectLst>
                <a:outerShdw blurRad="38100" dist="38100" dir="2700000" algn="tl">
                  <a:srgbClr val="000000">
                    <a:alpha val="43137"/>
                  </a:srgbClr>
                </a:outerShdw>
              </a:effectLst>
            </a:endParaRPr>
          </a:p>
        </p:txBody>
      </p:sp>
      <p:pic>
        <p:nvPicPr>
          <p:cNvPr id="9" name="Picture 9" descr="MCj04360110000[1]"/>
          <p:cNvPicPr>
            <a:picLocks noChangeAspect="1" noChangeArrowheads="1"/>
          </p:cNvPicPr>
          <p:nvPr/>
        </p:nvPicPr>
        <p:blipFill>
          <a:blip r:embed="rId2" cstate="print"/>
          <a:srcRect/>
          <a:stretch>
            <a:fillRect/>
          </a:stretch>
        </p:blipFill>
        <p:spPr bwMode="auto">
          <a:xfrm>
            <a:off x="4144545" y="3225800"/>
            <a:ext cx="963612" cy="1089025"/>
          </a:xfrm>
          <a:prstGeom prst="rect">
            <a:avLst/>
          </a:prstGeom>
          <a:noFill/>
        </p:spPr>
      </p:pic>
      <p:pic>
        <p:nvPicPr>
          <p:cNvPr id="10" name="Picture 10" descr="MCj04360070000[1]"/>
          <p:cNvPicPr>
            <a:picLocks noChangeAspect="1" noChangeArrowheads="1"/>
          </p:cNvPicPr>
          <p:nvPr/>
        </p:nvPicPr>
        <p:blipFill>
          <a:blip r:embed="rId3" cstate="print"/>
          <a:srcRect/>
          <a:stretch>
            <a:fillRect/>
          </a:stretch>
        </p:blipFill>
        <p:spPr bwMode="auto">
          <a:xfrm>
            <a:off x="6089232" y="3225800"/>
            <a:ext cx="1006475" cy="1025525"/>
          </a:xfrm>
          <a:prstGeom prst="rect">
            <a:avLst/>
          </a:prstGeom>
          <a:noFill/>
        </p:spPr>
      </p:pic>
      <p:pic>
        <p:nvPicPr>
          <p:cNvPr id="11" name="Picture 12" descr="MCj04042190000[1]"/>
          <p:cNvPicPr>
            <a:picLocks noChangeAspect="1" noChangeArrowheads="1"/>
          </p:cNvPicPr>
          <p:nvPr/>
        </p:nvPicPr>
        <p:blipFill>
          <a:blip r:embed="rId4" cstate="print"/>
          <a:srcRect/>
          <a:stretch>
            <a:fillRect/>
          </a:stretch>
        </p:blipFill>
        <p:spPr bwMode="auto">
          <a:xfrm>
            <a:off x="5079582" y="4579938"/>
            <a:ext cx="1127125" cy="1058862"/>
          </a:xfrm>
          <a:prstGeom prst="rect">
            <a:avLst/>
          </a:prstGeom>
          <a:noFill/>
        </p:spPr>
      </p:pic>
      <p:pic>
        <p:nvPicPr>
          <p:cNvPr id="12" name="Picture 13" descr="j0205582"/>
          <p:cNvPicPr>
            <a:picLocks noChangeAspect="1" noChangeArrowheads="1"/>
          </p:cNvPicPr>
          <p:nvPr/>
        </p:nvPicPr>
        <p:blipFill>
          <a:blip r:embed="rId5" cstate="print"/>
          <a:srcRect/>
          <a:stretch>
            <a:fillRect/>
          </a:stretch>
        </p:blipFill>
        <p:spPr bwMode="auto">
          <a:xfrm>
            <a:off x="4912895" y="3429000"/>
            <a:ext cx="1319212" cy="1211263"/>
          </a:xfrm>
          <a:prstGeom prst="rect">
            <a:avLst/>
          </a:prstGeom>
          <a:noFill/>
        </p:spPr>
      </p:pic>
      <p:pic>
        <p:nvPicPr>
          <p:cNvPr id="14" name="Picture 15" descr="MCj04042190000[1]"/>
          <p:cNvPicPr>
            <a:picLocks noChangeAspect="1" noChangeArrowheads="1"/>
          </p:cNvPicPr>
          <p:nvPr/>
        </p:nvPicPr>
        <p:blipFill>
          <a:blip r:embed="rId4" cstate="print"/>
          <a:srcRect/>
          <a:stretch>
            <a:fillRect/>
          </a:stretch>
        </p:blipFill>
        <p:spPr bwMode="auto">
          <a:xfrm>
            <a:off x="1190207" y="4419600"/>
            <a:ext cx="1127125" cy="1058862"/>
          </a:xfrm>
          <a:prstGeom prst="rect">
            <a:avLst/>
          </a:prstGeom>
          <a:noFill/>
        </p:spPr>
      </p:pic>
      <p:pic>
        <p:nvPicPr>
          <p:cNvPr id="15" name="Picture 16" descr="MCj04042190000[1]"/>
          <p:cNvPicPr>
            <a:picLocks noChangeAspect="1" noChangeArrowheads="1"/>
          </p:cNvPicPr>
          <p:nvPr/>
        </p:nvPicPr>
        <p:blipFill>
          <a:blip r:embed="rId4" cstate="print"/>
          <a:srcRect/>
          <a:stretch>
            <a:fillRect/>
          </a:stretch>
        </p:blipFill>
        <p:spPr bwMode="auto">
          <a:xfrm>
            <a:off x="2895600" y="4800600"/>
            <a:ext cx="1127125" cy="1058862"/>
          </a:xfrm>
          <a:prstGeom prst="rect">
            <a:avLst/>
          </a:prstGeom>
          <a:noFill/>
        </p:spPr>
      </p:pic>
      <p:pic>
        <p:nvPicPr>
          <p:cNvPr id="16" name="Picture 17" descr="j0205582"/>
          <p:cNvPicPr>
            <a:picLocks noChangeAspect="1" noChangeArrowheads="1"/>
          </p:cNvPicPr>
          <p:nvPr/>
        </p:nvPicPr>
        <p:blipFill>
          <a:blip r:embed="rId5" cstate="print"/>
          <a:srcRect/>
          <a:stretch>
            <a:fillRect/>
          </a:stretch>
        </p:blipFill>
        <p:spPr bwMode="auto">
          <a:xfrm>
            <a:off x="1910932" y="4248150"/>
            <a:ext cx="1319213" cy="1211262"/>
          </a:xfrm>
          <a:prstGeom prst="rect">
            <a:avLst/>
          </a:prstGeom>
          <a:noFill/>
        </p:spPr>
      </p:pic>
      <p:pic>
        <p:nvPicPr>
          <p:cNvPr id="17" name="Picture 2" descr="Advancing Telehealth: Exploring the Work of HIT Experts">
            <a:extLst>
              <a:ext uri="{FF2B5EF4-FFF2-40B4-BE49-F238E27FC236}">
                <a16:creationId xmlns:a16="http://schemas.microsoft.com/office/drawing/2014/main" id="{94EA42BA-5233-4D30-8B73-7172F73366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507" y="1940501"/>
            <a:ext cx="2953276" cy="169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747FCC-762E-40DA-9860-49908530DD0D}"/>
              </a:ext>
            </a:extLst>
          </p:cNvPr>
          <p:cNvSpPr txBox="1"/>
          <p:nvPr/>
        </p:nvSpPr>
        <p:spPr>
          <a:xfrm>
            <a:off x="7430349" y="4873511"/>
            <a:ext cx="1285767" cy="1200329"/>
          </a:xfrm>
          <a:prstGeom prst="rect">
            <a:avLst/>
          </a:prstGeom>
          <a:solidFill>
            <a:schemeClr val="accent1">
              <a:lumMod val="40000"/>
              <a:lumOff val="60000"/>
            </a:schemeClr>
          </a:solidFill>
          <a:ln w="28575">
            <a:solidFill>
              <a:srgbClr val="C00000"/>
            </a:solidFill>
          </a:ln>
        </p:spPr>
        <p:txBody>
          <a:bodyPr wrap="square" rtlCol="0">
            <a:spAutoFit/>
          </a:bodyPr>
          <a:lstStyle/>
          <a:p>
            <a:pPr algn="ctr"/>
            <a:r>
              <a:rPr lang="ar-EG" b="1" dirty="0">
                <a:effectLst>
                  <a:outerShdw blurRad="38100" dist="38100" dir="2700000" algn="tl">
                    <a:srgbClr val="000000">
                      <a:alpha val="43137"/>
                    </a:srgbClr>
                  </a:outerShdw>
                </a:effectLst>
              </a:rPr>
              <a:t>خدمات إكلينيكية عن بعد</a:t>
            </a:r>
            <a:endParaRPr lang="en-US" b="1" dirty="0">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5CDE7604-695E-4EDA-BE61-A494B8E422D9}"/>
              </a:ext>
            </a:extLst>
          </p:cNvPr>
          <p:cNvSpPr txBox="1"/>
          <p:nvPr/>
        </p:nvSpPr>
        <p:spPr>
          <a:xfrm>
            <a:off x="7401033" y="567670"/>
            <a:ext cx="1285767" cy="1938992"/>
          </a:xfrm>
          <a:prstGeom prst="rect">
            <a:avLst/>
          </a:prstGeom>
          <a:solidFill>
            <a:schemeClr val="accent5">
              <a:lumMod val="40000"/>
              <a:lumOff val="60000"/>
            </a:schemeClr>
          </a:solidFill>
          <a:ln w="28575">
            <a:solidFill>
              <a:schemeClr val="accent2"/>
            </a:solidFill>
          </a:ln>
        </p:spPr>
        <p:txBody>
          <a:bodyPr wrap="square" rtlCol="0">
            <a:spAutoFit/>
          </a:bodyPr>
          <a:lstStyle/>
          <a:p>
            <a:pPr algn="ctr"/>
            <a:r>
              <a:rPr lang="ar-EG" b="1" dirty="0">
                <a:effectLst>
                  <a:outerShdw blurRad="38100" dist="38100" dir="2700000" algn="tl">
                    <a:srgbClr val="000000">
                      <a:alpha val="43137"/>
                    </a:srgbClr>
                  </a:outerShdw>
                </a:effectLst>
              </a:rPr>
              <a:t>خدمات إكلينيكية وغير إكلينيكية عن بعد</a:t>
            </a:r>
            <a:endParaRPr lang="en-US"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CD6989E5-5239-4131-B5E8-6EDC8045E965}"/>
              </a:ext>
            </a:extLst>
          </p:cNvPr>
          <p:cNvSpPr txBox="1"/>
          <p:nvPr/>
        </p:nvSpPr>
        <p:spPr>
          <a:xfrm>
            <a:off x="3998494" y="4400490"/>
            <a:ext cx="1247873"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التشخيص</a:t>
            </a:r>
            <a:endParaRPr lang="en-US" sz="2000" b="1" dirty="0">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CA5006AA-2E34-4F96-AA37-FD9915E7E86C}"/>
              </a:ext>
            </a:extLst>
          </p:cNvPr>
          <p:cNvSpPr txBox="1"/>
          <p:nvPr/>
        </p:nvSpPr>
        <p:spPr>
          <a:xfrm>
            <a:off x="6014717" y="4343400"/>
            <a:ext cx="1441032"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الملاحظة</a:t>
            </a:r>
            <a:endParaRPr lang="en-US" sz="2000" b="1" dirty="0">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6612D7AE-DEB0-4044-9DB2-740360580887}"/>
              </a:ext>
            </a:extLst>
          </p:cNvPr>
          <p:cNvSpPr txBox="1"/>
          <p:nvPr/>
        </p:nvSpPr>
        <p:spPr>
          <a:xfrm>
            <a:off x="1584325" y="5397606"/>
            <a:ext cx="1241161"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التشخيص</a:t>
            </a:r>
            <a:endParaRPr lang="en-US" sz="2000" b="1" dirty="0">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273EFA6B-2174-4C70-98F6-31FA633BB209}"/>
              </a:ext>
            </a:extLst>
          </p:cNvPr>
          <p:cNvSpPr txBox="1"/>
          <p:nvPr/>
        </p:nvSpPr>
        <p:spPr>
          <a:xfrm>
            <a:off x="2709527" y="5647967"/>
            <a:ext cx="1435018"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ملاحظة</a:t>
            </a:r>
            <a:endParaRPr lang="en-US" sz="2000" b="1" dirty="0">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6E6935FC-2C39-4226-869F-061335F7AAC9}"/>
              </a:ext>
            </a:extLst>
          </p:cNvPr>
          <p:cNvSpPr txBox="1"/>
          <p:nvPr/>
        </p:nvSpPr>
        <p:spPr>
          <a:xfrm>
            <a:off x="3160064" y="6011802"/>
            <a:ext cx="2051469"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أنظمة معلومات صحية</a:t>
            </a:r>
            <a:endParaRPr lang="en-US" sz="2000" b="1" dirty="0">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05AFF000-C742-477F-AB8B-14C10C8AFECC}"/>
              </a:ext>
            </a:extLst>
          </p:cNvPr>
          <p:cNvSpPr txBox="1"/>
          <p:nvPr/>
        </p:nvSpPr>
        <p:spPr>
          <a:xfrm>
            <a:off x="457200" y="3657600"/>
            <a:ext cx="1127125"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التدريب</a:t>
            </a:r>
            <a:endParaRPr lang="en-US" sz="2000" b="1"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358A0E80-57A5-4A21-9640-3974D3F72DEB}"/>
              </a:ext>
            </a:extLst>
          </p:cNvPr>
          <p:cNvSpPr txBox="1"/>
          <p:nvPr/>
        </p:nvSpPr>
        <p:spPr>
          <a:xfrm>
            <a:off x="597276" y="4057710"/>
            <a:ext cx="2011362"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التعليم الطبي المستمر</a:t>
            </a:r>
            <a:endParaRPr lang="en-US" sz="2000" b="1" dirty="0">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C22C32DE-7550-4070-A524-D1E10932D508}"/>
              </a:ext>
            </a:extLst>
          </p:cNvPr>
          <p:cNvSpPr txBox="1"/>
          <p:nvPr/>
        </p:nvSpPr>
        <p:spPr>
          <a:xfrm>
            <a:off x="1736725" y="3657600"/>
            <a:ext cx="1834732"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الإدارة</a:t>
            </a:r>
            <a:endParaRPr lang="en-US" sz="2000" b="1" dirty="0">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713BC14A-7557-4B47-BC11-26020EB37B19}"/>
              </a:ext>
            </a:extLst>
          </p:cNvPr>
          <p:cNvSpPr txBox="1"/>
          <p:nvPr/>
        </p:nvSpPr>
        <p:spPr>
          <a:xfrm>
            <a:off x="3660357" y="2147291"/>
            <a:ext cx="1447800" cy="400110"/>
          </a:xfrm>
          <a:prstGeom prst="rect">
            <a:avLst/>
          </a:prstGeom>
          <a:noFill/>
        </p:spPr>
        <p:txBody>
          <a:bodyPr wrap="square" rtlCol="0">
            <a:spAutoFit/>
          </a:bodyPr>
          <a:lstStyle/>
          <a:p>
            <a:pPr algn="ctr"/>
            <a:r>
              <a:rPr lang="ar-EG" sz="2000" b="1" dirty="0">
                <a:effectLst>
                  <a:outerShdw blurRad="38100" dist="38100" dir="2700000" algn="tl">
                    <a:srgbClr val="000000">
                      <a:alpha val="43137"/>
                    </a:srgbClr>
                  </a:outerShdw>
                </a:effectLst>
              </a:rPr>
              <a:t>التعليم الطبي</a:t>
            </a:r>
            <a:endParaRPr lang="en-US" sz="2000" b="1" dirty="0">
              <a:effectLst>
                <a:outerShdw blurRad="38100" dist="38100" dir="2700000" algn="tl">
                  <a:srgbClr val="000000">
                    <a:alpha val="43137"/>
                  </a:srgbClr>
                </a:outerShdw>
              </a:effectLst>
            </a:endParaRPr>
          </a:p>
        </p:txBody>
      </p:sp>
      <p:sp>
        <p:nvSpPr>
          <p:cNvPr id="13" name="Rectangle 5">
            <a:extLst>
              <a:ext uri="{FF2B5EF4-FFF2-40B4-BE49-F238E27FC236}">
                <a16:creationId xmlns:a16="http://schemas.microsoft.com/office/drawing/2014/main" id="{A0EA4174-7145-E121-A203-157897D7CDCA}"/>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22140975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ppt_x"/>
                                          </p:val>
                                        </p:tav>
                                        <p:tav tm="100000">
                                          <p:val>
                                            <p:strVal val="#ppt_x"/>
                                          </p:val>
                                        </p:tav>
                                      </p:tavLst>
                                    </p:anim>
                                    <p:anim calcmode="lin" valueType="num">
                                      <p:cBhvr additive="base">
                                        <p:cTn id="88" dur="500" fill="hold"/>
                                        <p:tgtEl>
                                          <p:spTgt spid="1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additive="base">
                                        <p:cTn id="95" dur="500" fill="hold"/>
                                        <p:tgtEl>
                                          <p:spTgt spid="21"/>
                                        </p:tgtEl>
                                        <p:attrNameLst>
                                          <p:attrName>ppt_x</p:attrName>
                                        </p:attrNameLst>
                                      </p:cBhvr>
                                      <p:tavLst>
                                        <p:tav tm="0">
                                          <p:val>
                                            <p:strVal val="#ppt_x"/>
                                          </p:val>
                                        </p:tav>
                                        <p:tav tm="100000">
                                          <p:val>
                                            <p:strVal val="#ppt_x"/>
                                          </p:val>
                                        </p:tav>
                                      </p:tavLst>
                                    </p:anim>
                                    <p:anim calcmode="lin" valueType="num">
                                      <p:cBhvr additive="base">
                                        <p:cTn id="96" dur="500" fill="hold"/>
                                        <p:tgtEl>
                                          <p:spTgt spid="2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500" fill="hold"/>
                                        <p:tgtEl>
                                          <p:spTgt spid="22"/>
                                        </p:tgtEl>
                                        <p:attrNameLst>
                                          <p:attrName>ppt_x</p:attrName>
                                        </p:attrNameLst>
                                      </p:cBhvr>
                                      <p:tavLst>
                                        <p:tav tm="0">
                                          <p:val>
                                            <p:strVal val="#ppt_x"/>
                                          </p:val>
                                        </p:tav>
                                        <p:tav tm="100000">
                                          <p:val>
                                            <p:strVal val="#ppt_x"/>
                                          </p:val>
                                        </p:tav>
                                      </p:tavLst>
                                    </p:anim>
                                    <p:anim calcmode="lin" valueType="num">
                                      <p:cBhvr additive="base">
                                        <p:cTn id="10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3" grpId="0" animBg="1"/>
      <p:bldP spid="18" grpId="0" animBg="1"/>
      <p:bldP spid="4" grpId="0"/>
      <p:bldP spid="19" grpId="0"/>
      <p:bldP spid="20" grpId="0"/>
      <p:bldP spid="21" grpId="0"/>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3C1283A5-F142-49E0-8A09-B03841F1AB51}"/>
              </a:ext>
            </a:extLst>
          </p:cNvPr>
          <p:cNvSpPr/>
          <p:nvPr/>
        </p:nvSpPr>
        <p:spPr bwMode="auto">
          <a:xfrm>
            <a:off x="228600" y="1066800"/>
            <a:ext cx="8686800" cy="5422900"/>
          </a:xfrm>
          <a:prstGeom prst="ellipse">
            <a:avLst/>
          </a:prstGeom>
          <a:solidFill>
            <a:schemeClr val="accent3">
              <a:lumMod val="95000"/>
            </a:schemeClr>
          </a:solid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Oval 27">
            <a:extLst>
              <a:ext uri="{FF2B5EF4-FFF2-40B4-BE49-F238E27FC236}">
                <a16:creationId xmlns:a16="http://schemas.microsoft.com/office/drawing/2014/main" id="{C21AC91B-3619-432D-ACFE-0E0767FC2DEB}"/>
              </a:ext>
            </a:extLst>
          </p:cNvPr>
          <p:cNvSpPr/>
          <p:nvPr/>
        </p:nvSpPr>
        <p:spPr bwMode="auto">
          <a:xfrm>
            <a:off x="2286000" y="1600200"/>
            <a:ext cx="6553200" cy="4495800"/>
          </a:xfrm>
          <a:prstGeom prst="ellipse">
            <a:avLst/>
          </a:prstGeom>
          <a:solidFill>
            <a:schemeClr val="accent5">
              <a:lumMod val="20000"/>
              <a:lumOff val="80000"/>
            </a:schemeClr>
          </a:solid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13" name="Group 12">
            <a:extLst>
              <a:ext uri="{FF2B5EF4-FFF2-40B4-BE49-F238E27FC236}">
                <a16:creationId xmlns:a16="http://schemas.microsoft.com/office/drawing/2014/main" id="{A5B58860-CC0F-4B84-A9E7-3D54B2312824}"/>
              </a:ext>
            </a:extLst>
          </p:cNvPr>
          <p:cNvGrpSpPr/>
          <p:nvPr/>
        </p:nvGrpSpPr>
        <p:grpSpPr>
          <a:xfrm>
            <a:off x="4327525" y="2057400"/>
            <a:ext cx="4435475" cy="3729610"/>
            <a:chOff x="304800" y="1143573"/>
            <a:chExt cx="7559675" cy="5329237"/>
          </a:xfrm>
        </p:grpSpPr>
        <p:sp>
          <p:nvSpPr>
            <p:cNvPr id="5" name="Oval 4"/>
            <p:cNvSpPr>
              <a:spLocks noChangeArrowheads="1"/>
            </p:cNvSpPr>
            <p:nvPr/>
          </p:nvSpPr>
          <p:spPr bwMode="auto">
            <a:xfrm>
              <a:off x="304800" y="1143573"/>
              <a:ext cx="7559675" cy="5329237"/>
            </a:xfrm>
            <a:prstGeom prst="ellipse">
              <a:avLst/>
            </a:prstGeom>
            <a:solidFill>
              <a:schemeClr val="accent5">
                <a:lumMod val="40000"/>
                <a:lumOff val="60000"/>
              </a:schemeClr>
            </a:solidFill>
            <a:ln w="57150">
              <a:solidFill>
                <a:srgbClr val="0000FF"/>
              </a:solidFill>
              <a:round/>
              <a:headEnd/>
              <a:tailEnd/>
            </a:ln>
            <a:effectLst/>
          </p:spPr>
          <p:txBody>
            <a:bodyPr wrap="none" anchor="ctr"/>
            <a:lstStyle/>
            <a:p>
              <a:endParaRPr lang="en-US" sz="1200"/>
            </a:p>
          </p:txBody>
        </p:sp>
        <p:sp>
          <p:nvSpPr>
            <p:cNvPr id="6" name="Text Box 5"/>
            <p:cNvSpPr txBox="1">
              <a:spLocks noChangeArrowheads="1"/>
            </p:cNvSpPr>
            <p:nvPr/>
          </p:nvSpPr>
          <p:spPr bwMode="auto">
            <a:xfrm>
              <a:off x="2516289" y="1353873"/>
              <a:ext cx="2932390" cy="659673"/>
            </a:xfrm>
            <a:prstGeom prst="rect">
              <a:avLst/>
            </a:prstGeom>
            <a:noFill/>
            <a:ln w="9525">
              <a:noFill/>
              <a:miter lim="800000"/>
              <a:headEnd/>
              <a:tailEnd/>
            </a:ln>
            <a:effectLst/>
          </p:spPr>
          <p:txBody>
            <a:bodyPr wrap="square">
              <a:spAutoFit/>
            </a:bodyPr>
            <a:lstStyle/>
            <a:p>
              <a:pPr algn="ctr">
                <a:spcBef>
                  <a:spcPct val="50000"/>
                </a:spcBef>
              </a:pPr>
              <a:r>
                <a:rPr lang="ar-EG" b="1" dirty="0">
                  <a:solidFill>
                    <a:srgbClr val="006600"/>
                  </a:solidFill>
                  <a:effectLst>
                    <a:outerShdw blurRad="38100" dist="38100" dir="2700000" algn="tl">
                      <a:srgbClr val="000000">
                        <a:alpha val="43137"/>
                      </a:srgbClr>
                    </a:outerShdw>
                  </a:effectLst>
                </a:rPr>
                <a:t>الصحة عن بعد</a:t>
              </a:r>
              <a:endParaRPr lang="en-US" b="1" dirty="0">
                <a:solidFill>
                  <a:srgbClr val="006600"/>
                </a:solidFill>
                <a:effectLst>
                  <a:outerShdw blurRad="38100" dist="38100" dir="2700000" algn="tl">
                    <a:srgbClr val="000000">
                      <a:alpha val="43137"/>
                    </a:srgbClr>
                  </a:outerShdw>
                </a:effectLst>
              </a:endParaRPr>
            </a:p>
          </p:txBody>
        </p:sp>
        <p:sp>
          <p:nvSpPr>
            <p:cNvPr id="7" name="Oval 6"/>
            <p:cNvSpPr>
              <a:spLocks noChangeArrowheads="1"/>
            </p:cNvSpPr>
            <p:nvPr/>
          </p:nvSpPr>
          <p:spPr bwMode="auto">
            <a:xfrm>
              <a:off x="3758783" y="2506662"/>
              <a:ext cx="3887787" cy="3240088"/>
            </a:xfrm>
            <a:prstGeom prst="ellipse">
              <a:avLst/>
            </a:prstGeom>
            <a:solidFill>
              <a:schemeClr val="accent1">
                <a:lumMod val="60000"/>
                <a:lumOff val="40000"/>
              </a:schemeClr>
            </a:solidFill>
            <a:ln w="38100">
              <a:solidFill>
                <a:srgbClr val="C00000"/>
              </a:solidFill>
              <a:round/>
              <a:headEnd/>
              <a:tailEnd/>
            </a:ln>
            <a:effectLst/>
          </p:spPr>
          <p:txBody>
            <a:bodyPr wrap="none" anchor="ctr"/>
            <a:lstStyle/>
            <a:p>
              <a:endParaRPr lang="en-US" sz="1200"/>
            </a:p>
          </p:txBody>
        </p:sp>
        <p:sp>
          <p:nvSpPr>
            <p:cNvPr id="8" name="Text Box 7"/>
            <p:cNvSpPr txBox="1">
              <a:spLocks noChangeArrowheads="1"/>
            </p:cNvSpPr>
            <p:nvPr/>
          </p:nvSpPr>
          <p:spPr bwMode="auto">
            <a:xfrm>
              <a:off x="4532614" y="2667000"/>
              <a:ext cx="2325387" cy="483760"/>
            </a:xfrm>
            <a:prstGeom prst="rect">
              <a:avLst/>
            </a:prstGeom>
            <a:noFill/>
            <a:ln w="9525">
              <a:noFill/>
              <a:miter lim="800000"/>
              <a:headEnd/>
              <a:tailEnd/>
            </a:ln>
            <a:effectLst/>
          </p:spPr>
          <p:txBody>
            <a:bodyPr wrap="square">
              <a:spAutoFit/>
            </a:bodyPr>
            <a:lstStyle/>
            <a:p>
              <a:pPr algn="ctr">
                <a:spcBef>
                  <a:spcPct val="50000"/>
                </a:spcBef>
              </a:pPr>
              <a:r>
                <a:rPr lang="ar-EG" sz="1600" b="1" dirty="0">
                  <a:solidFill>
                    <a:srgbClr val="C00000"/>
                  </a:solidFill>
                  <a:effectLst>
                    <a:outerShdw blurRad="38100" dist="38100" dir="2700000" algn="tl">
                      <a:srgbClr val="000000">
                        <a:alpha val="43137"/>
                      </a:srgbClr>
                    </a:outerShdw>
                  </a:effectLst>
                </a:rPr>
                <a:t>الطب عن بعد</a:t>
              </a:r>
              <a:endParaRPr lang="en-US" sz="1400" b="1" dirty="0">
                <a:solidFill>
                  <a:srgbClr val="C00000"/>
                </a:solidFill>
                <a:effectLst>
                  <a:outerShdw blurRad="38100" dist="38100" dir="2700000" algn="tl">
                    <a:srgbClr val="000000">
                      <a:alpha val="43137"/>
                    </a:srgbClr>
                  </a:outerShdw>
                </a:effectLst>
              </a:endParaRPr>
            </a:p>
          </p:txBody>
        </p:sp>
        <p:pic>
          <p:nvPicPr>
            <p:cNvPr id="9" name="Picture 9" descr="MCj04360110000[1]"/>
            <p:cNvPicPr>
              <a:picLocks noChangeAspect="1" noChangeArrowheads="1"/>
            </p:cNvPicPr>
            <p:nvPr/>
          </p:nvPicPr>
          <p:blipFill>
            <a:blip r:embed="rId3" cstate="print"/>
            <a:srcRect/>
            <a:stretch>
              <a:fillRect/>
            </a:stretch>
          </p:blipFill>
          <p:spPr bwMode="auto">
            <a:xfrm>
              <a:off x="4144545" y="3225800"/>
              <a:ext cx="963612" cy="1089025"/>
            </a:xfrm>
            <a:prstGeom prst="rect">
              <a:avLst/>
            </a:prstGeom>
            <a:noFill/>
          </p:spPr>
        </p:pic>
        <p:pic>
          <p:nvPicPr>
            <p:cNvPr id="10" name="Picture 10" descr="MCj04360070000[1]"/>
            <p:cNvPicPr>
              <a:picLocks noChangeAspect="1" noChangeArrowheads="1"/>
            </p:cNvPicPr>
            <p:nvPr/>
          </p:nvPicPr>
          <p:blipFill>
            <a:blip r:embed="rId4" cstate="print"/>
            <a:srcRect/>
            <a:stretch>
              <a:fillRect/>
            </a:stretch>
          </p:blipFill>
          <p:spPr bwMode="auto">
            <a:xfrm>
              <a:off x="6089232" y="3225800"/>
              <a:ext cx="1006475" cy="1025525"/>
            </a:xfrm>
            <a:prstGeom prst="rect">
              <a:avLst/>
            </a:prstGeom>
            <a:noFill/>
          </p:spPr>
        </p:pic>
        <p:pic>
          <p:nvPicPr>
            <p:cNvPr id="11" name="Picture 12" descr="MCj04042190000[1]"/>
            <p:cNvPicPr>
              <a:picLocks noChangeAspect="1" noChangeArrowheads="1"/>
            </p:cNvPicPr>
            <p:nvPr/>
          </p:nvPicPr>
          <p:blipFill>
            <a:blip r:embed="rId5" cstate="print"/>
            <a:srcRect/>
            <a:stretch>
              <a:fillRect/>
            </a:stretch>
          </p:blipFill>
          <p:spPr bwMode="auto">
            <a:xfrm>
              <a:off x="5079582" y="4579938"/>
              <a:ext cx="1127125" cy="1058862"/>
            </a:xfrm>
            <a:prstGeom prst="rect">
              <a:avLst/>
            </a:prstGeom>
            <a:noFill/>
          </p:spPr>
        </p:pic>
        <p:pic>
          <p:nvPicPr>
            <p:cNvPr id="12" name="Picture 13" descr="j0205582"/>
            <p:cNvPicPr>
              <a:picLocks noChangeAspect="1" noChangeArrowheads="1"/>
            </p:cNvPicPr>
            <p:nvPr/>
          </p:nvPicPr>
          <p:blipFill>
            <a:blip r:embed="rId6" cstate="print"/>
            <a:srcRect/>
            <a:stretch>
              <a:fillRect/>
            </a:stretch>
          </p:blipFill>
          <p:spPr bwMode="auto">
            <a:xfrm>
              <a:off x="4912895" y="3429000"/>
              <a:ext cx="1319212" cy="1211263"/>
            </a:xfrm>
            <a:prstGeom prst="rect">
              <a:avLst/>
            </a:prstGeom>
            <a:noFill/>
          </p:spPr>
        </p:pic>
        <p:pic>
          <p:nvPicPr>
            <p:cNvPr id="14" name="Picture 15" descr="MCj04042190000[1]"/>
            <p:cNvPicPr>
              <a:picLocks noChangeAspect="1" noChangeArrowheads="1"/>
            </p:cNvPicPr>
            <p:nvPr/>
          </p:nvPicPr>
          <p:blipFill>
            <a:blip r:embed="rId5" cstate="print"/>
            <a:srcRect/>
            <a:stretch>
              <a:fillRect/>
            </a:stretch>
          </p:blipFill>
          <p:spPr bwMode="auto">
            <a:xfrm>
              <a:off x="1190207" y="4419600"/>
              <a:ext cx="1127125" cy="1058862"/>
            </a:xfrm>
            <a:prstGeom prst="rect">
              <a:avLst/>
            </a:prstGeom>
            <a:noFill/>
          </p:spPr>
        </p:pic>
        <p:pic>
          <p:nvPicPr>
            <p:cNvPr id="15" name="Picture 16" descr="MCj04042190000[1]"/>
            <p:cNvPicPr>
              <a:picLocks noChangeAspect="1" noChangeArrowheads="1"/>
            </p:cNvPicPr>
            <p:nvPr/>
          </p:nvPicPr>
          <p:blipFill>
            <a:blip r:embed="rId5" cstate="print"/>
            <a:srcRect/>
            <a:stretch>
              <a:fillRect/>
            </a:stretch>
          </p:blipFill>
          <p:spPr bwMode="auto">
            <a:xfrm>
              <a:off x="2895600" y="4800600"/>
              <a:ext cx="1127125" cy="1058862"/>
            </a:xfrm>
            <a:prstGeom prst="rect">
              <a:avLst/>
            </a:prstGeom>
            <a:noFill/>
          </p:spPr>
        </p:pic>
        <p:pic>
          <p:nvPicPr>
            <p:cNvPr id="16" name="Picture 17" descr="j0205582"/>
            <p:cNvPicPr>
              <a:picLocks noChangeAspect="1" noChangeArrowheads="1"/>
            </p:cNvPicPr>
            <p:nvPr/>
          </p:nvPicPr>
          <p:blipFill>
            <a:blip r:embed="rId6" cstate="print"/>
            <a:srcRect/>
            <a:stretch>
              <a:fillRect/>
            </a:stretch>
          </p:blipFill>
          <p:spPr bwMode="auto">
            <a:xfrm>
              <a:off x="1910932" y="4248150"/>
              <a:ext cx="1319213" cy="1211262"/>
            </a:xfrm>
            <a:prstGeom prst="rect">
              <a:avLst/>
            </a:prstGeom>
            <a:noFill/>
          </p:spPr>
        </p:pic>
        <p:pic>
          <p:nvPicPr>
            <p:cNvPr id="17" name="Picture 2" descr="Advancing Telehealth: Exploring the Work of HIT Experts">
              <a:extLst>
                <a:ext uri="{FF2B5EF4-FFF2-40B4-BE49-F238E27FC236}">
                  <a16:creationId xmlns:a16="http://schemas.microsoft.com/office/drawing/2014/main" id="{94EA42BA-5233-4D30-8B73-7172F73366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248" y="2122037"/>
              <a:ext cx="2637536" cy="15164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6989E5-5239-4131-B5E8-6EDC8045E965}"/>
                </a:ext>
              </a:extLst>
            </p:cNvPr>
            <p:cNvSpPr txBox="1"/>
            <p:nvPr/>
          </p:nvSpPr>
          <p:spPr>
            <a:xfrm>
              <a:off x="3998493" y="4400490"/>
              <a:ext cx="1319212"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التشخيص</a:t>
              </a:r>
              <a:endParaRPr lang="en-US" sz="1100" b="1" dirty="0">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CA5006AA-2E34-4F96-AA37-FD9915E7E86C}"/>
                </a:ext>
              </a:extLst>
            </p:cNvPr>
            <p:cNvSpPr txBox="1"/>
            <p:nvPr/>
          </p:nvSpPr>
          <p:spPr>
            <a:xfrm>
              <a:off x="6014718" y="4343400"/>
              <a:ext cx="1538191"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الملاحظة الطبية</a:t>
              </a:r>
              <a:endParaRPr lang="en-US" sz="1100" b="1" dirty="0">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6612D7AE-DEB0-4044-9DB2-740360580887}"/>
                </a:ext>
              </a:extLst>
            </p:cNvPr>
            <p:cNvSpPr txBox="1"/>
            <p:nvPr/>
          </p:nvSpPr>
          <p:spPr>
            <a:xfrm>
              <a:off x="1584324" y="5397608"/>
              <a:ext cx="1311275"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التشخيص</a:t>
              </a:r>
              <a:endParaRPr lang="en-US" sz="1100" b="1" dirty="0">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273EFA6B-2174-4C70-98F6-31FA633BB209}"/>
                </a:ext>
              </a:extLst>
            </p:cNvPr>
            <p:cNvSpPr txBox="1"/>
            <p:nvPr/>
          </p:nvSpPr>
          <p:spPr>
            <a:xfrm>
              <a:off x="2709525" y="5647968"/>
              <a:ext cx="1670468"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الملاحظة الطبية</a:t>
              </a:r>
              <a:endParaRPr lang="en-US" sz="1100" b="1" dirty="0">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6E6935FC-2C39-4226-869F-061335F7AAC9}"/>
                </a:ext>
              </a:extLst>
            </p:cNvPr>
            <p:cNvSpPr txBox="1"/>
            <p:nvPr/>
          </p:nvSpPr>
          <p:spPr>
            <a:xfrm>
              <a:off x="3448804" y="5924466"/>
              <a:ext cx="2113796"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نظم المعلومات الصحية</a:t>
              </a:r>
              <a:endParaRPr lang="en-US" sz="1100" b="1" dirty="0">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05AFF000-C742-477F-AB8B-14C10C8AFECC}"/>
                </a:ext>
              </a:extLst>
            </p:cNvPr>
            <p:cNvSpPr txBox="1"/>
            <p:nvPr/>
          </p:nvSpPr>
          <p:spPr>
            <a:xfrm>
              <a:off x="457198" y="3657600"/>
              <a:ext cx="1279524"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التدريب</a:t>
              </a:r>
              <a:endParaRPr lang="en-US" sz="1100" b="1"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358A0E80-57A5-4A21-9640-3974D3F72DEB}"/>
                </a:ext>
              </a:extLst>
            </p:cNvPr>
            <p:cNvSpPr txBox="1"/>
            <p:nvPr/>
          </p:nvSpPr>
          <p:spPr>
            <a:xfrm>
              <a:off x="564731" y="4076819"/>
              <a:ext cx="2019298"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التعليم الطبي المستمر</a:t>
              </a:r>
              <a:endParaRPr lang="en-US" sz="1100" b="1" dirty="0">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C22C32DE-7550-4070-A524-D1E10932D508}"/>
                </a:ext>
              </a:extLst>
            </p:cNvPr>
            <p:cNvSpPr txBox="1"/>
            <p:nvPr/>
          </p:nvSpPr>
          <p:spPr>
            <a:xfrm>
              <a:off x="1736725" y="3657601"/>
              <a:ext cx="1923632"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الإدارة</a:t>
              </a:r>
              <a:endParaRPr lang="en-US" sz="1100" b="1" dirty="0">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713BC14A-7557-4B47-BC11-26020EB37B19}"/>
                </a:ext>
              </a:extLst>
            </p:cNvPr>
            <p:cNvSpPr txBox="1"/>
            <p:nvPr/>
          </p:nvSpPr>
          <p:spPr>
            <a:xfrm>
              <a:off x="3660357" y="2147290"/>
              <a:ext cx="1447800" cy="373814"/>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التعليم الطبي</a:t>
              </a:r>
              <a:endParaRPr lang="en-US" sz="1100" b="1" dirty="0">
                <a:effectLst>
                  <a:outerShdw blurRad="38100" dist="38100" dir="2700000" algn="tl">
                    <a:srgbClr val="000000">
                      <a:alpha val="43137"/>
                    </a:srgbClr>
                  </a:outerShdw>
                </a:effectLst>
              </a:endParaRPr>
            </a:p>
          </p:txBody>
        </p:sp>
      </p:grpSp>
      <p:sp>
        <p:nvSpPr>
          <p:cNvPr id="29" name="Text Box 5">
            <a:extLst>
              <a:ext uri="{FF2B5EF4-FFF2-40B4-BE49-F238E27FC236}">
                <a16:creationId xmlns:a16="http://schemas.microsoft.com/office/drawing/2014/main" id="{3C8AC02B-C150-4AB1-978A-EFBE0ACF86B7}"/>
              </a:ext>
            </a:extLst>
          </p:cNvPr>
          <p:cNvSpPr txBox="1">
            <a:spLocks noChangeArrowheads="1"/>
          </p:cNvSpPr>
          <p:nvPr/>
        </p:nvSpPr>
        <p:spPr bwMode="auto">
          <a:xfrm>
            <a:off x="4092091" y="1795222"/>
            <a:ext cx="1075583" cy="707886"/>
          </a:xfrm>
          <a:prstGeom prst="rect">
            <a:avLst/>
          </a:prstGeom>
          <a:noFill/>
          <a:ln w="9525">
            <a:noFill/>
            <a:miter lim="800000"/>
            <a:headEnd/>
            <a:tailEnd/>
          </a:ln>
          <a:effectLst/>
        </p:spPr>
        <p:txBody>
          <a:bodyPr wrap="square">
            <a:spAutoFit/>
          </a:bodyPr>
          <a:lstStyle/>
          <a:p>
            <a:pPr algn="ctr">
              <a:spcBef>
                <a:spcPct val="50000"/>
              </a:spcBef>
            </a:pPr>
            <a:r>
              <a:rPr lang="ar-EG" sz="2000" b="1" dirty="0">
                <a:solidFill>
                  <a:srgbClr val="C00000"/>
                </a:solidFill>
                <a:effectLst>
                  <a:outerShdw blurRad="38100" dist="38100" dir="2700000" algn="tl">
                    <a:srgbClr val="000000">
                      <a:alpha val="43137"/>
                    </a:srgbClr>
                  </a:outerShdw>
                </a:effectLst>
              </a:rPr>
              <a:t>الصحة الإلكترونية</a:t>
            </a:r>
            <a:endParaRPr lang="en-US" sz="2000" b="1" dirty="0">
              <a:solidFill>
                <a:srgbClr val="C00000"/>
              </a:solidFill>
              <a:effectLst>
                <a:outerShdw blurRad="38100" dist="38100" dir="2700000" algn="tl">
                  <a:srgbClr val="000000">
                    <a:alpha val="43137"/>
                  </a:srgbClr>
                </a:outerShdw>
              </a:effectLst>
            </a:endParaRPr>
          </a:p>
        </p:txBody>
      </p:sp>
      <p:sp>
        <p:nvSpPr>
          <p:cNvPr id="30" name="TextBox 29">
            <a:extLst>
              <a:ext uri="{FF2B5EF4-FFF2-40B4-BE49-F238E27FC236}">
                <a16:creationId xmlns:a16="http://schemas.microsoft.com/office/drawing/2014/main" id="{5E13FCD9-5381-4DF4-B040-56EC90570EB9}"/>
              </a:ext>
            </a:extLst>
          </p:cNvPr>
          <p:cNvSpPr txBox="1"/>
          <p:nvPr/>
        </p:nvSpPr>
        <p:spPr>
          <a:xfrm>
            <a:off x="3218605" y="2328534"/>
            <a:ext cx="869404" cy="430887"/>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خدمات رعاية صحية</a:t>
            </a:r>
            <a:endParaRPr lang="en-US" sz="1100" b="1" dirty="0">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B5BFB364-5EB2-4D3F-A29B-3B00CD731D5B}"/>
              </a:ext>
            </a:extLst>
          </p:cNvPr>
          <p:cNvSpPr txBox="1"/>
          <p:nvPr/>
        </p:nvSpPr>
        <p:spPr>
          <a:xfrm>
            <a:off x="2634089" y="2785733"/>
            <a:ext cx="969280" cy="261610"/>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أنظمة مراقبة</a:t>
            </a:r>
            <a:endParaRPr lang="en-US" sz="1100" b="1" dirty="0">
              <a:effectLst>
                <a:outerShdw blurRad="38100" dist="38100" dir="2700000" algn="tl">
                  <a:srgbClr val="000000">
                    <a:alpha val="43137"/>
                  </a:srgbClr>
                </a:outerShdw>
              </a:effectLst>
            </a:endParaRPr>
          </a:p>
        </p:txBody>
      </p:sp>
      <p:pic>
        <p:nvPicPr>
          <p:cNvPr id="13314" name="Picture 2" descr="Domains of Digital Health Domains and eHealth | Radcliffe Cardiology">
            <a:extLst>
              <a:ext uri="{FF2B5EF4-FFF2-40B4-BE49-F238E27FC236}">
                <a16:creationId xmlns:a16="http://schemas.microsoft.com/office/drawing/2014/main" id="{8F1460B3-F5A1-42FE-96F6-1D431B280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650" t="29303" r="33822" b="13289"/>
          <a:stretch/>
        </p:blipFill>
        <p:spPr bwMode="auto">
          <a:xfrm>
            <a:off x="2590800" y="3329658"/>
            <a:ext cx="1668469" cy="13324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1D30684-E13B-4714-A662-9CB1E17D5262}"/>
              </a:ext>
            </a:extLst>
          </p:cNvPr>
          <p:cNvSpPr txBox="1"/>
          <p:nvPr/>
        </p:nvSpPr>
        <p:spPr>
          <a:xfrm>
            <a:off x="3626396" y="2769513"/>
            <a:ext cx="869404" cy="430887"/>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المعلومات الصحية</a:t>
            </a:r>
            <a:endParaRPr lang="en-US" sz="1100" b="1"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43FDA04F-10BB-45E3-9550-7ED4EEA58520}"/>
              </a:ext>
            </a:extLst>
          </p:cNvPr>
          <p:cNvSpPr txBox="1"/>
          <p:nvPr/>
        </p:nvSpPr>
        <p:spPr>
          <a:xfrm>
            <a:off x="2895600" y="4750713"/>
            <a:ext cx="869404" cy="430887"/>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التثقيف الصحي</a:t>
            </a:r>
            <a:endParaRPr lang="en-US" sz="1100" b="1"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8A33AC9E-D715-4E9A-B548-77824400F9A2}"/>
              </a:ext>
            </a:extLst>
          </p:cNvPr>
          <p:cNvSpPr txBox="1"/>
          <p:nvPr/>
        </p:nvSpPr>
        <p:spPr>
          <a:xfrm>
            <a:off x="3702596" y="5055513"/>
            <a:ext cx="869404" cy="430887"/>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البحث العلمي الصحي</a:t>
            </a:r>
            <a:endParaRPr lang="en-US" sz="1100" b="1"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E9EDAE6-C8FC-416B-B0D0-61494ED7500B}"/>
              </a:ext>
            </a:extLst>
          </p:cNvPr>
          <p:cNvSpPr txBox="1"/>
          <p:nvPr/>
        </p:nvSpPr>
        <p:spPr>
          <a:xfrm>
            <a:off x="4357605" y="5421262"/>
            <a:ext cx="869404" cy="430887"/>
          </a:xfrm>
          <a:prstGeom prst="rect">
            <a:avLst/>
          </a:prstGeom>
          <a:noFill/>
        </p:spPr>
        <p:txBody>
          <a:bodyPr wrap="square" rtlCol="0">
            <a:spAutoFit/>
          </a:bodyPr>
          <a:lstStyle/>
          <a:p>
            <a:pPr algn="ctr"/>
            <a:r>
              <a:rPr lang="ar-EG" sz="1100" b="1" dirty="0">
                <a:effectLst>
                  <a:outerShdw blurRad="38100" dist="38100" dir="2700000" algn="tl">
                    <a:srgbClr val="000000">
                      <a:alpha val="43137"/>
                    </a:srgbClr>
                  </a:outerShdw>
                </a:effectLst>
              </a:rPr>
              <a:t>معرفة الرعاية الصحية</a:t>
            </a:r>
            <a:endParaRPr lang="en-US" sz="1100" b="1" dirty="0">
              <a:effectLst>
                <a:outerShdw blurRad="38100" dist="38100" dir="2700000" algn="tl">
                  <a:srgbClr val="000000">
                    <a:alpha val="43137"/>
                  </a:srgbClr>
                </a:outerShdw>
              </a:effectLst>
            </a:endParaRPr>
          </a:p>
        </p:txBody>
      </p:sp>
      <p:sp>
        <p:nvSpPr>
          <p:cNvPr id="38" name="Text Box 5">
            <a:extLst>
              <a:ext uri="{FF2B5EF4-FFF2-40B4-BE49-F238E27FC236}">
                <a16:creationId xmlns:a16="http://schemas.microsoft.com/office/drawing/2014/main" id="{7643687C-7D10-46D1-B0FD-E5A53C46C25D}"/>
              </a:ext>
            </a:extLst>
          </p:cNvPr>
          <p:cNvSpPr txBox="1">
            <a:spLocks noChangeArrowheads="1"/>
          </p:cNvSpPr>
          <p:nvPr/>
        </p:nvSpPr>
        <p:spPr bwMode="auto">
          <a:xfrm>
            <a:off x="1221796" y="1811946"/>
            <a:ext cx="1253085" cy="954107"/>
          </a:xfrm>
          <a:prstGeom prst="rect">
            <a:avLst/>
          </a:prstGeom>
          <a:noFill/>
          <a:ln w="9525">
            <a:noFill/>
            <a:miter lim="800000"/>
            <a:headEnd/>
            <a:tailEnd/>
          </a:ln>
          <a:effectLst/>
        </p:spPr>
        <p:txBody>
          <a:bodyPr wrap="square">
            <a:spAutoFit/>
          </a:bodyPr>
          <a:lstStyle/>
          <a:p>
            <a:pPr algn="ctr">
              <a:spcBef>
                <a:spcPct val="50000"/>
              </a:spcBef>
            </a:pPr>
            <a:r>
              <a:rPr lang="ar-EG" sz="2800" b="1" dirty="0">
                <a:solidFill>
                  <a:srgbClr val="0000FF"/>
                </a:solidFill>
                <a:effectLst>
                  <a:outerShdw blurRad="38100" dist="38100" dir="2700000" algn="tl">
                    <a:srgbClr val="000000">
                      <a:alpha val="43137"/>
                    </a:srgbClr>
                  </a:outerShdw>
                </a:effectLst>
              </a:rPr>
              <a:t>الصحة الرقمية</a:t>
            </a:r>
            <a:endParaRPr lang="en-US" sz="2800" b="1" dirty="0">
              <a:solidFill>
                <a:srgbClr val="0000FF"/>
              </a:solidFill>
              <a:effectLst>
                <a:outerShdw blurRad="38100" dist="38100" dir="2700000" algn="tl">
                  <a:srgbClr val="000000">
                    <a:alpha val="43137"/>
                  </a:srgbClr>
                </a:outerShdw>
              </a:effectLst>
            </a:endParaRPr>
          </a:p>
        </p:txBody>
      </p:sp>
      <p:pic>
        <p:nvPicPr>
          <p:cNvPr id="13316" name="Picture 4" descr="Domains of Digital Health Domains and eHealth | Radcliffe Cardiology">
            <a:extLst>
              <a:ext uri="{FF2B5EF4-FFF2-40B4-BE49-F238E27FC236}">
                <a16:creationId xmlns:a16="http://schemas.microsoft.com/office/drawing/2014/main" id="{79E0A302-4BE4-4D95-95B5-A140D1234D1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2320" t="18026" r="3836" b="8903"/>
          <a:stretch/>
        </p:blipFill>
        <p:spPr bwMode="auto">
          <a:xfrm>
            <a:off x="1016879" y="2772403"/>
            <a:ext cx="1141270" cy="24574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loud iot internet of things icon Royalty Free Vector Image">
            <a:extLst>
              <a:ext uri="{FF2B5EF4-FFF2-40B4-BE49-F238E27FC236}">
                <a16:creationId xmlns:a16="http://schemas.microsoft.com/office/drawing/2014/main" id="{F20DAAC6-D9AA-4F20-AEC6-FCD28031733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427" t="10000" r="18606" b="17778"/>
          <a:stretch/>
        </p:blipFill>
        <p:spPr bwMode="auto">
          <a:xfrm>
            <a:off x="2167572" y="5181600"/>
            <a:ext cx="699331" cy="77304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Digital consumer Study — Telsyte">
            <a:extLst>
              <a:ext uri="{FF2B5EF4-FFF2-40B4-BE49-F238E27FC236}">
                <a16:creationId xmlns:a16="http://schemas.microsoft.com/office/drawing/2014/main" id="{DACD4CC8-4B5E-4439-AD15-EBBFDC5A3A6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828" t="2443" r="6950" b="18782"/>
          <a:stretch/>
        </p:blipFill>
        <p:spPr bwMode="auto">
          <a:xfrm>
            <a:off x="2645191" y="1384135"/>
            <a:ext cx="869404" cy="6776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054CFDEE-415E-8616-D15F-2F91387C0271}"/>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39" name="Title 1">
            <a:extLst>
              <a:ext uri="{FF2B5EF4-FFF2-40B4-BE49-F238E27FC236}">
                <a16:creationId xmlns:a16="http://schemas.microsoft.com/office/drawing/2014/main" id="{DD5E09B3-4F23-CC06-6C45-AB26F5592472}"/>
              </a:ext>
            </a:extLst>
          </p:cNvPr>
          <p:cNvSpPr>
            <a:spLocks noGrp="1"/>
          </p:cNvSpPr>
          <p:nvPr>
            <p:ph type="title"/>
          </p:nvPr>
        </p:nvSpPr>
        <p:spPr>
          <a:xfrm>
            <a:off x="457200" y="520700"/>
            <a:ext cx="8305800" cy="533400"/>
          </a:xfrm>
        </p:spPr>
        <p:txBody>
          <a:bodyPr/>
          <a:lstStyle/>
          <a:p>
            <a:pPr algn="r" rtl="1"/>
            <a:r>
              <a:rPr lang="ar-EG" dirty="0">
                <a:solidFill>
                  <a:schemeClr val="accent6"/>
                </a:solidFill>
                <a:cs typeface="+mn-cs"/>
              </a:rPr>
              <a:t>الصحة عن بعد والصحة الإلكترونية والصحة الرقمية</a:t>
            </a:r>
            <a:endParaRPr lang="en-US" dirty="0">
              <a:solidFill>
                <a:schemeClr val="accent6"/>
              </a:solidFill>
              <a:cs typeface="+mn-cs"/>
            </a:endParaRPr>
          </a:p>
        </p:txBody>
      </p:sp>
      <p:sp>
        <p:nvSpPr>
          <p:cNvPr id="40" name="TextBox 39">
            <a:extLst>
              <a:ext uri="{FF2B5EF4-FFF2-40B4-BE49-F238E27FC236}">
                <a16:creationId xmlns:a16="http://schemas.microsoft.com/office/drawing/2014/main" id="{F4DFF2E0-E875-3A80-F095-A5A7F7F6E74A}"/>
              </a:ext>
            </a:extLst>
          </p:cNvPr>
          <p:cNvSpPr txBox="1"/>
          <p:nvPr/>
        </p:nvSpPr>
        <p:spPr>
          <a:xfrm>
            <a:off x="3388325" y="1291595"/>
            <a:ext cx="802675" cy="523220"/>
          </a:xfrm>
          <a:prstGeom prst="rect">
            <a:avLst/>
          </a:prstGeom>
          <a:noFill/>
        </p:spPr>
        <p:txBody>
          <a:bodyPr wrap="square" rtlCol="0">
            <a:spAutoFit/>
          </a:bodyPr>
          <a:lstStyle/>
          <a:p>
            <a:pPr algn="ctr"/>
            <a:r>
              <a:rPr lang="ar-EG" sz="1400" b="1" dirty="0">
                <a:effectLst>
                  <a:outerShdw blurRad="38100" dist="38100" dir="2700000" algn="tl">
                    <a:srgbClr val="000000">
                      <a:alpha val="43137"/>
                    </a:srgbClr>
                  </a:outerShdw>
                </a:effectLst>
              </a:rPr>
              <a:t>المستهلك </a:t>
            </a:r>
          </a:p>
          <a:p>
            <a:pPr algn="ctr"/>
            <a:r>
              <a:rPr lang="ar-EG" sz="1400" b="1" dirty="0">
                <a:effectLst>
                  <a:outerShdw blurRad="38100" dist="38100" dir="2700000" algn="tl">
                    <a:srgbClr val="000000">
                      <a:alpha val="43137"/>
                    </a:srgbClr>
                  </a:outerShdw>
                </a:effectLst>
              </a:rPr>
              <a:t>الرقمي</a:t>
            </a:r>
            <a:endParaRPr lang="en-US" sz="1400" b="1" dirty="0">
              <a:effectLst>
                <a:outerShdw blurRad="38100" dist="38100" dir="2700000" algn="tl">
                  <a:srgbClr val="000000">
                    <a:alpha val="43137"/>
                  </a:srgbClr>
                </a:outerShdw>
              </a:effectLst>
            </a:endParaRPr>
          </a:p>
        </p:txBody>
      </p:sp>
      <p:sp>
        <p:nvSpPr>
          <p:cNvPr id="42" name="TextBox 41">
            <a:extLst>
              <a:ext uri="{FF2B5EF4-FFF2-40B4-BE49-F238E27FC236}">
                <a16:creationId xmlns:a16="http://schemas.microsoft.com/office/drawing/2014/main" id="{489963DC-A1AC-9FD7-43B6-C8F7778B11BD}"/>
              </a:ext>
            </a:extLst>
          </p:cNvPr>
          <p:cNvSpPr txBox="1"/>
          <p:nvPr/>
        </p:nvSpPr>
        <p:spPr>
          <a:xfrm>
            <a:off x="284462" y="2984956"/>
            <a:ext cx="802675" cy="523220"/>
          </a:xfrm>
          <a:prstGeom prst="rect">
            <a:avLst/>
          </a:prstGeom>
          <a:noFill/>
        </p:spPr>
        <p:txBody>
          <a:bodyPr wrap="square" rtlCol="0">
            <a:spAutoFit/>
          </a:bodyPr>
          <a:lstStyle/>
          <a:p>
            <a:pPr algn="ctr"/>
            <a:r>
              <a:rPr lang="ar-EG" sz="1400" b="1" dirty="0">
                <a:effectLst>
                  <a:outerShdw blurRad="38100" dist="38100" dir="2700000" algn="tl">
                    <a:srgbClr val="000000">
                      <a:alpha val="43137"/>
                    </a:srgbClr>
                  </a:outerShdw>
                </a:effectLst>
              </a:rPr>
              <a:t>البيانات الضخمة</a:t>
            </a:r>
            <a:endParaRPr lang="en-US" sz="1400" b="1" dirty="0">
              <a:effectLst>
                <a:outerShdw blurRad="38100" dist="38100" dir="2700000" algn="tl">
                  <a:srgbClr val="000000">
                    <a:alpha val="43137"/>
                  </a:srgbClr>
                </a:outerShdw>
              </a:effectLst>
            </a:endParaRPr>
          </a:p>
        </p:txBody>
      </p:sp>
      <p:sp>
        <p:nvSpPr>
          <p:cNvPr id="43" name="TextBox 42">
            <a:extLst>
              <a:ext uri="{FF2B5EF4-FFF2-40B4-BE49-F238E27FC236}">
                <a16:creationId xmlns:a16="http://schemas.microsoft.com/office/drawing/2014/main" id="{7CAD512E-7126-B867-13A8-D92837AFEFCA}"/>
              </a:ext>
            </a:extLst>
          </p:cNvPr>
          <p:cNvSpPr txBox="1"/>
          <p:nvPr/>
        </p:nvSpPr>
        <p:spPr>
          <a:xfrm>
            <a:off x="264977" y="3581400"/>
            <a:ext cx="802675" cy="523220"/>
          </a:xfrm>
          <a:prstGeom prst="rect">
            <a:avLst/>
          </a:prstGeom>
          <a:noFill/>
        </p:spPr>
        <p:txBody>
          <a:bodyPr wrap="square" rtlCol="0">
            <a:spAutoFit/>
          </a:bodyPr>
          <a:lstStyle/>
          <a:p>
            <a:pPr algn="ctr"/>
            <a:r>
              <a:rPr lang="ar-EG" sz="1400" b="1" dirty="0">
                <a:effectLst>
                  <a:outerShdw blurRad="38100" dist="38100" dir="2700000" algn="tl">
                    <a:srgbClr val="000000">
                      <a:alpha val="43137"/>
                    </a:srgbClr>
                  </a:outerShdw>
                </a:effectLst>
              </a:rPr>
              <a:t>الجينوم البشري</a:t>
            </a:r>
            <a:endParaRPr lang="en-US" sz="1400" b="1" dirty="0">
              <a:effectLst>
                <a:outerShdw blurRad="38100" dist="38100" dir="2700000" algn="tl">
                  <a:srgbClr val="000000">
                    <a:alpha val="43137"/>
                  </a:srgbClr>
                </a:outerShdw>
              </a:effectLst>
            </a:endParaRPr>
          </a:p>
        </p:txBody>
      </p:sp>
      <p:sp>
        <p:nvSpPr>
          <p:cNvPr id="44" name="TextBox 43">
            <a:extLst>
              <a:ext uri="{FF2B5EF4-FFF2-40B4-BE49-F238E27FC236}">
                <a16:creationId xmlns:a16="http://schemas.microsoft.com/office/drawing/2014/main" id="{49F4AF36-7DBC-2567-3BF5-8E3CB6DA0E3E}"/>
              </a:ext>
            </a:extLst>
          </p:cNvPr>
          <p:cNvSpPr txBox="1"/>
          <p:nvPr/>
        </p:nvSpPr>
        <p:spPr>
          <a:xfrm>
            <a:off x="445898" y="4267200"/>
            <a:ext cx="892858" cy="523220"/>
          </a:xfrm>
          <a:prstGeom prst="rect">
            <a:avLst/>
          </a:prstGeom>
          <a:noFill/>
        </p:spPr>
        <p:txBody>
          <a:bodyPr wrap="square" rtlCol="0">
            <a:spAutoFit/>
          </a:bodyPr>
          <a:lstStyle/>
          <a:p>
            <a:pPr algn="ctr"/>
            <a:r>
              <a:rPr lang="ar-EG" sz="1400" b="1" dirty="0">
                <a:effectLst>
                  <a:outerShdw blurRad="38100" dist="38100" dir="2700000" algn="tl">
                    <a:srgbClr val="000000">
                      <a:alpha val="43137"/>
                    </a:srgbClr>
                  </a:outerShdw>
                </a:effectLst>
              </a:rPr>
              <a:t>الذكاء الاصطناعي</a:t>
            </a:r>
            <a:endParaRPr lang="en-US" sz="1400" b="1" dirty="0">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CA920612-222A-6B1F-901B-F570F60D11CA}"/>
              </a:ext>
            </a:extLst>
          </p:cNvPr>
          <p:cNvSpPr txBox="1"/>
          <p:nvPr/>
        </p:nvSpPr>
        <p:spPr>
          <a:xfrm>
            <a:off x="2828195" y="5643234"/>
            <a:ext cx="802675" cy="523220"/>
          </a:xfrm>
          <a:prstGeom prst="rect">
            <a:avLst/>
          </a:prstGeom>
          <a:noFill/>
        </p:spPr>
        <p:txBody>
          <a:bodyPr wrap="square" rtlCol="0">
            <a:spAutoFit/>
          </a:bodyPr>
          <a:lstStyle/>
          <a:p>
            <a:pPr algn="ctr"/>
            <a:r>
              <a:rPr lang="ar-EG" sz="1400" b="1" dirty="0">
                <a:effectLst>
                  <a:outerShdw blurRad="38100" dist="38100" dir="2700000" algn="tl">
                    <a:srgbClr val="000000">
                      <a:alpha val="43137"/>
                    </a:srgbClr>
                  </a:outerShdw>
                </a:effectLst>
              </a:rPr>
              <a:t>إنترنت كل شيء</a:t>
            </a:r>
            <a:endParaRPr lang="en-US" sz="14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5857ED20-F176-D94F-BDB3-F87D668B225D}"/>
              </a:ext>
            </a:extLst>
          </p:cNvPr>
          <p:cNvSpPr txBox="1">
            <a:spLocks/>
          </p:cNvSpPr>
          <p:nvPr/>
        </p:nvSpPr>
        <p:spPr bwMode="auto">
          <a:xfrm>
            <a:off x="10733" y="5383931"/>
            <a:ext cx="1620258" cy="936435"/>
          </a:xfrm>
          <a:prstGeom prst="rect">
            <a:avLst/>
          </a:prstGeom>
          <a:noFill/>
          <a:ln w="9525">
            <a:noFill/>
            <a:miter lim="800000"/>
            <a:headEnd/>
            <a:tailEnd/>
          </a:ln>
          <a:effectLst>
            <a:outerShdw dir="1593903" algn="ctr" rotWithShape="0">
              <a:schemeClr val="tx1"/>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a:r>
              <a:rPr lang="ar-EG" sz="3200" kern="0" dirty="0">
                <a:solidFill>
                  <a:srgbClr val="00B050"/>
                </a:solidFill>
                <a:cs typeface="+mn-cs"/>
              </a:rPr>
              <a:t>التحول </a:t>
            </a:r>
          </a:p>
          <a:p>
            <a:pPr algn="ctr"/>
            <a:r>
              <a:rPr lang="ar-EG" sz="3200" kern="0" dirty="0">
                <a:solidFill>
                  <a:srgbClr val="00B050"/>
                </a:solidFill>
                <a:cs typeface="+mn-cs"/>
              </a:rPr>
              <a:t>السيبراني</a:t>
            </a:r>
            <a:endParaRPr lang="en-US" sz="3200" kern="0" dirty="0">
              <a:solidFill>
                <a:srgbClr val="00B050"/>
              </a:solidFill>
              <a:cs typeface="+mn-cs"/>
            </a:endParaRPr>
          </a:p>
        </p:txBody>
      </p:sp>
      <p:sp>
        <p:nvSpPr>
          <p:cNvPr id="18" name="Title 1">
            <a:extLst>
              <a:ext uri="{FF2B5EF4-FFF2-40B4-BE49-F238E27FC236}">
                <a16:creationId xmlns:a16="http://schemas.microsoft.com/office/drawing/2014/main" id="{54477347-C310-3628-F353-6902C024BA1F}"/>
              </a:ext>
            </a:extLst>
          </p:cNvPr>
          <p:cNvSpPr txBox="1">
            <a:spLocks/>
          </p:cNvSpPr>
          <p:nvPr/>
        </p:nvSpPr>
        <p:spPr bwMode="auto">
          <a:xfrm>
            <a:off x="-77982" y="1159939"/>
            <a:ext cx="1620258" cy="936435"/>
          </a:xfrm>
          <a:prstGeom prst="rect">
            <a:avLst/>
          </a:prstGeom>
          <a:noFill/>
          <a:ln w="9525">
            <a:noFill/>
            <a:miter lim="800000"/>
            <a:headEnd/>
            <a:tailEnd/>
          </a:ln>
          <a:effectLst>
            <a:outerShdw dir="1593903" algn="ctr" rotWithShape="0">
              <a:schemeClr val="tx1"/>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a:r>
              <a:rPr lang="ar-EG" sz="3200" kern="0" dirty="0">
                <a:solidFill>
                  <a:srgbClr val="00B050"/>
                </a:solidFill>
                <a:cs typeface="+mn-cs"/>
              </a:rPr>
              <a:t>التحول </a:t>
            </a:r>
          </a:p>
          <a:p>
            <a:pPr algn="ctr"/>
            <a:r>
              <a:rPr lang="ar-EG" sz="3200" kern="0" dirty="0">
                <a:solidFill>
                  <a:srgbClr val="00B050"/>
                </a:solidFill>
                <a:cs typeface="+mn-cs"/>
              </a:rPr>
              <a:t>الرقمي</a:t>
            </a:r>
            <a:endParaRPr lang="en-US" sz="3200" kern="0" dirty="0">
              <a:solidFill>
                <a:srgbClr val="00B050"/>
              </a:solidFill>
              <a:cs typeface="+mn-cs"/>
            </a:endParaRPr>
          </a:p>
        </p:txBody>
      </p:sp>
    </p:spTree>
    <p:extLst>
      <p:ext uri="{BB962C8B-B14F-4D97-AF65-F5344CB8AC3E}">
        <p14:creationId xmlns:p14="http://schemas.microsoft.com/office/powerpoint/2010/main" val="22752368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314"/>
                                        </p:tgtEl>
                                        <p:attrNameLst>
                                          <p:attrName>style.visibility</p:attrName>
                                        </p:attrNameLst>
                                      </p:cBhvr>
                                      <p:to>
                                        <p:strVal val="visible"/>
                                      </p:to>
                                    </p:set>
                                    <p:anim calcmode="lin" valueType="num">
                                      <p:cBhvr additive="base">
                                        <p:cTn id="29" dur="500" fill="hold"/>
                                        <p:tgtEl>
                                          <p:spTgt spid="13314"/>
                                        </p:tgtEl>
                                        <p:attrNameLst>
                                          <p:attrName>ppt_x</p:attrName>
                                        </p:attrNameLst>
                                      </p:cBhvr>
                                      <p:tavLst>
                                        <p:tav tm="0">
                                          <p:val>
                                            <p:strVal val="#ppt_x"/>
                                          </p:val>
                                        </p:tav>
                                        <p:tav tm="100000">
                                          <p:val>
                                            <p:strVal val="#ppt_x"/>
                                          </p:val>
                                        </p:tav>
                                      </p:tavLst>
                                    </p:anim>
                                    <p:anim calcmode="lin" valueType="num">
                                      <p:cBhvr additive="base">
                                        <p:cTn id="30" dur="500" fill="hold"/>
                                        <p:tgtEl>
                                          <p:spTgt spid="133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320"/>
                                        </p:tgtEl>
                                        <p:attrNameLst>
                                          <p:attrName>style.visibility</p:attrName>
                                        </p:attrNameLst>
                                      </p:cBhvr>
                                      <p:to>
                                        <p:strVal val="visible"/>
                                      </p:to>
                                    </p:set>
                                    <p:anim calcmode="lin" valueType="num">
                                      <p:cBhvr additive="base">
                                        <p:cTn id="57" dur="500" fill="hold"/>
                                        <p:tgtEl>
                                          <p:spTgt spid="13320"/>
                                        </p:tgtEl>
                                        <p:attrNameLst>
                                          <p:attrName>ppt_x</p:attrName>
                                        </p:attrNameLst>
                                      </p:cBhvr>
                                      <p:tavLst>
                                        <p:tav tm="0">
                                          <p:val>
                                            <p:strVal val="#ppt_x"/>
                                          </p:val>
                                        </p:tav>
                                        <p:tav tm="100000">
                                          <p:val>
                                            <p:strVal val="#ppt_x"/>
                                          </p:val>
                                        </p:tav>
                                      </p:tavLst>
                                    </p:anim>
                                    <p:anim calcmode="lin" valueType="num">
                                      <p:cBhvr additive="base">
                                        <p:cTn id="58" dur="500" fill="hold"/>
                                        <p:tgtEl>
                                          <p:spTgt spid="1332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3316"/>
                                        </p:tgtEl>
                                        <p:attrNameLst>
                                          <p:attrName>style.visibility</p:attrName>
                                        </p:attrNameLst>
                                      </p:cBhvr>
                                      <p:to>
                                        <p:strVal val="visible"/>
                                      </p:to>
                                    </p:set>
                                    <p:anim calcmode="lin" valueType="num">
                                      <p:cBhvr additive="base">
                                        <p:cTn id="61" dur="500" fill="hold"/>
                                        <p:tgtEl>
                                          <p:spTgt spid="13316"/>
                                        </p:tgtEl>
                                        <p:attrNameLst>
                                          <p:attrName>ppt_x</p:attrName>
                                        </p:attrNameLst>
                                      </p:cBhvr>
                                      <p:tavLst>
                                        <p:tav tm="0">
                                          <p:val>
                                            <p:strVal val="#ppt_x"/>
                                          </p:val>
                                        </p:tav>
                                        <p:tav tm="100000">
                                          <p:val>
                                            <p:strVal val="#ppt_x"/>
                                          </p:val>
                                        </p:tav>
                                      </p:tavLst>
                                    </p:anim>
                                    <p:anim calcmode="lin" valueType="num">
                                      <p:cBhvr additive="base">
                                        <p:cTn id="62" dur="500" fill="hold"/>
                                        <p:tgtEl>
                                          <p:spTgt spid="1331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3318"/>
                                        </p:tgtEl>
                                        <p:attrNameLst>
                                          <p:attrName>style.visibility</p:attrName>
                                        </p:attrNameLst>
                                      </p:cBhvr>
                                      <p:to>
                                        <p:strVal val="visible"/>
                                      </p:to>
                                    </p:set>
                                    <p:anim calcmode="lin" valueType="num">
                                      <p:cBhvr additive="base">
                                        <p:cTn id="65" dur="500" fill="hold"/>
                                        <p:tgtEl>
                                          <p:spTgt spid="13318"/>
                                        </p:tgtEl>
                                        <p:attrNameLst>
                                          <p:attrName>ppt_x</p:attrName>
                                        </p:attrNameLst>
                                      </p:cBhvr>
                                      <p:tavLst>
                                        <p:tav tm="0">
                                          <p:val>
                                            <p:strVal val="#ppt_x"/>
                                          </p:val>
                                        </p:tav>
                                        <p:tav tm="100000">
                                          <p:val>
                                            <p:strVal val="#ppt_x"/>
                                          </p:val>
                                        </p:tav>
                                      </p:tavLst>
                                    </p:anim>
                                    <p:anim calcmode="lin" valueType="num">
                                      <p:cBhvr additive="base">
                                        <p:cTn id="66" dur="500" fill="hold"/>
                                        <p:tgtEl>
                                          <p:spTgt spid="13318"/>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2" presetClass="entr" presetSubtype="4" fill="hold" grpId="0" nodeType="after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additive="base">
                                        <p:cTn id="70" dur="500" fill="hold"/>
                                        <p:tgtEl>
                                          <p:spTgt spid="40"/>
                                        </p:tgtEl>
                                        <p:attrNameLst>
                                          <p:attrName>ppt_x</p:attrName>
                                        </p:attrNameLst>
                                      </p:cBhvr>
                                      <p:tavLst>
                                        <p:tav tm="0">
                                          <p:val>
                                            <p:strVal val="#ppt_x"/>
                                          </p:val>
                                        </p:tav>
                                        <p:tav tm="100000">
                                          <p:val>
                                            <p:strVal val="#ppt_x"/>
                                          </p:val>
                                        </p:tav>
                                      </p:tavLst>
                                    </p:anim>
                                    <p:anim calcmode="lin" valueType="num">
                                      <p:cBhvr additive="base">
                                        <p:cTn id="71" dur="500" fill="hold"/>
                                        <p:tgtEl>
                                          <p:spTgt spid="40"/>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 calcmode="lin" valueType="num">
                                      <p:cBhvr additive="base">
                                        <p:cTn id="74" dur="500" fill="hold"/>
                                        <p:tgtEl>
                                          <p:spTgt spid="42"/>
                                        </p:tgtEl>
                                        <p:attrNameLst>
                                          <p:attrName>ppt_x</p:attrName>
                                        </p:attrNameLst>
                                      </p:cBhvr>
                                      <p:tavLst>
                                        <p:tav tm="0">
                                          <p:val>
                                            <p:strVal val="#ppt_x"/>
                                          </p:val>
                                        </p:tav>
                                        <p:tav tm="100000">
                                          <p:val>
                                            <p:strVal val="#ppt_x"/>
                                          </p:val>
                                        </p:tav>
                                      </p:tavLst>
                                    </p:anim>
                                    <p:anim calcmode="lin" valueType="num">
                                      <p:cBhvr additive="base">
                                        <p:cTn id="7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anim calcmode="lin" valueType="num">
                                      <p:cBhvr>
                                        <p:cTn id="81" dur="1000" fill="hold"/>
                                        <p:tgtEl>
                                          <p:spTgt spid="18"/>
                                        </p:tgtEl>
                                        <p:attrNameLst>
                                          <p:attrName>ppt_x</p:attrName>
                                        </p:attrNameLst>
                                      </p:cBhvr>
                                      <p:tavLst>
                                        <p:tav tm="0">
                                          <p:val>
                                            <p:strVal val="#ppt_x"/>
                                          </p:val>
                                        </p:tav>
                                        <p:tav tm="100000">
                                          <p:val>
                                            <p:strVal val="#ppt_x"/>
                                          </p:val>
                                        </p:tav>
                                      </p:tavLst>
                                    </p:anim>
                                    <p:anim calcmode="lin" valueType="num">
                                      <p:cBhvr>
                                        <p:cTn id="8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additive="base">
                                        <p:cTn id="95" dur="500" fill="hold"/>
                                        <p:tgtEl>
                                          <p:spTgt spid="43"/>
                                        </p:tgtEl>
                                        <p:attrNameLst>
                                          <p:attrName>ppt_x</p:attrName>
                                        </p:attrNameLst>
                                      </p:cBhvr>
                                      <p:tavLst>
                                        <p:tav tm="0">
                                          <p:val>
                                            <p:strVal val="#ppt_x"/>
                                          </p:val>
                                        </p:tav>
                                        <p:tav tm="100000">
                                          <p:val>
                                            <p:strVal val="#ppt_x"/>
                                          </p:val>
                                        </p:tav>
                                      </p:tavLst>
                                    </p:anim>
                                    <p:anim calcmode="lin" valueType="num">
                                      <p:cBhvr additive="base">
                                        <p:cTn id="9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
                                        </p:tgtEl>
                                        <p:attrNameLst>
                                          <p:attrName>style.visibility</p:attrName>
                                        </p:attrNameLst>
                                      </p:cBhvr>
                                      <p:to>
                                        <p:strVal val="visible"/>
                                      </p:to>
                                    </p:set>
                                    <p:anim calcmode="lin" valueType="num">
                                      <p:cBhvr additive="base">
                                        <p:cTn id="101" dur="500" fill="hold"/>
                                        <p:tgtEl>
                                          <p:spTgt spid="2"/>
                                        </p:tgtEl>
                                        <p:attrNameLst>
                                          <p:attrName>ppt_x</p:attrName>
                                        </p:attrNameLst>
                                      </p:cBhvr>
                                      <p:tavLst>
                                        <p:tav tm="0">
                                          <p:val>
                                            <p:strVal val="#ppt_x"/>
                                          </p:val>
                                        </p:tav>
                                        <p:tav tm="100000">
                                          <p:val>
                                            <p:strVal val="#ppt_x"/>
                                          </p:val>
                                        </p:tav>
                                      </p:tavLst>
                                    </p:anim>
                                    <p:anim calcmode="lin" valueType="num">
                                      <p:cBhvr additive="base">
                                        <p:cTn id="10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29" grpId="0"/>
      <p:bldP spid="30" grpId="0"/>
      <p:bldP spid="31" grpId="0"/>
      <p:bldP spid="33" grpId="0"/>
      <p:bldP spid="34" grpId="0"/>
      <p:bldP spid="35" grpId="0"/>
      <p:bldP spid="36" grpId="0"/>
      <p:bldP spid="38" grpId="0"/>
      <p:bldP spid="40" grpId="0"/>
      <p:bldP spid="42" grpId="0"/>
      <p:bldP spid="43" grpId="0"/>
      <p:bldP spid="44" grpId="0"/>
      <p:bldP spid="45" grpId="0"/>
      <p:bldP spid="2"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C3CD7D-5B32-465A-9212-FC95BCF36428}"/>
              </a:ext>
            </a:extLst>
          </p:cNvPr>
          <p:cNvGrpSpPr/>
          <p:nvPr/>
        </p:nvGrpSpPr>
        <p:grpSpPr>
          <a:xfrm>
            <a:off x="990600" y="467650"/>
            <a:ext cx="7772400" cy="6009350"/>
            <a:chOff x="838200" y="457200"/>
            <a:chExt cx="7772400" cy="6009350"/>
          </a:xfrm>
        </p:grpSpPr>
        <p:pic>
          <p:nvPicPr>
            <p:cNvPr id="12290" name="Picture 2" descr="Digital Health Programme by IISc and TalentSprint">
              <a:extLst>
                <a:ext uri="{FF2B5EF4-FFF2-40B4-BE49-F238E27FC236}">
                  <a16:creationId xmlns:a16="http://schemas.microsoft.com/office/drawing/2014/main" id="{33A63271-D229-401F-AB1B-E7FC3049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7772400" cy="36471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igital Health Digital Healthcar Electronic Healthcare Stock Vector  (Royalty Free) 1547364461 | Shutterstock">
              <a:extLst>
                <a:ext uri="{FF2B5EF4-FFF2-40B4-BE49-F238E27FC236}">
                  <a16:creationId xmlns:a16="http://schemas.microsoft.com/office/drawing/2014/main" id="{41BCF98E-6BDB-4E6F-A943-CF5EC031D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9" t="5714" r="1659" b="11429"/>
            <a:stretch/>
          </p:blipFill>
          <p:spPr bwMode="auto">
            <a:xfrm>
              <a:off x="838200" y="457200"/>
              <a:ext cx="7772400" cy="22098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BFFBAA23-3828-417A-B85C-42CEE91E0402}"/>
              </a:ext>
            </a:extLst>
          </p:cNvPr>
          <p:cNvSpPr>
            <a:spLocks noGrp="1"/>
          </p:cNvSpPr>
          <p:nvPr>
            <p:ph type="title"/>
          </p:nvPr>
        </p:nvSpPr>
        <p:spPr>
          <a:xfrm rot="16200000">
            <a:off x="-2665854" y="3200400"/>
            <a:ext cx="6172200" cy="533400"/>
          </a:xfrm>
        </p:spPr>
        <p:txBody>
          <a:bodyPr/>
          <a:lstStyle/>
          <a:p>
            <a:pPr algn="ctr"/>
            <a:r>
              <a:rPr lang="ar-EG" sz="5400" dirty="0">
                <a:solidFill>
                  <a:srgbClr val="C00000"/>
                </a:solidFill>
                <a:cs typeface="+mn-cs"/>
              </a:rPr>
              <a:t>التحول السيبراني</a:t>
            </a:r>
            <a:endParaRPr lang="en-US" sz="5400" dirty="0">
              <a:solidFill>
                <a:srgbClr val="C00000"/>
              </a:solidFill>
              <a:cs typeface="+mn-cs"/>
            </a:endParaRPr>
          </a:p>
        </p:txBody>
      </p:sp>
      <p:sp>
        <p:nvSpPr>
          <p:cNvPr id="3" name="Rectangle 5">
            <a:extLst>
              <a:ext uri="{FF2B5EF4-FFF2-40B4-BE49-F238E27FC236}">
                <a16:creationId xmlns:a16="http://schemas.microsoft.com/office/drawing/2014/main" id="{D0307DE9-21C7-FE8A-92D4-C22DC9FCFC75}"/>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5" name="TextBox 4">
            <a:extLst>
              <a:ext uri="{FF2B5EF4-FFF2-40B4-BE49-F238E27FC236}">
                <a16:creationId xmlns:a16="http://schemas.microsoft.com/office/drawing/2014/main" id="{07FC5366-937F-4319-5346-2D8829D0E6F2}"/>
              </a:ext>
            </a:extLst>
          </p:cNvPr>
          <p:cNvSpPr txBox="1"/>
          <p:nvPr/>
        </p:nvSpPr>
        <p:spPr>
          <a:xfrm>
            <a:off x="1676400" y="432137"/>
            <a:ext cx="6400800" cy="1015663"/>
          </a:xfrm>
          <a:prstGeom prst="rect">
            <a:avLst/>
          </a:prstGeom>
          <a:solidFill>
            <a:schemeClr val="bg1"/>
          </a:solidFill>
        </p:spPr>
        <p:txBody>
          <a:bodyPr wrap="square" rtlCol="0">
            <a:spAutoFit/>
          </a:bodyPr>
          <a:lstStyle/>
          <a:p>
            <a:pPr algn="ctr"/>
            <a:r>
              <a:rPr lang="ar-EG" sz="6000" b="1" dirty="0">
                <a:solidFill>
                  <a:schemeClr val="accent6"/>
                </a:solidFill>
                <a:effectLst>
                  <a:outerShdw blurRad="38100" dist="38100" dir="2700000" algn="tl">
                    <a:srgbClr val="000000">
                      <a:alpha val="43137"/>
                    </a:srgbClr>
                  </a:outerShdw>
                </a:effectLst>
              </a:rPr>
              <a:t>الصحة الرقمية</a:t>
            </a:r>
            <a:endParaRPr lang="en-US" sz="6000" b="1"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328120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C0D11EC2-EE04-46F4-9D13-EFF22E3EA2E8}"/>
              </a:ext>
            </a:extLst>
          </p:cNvPr>
          <p:cNvSpPr txBox="1">
            <a:spLocks noChangeArrowheads="1"/>
          </p:cNvSpPr>
          <p:nvPr/>
        </p:nvSpPr>
        <p:spPr>
          <a:xfrm>
            <a:off x="685800" y="609600"/>
            <a:ext cx="7696200" cy="533400"/>
          </a:xfrm>
          <a:prstGeom prst="rect">
            <a:avLst/>
          </a:prstGeom>
        </p:spPr>
        <p:txBody>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r>
              <a:rPr lang="en-US" altLang="en-US" kern="0" dirty="0"/>
              <a:t>Digital Ecosystem in Healthcare</a:t>
            </a:r>
          </a:p>
        </p:txBody>
      </p:sp>
      <p:pic>
        <p:nvPicPr>
          <p:cNvPr id="3" name="Picture 2">
            <a:extLst>
              <a:ext uri="{FF2B5EF4-FFF2-40B4-BE49-F238E27FC236}">
                <a16:creationId xmlns:a16="http://schemas.microsoft.com/office/drawing/2014/main" id="{C2FAA0B7-BBBE-4AD0-9978-EFD1EDA0A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316566"/>
            <a:ext cx="5105400" cy="5105400"/>
          </a:xfrm>
          <a:prstGeom prst="rect">
            <a:avLst/>
          </a:prstGeom>
        </p:spPr>
      </p:pic>
      <p:sp>
        <p:nvSpPr>
          <p:cNvPr id="5" name="Footer Placeholder 3">
            <a:extLst>
              <a:ext uri="{FF2B5EF4-FFF2-40B4-BE49-F238E27FC236}">
                <a16:creationId xmlns:a16="http://schemas.microsoft.com/office/drawing/2014/main" id="{3BE4E084-CF1F-4AE6-8F23-EAA498D455CB}"/>
              </a:ext>
            </a:extLst>
          </p:cNvPr>
          <p:cNvSpPr>
            <a:spLocks noGrp="1"/>
          </p:cNvSpPr>
          <p:nvPr>
            <p:ph type="ftr" sz="quarter" idx="4294967295"/>
          </p:nvPr>
        </p:nvSpPr>
        <p:spPr>
          <a:xfrm>
            <a:off x="685800" y="6553200"/>
            <a:ext cx="7772400" cy="304800"/>
          </a:xfrm>
        </p:spPr>
        <p:txBody>
          <a:bodyPr/>
          <a:lstStyle/>
          <a:p>
            <a:pPr>
              <a:defRPr/>
            </a:pPr>
            <a:endParaRPr lang="en-US" dirty="0"/>
          </a:p>
        </p:txBody>
      </p:sp>
    </p:spTree>
    <p:extLst>
      <p:ext uri="{BB962C8B-B14F-4D97-AF65-F5344CB8AC3E}">
        <p14:creationId xmlns:p14="http://schemas.microsoft.com/office/powerpoint/2010/main" val="3012867450"/>
      </p:ext>
    </p:extLst>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nsors | Free Full-Text | A Survey on Wireless Body Area Networks for  eHealthcare Systems in Residential Environments">
            <a:extLst>
              <a:ext uri="{FF2B5EF4-FFF2-40B4-BE49-F238E27FC236}">
                <a16:creationId xmlns:a16="http://schemas.microsoft.com/office/drawing/2014/main" id="{00BDC1FF-62F9-4A61-94CC-96816ED60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1975"/>
            <a:ext cx="9144000" cy="5732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Global Internet Protocol for Ubiquitous Healthcare Monitoring Applications  | IntechOpen">
            <a:extLst>
              <a:ext uri="{FF2B5EF4-FFF2-40B4-BE49-F238E27FC236}">
                <a16:creationId xmlns:a16="http://schemas.microsoft.com/office/drawing/2014/main" id="{D53B85F9-2444-48B6-92EE-B913BD98CE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86" t="2562" r="35872" b="85887"/>
          <a:stretch/>
        </p:blipFill>
        <p:spPr bwMode="auto">
          <a:xfrm>
            <a:off x="66674" y="4495800"/>
            <a:ext cx="1238251" cy="381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pplied Sciences | Free Full-Text | Enhancing Decision Making through  Combined Classification Techniques and Probabilistic Data Analysis for Ubiquitous  Healthcare Anomaly Monitoring">
            <a:extLst>
              <a:ext uri="{FF2B5EF4-FFF2-40B4-BE49-F238E27FC236}">
                <a16:creationId xmlns:a16="http://schemas.microsoft.com/office/drawing/2014/main" id="{BEB48ECF-482D-4FE5-8D28-006EE9AC35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769" t="26190" r="28848" b="47619"/>
          <a:stretch/>
        </p:blipFill>
        <p:spPr bwMode="auto">
          <a:xfrm>
            <a:off x="5029200" y="1066800"/>
            <a:ext cx="1219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20978F57-4BEF-197D-1012-57419A1AFDAE}"/>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4156362625"/>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5A5D9-FFA5-E1B6-E930-7361A9951F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BF403A-9C45-1436-821E-2B98EF495390}"/>
              </a:ext>
            </a:extLst>
          </p:cNvPr>
          <p:cNvSpPr>
            <a:spLocks noGrp="1"/>
          </p:cNvSpPr>
          <p:nvPr>
            <p:ph idx="1"/>
          </p:nvPr>
        </p:nvSpPr>
        <p:spPr/>
        <p:txBody>
          <a:bodyPr/>
          <a:lstStyle/>
          <a:p>
            <a:endParaRPr lang="en-US"/>
          </a:p>
        </p:txBody>
      </p:sp>
      <p:sp>
        <p:nvSpPr>
          <p:cNvPr id="5" name="Rectangle 5">
            <a:extLst>
              <a:ext uri="{FF2B5EF4-FFF2-40B4-BE49-F238E27FC236}">
                <a16:creationId xmlns:a16="http://schemas.microsoft.com/office/drawing/2014/main" id="{77859007-FF5F-1E95-8DB3-8A75DDDAF462}"/>
              </a:ext>
            </a:extLst>
          </p:cNvPr>
          <p:cNvSpPr>
            <a:spLocks noGrp="1" noChangeArrowheads="1"/>
          </p:cNvSpPr>
          <p:nvPr>
            <p:ph type="ftr" sz="quarter" idx="4294967295"/>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50000"/>
              </a:spcBef>
              <a:defRPr sz="1200" b="0" smtClean="0">
                <a:solidFill>
                  <a:srgbClr val="0000FF"/>
                </a:solidFill>
                <a:latin typeface="Bookman Old Style" pitchFamily="18" charset="0"/>
              </a:defRPr>
            </a:lvl1pPr>
          </a:lstStyle>
          <a:p>
            <a:pPr>
              <a:defRPr/>
            </a:pPr>
            <a:r>
              <a:rPr lang="en-US" dirty="0"/>
              <a:t>Prof. Hesham Kozou 						Mansoura 2023</a:t>
            </a:r>
          </a:p>
        </p:txBody>
      </p:sp>
      <p:pic>
        <p:nvPicPr>
          <p:cNvPr id="6" name="Picture 5">
            <a:extLst>
              <a:ext uri="{FF2B5EF4-FFF2-40B4-BE49-F238E27FC236}">
                <a16:creationId xmlns:a16="http://schemas.microsoft.com/office/drawing/2014/main" id="{9554DC40-D4E0-08A8-3CD8-46955DFFC0B0}"/>
              </a:ext>
            </a:extLst>
          </p:cNvPr>
          <p:cNvPicPr>
            <a:picLocks noChangeAspect="1"/>
          </p:cNvPicPr>
          <p:nvPr/>
        </p:nvPicPr>
        <p:blipFill>
          <a:blip r:embed="rId2"/>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18692E7A-7344-C22F-5D98-BE61697BF097}"/>
              </a:ext>
            </a:extLst>
          </p:cNvPr>
          <p:cNvSpPr/>
          <p:nvPr/>
        </p:nvSpPr>
        <p:spPr bwMode="auto">
          <a:xfrm>
            <a:off x="8686800" y="5715000"/>
            <a:ext cx="381000" cy="1066800"/>
          </a:xfrm>
          <a:prstGeom prst="rect">
            <a:avLst/>
          </a:prstGeom>
          <a:solidFill>
            <a:srgbClr val="CBD2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id="{9511E963-E6B1-A7E3-C837-B98D46E5C591}"/>
              </a:ext>
            </a:extLst>
          </p:cNvPr>
          <p:cNvSpPr txBox="1"/>
          <p:nvPr/>
        </p:nvSpPr>
        <p:spPr>
          <a:xfrm>
            <a:off x="0" y="3682002"/>
            <a:ext cx="2286000" cy="2745110"/>
          </a:xfrm>
          <a:prstGeom prst="rect">
            <a:avLst/>
          </a:prstGeom>
          <a:solidFill>
            <a:schemeClr val="accent3">
              <a:lumMod val="85000"/>
            </a:schemeClr>
          </a:solidFill>
        </p:spPr>
        <p:txBody>
          <a:bodyPr wrap="square" rtlCol="0">
            <a:spAutoFit/>
          </a:bodyPr>
          <a:lstStyle/>
          <a:p>
            <a:pPr algn="ctr"/>
            <a:r>
              <a:rPr lang="ar-EG" sz="2800" b="1" dirty="0">
                <a:solidFill>
                  <a:srgbClr val="FF0000"/>
                </a:solidFill>
                <a:effectLst>
                  <a:outerShdw blurRad="38100" dist="38100" dir="2700000" algn="tl">
                    <a:srgbClr val="000000">
                      <a:alpha val="43137"/>
                    </a:srgbClr>
                  </a:outerShdw>
                </a:effectLst>
              </a:rPr>
              <a:t>الذكاء الاصطناعي والرعاية الصحية</a:t>
            </a:r>
          </a:p>
          <a:p>
            <a:pPr algn="ctr">
              <a:lnSpc>
                <a:spcPct val="150000"/>
              </a:lnSpc>
            </a:pPr>
            <a:r>
              <a:rPr lang="ar-EG" sz="2000" b="1" dirty="0">
                <a:effectLst>
                  <a:outerShdw blurRad="38100" dist="38100" dir="2700000" algn="tl">
                    <a:srgbClr val="000000">
                      <a:alpha val="43137"/>
                    </a:srgbClr>
                  </a:outerShdw>
                </a:effectLst>
              </a:rPr>
              <a:t>فرص عديدة للذكاء الاصطناعي لتغيير شكل الرعاية الصحية في المستقبل</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929242"/>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45A1-5BE8-4B86-86C9-97392DCB17FF}"/>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55C4DBD6-3602-40FB-BC6C-94CFCBC850DF}"/>
              </a:ext>
            </a:extLst>
          </p:cNvPr>
          <p:cNvSpPr>
            <a:spLocks noGrp="1"/>
          </p:cNvSpPr>
          <p:nvPr>
            <p:ph type="ftr" sz="quarter" idx="4294967295"/>
          </p:nvPr>
        </p:nvSpPr>
        <p:spPr/>
        <p:txBody>
          <a:bodyPr/>
          <a:lstStyle/>
          <a:p>
            <a:pPr>
              <a:defRPr/>
            </a:pPr>
            <a:endParaRPr lang="en-US" dirty="0"/>
          </a:p>
        </p:txBody>
      </p:sp>
      <p:pic>
        <p:nvPicPr>
          <p:cNvPr id="7" name="Picture 6">
            <a:extLst>
              <a:ext uri="{FF2B5EF4-FFF2-40B4-BE49-F238E27FC236}">
                <a16:creationId xmlns:a16="http://schemas.microsoft.com/office/drawing/2014/main" id="{E816C25D-B0FD-42AA-85AD-717CA47F700D}"/>
              </a:ext>
            </a:extLst>
          </p:cNvPr>
          <p:cNvPicPr>
            <a:picLocks noChangeAspect="1"/>
          </p:cNvPicPr>
          <p:nvPr/>
        </p:nvPicPr>
        <p:blipFill>
          <a:blip r:embed="rId2"/>
          <a:stretch>
            <a:fillRect/>
          </a:stretch>
        </p:blipFill>
        <p:spPr>
          <a:xfrm>
            <a:off x="0" y="457200"/>
            <a:ext cx="9144000" cy="6019800"/>
          </a:xfrm>
          <a:prstGeom prst="rect">
            <a:avLst/>
          </a:prstGeom>
        </p:spPr>
      </p:pic>
      <p:sp>
        <p:nvSpPr>
          <p:cNvPr id="8" name="Oval 7">
            <a:extLst>
              <a:ext uri="{FF2B5EF4-FFF2-40B4-BE49-F238E27FC236}">
                <a16:creationId xmlns:a16="http://schemas.microsoft.com/office/drawing/2014/main" id="{01893EEF-5ABF-4B5C-8B02-D2BDC826D618}"/>
              </a:ext>
            </a:extLst>
          </p:cNvPr>
          <p:cNvSpPr/>
          <p:nvPr/>
        </p:nvSpPr>
        <p:spPr bwMode="auto">
          <a:xfrm>
            <a:off x="6324600" y="1447800"/>
            <a:ext cx="1676400" cy="84794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Times New Roman" pitchFamily="18" charset="0"/>
            </a:endParaRPr>
          </a:p>
        </p:txBody>
      </p:sp>
      <p:sp>
        <p:nvSpPr>
          <p:cNvPr id="9" name="Oval 8">
            <a:extLst>
              <a:ext uri="{FF2B5EF4-FFF2-40B4-BE49-F238E27FC236}">
                <a16:creationId xmlns:a16="http://schemas.microsoft.com/office/drawing/2014/main" id="{6CD132DB-B02A-431F-88E5-3AC84EFEB2E1}"/>
              </a:ext>
            </a:extLst>
          </p:cNvPr>
          <p:cNvSpPr/>
          <p:nvPr/>
        </p:nvSpPr>
        <p:spPr bwMode="auto">
          <a:xfrm>
            <a:off x="6172200" y="4953000"/>
            <a:ext cx="2209800" cy="9906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Times New Roman" pitchFamily="18" charset="0"/>
            </a:endParaRPr>
          </a:p>
        </p:txBody>
      </p:sp>
      <p:sp>
        <p:nvSpPr>
          <p:cNvPr id="10" name="Oval 9">
            <a:extLst>
              <a:ext uri="{FF2B5EF4-FFF2-40B4-BE49-F238E27FC236}">
                <a16:creationId xmlns:a16="http://schemas.microsoft.com/office/drawing/2014/main" id="{09056D4C-DD6B-42AD-8BAB-495986B84B8F}"/>
              </a:ext>
            </a:extLst>
          </p:cNvPr>
          <p:cNvSpPr/>
          <p:nvPr/>
        </p:nvSpPr>
        <p:spPr bwMode="auto">
          <a:xfrm>
            <a:off x="6934200" y="3895940"/>
            <a:ext cx="2209800" cy="98086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Times New Roman" pitchFamily="18" charset="0"/>
            </a:endParaRPr>
          </a:p>
        </p:txBody>
      </p:sp>
      <p:sp>
        <p:nvSpPr>
          <p:cNvPr id="11" name="Oval 10">
            <a:extLst>
              <a:ext uri="{FF2B5EF4-FFF2-40B4-BE49-F238E27FC236}">
                <a16:creationId xmlns:a16="http://schemas.microsoft.com/office/drawing/2014/main" id="{7364AD0F-15DE-4AC1-8279-BDD66F322B96}"/>
              </a:ext>
            </a:extLst>
          </p:cNvPr>
          <p:cNvSpPr/>
          <p:nvPr/>
        </p:nvSpPr>
        <p:spPr bwMode="auto">
          <a:xfrm>
            <a:off x="152400" y="3895940"/>
            <a:ext cx="2209800" cy="120946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noFill/>
              <a:effectLst/>
              <a:latin typeface="Times New Roman" pitchFamily="18" charset="0"/>
            </a:endParaRPr>
          </a:p>
        </p:txBody>
      </p:sp>
    </p:spTree>
    <p:extLst>
      <p:ext uri="{BB962C8B-B14F-4D97-AF65-F5344CB8AC3E}">
        <p14:creationId xmlns:p14="http://schemas.microsoft.com/office/powerpoint/2010/main" val="36455678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F5F345-9953-22C0-C807-ECD12AA2ABC6}"/>
              </a:ext>
            </a:extLst>
          </p:cNvPr>
          <p:cNvPicPr>
            <a:picLocks noChangeAspect="1"/>
          </p:cNvPicPr>
          <p:nvPr/>
        </p:nvPicPr>
        <p:blipFill>
          <a:blip r:embed="rId2"/>
          <a:stretch>
            <a:fillRect/>
          </a:stretch>
        </p:blipFill>
        <p:spPr>
          <a:xfrm>
            <a:off x="228600" y="533400"/>
            <a:ext cx="2057400" cy="2895600"/>
          </a:xfrm>
          <a:prstGeom prst="rect">
            <a:avLst/>
          </a:prstGeom>
        </p:spPr>
      </p:pic>
      <p:pic>
        <p:nvPicPr>
          <p:cNvPr id="8" name="Picture 7">
            <a:extLst>
              <a:ext uri="{FF2B5EF4-FFF2-40B4-BE49-F238E27FC236}">
                <a16:creationId xmlns:a16="http://schemas.microsoft.com/office/drawing/2014/main" id="{B18B4F99-BD47-398A-A06B-A77559190241}"/>
              </a:ext>
            </a:extLst>
          </p:cNvPr>
          <p:cNvPicPr>
            <a:picLocks noChangeAspect="1"/>
          </p:cNvPicPr>
          <p:nvPr/>
        </p:nvPicPr>
        <p:blipFill>
          <a:blip r:embed="rId3"/>
          <a:stretch>
            <a:fillRect/>
          </a:stretch>
        </p:blipFill>
        <p:spPr>
          <a:xfrm>
            <a:off x="228600" y="3506956"/>
            <a:ext cx="2057400" cy="2968288"/>
          </a:xfrm>
          <a:prstGeom prst="rect">
            <a:avLst/>
          </a:prstGeom>
        </p:spPr>
      </p:pic>
      <p:pic>
        <p:nvPicPr>
          <p:cNvPr id="10" name="Picture 9">
            <a:extLst>
              <a:ext uri="{FF2B5EF4-FFF2-40B4-BE49-F238E27FC236}">
                <a16:creationId xmlns:a16="http://schemas.microsoft.com/office/drawing/2014/main" id="{B4DD99BB-CB93-198F-74B6-42E791E0E17E}"/>
              </a:ext>
            </a:extLst>
          </p:cNvPr>
          <p:cNvPicPr>
            <a:picLocks noChangeAspect="1"/>
          </p:cNvPicPr>
          <p:nvPr/>
        </p:nvPicPr>
        <p:blipFill>
          <a:blip r:embed="rId4"/>
          <a:stretch>
            <a:fillRect/>
          </a:stretch>
        </p:blipFill>
        <p:spPr>
          <a:xfrm>
            <a:off x="2438399" y="533399"/>
            <a:ext cx="1905001" cy="2895601"/>
          </a:xfrm>
          <a:prstGeom prst="rect">
            <a:avLst/>
          </a:prstGeom>
        </p:spPr>
      </p:pic>
      <p:pic>
        <p:nvPicPr>
          <p:cNvPr id="12" name="Picture 11">
            <a:extLst>
              <a:ext uri="{FF2B5EF4-FFF2-40B4-BE49-F238E27FC236}">
                <a16:creationId xmlns:a16="http://schemas.microsoft.com/office/drawing/2014/main" id="{9EDC1F07-B87B-DB5D-6A5C-599A1F1E62EF}"/>
              </a:ext>
            </a:extLst>
          </p:cNvPr>
          <p:cNvPicPr>
            <a:picLocks noChangeAspect="1"/>
          </p:cNvPicPr>
          <p:nvPr/>
        </p:nvPicPr>
        <p:blipFill>
          <a:blip r:embed="rId5"/>
          <a:stretch>
            <a:fillRect/>
          </a:stretch>
        </p:blipFill>
        <p:spPr>
          <a:xfrm>
            <a:off x="2438398" y="3506956"/>
            <a:ext cx="1905001" cy="2968288"/>
          </a:xfrm>
          <a:prstGeom prst="rect">
            <a:avLst/>
          </a:prstGeom>
        </p:spPr>
      </p:pic>
      <p:pic>
        <p:nvPicPr>
          <p:cNvPr id="14" name="Picture 13">
            <a:extLst>
              <a:ext uri="{FF2B5EF4-FFF2-40B4-BE49-F238E27FC236}">
                <a16:creationId xmlns:a16="http://schemas.microsoft.com/office/drawing/2014/main" id="{460EBD74-06C7-3BF7-74AE-C628FBF8C579}"/>
              </a:ext>
            </a:extLst>
          </p:cNvPr>
          <p:cNvPicPr>
            <a:picLocks noChangeAspect="1"/>
          </p:cNvPicPr>
          <p:nvPr/>
        </p:nvPicPr>
        <p:blipFill>
          <a:blip r:embed="rId6"/>
          <a:stretch>
            <a:fillRect/>
          </a:stretch>
        </p:blipFill>
        <p:spPr>
          <a:xfrm>
            <a:off x="4495797" y="533398"/>
            <a:ext cx="2091894" cy="3048002"/>
          </a:xfrm>
          <a:prstGeom prst="rect">
            <a:avLst/>
          </a:prstGeom>
        </p:spPr>
      </p:pic>
      <p:pic>
        <p:nvPicPr>
          <p:cNvPr id="16" name="Picture 15">
            <a:extLst>
              <a:ext uri="{FF2B5EF4-FFF2-40B4-BE49-F238E27FC236}">
                <a16:creationId xmlns:a16="http://schemas.microsoft.com/office/drawing/2014/main" id="{361AC131-6421-C45F-FA29-76DF733176A7}"/>
              </a:ext>
            </a:extLst>
          </p:cNvPr>
          <p:cNvPicPr>
            <a:picLocks noChangeAspect="1"/>
          </p:cNvPicPr>
          <p:nvPr/>
        </p:nvPicPr>
        <p:blipFill>
          <a:blip r:embed="rId7"/>
          <a:stretch>
            <a:fillRect/>
          </a:stretch>
        </p:blipFill>
        <p:spPr>
          <a:xfrm>
            <a:off x="4572000" y="3495006"/>
            <a:ext cx="2015690" cy="2980237"/>
          </a:xfrm>
          <a:prstGeom prst="rect">
            <a:avLst/>
          </a:prstGeom>
        </p:spPr>
      </p:pic>
      <p:pic>
        <p:nvPicPr>
          <p:cNvPr id="18" name="Picture 17">
            <a:extLst>
              <a:ext uri="{FF2B5EF4-FFF2-40B4-BE49-F238E27FC236}">
                <a16:creationId xmlns:a16="http://schemas.microsoft.com/office/drawing/2014/main" id="{F0C436BA-3D90-BF3C-C7BB-6759C1D0C690}"/>
              </a:ext>
            </a:extLst>
          </p:cNvPr>
          <p:cNvPicPr>
            <a:picLocks noChangeAspect="1"/>
          </p:cNvPicPr>
          <p:nvPr/>
        </p:nvPicPr>
        <p:blipFill>
          <a:blip r:embed="rId8"/>
          <a:stretch>
            <a:fillRect/>
          </a:stretch>
        </p:blipFill>
        <p:spPr>
          <a:xfrm>
            <a:off x="6740088" y="533398"/>
            <a:ext cx="2091894" cy="2961608"/>
          </a:xfrm>
          <a:prstGeom prst="rect">
            <a:avLst/>
          </a:prstGeom>
        </p:spPr>
      </p:pic>
      <p:pic>
        <p:nvPicPr>
          <p:cNvPr id="20" name="Picture 19">
            <a:extLst>
              <a:ext uri="{FF2B5EF4-FFF2-40B4-BE49-F238E27FC236}">
                <a16:creationId xmlns:a16="http://schemas.microsoft.com/office/drawing/2014/main" id="{E196DE59-C89A-6EA0-4181-988D59082F83}"/>
              </a:ext>
            </a:extLst>
          </p:cNvPr>
          <p:cNvPicPr>
            <a:picLocks noChangeAspect="1"/>
          </p:cNvPicPr>
          <p:nvPr/>
        </p:nvPicPr>
        <p:blipFill>
          <a:blip r:embed="rId9"/>
          <a:stretch>
            <a:fillRect/>
          </a:stretch>
        </p:blipFill>
        <p:spPr>
          <a:xfrm>
            <a:off x="6740087" y="3520788"/>
            <a:ext cx="2091894" cy="2925711"/>
          </a:xfrm>
          <a:prstGeom prst="rect">
            <a:avLst/>
          </a:prstGeom>
        </p:spPr>
      </p:pic>
      <p:sp>
        <p:nvSpPr>
          <p:cNvPr id="3" name="Rectangle 5">
            <a:extLst>
              <a:ext uri="{FF2B5EF4-FFF2-40B4-BE49-F238E27FC236}">
                <a16:creationId xmlns:a16="http://schemas.microsoft.com/office/drawing/2014/main" id="{A7E97C6A-00F7-4F4D-89CE-B4644BE6FFC9}"/>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2157662493"/>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7A6E4D-83EC-CFDE-473C-E4026C523242}"/>
              </a:ext>
            </a:extLst>
          </p:cNvPr>
          <p:cNvPicPr>
            <a:picLocks noChangeAspect="1"/>
          </p:cNvPicPr>
          <p:nvPr/>
        </p:nvPicPr>
        <p:blipFill>
          <a:blip r:embed="rId2"/>
          <a:stretch>
            <a:fillRect/>
          </a:stretch>
        </p:blipFill>
        <p:spPr>
          <a:xfrm>
            <a:off x="0" y="1295400"/>
            <a:ext cx="9144000" cy="5181600"/>
          </a:xfrm>
          <a:prstGeom prst="rect">
            <a:avLst/>
          </a:prstGeom>
        </p:spPr>
      </p:pic>
      <p:sp>
        <p:nvSpPr>
          <p:cNvPr id="3" name="Oval 2">
            <a:extLst>
              <a:ext uri="{FF2B5EF4-FFF2-40B4-BE49-F238E27FC236}">
                <a16:creationId xmlns:a16="http://schemas.microsoft.com/office/drawing/2014/main" id="{286E3ABF-5437-8CE3-CCA8-6082E4BEB9B3}"/>
              </a:ext>
            </a:extLst>
          </p:cNvPr>
          <p:cNvSpPr/>
          <p:nvPr/>
        </p:nvSpPr>
        <p:spPr bwMode="auto">
          <a:xfrm>
            <a:off x="7696200" y="1752600"/>
            <a:ext cx="11430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Oval 4">
            <a:extLst>
              <a:ext uri="{FF2B5EF4-FFF2-40B4-BE49-F238E27FC236}">
                <a16:creationId xmlns:a16="http://schemas.microsoft.com/office/drawing/2014/main" id="{D4739DA8-FBA5-C94A-0540-5287FFE4DBD4}"/>
              </a:ext>
            </a:extLst>
          </p:cNvPr>
          <p:cNvSpPr/>
          <p:nvPr/>
        </p:nvSpPr>
        <p:spPr bwMode="auto">
          <a:xfrm>
            <a:off x="7696200" y="2971800"/>
            <a:ext cx="11430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7D1850D2-F7F3-8F13-6863-E93CB9544598}"/>
              </a:ext>
            </a:extLst>
          </p:cNvPr>
          <p:cNvSpPr/>
          <p:nvPr/>
        </p:nvSpPr>
        <p:spPr bwMode="auto">
          <a:xfrm>
            <a:off x="7696200" y="4572000"/>
            <a:ext cx="11430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CE14A50E-C9FB-85F8-3565-88339272B9DE}"/>
              </a:ext>
            </a:extLst>
          </p:cNvPr>
          <p:cNvSpPr/>
          <p:nvPr/>
        </p:nvSpPr>
        <p:spPr bwMode="auto">
          <a:xfrm>
            <a:off x="7696200" y="5715000"/>
            <a:ext cx="11430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5">
            <a:extLst>
              <a:ext uri="{FF2B5EF4-FFF2-40B4-BE49-F238E27FC236}">
                <a16:creationId xmlns:a16="http://schemas.microsoft.com/office/drawing/2014/main" id="{ABE425CD-8983-4333-FB05-86F9FDE85FF0}"/>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11" name="Title 1">
            <a:extLst>
              <a:ext uri="{FF2B5EF4-FFF2-40B4-BE49-F238E27FC236}">
                <a16:creationId xmlns:a16="http://schemas.microsoft.com/office/drawing/2014/main" id="{B9A8271F-27AA-A9C7-8E14-64941129BB66}"/>
              </a:ext>
            </a:extLst>
          </p:cNvPr>
          <p:cNvSpPr>
            <a:spLocks noGrp="1"/>
          </p:cNvSpPr>
          <p:nvPr>
            <p:ph type="title"/>
          </p:nvPr>
        </p:nvSpPr>
        <p:spPr>
          <a:xfrm>
            <a:off x="990600" y="506278"/>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الذكاء الاصطناعي في نظم الرعاية الصحية</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Tree>
    <p:extLst>
      <p:ext uri="{BB962C8B-B14F-4D97-AF65-F5344CB8AC3E}">
        <p14:creationId xmlns:p14="http://schemas.microsoft.com/office/powerpoint/2010/main" val="3802537991"/>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media.licdn.com/mpr/mpr/AAEAAQAAAAAAAAvSAAAAJDczMDFkMzg0LWQyYTQtNGRiNi1hM2EyLTQ0MjQ0NWE1YTY1Yg.png"/>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772400" cy="5181600"/>
          </a:xfrm>
          <a:prstGeom prst="rect">
            <a:avLst/>
          </a:prstGeom>
          <a:noFill/>
          <a:ln>
            <a:noFill/>
          </a:ln>
        </p:spPr>
      </p:pic>
      <p:sp>
        <p:nvSpPr>
          <p:cNvPr id="3" name="Rectangle 5">
            <a:extLst>
              <a:ext uri="{FF2B5EF4-FFF2-40B4-BE49-F238E27FC236}">
                <a16:creationId xmlns:a16="http://schemas.microsoft.com/office/drawing/2014/main" id="{4B464992-5C29-B04E-76DD-43D540A110F7}"/>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421358C3-09C9-C73E-3EFF-EDACDB47D01D}"/>
              </a:ext>
            </a:extLst>
          </p:cNvPr>
          <p:cNvSpPr>
            <a:spLocks noGrp="1"/>
          </p:cNvSpPr>
          <p:nvPr>
            <p:ph type="title"/>
          </p:nvPr>
        </p:nvSpPr>
        <p:spPr>
          <a:xfrm>
            <a:off x="990600" y="506278"/>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الذكاء الاصطناعي في نظم الرعاية الصحية</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Tree>
    <p:extLst>
      <p:ext uri="{BB962C8B-B14F-4D97-AF65-F5344CB8AC3E}">
        <p14:creationId xmlns:p14="http://schemas.microsoft.com/office/powerpoint/2010/main" val="407552340"/>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representation of various applications of AI in healthcare. | Download  Scientific Diagram">
            <a:extLst>
              <a:ext uri="{FF2B5EF4-FFF2-40B4-BE49-F238E27FC236}">
                <a16:creationId xmlns:a16="http://schemas.microsoft.com/office/drawing/2014/main" id="{BA786EE5-E739-07C9-F258-A97BCF0B8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772399" cy="52306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A484ECC2-30C8-5CD6-A947-0CC22B1EC5D0}"/>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6" name="Title 1">
            <a:extLst>
              <a:ext uri="{FF2B5EF4-FFF2-40B4-BE49-F238E27FC236}">
                <a16:creationId xmlns:a16="http://schemas.microsoft.com/office/drawing/2014/main" id="{67F4A083-70C9-CDF1-AE3B-C7B1077DA489}"/>
              </a:ext>
            </a:extLst>
          </p:cNvPr>
          <p:cNvSpPr>
            <a:spLocks noGrp="1"/>
          </p:cNvSpPr>
          <p:nvPr>
            <p:ph type="title"/>
          </p:nvPr>
        </p:nvSpPr>
        <p:spPr>
          <a:xfrm>
            <a:off x="990600" y="506278"/>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تطبيقات الذكاء الاصطناعي في الصحة</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Tree>
    <p:extLst>
      <p:ext uri="{BB962C8B-B14F-4D97-AF65-F5344CB8AC3E}">
        <p14:creationId xmlns:p14="http://schemas.microsoft.com/office/powerpoint/2010/main" val="514380382"/>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D2E8-F29F-8D2E-312B-5974F6E3D6C5}"/>
            </a:ext>
          </a:extLst>
        </p:cNvPr>
        <p:cNvGrpSpPr/>
        <p:nvPr/>
      </p:nvGrpSpPr>
      <p:grpSpPr>
        <a:xfrm>
          <a:off x="0" y="0"/>
          <a:ext cx="0" cy="0"/>
          <a:chOff x="0" y="0"/>
          <a:chExt cx="0" cy="0"/>
        </a:xfrm>
      </p:grpSpPr>
      <p:sp>
        <p:nvSpPr>
          <p:cNvPr id="199688" name="Rectangle 8">
            <a:extLst>
              <a:ext uri="{FF2B5EF4-FFF2-40B4-BE49-F238E27FC236}">
                <a16:creationId xmlns:a16="http://schemas.microsoft.com/office/drawing/2014/main" id="{11DF68F0-1F89-BD3E-2E2E-92830F5DF1AC}"/>
              </a:ext>
            </a:extLst>
          </p:cNvPr>
          <p:cNvSpPr>
            <a:spLocks noChangeArrowheads="1"/>
          </p:cNvSpPr>
          <p:nvPr/>
        </p:nvSpPr>
        <p:spPr bwMode="auto">
          <a:xfrm>
            <a:off x="4876800" y="1447800"/>
            <a:ext cx="3657600" cy="3730738"/>
          </a:xfrm>
          <a:prstGeom prst="rect">
            <a:avLst/>
          </a:prstGeom>
          <a:noFill/>
          <a:ln w="9525">
            <a:noFill/>
            <a:miter lim="800000"/>
            <a:headEnd/>
            <a:tailEnd/>
          </a:ln>
          <a:effectLst>
            <a:outerShdw algn="ctr" rotWithShape="0">
              <a:schemeClr val="tx1"/>
            </a:outerShdw>
          </a:effectLst>
        </p:spPr>
        <p:txBody>
          <a:bodyPr anchor="ctr"/>
          <a:lstStyle/>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تكنولوجيات الذكاء الاصطناعي</a:t>
            </a:r>
          </a:p>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في الصحة </a:t>
            </a:r>
            <a:endParaRPr lang="en-US"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endParaRPr>
          </a:p>
        </p:txBody>
      </p:sp>
      <p:sp>
        <p:nvSpPr>
          <p:cNvPr id="7" name="Rectangle 5">
            <a:extLst>
              <a:ext uri="{FF2B5EF4-FFF2-40B4-BE49-F238E27FC236}">
                <a16:creationId xmlns:a16="http://schemas.microsoft.com/office/drawing/2014/main" id="{DA5226C2-2A9E-911E-847D-45E34A22444A}"/>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pic>
        <p:nvPicPr>
          <p:cNvPr id="2" name="Picture 2" descr="The Best 6 Digital Solutions in the Healthcare Industry">
            <a:extLst>
              <a:ext uri="{FF2B5EF4-FFF2-40B4-BE49-F238E27FC236}">
                <a16:creationId xmlns:a16="http://schemas.microsoft.com/office/drawing/2014/main" id="{B79E1577-EFA4-BD71-1872-3C59FB375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50"/>
          <a:stretch/>
        </p:blipFill>
        <p:spPr bwMode="auto">
          <a:xfrm>
            <a:off x="533400" y="1895749"/>
            <a:ext cx="4343400" cy="306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482496"/>
      </p:ext>
    </p:extLst>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D90D8-9FB4-3E33-9D6D-C12129D6F970}"/>
              </a:ext>
            </a:extLst>
          </p:cNvPr>
          <p:cNvSpPr>
            <a:spLocks noGrp="1"/>
          </p:cNvSpPr>
          <p:nvPr>
            <p:ph type="title"/>
          </p:nvPr>
        </p:nvSpPr>
        <p:spPr/>
        <p:txBody>
          <a:bodyPr/>
          <a:lstStyle/>
          <a:p>
            <a:endParaRPr lang="en-US"/>
          </a:p>
        </p:txBody>
      </p:sp>
      <p:sp>
        <p:nvSpPr>
          <p:cNvPr id="3" name="Rectangle 5">
            <a:extLst>
              <a:ext uri="{FF2B5EF4-FFF2-40B4-BE49-F238E27FC236}">
                <a16:creationId xmlns:a16="http://schemas.microsoft.com/office/drawing/2014/main" id="{F30CEBB0-E66D-0166-E361-4AB52DDFB34E}"/>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5" name="Title 1">
            <a:extLst>
              <a:ext uri="{FF2B5EF4-FFF2-40B4-BE49-F238E27FC236}">
                <a16:creationId xmlns:a16="http://schemas.microsoft.com/office/drawing/2014/main" id="{87F7A186-E454-8CB0-4338-29CE378AB731}"/>
              </a:ext>
            </a:extLst>
          </p:cNvPr>
          <p:cNvSpPr txBox="1">
            <a:spLocks/>
          </p:cNvSpPr>
          <p:nvPr/>
        </p:nvSpPr>
        <p:spPr bwMode="auto">
          <a:xfrm>
            <a:off x="2057400" y="685800"/>
            <a:ext cx="5715000" cy="685800"/>
          </a:xfrm>
          <a:prstGeom prst="rect">
            <a:avLst/>
          </a:prstGeom>
          <a:solidFill>
            <a:schemeClr val="accent3">
              <a:lumMod val="85000"/>
            </a:schemeClr>
          </a:solid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a:r>
              <a:rPr lang="ar-EG" kern="0" dirty="0">
                <a:solidFill>
                  <a:schemeClr val="tx1"/>
                </a:solidFill>
                <a:cs typeface="+mn-cs"/>
              </a:rPr>
              <a:t> تكنولوجيات الذكاء الاصطناعي</a:t>
            </a:r>
            <a:endParaRPr lang="en-US" kern="0" dirty="0">
              <a:solidFill>
                <a:schemeClr val="tx1"/>
              </a:solidFill>
              <a:cs typeface="+mn-cs"/>
            </a:endParaRPr>
          </a:p>
        </p:txBody>
      </p:sp>
      <p:pic>
        <p:nvPicPr>
          <p:cNvPr id="12290" name="Picture 2">
            <a:extLst>
              <a:ext uri="{FF2B5EF4-FFF2-40B4-BE49-F238E27FC236}">
                <a16:creationId xmlns:a16="http://schemas.microsoft.com/office/drawing/2014/main" id="{2CBEFD7F-C5E1-E07E-D9C7-242C32A8BF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9" t="1515" r="1852" b="8788"/>
          <a:stretch/>
        </p:blipFill>
        <p:spPr bwMode="auto">
          <a:xfrm>
            <a:off x="533401" y="572814"/>
            <a:ext cx="8193582" cy="55993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62169D-6DA8-6702-92B8-605954243C12}"/>
              </a:ext>
            </a:extLst>
          </p:cNvPr>
          <p:cNvSpPr txBox="1"/>
          <p:nvPr/>
        </p:nvSpPr>
        <p:spPr>
          <a:xfrm>
            <a:off x="1600200" y="3733800"/>
            <a:ext cx="1241161" cy="461665"/>
          </a:xfrm>
          <a:prstGeom prst="rect">
            <a:avLst/>
          </a:prstGeom>
          <a:solidFill>
            <a:schemeClr val="bg1"/>
          </a:solidFill>
        </p:spPr>
        <p:txBody>
          <a:bodyPr wrap="square" rtlCol="0">
            <a:spAutoFit/>
          </a:bodyPr>
          <a:lstStyle/>
          <a:p>
            <a:pPr algn="ctr"/>
            <a:r>
              <a:rPr lang="ar-EG" b="1" dirty="0">
                <a:effectLst>
                  <a:outerShdw blurRad="38100" dist="38100" dir="2700000" algn="tl">
                    <a:srgbClr val="000000">
                      <a:alpha val="43137"/>
                    </a:srgbClr>
                  </a:outerShdw>
                </a:effectLst>
              </a:rPr>
              <a:t>تتصرف</a:t>
            </a:r>
            <a:endParaRPr lang="en-US" b="1"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BB7994C4-B76A-28C5-E23E-679E9ED649F2}"/>
              </a:ext>
            </a:extLst>
          </p:cNvPr>
          <p:cNvSpPr txBox="1"/>
          <p:nvPr/>
        </p:nvSpPr>
        <p:spPr>
          <a:xfrm>
            <a:off x="4038600" y="3738154"/>
            <a:ext cx="2133599" cy="461665"/>
          </a:xfrm>
          <a:prstGeom prst="rect">
            <a:avLst/>
          </a:prstGeom>
          <a:solidFill>
            <a:schemeClr val="bg1"/>
          </a:solidFill>
        </p:spPr>
        <p:txBody>
          <a:bodyPr wrap="square" rtlCol="0">
            <a:spAutoFit/>
          </a:bodyPr>
          <a:lstStyle/>
          <a:p>
            <a:pPr algn="ctr"/>
            <a:r>
              <a:rPr lang="ar-EG" b="1" dirty="0">
                <a:effectLst>
                  <a:outerShdw blurRad="38100" dist="38100" dir="2700000" algn="tl">
                    <a:srgbClr val="000000">
                      <a:alpha val="43137"/>
                    </a:srgbClr>
                  </a:outerShdw>
                </a:effectLst>
              </a:rPr>
              <a:t>تفهم</a:t>
            </a:r>
            <a:endParaRPr lang="en-US"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F6108228-62DC-B531-57A2-171FADC3C2CC}"/>
              </a:ext>
            </a:extLst>
          </p:cNvPr>
          <p:cNvSpPr txBox="1"/>
          <p:nvPr/>
        </p:nvSpPr>
        <p:spPr>
          <a:xfrm>
            <a:off x="6836039" y="3733800"/>
            <a:ext cx="1850761" cy="461665"/>
          </a:xfrm>
          <a:prstGeom prst="rect">
            <a:avLst/>
          </a:prstGeom>
          <a:solidFill>
            <a:schemeClr val="bg1"/>
          </a:solidFill>
        </p:spPr>
        <p:txBody>
          <a:bodyPr wrap="square" rtlCol="0">
            <a:spAutoFit/>
          </a:bodyPr>
          <a:lstStyle/>
          <a:p>
            <a:pPr algn="ctr"/>
            <a:r>
              <a:rPr lang="ar-EG" b="1" dirty="0">
                <a:effectLst>
                  <a:outerShdw blurRad="38100" dist="38100" dir="2700000" algn="tl">
                    <a:srgbClr val="000000">
                      <a:alpha val="43137"/>
                    </a:srgbClr>
                  </a:outerShdw>
                </a:effectLst>
              </a:rPr>
              <a:t>تحس</a:t>
            </a:r>
            <a:endParaRPr lang="en-US"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FDD27B2-088A-C61E-2F28-B7B1897F0DD0}"/>
              </a:ext>
            </a:extLst>
          </p:cNvPr>
          <p:cNvSpPr txBox="1"/>
          <p:nvPr/>
        </p:nvSpPr>
        <p:spPr>
          <a:xfrm>
            <a:off x="1524001" y="4429780"/>
            <a:ext cx="1600200" cy="523220"/>
          </a:xfrm>
          <a:prstGeom prst="rect">
            <a:avLst/>
          </a:prstGeom>
          <a:solidFill>
            <a:srgbClr val="AFC0CD"/>
          </a:solidFill>
        </p:spPr>
        <p:txBody>
          <a:bodyPr wrap="square" rtlCol="0">
            <a:spAutoFit/>
          </a:bodyPr>
          <a:lstStyle/>
          <a:p>
            <a:pPr algn="ctr"/>
            <a:r>
              <a:rPr lang="ar-EG" sz="2800" b="1" dirty="0">
                <a:effectLst>
                  <a:outerShdw blurRad="38100" dist="38100" dir="2700000" algn="tl">
                    <a:srgbClr val="000000">
                      <a:alpha val="43137"/>
                    </a:srgbClr>
                  </a:outerShdw>
                </a:effectLst>
              </a:rPr>
              <a:t>تعلم الآلة</a:t>
            </a:r>
            <a:endParaRPr lang="en-US" sz="28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572AF5C1-3CE8-B014-2960-29B01F4CCB05}"/>
              </a:ext>
            </a:extLst>
          </p:cNvPr>
          <p:cNvSpPr txBox="1"/>
          <p:nvPr/>
        </p:nvSpPr>
        <p:spPr>
          <a:xfrm>
            <a:off x="1398720" y="5334000"/>
            <a:ext cx="1850761" cy="492443"/>
          </a:xfrm>
          <a:prstGeom prst="rect">
            <a:avLst/>
          </a:prstGeom>
          <a:solidFill>
            <a:srgbClr val="AFC0CD"/>
          </a:solidFill>
        </p:spPr>
        <p:txBody>
          <a:bodyPr wrap="square" rtlCol="0">
            <a:spAutoFit/>
          </a:bodyPr>
          <a:lstStyle/>
          <a:p>
            <a:pPr algn="ctr"/>
            <a:r>
              <a:rPr lang="ar-EG" sz="2600" b="1" dirty="0">
                <a:effectLst>
                  <a:outerShdw blurRad="38100" dist="38100" dir="2700000" algn="tl">
                    <a:srgbClr val="000000">
                      <a:alpha val="43137"/>
                    </a:srgbClr>
                  </a:outerShdw>
                </a:effectLst>
              </a:rPr>
              <a:t>الأنظمة الخبيرة</a:t>
            </a:r>
            <a:endParaRPr lang="en-US" sz="2600"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435BE143-2BFB-03A9-FE59-1E6C4FF830BE}"/>
              </a:ext>
            </a:extLst>
          </p:cNvPr>
          <p:cNvSpPr txBox="1"/>
          <p:nvPr/>
        </p:nvSpPr>
        <p:spPr>
          <a:xfrm>
            <a:off x="4212960" y="4382869"/>
            <a:ext cx="1806839" cy="646331"/>
          </a:xfrm>
          <a:prstGeom prst="rect">
            <a:avLst/>
          </a:prstGeom>
          <a:solidFill>
            <a:srgbClr val="AFC0CD"/>
          </a:solidFill>
        </p:spPr>
        <p:txBody>
          <a:bodyPr wrap="square" rtlCol="0">
            <a:spAutoFit/>
          </a:bodyPr>
          <a:lstStyle/>
          <a:p>
            <a:pPr algn="ctr"/>
            <a:r>
              <a:rPr lang="ar-EG" sz="2800" b="1" dirty="0">
                <a:effectLst>
                  <a:outerShdw blurRad="38100" dist="38100" dir="2700000" algn="tl">
                    <a:srgbClr val="000000">
                      <a:alpha val="43137"/>
                    </a:srgbClr>
                  </a:outerShdw>
                </a:effectLst>
              </a:rPr>
              <a:t>معالجة اللغة</a:t>
            </a:r>
          </a:p>
          <a:p>
            <a:pPr algn="ctr"/>
            <a:endParaRPr lang="en-US" sz="800" b="1"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F8F162D8-2C5F-818C-F091-E58FD623F773}"/>
              </a:ext>
            </a:extLst>
          </p:cNvPr>
          <p:cNvSpPr txBox="1"/>
          <p:nvPr/>
        </p:nvSpPr>
        <p:spPr>
          <a:xfrm>
            <a:off x="4190999" y="5257800"/>
            <a:ext cx="1905001" cy="615553"/>
          </a:xfrm>
          <a:prstGeom prst="rect">
            <a:avLst/>
          </a:prstGeom>
          <a:solidFill>
            <a:srgbClr val="AFC0CD"/>
          </a:solidFill>
        </p:spPr>
        <p:txBody>
          <a:bodyPr wrap="square" rtlCol="0">
            <a:spAutoFit/>
          </a:bodyPr>
          <a:lstStyle/>
          <a:p>
            <a:pPr algn="ctr"/>
            <a:r>
              <a:rPr lang="ar-EG" sz="2600" b="1" dirty="0">
                <a:effectLst>
                  <a:outerShdw blurRad="38100" dist="38100" dir="2700000" algn="tl">
                    <a:srgbClr val="000000">
                      <a:alpha val="43137"/>
                    </a:srgbClr>
                  </a:outerShdw>
                </a:effectLst>
              </a:rPr>
              <a:t>عرض المعرفة</a:t>
            </a:r>
          </a:p>
          <a:p>
            <a:pPr algn="ctr"/>
            <a:endParaRPr lang="en-US" sz="800" b="1" dirty="0">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5758F0B3-D99C-9188-1D43-796AF3666E30}"/>
              </a:ext>
            </a:extLst>
          </p:cNvPr>
          <p:cNvSpPr txBox="1"/>
          <p:nvPr/>
        </p:nvSpPr>
        <p:spPr>
          <a:xfrm>
            <a:off x="6819900" y="4460557"/>
            <a:ext cx="1790700" cy="492443"/>
          </a:xfrm>
          <a:prstGeom prst="rect">
            <a:avLst/>
          </a:prstGeom>
          <a:solidFill>
            <a:srgbClr val="AFC0CD"/>
          </a:solidFill>
        </p:spPr>
        <p:txBody>
          <a:bodyPr wrap="square" rtlCol="0">
            <a:spAutoFit/>
          </a:bodyPr>
          <a:lstStyle/>
          <a:p>
            <a:pPr algn="ctr"/>
            <a:r>
              <a:rPr lang="ar-EG" sz="2600" b="1" dirty="0">
                <a:effectLst>
                  <a:outerShdw blurRad="38100" dist="38100" dir="2700000" algn="tl">
                    <a:srgbClr val="000000">
                      <a:alpha val="43137"/>
                    </a:srgbClr>
                  </a:outerShdw>
                </a:effectLst>
              </a:rPr>
              <a:t>رؤية الكمبيوتر</a:t>
            </a:r>
            <a:endParaRPr lang="en-US" sz="2600" b="1"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06FDD474-5011-E370-05C7-384BB352749F}"/>
              </a:ext>
            </a:extLst>
          </p:cNvPr>
          <p:cNvSpPr txBox="1"/>
          <p:nvPr/>
        </p:nvSpPr>
        <p:spPr>
          <a:xfrm>
            <a:off x="6819899" y="5257800"/>
            <a:ext cx="1790701" cy="615553"/>
          </a:xfrm>
          <a:prstGeom prst="rect">
            <a:avLst/>
          </a:prstGeom>
          <a:solidFill>
            <a:srgbClr val="AFC0CD"/>
          </a:solidFill>
        </p:spPr>
        <p:txBody>
          <a:bodyPr wrap="square" rtlCol="0">
            <a:spAutoFit/>
          </a:bodyPr>
          <a:lstStyle/>
          <a:p>
            <a:pPr algn="ctr"/>
            <a:r>
              <a:rPr lang="ar-EG" sz="2600" b="1" dirty="0">
                <a:effectLst>
                  <a:outerShdw blurRad="38100" dist="38100" dir="2700000" algn="tl">
                    <a:srgbClr val="000000">
                      <a:alpha val="43137"/>
                    </a:srgbClr>
                  </a:outerShdw>
                </a:effectLst>
              </a:rPr>
              <a:t>معالجة الصوت</a:t>
            </a:r>
          </a:p>
          <a:p>
            <a:pPr algn="ctr"/>
            <a:endParaRPr lang="en-US" sz="800" b="1" dirty="0">
              <a:effectLst>
                <a:outerShdw blurRad="38100" dist="38100" dir="2700000" algn="tl">
                  <a:srgbClr val="000000">
                    <a:alpha val="43137"/>
                  </a:srgbClr>
                </a:outerShdw>
              </a:effectLst>
            </a:endParaRPr>
          </a:p>
        </p:txBody>
      </p:sp>
      <p:sp>
        <p:nvSpPr>
          <p:cNvPr id="15" name="Title 1">
            <a:extLst>
              <a:ext uri="{FF2B5EF4-FFF2-40B4-BE49-F238E27FC236}">
                <a16:creationId xmlns:a16="http://schemas.microsoft.com/office/drawing/2014/main" id="{63980DD5-4D06-F58C-A16A-71543E23B003}"/>
              </a:ext>
            </a:extLst>
          </p:cNvPr>
          <p:cNvSpPr txBox="1">
            <a:spLocks/>
          </p:cNvSpPr>
          <p:nvPr/>
        </p:nvSpPr>
        <p:spPr bwMode="auto">
          <a:xfrm rot="16200000">
            <a:off x="-898237" y="4591854"/>
            <a:ext cx="3163908" cy="533400"/>
          </a:xfrm>
          <a:prstGeom prst="rect">
            <a:avLst/>
          </a:prstGeom>
          <a:solidFill>
            <a:schemeClr val="bg1"/>
          </a:solid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a:r>
              <a:rPr lang="ar-EG" sz="2400" kern="0" dirty="0">
                <a:solidFill>
                  <a:schemeClr val="tx1"/>
                </a:solidFill>
                <a:cs typeface="+mn-cs"/>
              </a:rPr>
              <a:t>تكنولوجيات الذكاء الاصطناعي</a:t>
            </a:r>
            <a:endParaRPr lang="en-US" sz="2400" kern="0" dirty="0">
              <a:solidFill>
                <a:schemeClr val="tx1"/>
              </a:solidFill>
              <a:cs typeface="+mn-cs"/>
            </a:endParaRPr>
          </a:p>
        </p:txBody>
      </p:sp>
      <p:sp>
        <p:nvSpPr>
          <p:cNvPr id="17" name="Title 1">
            <a:extLst>
              <a:ext uri="{FF2B5EF4-FFF2-40B4-BE49-F238E27FC236}">
                <a16:creationId xmlns:a16="http://schemas.microsoft.com/office/drawing/2014/main" id="{258B4E47-C1F8-81BA-95DB-DD216D6974BB}"/>
              </a:ext>
            </a:extLst>
          </p:cNvPr>
          <p:cNvSpPr txBox="1">
            <a:spLocks/>
          </p:cNvSpPr>
          <p:nvPr/>
        </p:nvSpPr>
        <p:spPr bwMode="auto">
          <a:xfrm>
            <a:off x="2133600" y="722292"/>
            <a:ext cx="5486400" cy="649308"/>
          </a:xfrm>
          <a:prstGeom prst="rect">
            <a:avLst/>
          </a:prstGeom>
          <a:solidFill>
            <a:schemeClr val="accent3">
              <a:lumMod val="85000"/>
            </a:schemeClr>
          </a:solid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a:r>
              <a:rPr lang="ar-EG" sz="4000" kern="0" dirty="0">
                <a:cs typeface="+mn-cs"/>
              </a:rPr>
              <a:t>تكنولوجيات الذكاء الاصطناعي</a:t>
            </a:r>
            <a:endParaRPr lang="en-US" sz="4000" kern="0" dirty="0">
              <a:cs typeface="+mn-cs"/>
            </a:endParaRPr>
          </a:p>
        </p:txBody>
      </p:sp>
      <p:sp>
        <p:nvSpPr>
          <p:cNvPr id="4" name="Oval 3">
            <a:extLst>
              <a:ext uri="{FF2B5EF4-FFF2-40B4-BE49-F238E27FC236}">
                <a16:creationId xmlns:a16="http://schemas.microsoft.com/office/drawing/2014/main" id="{B5FA12A6-38A4-1E4E-8E1E-61BC229530F8}"/>
              </a:ext>
            </a:extLst>
          </p:cNvPr>
          <p:cNvSpPr/>
          <p:nvPr/>
        </p:nvSpPr>
        <p:spPr bwMode="auto">
          <a:xfrm>
            <a:off x="1447800" y="4343400"/>
            <a:ext cx="1752600" cy="6756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8C791EF0-6A82-F5A7-04CF-289C2E8D40DD}"/>
              </a:ext>
            </a:extLst>
          </p:cNvPr>
          <p:cNvSpPr/>
          <p:nvPr/>
        </p:nvSpPr>
        <p:spPr bwMode="auto">
          <a:xfrm>
            <a:off x="1407758" y="5198805"/>
            <a:ext cx="1752600" cy="6756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Oval 17">
            <a:extLst>
              <a:ext uri="{FF2B5EF4-FFF2-40B4-BE49-F238E27FC236}">
                <a16:creationId xmlns:a16="http://schemas.microsoft.com/office/drawing/2014/main" id="{D626496F-A00B-004B-5868-03A192A7291E}"/>
              </a:ext>
            </a:extLst>
          </p:cNvPr>
          <p:cNvSpPr/>
          <p:nvPr/>
        </p:nvSpPr>
        <p:spPr bwMode="auto">
          <a:xfrm>
            <a:off x="6819899" y="4343400"/>
            <a:ext cx="1752600" cy="6756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948396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A6989A-0AEC-57B2-2B39-F6BAAEA64111}"/>
              </a:ext>
            </a:extLst>
          </p:cNvPr>
          <p:cNvGrpSpPr/>
          <p:nvPr/>
        </p:nvGrpSpPr>
        <p:grpSpPr>
          <a:xfrm>
            <a:off x="-216662" y="1600200"/>
            <a:ext cx="3455162" cy="3810000"/>
            <a:chOff x="-216662" y="1600200"/>
            <a:chExt cx="3455162" cy="3810000"/>
          </a:xfrm>
        </p:grpSpPr>
        <p:pic>
          <p:nvPicPr>
            <p:cNvPr id="11268" name="Picture 4" descr="Expert Systems in Artificial Intelligence - Javatpoint">
              <a:extLst>
                <a:ext uri="{FF2B5EF4-FFF2-40B4-BE49-F238E27FC236}">
                  <a16:creationId xmlns:a16="http://schemas.microsoft.com/office/drawing/2014/main" id="{59ADCB36-4FF9-318C-BAAA-AAC2BE5583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33"/>
            <a:stretch/>
          </p:blipFill>
          <p:spPr bwMode="auto">
            <a:xfrm>
              <a:off x="0" y="1600200"/>
              <a:ext cx="3238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15138B4F-DAE0-8D88-B947-4DE0853078C5}"/>
                </a:ext>
              </a:extLst>
            </p:cNvPr>
            <p:cNvSpPr/>
            <p:nvPr/>
          </p:nvSpPr>
          <p:spPr bwMode="auto">
            <a:xfrm rot="11406490">
              <a:off x="-216662" y="1689314"/>
              <a:ext cx="641997" cy="1297065"/>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a:extLst>
                <a:ext uri="{FF2B5EF4-FFF2-40B4-BE49-F238E27FC236}">
                  <a16:creationId xmlns:a16="http://schemas.microsoft.com/office/drawing/2014/main" id="{6EAB21A9-5E94-8E8E-6A16-EADCC4205029}"/>
                </a:ext>
              </a:extLst>
            </p:cNvPr>
            <p:cNvSpPr/>
            <p:nvPr/>
          </p:nvSpPr>
          <p:spPr bwMode="auto">
            <a:xfrm>
              <a:off x="0" y="2667000"/>
              <a:ext cx="76200" cy="762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1" name="Group 10">
            <a:extLst>
              <a:ext uri="{FF2B5EF4-FFF2-40B4-BE49-F238E27FC236}">
                <a16:creationId xmlns:a16="http://schemas.microsoft.com/office/drawing/2014/main" id="{8EF5A0DA-4FEE-9A14-F8AB-261ADA0F1028}"/>
              </a:ext>
            </a:extLst>
          </p:cNvPr>
          <p:cNvGrpSpPr/>
          <p:nvPr/>
        </p:nvGrpSpPr>
        <p:grpSpPr>
          <a:xfrm>
            <a:off x="3352800" y="1524000"/>
            <a:ext cx="5715000" cy="4114800"/>
            <a:chOff x="3352800" y="1524000"/>
            <a:chExt cx="5715000" cy="3810000"/>
          </a:xfrm>
        </p:grpSpPr>
        <p:pic>
          <p:nvPicPr>
            <p:cNvPr id="11266" name="Picture 2" descr="Expert Systems in Artificial Intelligence - Javatpoint">
              <a:extLst>
                <a:ext uri="{FF2B5EF4-FFF2-40B4-BE49-F238E27FC236}">
                  <a16:creationId xmlns:a16="http://schemas.microsoft.com/office/drawing/2014/main" id="{805F60B7-9843-6C28-F4DD-AF9514065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E4A6AEA-BE2C-9C96-793D-0191B6FA225F}"/>
                </a:ext>
              </a:extLst>
            </p:cNvPr>
            <p:cNvSpPr txBox="1"/>
            <p:nvPr/>
          </p:nvSpPr>
          <p:spPr>
            <a:xfrm>
              <a:off x="4038600" y="2405390"/>
              <a:ext cx="685800" cy="523220"/>
            </a:xfrm>
            <a:prstGeom prst="rect">
              <a:avLst/>
            </a:prstGeom>
            <a:solidFill>
              <a:schemeClr val="bg1"/>
            </a:solidFill>
          </p:spPr>
          <p:txBody>
            <a:bodyPr wrap="square" lIns="0" rIns="0" rtlCol="0">
              <a:noAutofit/>
            </a:bodyPr>
            <a:lstStyle/>
            <a:p>
              <a:pPr algn="ctr"/>
              <a:r>
                <a:rPr lang="ar-EG" sz="1800" b="1" dirty="0">
                  <a:solidFill>
                    <a:srgbClr val="C00000"/>
                  </a:solidFill>
                  <a:latin typeface="+mj-lt"/>
                </a:rPr>
                <a:t>خبير</a:t>
              </a:r>
            </a:p>
            <a:p>
              <a:pPr algn="ctr"/>
              <a:r>
                <a:rPr lang="ar-EG" sz="1800" b="1" dirty="0">
                  <a:solidFill>
                    <a:srgbClr val="C00000"/>
                  </a:solidFill>
                  <a:latin typeface="+mj-lt"/>
                </a:rPr>
                <a:t>بشري</a:t>
              </a:r>
              <a:endParaRPr lang="en-US" sz="1800" b="1" dirty="0">
                <a:solidFill>
                  <a:srgbClr val="C00000"/>
                </a:solidFill>
                <a:latin typeface="+mj-lt"/>
              </a:endParaRPr>
            </a:p>
          </p:txBody>
        </p:sp>
        <p:sp>
          <p:nvSpPr>
            <p:cNvPr id="9" name="TextBox 8">
              <a:extLst>
                <a:ext uri="{FF2B5EF4-FFF2-40B4-BE49-F238E27FC236}">
                  <a16:creationId xmlns:a16="http://schemas.microsoft.com/office/drawing/2014/main" id="{FDC173BC-E951-EEA4-D609-48EC2E1E31D6}"/>
                </a:ext>
              </a:extLst>
            </p:cNvPr>
            <p:cNvSpPr txBox="1"/>
            <p:nvPr/>
          </p:nvSpPr>
          <p:spPr>
            <a:xfrm>
              <a:off x="5181600" y="2242050"/>
              <a:ext cx="859222" cy="693061"/>
            </a:xfrm>
            <a:prstGeom prst="rect">
              <a:avLst/>
            </a:prstGeom>
            <a:solidFill>
              <a:schemeClr val="bg1"/>
            </a:solidFill>
          </p:spPr>
          <p:txBody>
            <a:bodyPr wrap="square" lIns="0" rIns="0" rtlCol="0">
              <a:noAutofit/>
            </a:bodyPr>
            <a:lstStyle/>
            <a:p>
              <a:pPr algn="ctr"/>
              <a:r>
                <a:rPr lang="ar-EG" sz="1400" b="1" dirty="0">
                  <a:solidFill>
                    <a:srgbClr val="C00000"/>
                  </a:solidFill>
                  <a:latin typeface="+mj-lt"/>
                </a:rPr>
                <a:t>مهندس</a:t>
              </a:r>
            </a:p>
            <a:p>
              <a:pPr algn="ctr"/>
              <a:r>
                <a:rPr lang="ar-EG" sz="1400" b="1" dirty="0">
                  <a:solidFill>
                    <a:srgbClr val="C00000"/>
                  </a:solidFill>
                  <a:latin typeface="+mj-lt"/>
                </a:rPr>
                <a:t>نظم </a:t>
              </a:r>
            </a:p>
            <a:p>
              <a:pPr algn="ctr"/>
              <a:r>
                <a:rPr lang="ar-EG" sz="1400" b="1" dirty="0">
                  <a:solidFill>
                    <a:srgbClr val="C00000"/>
                  </a:solidFill>
                  <a:latin typeface="+mj-lt"/>
                </a:rPr>
                <a:t>معلوماتية</a:t>
              </a:r>
              <a:endParaRPr lang="en-US" sz="1400" b="1" dirty="0">
                <a:solidFill>
                  <a:srgbClr val="C00000"/>
                </a:solidFill>
                <a:latin typeface="+mj-lt"/>
              </a:endParaRPr>
            </a:p>
          </p:txBody>
        </p:sp>
        <p:sp>
          <p:nvSpPr>
            <p:cNvPr id="10" name="TextBox 9">
              <a:extLst>
                <a:ext uri="{FF2B5EF4-FFF2-40B4-BE49-F238E27FC236}">
                  <a16:creationId xmlns:a16="http://schemas.microsoft.com/office/drawing/2014/main" id="{B50C8BD9-31E7-3FC3-F25E-37DAF4DF8B08}"/>
                </a:ext>
              </a:extLst>
            </p:cNvPr>
            <p:cNvSpPr txBox="1"/>
            <p:nvPr/>
          </p:nvSpPr>
          <p:spPr>
            <a:xfrm>
              <a:off x="7848600" y="4648200"/>
              <a:ext cx="1143000" cy="685800"/>
            </a:xfrm>
            <a:prstGeom prst="rect">
              <a:avLst/>
            </a:prstGeom>
            <a:solidFill>
              <a:schemeClr val="bg1"/>
            </a:solidFill>
          </p:spPr>
          <p:txBody>
            <a:bodyPr wrap="square" lIns="0" rIns="0" rtlCol="0">
              <a:noAutofit/>
            </a:bodyPr>
            <a:lstStyle/>
            <a:p>
              <a:pPr algn="ctr"/>
              <a:r>
                <a:rPr lang="ar-EG" sz="1800" b="1" dirty="0">
                  <a:solidFill>
                    <a:srgbClr val="C00000"/>
                  </a:solidFill>
                  <a:latin typeface="+mj-lt"/>
                </a:rPr>
                <a:t>المستخدم</a:t>
              </a:r>
            </a:p>
            <a:p>
              <a:pPr algn="ctr"/>
              <a:r>
                <a:rPr lang="ar-EG" sz="1400" b="1" dirty="0">
                  <a:solidFill>
                    <a:srgbClr val="C00000"/>
                  </a:solidFill>
                  <a:latin typeface="+mj-lt"/>
                </a:rPr>
                <a:t>(لا يشترط أن يكون خبيرا)</a:t>
              </a:r>
              <a:endParaRPr lang="en-US" sz="1400" b="1" dirty="0">
                <a:solidFill>
                  <a:srgbClr val="C00000"/>
                </a:solidFill>
                <a:latin typeface="+mj-lt"/>
              </a:endParaRPr>
            </a:p>
          </p:txBody>
        </p:sp>
      </p:grpSp>
      <p:sp>
        <p:nvSpPr>
          <p:cNvPr id="3" name="Rectangle 5">
            <a:extLst>
              <a:ext uri="{FF2B5EF4-FFF2-40B4-BE49-F238E27FC236}">
                <a16:creationId xmlns:a16="http://schemas.microsoft.com/office/drawing/2014/main" id="{20F62252-F10D-2EE2-9E41-FB0DF71BB470}"/>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13" name="Title 1">
            <a:extLst>
              <a:ext uri="{FF2B5EF4-FFF2-40B4-BE49-F238E27FC236}">
                <a16:creationId xmlns:a16="http://schemas.microsoft.com/office/drawing/2014/main" id="{9B6F77B7-DB9D-A3A6-7736-08635F407062}"/>
              </a:ext>
            </a:extLst>
          </p:cNvPr>
          <p:cNvSpPr>
            <a:spLocks noGrp="1"/>
          </p:cNvSpPr>
          <p:nvPr>
            <p:ph type="title"/>
          </p:nvPr>
        </p:nvSpPr>
        <p:spPr>
          <a:xfrm>
            <a:off x="838200" y="775494"/>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الأنظمة الخبيرة</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Tree>
    <p:extLst>
      <p:ext uri="{BB962C8B-B14F-4D97-AF65-F5344CB8AC3E}">
        <p14:creationId xmlns:p14="http://schemas.microsoft.com/office/powerpoint/2010/main" val="3134349608"/>
      </p:ext>
    </p:extLst>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DDD1-ADD8-7A68-B9BC-376A46423F43}"/>
              </a:ext>
            </a:extLst>
          </p:cNvPr>
          <p:cNvSpPr>
            <a:spLocks noGrp="1"/>
          </p:cNvSpPr>
          <p:nvPr>
            <p:ph type="title"/>
          </p:nvPr>
        </p:nvSpPr>
        <p:spPr/>
        <p:txBody>
          <a:bodyPr/>
          <a:lstStyle/>
          <a:p>
            <a:endParaRPr lang="en-US"/>
          </a:p>
        </p:txBody>
      </p:sp>
      <p:pic>
        <p:nvPicPr>
          <p:cNvPr id="14340" name="Picture 4" descr="Medical Expert System on Make a GIF">
            <a:extLst>
              <a:ext uri="{FF2B5EF4-FFF2-40B4-BE49-F238E27FC236}">
                <a16:creationId xmlns:a16="http://schemas.microsoft.com/office/drawing/2014/main" id="{EA55B629-7C59-1A4B-BD94-1C88F3835A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333"/>
          <a:stretch/>
        </p:blipFill>
        <p:spPr bwMode="auto">
          <a:xfrm>
            <a:off x="481806" y="457200"/>
            <a:ext cx="8180387"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1F0E6B58-C960-F420-79A0-27298A1AB93B}"/>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4" name="Title 1">
            <a:extLst>
              <a:ext uri="{FF2B5EF4-FFF2-40B4-BE49-F238E27FC236}">
                <a16:creationId xmlns:a16="http://schemas.microsoft.com/office/drawing/2014/main" id="{155F9338-6C2B-169D-F8D8-C359D5984A5A}"/>
              </a:ext>
            </a:extLst>
          </p:cNvPr>
          <p:cNvSpPr txBox="1">
            <a:spLocks/>
          </p:cNvSpPr>
          <p:nvPr/>
        </p:nvSpPr>
        <p:spPr bwMode="auto">
          <a:xfrm>
            <a:off x="1676400" y="5715000"/>
            <a:ext cx="5638800" cy="609600"/>
          </a:xfrm>
          <a:prstGeom prst="rect">
            <a:avLst/>
          </a:prstGeom>
          <a:solidFill>
            <a:srgbClr val="FFC000"/>
          </a:solid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rtl="1"/>
            <a:r>
              <a:rPr lang="en-US" altLang="en-US" kern="0" dirty="0"/>
              <a:t/>
            </a:r>
            <a:br>
              <a:rPr lang="en-US" altLang="en-US" kern="0" dirty="0"/>
            </a:br>
            <a:r>
              <a:rPr lang="ar-EG" altLang="en-US" sz="4000" kern="0" dirty="0">
                <a:cs typeface="+mn-cs"/>
              </a:rPr>
              <a:t>الأنظمة الطبية الخبيرة</a:t>
            </a:r>
            <a:r>
              <a:rPr lang="en-US" altLang="en-US" kern="0" dirty="0"/>
              <a:t/>
            </a:r>
            <a:br>
              <a:rPr lang="en-US" altLang="en-US" kern="0" dirty="0"/>
            </a:br>
            <a:endParaRPr lang="en-GB" kern="0" dirty="0"/>
          </a:p>
        </p:txBody>
      </p:sp>
    </p:spTree>
    <p:extLst>
      <p:ext uri="{BB962C8B-B14F-4D97-AF65-F5344CB8AC3E}">
        <p14:creationId xmlns:p14="http://schemas.microsoft.com/office/powerpoint/2010/main" val="3018780660"/>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3 Types of Machine Learning - New Tech Dojo">
            <a:extLst>
              <a:ext uri="{FF2B5EF4-FFF2-40B4-BE49-F238E27FC236}">
                <a16:creationId xmlns:a16="http://schemas.microsoft.com/office/drawing/2014/main" id="{BAE328A8-641B-A123-7A73-8117F15E1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01" y="416242"/>
            <a:ext cx="8116398" cy="60255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87A1E0E3-8B7F-9CF6-AA91-D6BAEF5E0042}"/>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3" name="Title 1">
            <a:extLst>
              <a:ext uri="{FF2B5EF4-FFF2-40B4-BE49-F238E27FC236}">
                <a16:creationId xmlns:a16="http://schemas.microsoft.com/office/drawing/2014/main" id="{B1E7CA7F-1CCC-F64A-E163-FA59E22D6A6E}"/>
              </a:ext>
            </a:extLst>
          </p:cNvPr>
          <p:cNvSpPr>
            <a:spLocks noGrp="1"/>
          </p:cNvSpPr>
          <p:nvPr>
            <p:ph type="title"/>
          </p:nvPr>
        </p:nvSpPr>
        <p:spPr>
          <a:xfrm>
            <a:off x="2286000" y="520700"/>
            <a:ext cx="4724400" cy="533400"/>
          </a:xfrm>
          <a:solidFill>
            <a:schemeClr val="bg1"/>
          </a:solidFill>
        </p:spPr>
        <p:txBody>
          <a:bodyPr/>
          <a:lstStyle/>
          <a:p>
            <a:pPr algn="ctr" rtl="1"/>
            <a:r>
              <a:rPr lang="ar-EG" sz="4000" dirty="0">
                <a:solidFill>
                  <a:schemeClr val="accent6"/>
                </a:solidFill>
                <a:cs typeface="+mn-cs"/>
              </a:rPr>
              <a:t>أنواع تعلم الآلة</a:t>
            </a:r>
            <a:endParaRPr lang="en-US" sz="4000" dirty="0">
              <a:solidFill>
                <a:schemeClr val="accent6"/>
              </a:solidFill>
              <a:cs typeface="+mn-cs"/>
            </a:endParaRPr>
          </a:p>
        </p:txBody>
      </p:sp>
      <p:sp>
        <p:nvSpPr>
          <p:cNvPr id="4" name="TextBox 3">
            <a:extLst>
              <a:ext uri="{FF2B5EF4-FFF2-40B4-BE49-F238E27FC236}">
                <a16:creationId xmlns:a16="http://schemas.microsoft.com/office/drawing/2014/main" id="{55CB780B-D633-E737-4E89-8DDEC407FEFA}"/>
              </a:ext>
            </a:extLst>
          </p:cNvPr>
          <p:cNvSpPr txBox="1"/>
          <p:nvPr/>
        </p:nvSpPr>
        <p:spPr>
          <a:xfrm>
            <a:off x="3429000" y="1371600"/>
            <a:ext cx="2438400" cy="646331"/>
          </a:xfrm>
          <a:prstGeom prst="rect">
            <a:avLst/>
          </a:prstGeom>
          <a:solidFill>
            <a:srgbClr val="284CE4"/>
          </a:solidFill>
        </p:spPr>
        <p:txBody>
          <a:bodyPr wrap="square" rtlCol="0">
            <a:spAutoFit/>
          </a:bodyPr>
          <a:lstStyle/>
          <a:p>
            <a:pPr algn="ctr"/>
            <a:r>
              <a:rPr lang="ar-EG" sz="3600" b="1" dirty="0">
                <a:solidFill>
                  <a:schemeClr val="bg1"/>
                </a:solidFill>
                <a:effectLst>
                  <a:outerShdw blurRad="38100" dist="38100" dir="2700000" algn="tl">
                    <a:srgbClr val="000000">
                      <a:alpha val="43137"/>
                    </a:srgbClr>
                  </a:outerShdw>
                </a:effectLst>
              </a:rPr>
              <a:t>تعلم الآلة</a:t>
            </a:r>
            <a:endParaRPr lang="en-US" sz="3600" b="1"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435AE406-0EAE-1966-8D4B-766BFF24AE7D}"/>
              </a:ext>
            </a:extLst>
          </p:cNvPr>
          <p:cNvSpPr txBox="1"/>
          <p:nvPr/>
        </p:nvSpPr>
        <p:spPr>
          <a:xfrm>
            <a:off x="838200" y="3505200"/>
            <a:ext cx="2286000" cy="677108"/>
          </a:xfrm>
          <a:prstGeom prst="rect">
            <a:avLst/>
          </a:prstGeom>
          <a:solidFill>
            <a:srgbClr val="7030A0"/>
          </a:solidFill>
        </p:spPr>
        <p:txBody>
          <a:bodyPr wrap="square" rtlCol="0">
            <a:spAutoFit/>
          </a:bodyPr>
          <a:lstStyle/>
          <a:p>
            <a:pPr algn="ctr"/>
            <a:r>
              <a:rPr lang="ar-EG" sz="2800" b="1" dirty="0">
                <a:solidFill>
                  <a:schemeClr val="bg1"/>
                </a:solidFill>
                <a:effectLst>
                  <a:outerShdw blurRad="38100" dist="38100" dir="2700000" algn="tl">
                    <a:srgbClr val="000000">
                      <a:alpha val="43137"/>
                    </a:srgbClr>
                  </a:outerShdw>
                </a:effectLst>
              </a:rPr>
              <a:t>تحت الإشراف</a:t>
            </a:r>
          </a:p>
          <a:p>
            <a:pPr algn="ctr"/>
            <a:endParaRPr lang="en-US" sz="1000" b="1"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850C47FB-3778-A58F-7337-2FF80457B257}"/>
              </a:ext>
            </a:extLst>
          </p:cNvPr>
          <p:cNvSpPr txBox="1"/>
          <p:nvPr/>
        </p:nvSpPr>
        <p:spPr>
          <a:xfrm>
            <a:off x="3422472" y="3505200"/>
            <a:ext cx="2438399" cy="707886"/>
          </a:xfrm>
          <a:prstGeom prst="rect">
            <a:avLst/>
          </a:prstGeom>
          <a:solidFill>
            <a:srgbClr val="7030A0"/>
          </a:solidFill>
        </p:spPr>
        <p:txBody>
          <a:bodyPr wrap="square" rtlCol="0">
            <a:spAutoFit/>
          </a:bodyPr>
          <a:lstStyle/>
          <a:p>
            <a:pPr algn="ctr"/>
            <a:r>
              <a:rPr lang="ar-EG" b="1" dirty="0">
                <a:solidFill>
                  <a:schemeClr val="bg1"/>
                </a:solidFill>
                <a:effectLst>
                  <a:outerShdw blurRad="38100" dist="38100" dir="2700000" algn="tl">
                    <a:srgbClr val="000000">
                      <a:alpha val="43137"/>
                    </a:srgbClr>
                  </a:outerShdw>
                </a:effectLst>
              </a:rPr>
              <a:t>غير خاضعة للإشراف</a:t>
            </a:r>
          </a:p>
          <a:p>
            <a:pPr algn="ctr"/>
            <a:endParaRPr lang="en-US" sz="16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65FDF0A2-EC89-F6C1-C666-D16435C980DD}"/>
              </a:ext>
            </a:extLst>
          </p:cNvPr>
          <p:cNvSpPr txBox="1"/>
          <p:nvPr/>
        </p:nvSpPr>
        <p:spPr>
          <a:xfrm>
            <a:off x="6187440" y="3479074"/>
            <a:ext cx="2286000" cy="692497"/>
          </a:xfrm>
          <a:prstGeom prst="rect">
            <a:avLst/>
          </a:prstGeom>
          <a:solidFill>
            <a:srgbClr val="7030A0"/>
          </a:solidFill>
        </p:spPr>
        <p:txBody>
          <a:bodyPr wrap="square" rtlCol="0">
            <a:spAutoFit/>
          </a:bodyPr>
          <a:lstStyle/>
          <a:p>
            <a:pPr algn="ctr"/>
            <a:r>
              <a:rPr lang="ar-EG" sz="2800" b="1" dirty="0">
                <a:solidFill>
                  <a:schemeClr val="bg1"/>
                </a:solidFill>
                <a:effectLst>
                  <a:outerShdw blurRad="38100" dist="38100" dir="2700000" algn="tl">
                    <a:srgbClr val="000000">
                      <a:alpha val="43137"/>
                    </a:srgbClr>
                  </a:outerShdw>
                </a:effectLst>
              </a:rPr>
              <a:t>تعزيز التعلم</a:t>
            </a:r>
          </a:p>
          <a:p>
            <a:pPr algn="ctr"/>
            <a:endParaRPr lang="en-US" sz="1100" b="1"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C098B213-910F-E5B7-A598-9B96366B5FD7}"/>
              </a:ext>
            </a:extLst>
          </p:cNvPr>
          <p:cNvSpPr txBox="1"/>
          <p:nvPr/>
        </p:nvSpPr>
        <p:spPr>
          <a:xfrm>
            <a:off x="609600" y="5351554"/>
            <a:ext cx="2667000" cy="861774"/>
          </a:xfrm>
          <a:prstGeom prst="rect">
            <a:avLst/>
          </a:prstGeom>
          <a:solidFill>
            <a:schemeClr val="bg1"/>
          </a:solidFill>
        </p:spPr>
        <p:txBody>
          <a:bodyPr wrap="square" rtlCol="0">
            <a:spAutoFit/>
          </a:bodyPr>
          <a:lstStyle/>
          <a:p>
            <a:pPr algn="ctr"/>
            <a:r>
              <a:rPr lang="ar-EG" sz="2000" b="1" dirty="0">
                <a:effectLst>
                  <a:outerShdw blurRad="38100" dist="38100" dir="2700000" algn="tl">
                    <a:srgbClr val="000000">
                      <a:alpha val="43137"/>
                    </a:srgbClr>
                  </a:outerShdw>
                </a:effectLst>
              </a:rPr>
              <a:t>يعتمد على مهام محددة</a:t>
            </a:r>
          </a:p>
          <a:p>
            <a:pPr algn="ctr"/>
            <a:r>
              <a:rPr lang="ar-EG" sz="2000" b="1" dirty="0">
                <a:effectLst>
                  <a:outerShdw blurRad="38100" dist="38100" dir="2700000" algn="tl">
                    <a:srgbClr val="000000">
                      <a:alpha val="43137"/>
                    </a:srgbClr>
                  </a:outerShdw>
                </a:effectLst>
              </a:rPr>
              <a:t>مثل التصنيف</a:t>
            </a:r>
          </a:p>
          <a:p>
            <a:pPr algn="ctr"/>
            <a:endParaRPr lang="en-US" sz="10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8520B1AD-35F6-C89A-8981-3075DA98D773}"/>
              </a:ext>
            </a:extLst>
          </p:cNvPr>
          <p:cNvSpPr txBox="1"/>
          <p:nvPr/>
        </p:nvSpPr>
        <p:spPr>
          <a:xfrm>
            <a:off x="3352800" y="5386626"/>
            <a:ext cx="2667000" cy="861774"/>
          </a:xfrm>
          <a:prstGeom prst="rect">
            <a:avLst/>
          </a:prstGeom>
          <a:solidFill>
            <a:schemeClr val="bg1"/>
          </a:solidFill>
        </p:spPr>
        <p:txBody>
          <a:bodyPr wrap="square" rtlCol="0">
            <a:spAutoFit/>
          </a:bodyPr>
          <a:lstStyle/>
          <a:p>
            <a:pPr algn="ctr"/>
            <a:r>
              <a:rPr lang="ar-EG" sz="2000" b="1" dirty="0">
                <a:effectLst>
                  <a:outerShdw blurRad="38100" dist="38100" dir="2700000" algn="tl">
                    <a:srgbClr val="000000">
                      <a:alpha val="43137"/>
                    </a:srgbClr>
                  </a:outerShdw>
                </a:effectLst>
              </a:rPr>
              <a:t>يعتمد على البيانات</a:t>
            </a:r>
          </a:p>
          <a:p>
            <a:pPr algn="ctr"/>
            <a:r>
              <a:rPr lang="ar-EG" sz="2000" b="1" dirty="0">
                <a:effectLst>
                  <a:outerShdw blurRad="38100" dist="38100" dir="2700000" algn="tl">
                    <a:srgbClr val="000000">
                      <a:alpha val="43137"/>
                    </a:srgbClr>
                  </a:outerShdw>
                </a:effectLst>
              </a:rPr>
              <a:t>مثل تحليل المجموعات</a:t>
            </a:r>
          </a:p>
          <a:p>
            <a:pPr algn="ctr"/>
            <a:endParaRPr lang="en-US" sz="1000"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6B90E3FD-2DA5-7064-C567-3474EFBCB274}"/>
              </a:ext>
            </a:extLst>
          </p:cNvPr>
          <p:cNvSpPr txBox="1"/>
          <p:nvPr/>
        </p:nvSpPr>
        <p:spPr>
          <a:xfrm>
            <a:off x="5873931" y="5410200"/>
            <a:ext cx="2667000" cy="923330"/>
          </a:xfrm>
          <a:prstGeom prst="rect">
            <a:avLst/>
          </a:prstGeom>
          <a:solidFill>
            <a:schemeClr val="bg1"/>
          </a:solidFill>
        </p:spPr>
        <p:txBody>
          <a:bodyPr wrap="square" rtlCol="0">
            <a:spAutoFit/>
          </a:bodyPr>
          <a:lstStyle/>
          <a:p>
            <a:pPr algn="ctr"/>
            <a:r>
              <a:rPr lang="ar-EG" sz="2000" b="1" dirty="0">
                <a:effectLst>
                  <a:outerShdw blurRad="38100" dist="38100" dir="2700000" algn="tl">
                    <a:srgbClr val="000000">
                      <a:alpha val="43137"/>
                    </a:srgbClr>
                  </a:outerShdw>
                </a:effectLst>
              </a:rPr>
              <a:t>التعلم من الأخطاء</a:t>
            </a:r>
          </a:p>
          <a:p>
            <a:pPr algn="ctr"/>
            <a:r>
              <a:rPr lang="ar-EG" sz="2000" b="1" dirty="0">
                <a:effectLst>
                  <a:outerShdw blurRad="38100" dist="38100" dir="2700000" algn="tl">
                    <a:srgbClr val="000000">
                      <a:alpha val="43137"/>
                    </a:srgbClr>
                  </a:outerShdw>
                </a:effectLst>
              </a:rPr>
              <a:t>مثل الألعاب</a:t>
            </a:r>
          </a:p>
          <a:p>
            <a:pPr algn="ct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9416194"/>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ED020-6699-2860-F9F4-AE9A4F2880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D3FF84-68F8-2C1D-E92B-52F68D0EDC94}"/>
              </a:ext>
            </a:extLst>
          </p:cNvPr>
          <p:cNvSpPr>
            <a:spLocks noGrp="1"/>
          </p:cNvSpPr>
          <p:nvPr>
            <p:ph idx="1"/>
          </p:nvPr>
        </p:nvSpPr>
        <p:spPr/>
        <p:txBody>
          <a:bodyPr/>
          <a:lstStyle/>
          <a:p>
            <a:endParaRPr lang="en-US"/>
          </a:p>
        </p:txBody>
      </p:sp>
      <p:pic>
        <p:nvPicPr>
          <p:cNvPr id="8194" name="Picture 2" descr="Supervised vs. Unsupervised Learning [Differences &amp; Examples]">
            <a:extLst>
              <a:ext uri="{FF2B5EF4-FFF2-40B4-BE49-F238E27FC236}">
                <a16:creationId xmlns:a16="http://schemas.microsoft.com/office/drawing/2014/main" id="{BDB93D4D-8A2B-655F-C3F3-6CD6BD9F7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DBB33A3-7A5F-35BE-FB6B-33DDBCDC464E}"/>
              </a:ext>
            </a:extLst>
          </p:cNvPr>
          <p:cNvSpPr txBox="1">
            <a:spLocks/>
          </p:cNvSpPr>
          <p:nvPr/>
        </p:nvSpPr>
        <p:spPr bwMode="auto">
          <a:xfrm>
            <a:off x="1981200" y="551646"/>
            <a:ext cx="5486400" cy="649308"/>
          </a:xfrm>
          <a:prstGeom prst="rect">
            <a:avLst/>
          </a:prstGeom>
          <a:solidFill>
            <a:schemeClr val="accent3">
              <a:lumMod val="95000"/>
            </a:schemeClr>
          </a:solid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a:r>
              <a:rPr lang="ar-EG" sz="4000" kern="0" dirty="0">
                <a:cs typeface="+mn-cs"/>
              </a:rPr>
              <a:t>تعلم الآلة تحت الإشراف البشري</a:t>
            </a:r>
            <a:endParaRPr lang="en-US" sz="4000" kern="0" dirty="0">
              <a:cs typeface="+mn-cs"/>
            </a:endParaRPr>
          </a:p>
        </p:txBody>
      </p:sp>
      <p:sp>
        <p:nvSpPr>
          <p:cNvPr id="5" name="TextBox 4">
            <a:extLst>
              <a:ext uri="{FF2B5EF4-FFF2-40B4-BE49-F238E27FC236}">
                <a16:creationId xmlns:a16="http://schemas.microsoft.com/office/drawing/2014/main" id="{833F980A-75FC-98E2-36B9-0032001C4FAC}"/>
              </a:ext>
            </a:extLst>
          </p:cNvPr>
          <p:cNvSpPr txBox="1"/>
          <p:nvPr/>
        </p:nvSpPr>
        <p:spPr>
          <a:xfrm>
            <a:off x="7620000" y="6248400"/>
            <a:ext cx="1371600" cy="461665"/>
          </a:xfrm>
          <a:prstGeom prst="rect">
            <a:avLst/>
          </a:prstGeom>
          <a:solidFill>
            <a:schemeClr val="accent3">
              <a:lumMod val="95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F9AD067B-1B23-2154-2746-33662E1C4EB3}"/>
              </a:ext>
            </a:extLst>
          </p:cNvPr>
          <p:cNvSpPr txBox="1"/>
          <p:nvPr/>
        </p:nvSpPr>
        <p:spPr>
          <a:xfrm>
            <a:off x="533400" y="2292320"/>
            <a:ext cx="1752600" cy="400110"/>
          </a:xfrm>
          <a:prstGeom prst="rect">
            <a:avLst/>
          </a:prstGeom>
          <a:solidFill>
            <a:schemeClr val="accent5">
              <a:lumMod val="60000"/>
              <a:lumOff val="40000"/>
            </a:schemeClr>
          </a:solidFill>
        </p:spPr>
        <p:txBody>
          <a:bodyPr wrap="square" rtlCol="0">
            <a:spAutoFit/>
          </a:bodyPr>
          <a:lstStyle/>
          <a:p>
            <a:pPr algn="ctr"/>
            <a:r>
              <a:rPr lang="ar-EG" sz="2000" b="1" dirty="0">
                <a:effectLst>
                  <a:outerShdw blurRad="38100" dist="38100" dir="2700000" algn="tl">
                    <a:srgbClr val="000000">
                      <a:alpha val="43137"/>
                    </a:srgbClr>
                  </a:outerShdw>
                </a:effectLst>
              </a:rPr>
              <a:t>مسودة بيانات</a:t>
            </a:r>
            <a:endParaRPr lang="en-US" sz="1000" b="1"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8612B8A9-BEA6-938A-806B-C97045E24513}"/>
              </a:ext>
            </a:extLst>
          </p:cNvPr>
          <p:cNvSpPr txBox="1"/>
          <p:nvPr/>
        </p:nvSpPr>
        <p:spPr>
          <a:xfrm>
            <a:off x="3528060" y="1730375"/>
            <a:ext cx="1219200" cy="400110"/>
          </a:xfrm>
          <a:prstGeom prst="rect">
            <a:avLst/>
          </a:prstGeom>
          <a:solidFill>
            <a:schemeClr val="accent5">
              <a:lumMod val="60000"/>
              <a:lumOff val="40000"/>
            </a:schemeClr>
          </a:solidFill>
        </p:spPr>
        <p:txBody>
          <a:bodyPr wrap="square" rtlCol="0">
            <a:spAutoFit/>
          </a:bodyPr>
          <a:lstStyle/>
          <a:p>
            <a:pPr algn="ctr"/>
            <a:r>
              <a:rPr lang="ar-EG" sz="2000" b="1" dirty="0">
                <a:effectLst>
                  <a:outerShdw blurRad="38100" dist="38100" dir="2700000" algn="tl">
                    <a:srgbClr val="000000">
                      <a:alpha val="43137"/>
                    </a:srgbClr>
                  </a:outerShdw>
                </a:effectLst>
              </a:rPr>
              <a:t>المشرف</a:t>
            </a:r>
            <a:endParaRPr lang="en-US" sz="10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2F1B042-6926-1CF8-3815-154EE1DB0AB5}"/>
              </a:ext>
            </a:extLst>
          </p:cNvPr>
          <p:cNvSpPr txBox="1"/>
          <p:nvPr/>
        </p:nvSpPr>
        <p:spPr>
          <a:xfrm>
            <a:off x="2918460" y="2568714"/>
            <a:ext cx="967740" cy="707886"/>
          </a:xfrm>
          <a:prstGeom prst="rect">
            <a:avLst/>
          </a:prstGeom>
          <a:solidFill>
            <a:schemeClr val="accent5">
              <a:lumMod val="60000"/>
              <a:lumOff val="40000"/>
            </a:schemeClr>
          </a:solidFill>
        </p:spPr>
        <p:txBody>
          <a:bodyPr wrap="square" rtlCol="0">
            <a:spAutoFit/>
          </a:bodyPr>
          <a:lstStyle/>
          <a:p>
            <a:pPr algn="ctr"/>
            <a:r>
              <a:rPr lang="ar-EG" sz="2000" b="1" dirty="0">
                <a:effectLst>
                  <a:outerShdw blurRad="38100" dist="38100" dir="2700000" algn="tl">
                    <a:srgbClr val="000000">
                      <a:alpha val="43137"/>
                    </a:srgbClr>
                  </a:outerShdw>
                </a:effectLst>
              </a:rPr>
              <a:t>بيانات</a:t>
            </a:r>
          </a:p>
          <a:p>
            <a:pPr algn="ctr"/>
            <a:r>
              <a:rPr lang="ar-EG" sz="2000" b="1" dirty="0">
                <a:effectLst>
                  <a:outerShdw blurRad="38100" dist="38100" dir="2700000" algn="tl">
                    <a:srgbClr val="000000">
                      <a:alpha val="43137"/>
                    </a:srgbClr>
                  </a:outerShdw>
                </a:effectLst>
              </a:rPr>
              <a:t>التدريب</a:t>
            </a:r>
            <a:endParaRPr lang="en-US" sz="1000"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621F0CD5-CA43-1FFD-B086-873501098A22}"/>
              </a:ext>
            </a:extLst>
          </p:cNvPr>
          <p:cNvSpPr txBox="1"/>
          <p:nvPr/>
        </p:nvSpPr>
        <p:spPr>
          <a:xfrm>
            <a:off x="4419600" y="2577108"/>
            <a:ext cx="967740" cy="707886"/>
          </a:xfrm>
          <a:prstGeom prst="rect">
            <a:avLst/>
          </a:prstGeom>
          <a:solidFill>
            <a:schemeClr val="accent5">
              <a:lumMod val="60000"/>
              <a:lumOff val="40000"/>
            </a:schemeClr>
          </a:solidFill>
        </p:spPr>
        <p:txBody>
          <a:bodyPr wrap="square" rtlCol="0">
            <a:spAutoFit/>
          </a:bodyPr>
          <a:lstStyle/>
          <a:p>
            <a:pPr algn="ctr"/>
            <a:r>
              <a:rPr lang="ar-EG" sz="2000" b="1" dirty="0">
                <a:effectLst>
                  <a:outerShdw blurRad="38100" dist="38100" dir="2700000" algn="tl">
                    <a:srgbClr val="000000">
                      <a:alpha val="43137"/>
                    </a:srgbClr>
                  </a:outerShdw>
                </a:effectLst>
              </a:rPr>
              <a:t>الشكل</a:t>
            </a:r>
          </a:p>
          <a:p>
            <a:pPr algn="ctr"/>
            <a:r>
              <a:rPr lang="ar-EG" sz="2000" b="1" dirty="0">
                <a:effectLst>
                  <a:outerShdw blurRad="38100" dist="38100" dir="2700000" algn="tl">
                    <a:srgbClr val="000000">
                      <a:alpha val="43137"/>
                    </a:srgbClr>
                  </a:outerShdw>
                </a:effectLst>
              </a:rPr>
              <a:t>النهائي</a:t>
            </a:r>
            <a:endParaRPr lang="en-US" sz="10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DAFC8804-DF2C-0D1D-7CFE-AA1C41239EF2}"/>
              </a:ext>
            </a:extLst>
          </p:cNvPr>
          <p:cNvSpPr txBox="1"/>
          <p:nvPr/>
        </p:nvSpPr>
        <p:spPr>
          <a:xfrm>
            <a:off x="3467100" y="5467290"/>
            <a:ext cx="1280160" cy="400110"/>
          </a:xfrm>
          <a:prstGeom prst="rect">
            <a:avLst/>
          </a:prstGeom>
          <a:solidFill>
            <a:schemeClr val="accent5">
              <a:lumMod val="60000"/>
              <a:lumOff val="40000"/>
            </a:schemeClr>
          </a:solidFill>
        </p:spPr>
        <p:txBody>
          <a:bodyPr wrap="square" rtlCol="0">
            <a:spAutoFit/>
          </a:bodyPr>
          <a:lstStyle/>
          <a:p>
            <a:pPr algn="ctr"/>
            <a:r>
              <a:rPr lang="ar-EG" sz="2000" b="1" dirty="0">
                <a:effectLst>
                  <a:outerShdw blurRad="38100" dist="38100" dir="2700000" algn="tl">
                    <a:srgbClr val="000000">
                      <a:alpha val="43137"/>
                    </a:srgbClr>
                  </a:outerShdw>
                </a:effectLst>
              </a:rPr>
              <a:t>خوارزميات</a:t>
            </a:r>
            <a:endParaRPr lang="en-US" sz="1000"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4D16144F-E761-1FDA-D599-C989F81D56EA}"/>
              </a:ext>
            </a:extLst>
          </p:cNvPr>
          <p:cNvSpPr txBox="1"/>
          <p:nvPr/>
        </p:nvSpPr>
        <p:spPr>
          <a:xfrm>
            <a:off x="5680710" y="5467290"/>
            <a:ext cx="1280160" cy="400110"/>
          </a:xfrm>
          <a:prstGeom prst="rect">
            <a:avLst/>
          </a:prstGeom>
          <a:solidFill>
            <a:schemeClr val="accent5">
              <a:lumMod val="60000"/>
              <a:lumOff val="40000"/>
            </a:schemeClr>
          </a:solidFill>
        </p:spPr>
        <p:txBody>
          <a:bodyPr wrap="square" rtlCol="0">
            <a:spAutoFit/>
          </a:bodyPr>
          <a:lstStyle/>
          <a:p>
            <a:pPr algn="ctr"/>
            <a:r>
              <a:rPr lang="ar-EG" sz="2000" b="1" dirty="0">
                <a:effectLst>
                  <a:outerShdw blurRad="38100" dist="38100" dir="2700000" algn="tl">
                    <a:srgbClr val="000000">
                      <a:alpha val="43137"/>
                    </a:srgbClr>
                  </a:outerShdw>
                </a:effectLst>
              </a:rPr>
              <a:t>معالجة</a:t>
            </a:r>
            <a:endParaRPr lang="en-US" sz="1000" b="1"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E4A0B741-0C6F-E749-0E46-8DC09C1DBB10}"/>
              </a:ext>
            </a:extLst>
          </p:cNvPr>
          <p:cNvSpPr txBox="1"/>
          <p:nvPr/>
        </p:nvSpPr>
        <p:spPr>
          <a:xfrm>
            <a:off x="7780020" y="2292320"/>
            <a:ext cx="830580" cy="400110"/>
          </a:xfrm>
          <a:prstGeom prst="rect">
            <a:avLst/>
          </a:prstGeom>
          <a:solidFill>
            <a:schemeClr val="accent5">
              <a:lumMod val="60000"/>
              <a:lumOff val="40000"/>
            </a:schemeClr>
          </a:solidFill>
        </p:spPr>
        <p:txBody>
          <a:bodyPr wrap="square" rtlCol="0">
            <a:spAutoFit/>
          </a:bodyPr>
          <a:lstStyle/>
          <a:p>
            <a:pPr algn="ctr"/>
            <a:r>
              <a:rPr lang="ar-EG" sz="2000" b="1" dirty="0">
                <a:effectLst>
                  <a:outerShdw blurRad="38100" dist="38100" dir="2700000" algn="tl">
                    <a:srgbClr val="000000">
                      <a:alpha val="43137"/>
                    </a:srgbClr>
                  </a:outerShdw>
                </a:effectLst>
              </a:rPr>
              <a:t>المنتج</a:t>
            </a:r>
            <a:endParaRPr lang="en-US" sz="1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2132102"/>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80D6-A516-56C3-CB80-9D03605F62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D5366C-EF64-5BF4-8285-7F6532FF8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082771"/>
            <a:ext cx="3810000" cy="2394229"/>
          </a:xfrm>
          <a:prstGeom prst="rect">
            <a:avLst/>
          </a:prstGeom>
        </p:spPr>
      </p:pic>
      <p:pic>
        <p:nvPicPr>
          <p:cNvPr id="7" name="Picture 6">
            <a:extLst>
              <a:ext uri="{FF2B5EF4-FFF2-40B4-BE49-F238E27FC236}">
                <a16:creationId xmlns:a16="http://schemas.microsoft.com/office/drawing/2014/main" id="{E016D64D-779B-74A8-B8E3-0A65B9764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38" y="4082771"/>
            <a:ext cx="3792261" cy="2394229"/>
          </a:xfrm>
          <a:prstGeom prst="rect">
            <a:avLst/>
          </a:prstGeom>
        </p:spPr>
      </p:pic>
      <p:pic>
        <p:nvPicPr>
          <p:cNvPr id="8" name="Picture 7">
            <a:extLst>
              <a:ext uri="{FF2B5EF4-FFF2-40B4-BE49-F238E27FC236}">
                <a16:creationId xmlns:a16="http://schemas.microsoft.com/office/drawing/2014/main" id="{C4823642-2F10-7826-23EC-165C670CC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9" y="1462623"/>
            <a:ext cx="3810000" cy="2438400"/>
          </a:xfrm>
          <a:prstGeom prst="rect">
            <a:avLst/>
          </a:prstGeom>
        </p:spPr>
      </p:pic>
      <p:pic>
        <p:nvPicPr>
          <p:cNvPr id="405506" name="Picture 2" descr="Internet of Everything (IoE) | Why Should You Care? » jmexclusives">
            <a:extLst>
              <a:ext uri="{FF2B5EF4-FFF2-40B4-BE49-F238E27FC236}">
                <a16:creationId xmlns:a16="http://schemas.microsoft.com/office/drawing/2014/main" id="{CA34B24A-0782-6B24-EDB4-D0902CA194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462623"/>
            <a:ext cx="3810000"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E06E02-166D-2F1F-4CEC-F4C446619698}"/>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dirty="0"/>
              <a:t>الذكاء الاصطناعي: تعزيز للصحة وتحقيق لمقاصد الشريعة الإسلامية				         أ.د/هشـام كـوزو</a:t>
            </a:r>
            <a:endParaRPr lang="en-US" dirty="0"/>
          </a:p>
        </p:txBody>
      </p:sp>
      <p:sp>
        <p:nvSpPr>
          <p:cNvPr id="10" name="Title 1">
            <a:extLst>
              <a:ext uri="{FF2B5EF4-FFF2-40B4-BE49-F238E27FC236}">
                <a16:creationId xmlns:a16="http://schemas.microsoft.com/office/drawing/2014/main" id="{B48360FD-7D98-6042-1DFA-AB6670C0247F}"/>
              </a:ext>
            </a:extLst>
          </p:cNvPr>
          <p:cNvSpPr>
            <a:spLocks noGrp="1"/>
          </p:cNvSpPr>
          <p:nvPr>
            <p:ph type="title"/>
          </p:nvPr>
        </p:nvSpPr>
        <p:spPr>
          <a:xfrm>
            <a:off x="685800" y="533400"/>
            <a:ext cx="7772400" cy="533400"/>
          </a:xfrm>
        </p:spPr>
        <p:txBody>
          <a:bodyPr/>
          <a:lstStyle/>
          <a:p>
            <a:pPr algn="r" rtl="1"/>
            <a:r>
              <a:rPr lang="ar-EG" sz="4400" dirty="0">
                <a:solidFill>
                  <a:srgbClr val="C00000"/>
                </a:solidFill>
                <a:cs typeface="+mn-cs"/>
              </a:rPr>
              <a:t>4 أنواع من التكنولوجيا غيروا العالم !</a:t>
            </a:r>
            <a:endParaRPr lang="en-US" sz="4400" dirty="0">
              <a:solidFill>
                <a:srgbClr val="C00000"/>
              </a:solidFill>
              <a:cs typeface="+mn-cs"/>
            </a:endParaRPr>
          </a:p>
        </p:txBody>
      </p:sp>
    </p:spTree>
    <p:extLst>
      <p:ext uri="{BB962C8B-B14F-4D97-AF65-F5344CB8AC3E}">
        <p14:creationId xmlns:p14="http://schemas.microsoft.com/office/powerpoint/2010/main" val="427490450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5506"/>
                                        </p:tgtEl>
                                        <p:attrNameLst>
                                          <p:attrName>style.visibility</p:attrName>
                                        </p:attrNameLst>
                                      </p:cBhvr>
                                      <p:to>
                                        <p:strVal val="visible"/>
                                      </p:to>
                                    </p:set>
                                    <p:anim calcmode="lin" valueType="num">
                                      <p:cBhvr additive="base">
                                        <p:cTn id="13" dur="500" fill="hold"/>
                                        <p:tgtEl>
                                          <p:spTgt spid="405506"/>
                                        </p:tgtEl>
                                        <p:attrNameLst>
                                          <p:attrName>ppt_x</p:attrName>
                                        </p:attrNameLst>
                                      </p:cBhvr>
                                      <p:tavLst>
                                        <p:tav tm="0">
                                          <p:val>
                                            <p:strVal val="#ppt_x"/>
                                          </p:val>
                                        </p:tav>
                                        <p:tav tm="100000">
                                          <p:val>
                                            <p:strVal val="#ppt_x"/>
                                          </p:val>
                                        </p:tav>
                                      </p:tavLst>
                                    </p:anim>
                                    <p:anim calcmode="lin" valueType="num">
                                      <p:cBhvr additive="base">
                                        <p:cTn id="14" dur="500" fill="hold"/>
                                        <p:tgtEl>
                                          <p:spTgt spid="40550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nderstanding Machine Learning &amp; Deep Learning | by DLT Labs | Medium">
            <a:extLst>
              <a:ext uri="{FF2B5EF4-FFF2-40B4-BE49-F238E27FC236}">
                <a16:creationId xmlns:a16="http://schemas.microsoft.com/office/drawing/2014/main" id="{0EC027D7-E50D-04DB-630E-687C4ECE5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496"/>
          <a:stretch/>
        </p:blipFill>
        <p:spPr bwMode="auto">
          <a:xfrm>
            <a:off x="0" y="1440958"/>
            <a:ext cx="9144000" cy="4802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AFF2341A-ECA8-09F5-8B8E-DEDD5570426F}"/>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dirty="0"/>
              <a:t>الذكاء الاصطناعي: تعزيز للصحة وتحقيق لمقاصد الشريعة الإسلامية				         أ.د/هشـام كـوزو</a:t>
            </a:r>
            <a:endParaRPr lang="en-US" dirty="0"/>
          </a:p>
        </p:txBody>
      </p:sp>
      <p:sp>
        <p:nvSpPr>
          <p:cNvPr id="6" name="Title 1">
            <a:extLst>
              <a:ext uri="{FF2B5EF4-FFF2-40B4-BE49-F238E27FC236}">
                <a16:creationId xmlns:a16="http://schemas.microsoft.com/office/drawing/2014/main" id="{5575F511-6A5D-209F-367A-F2ABEBF2FA2F}"/>
              </a:ext>
            </a:extLst>
          </p:cNvPr>
          <p:cNvSpPr>
            <a:spLocks noGrp="1"/>
          </p:cNvSpPr>
          <p:nvPr>
            <p:ph type="title"/>
          </p:nvPr>
        </p:nvSpPr>
        <p:spPr>
          <a:xfrm>
            <a:off x="838200" y="775494"/>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تعلم الآلة والتعلم العميق</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
        <p:nvSpPr>
          <p:cNvPr id="7" name="TextBox 6">
            <a:extLst>
              <a:ext uri="{FF2B5EF4-FFF2-40B4-BE49-F238E27FC236}">
                <a16:creationId xmlns:a16="http://schemas.microsoft.com/office/drawing/2014/main" id="{8E8A2BBA-5917-99D1-DCBD-BC3B7CB2C8DB}"/>
              </a:ext>
            </a:extLst>
          </p:cNvPr>
          <p:cNvSpPr txBox="1"/>
          <p:nvPr/>
        </p:nvSpPr>
        <p:spPr>
          <a:xfrm>
            <a:off x="457200" y="3476140"/>
            <a:ext cx="914400" cy="461665"/>
          </a:xfrm>
          <a:prstGeom prst="rect">
            <a:avLst/>
          </a:prstGeom>
          <a:solidFill>
            <a:schemeClr val="bg1"/>
          </a:solidFill>
        </p:spPr>
        <p:txBody>
          <a:bodyPr wrap="square" rtlCol="0">
            <a:spAutoFit/>
          </a:bodyPr>
          <a:lstStyle/>
          <a:p>
            <a:pPr algn="ctr"/>
            <a:r>
              <a:rPr lang="ar-EG" dirty="0"/>
              <a:t>المُدخل</a:t>
            </a:r>
            <a:endParaRPr lang="en-US" dirty="0"/>
          </a:p>
        </p:txBody>
      </p:sp>
      <p:sp>
        <p:nvSpPr>
          <p:cNvPr id="8" name="TextBox 7">
            <a:extLst>
              <a:ext uri="{FF2B5EF4-FFF2-40B4-BE49-F238E27FC236}">
                <a16:creationId xmlns:a16="http://schemas.microsoft.com/office/drawing/2014/main" id="{5F594556-41B7-0BC8-8FEE-84796B88506F}"/>
              </a:ext>
            </a:extLst>
          </p:cNvPr>
          <p:cNvSpPr txBox="1"/>
          <p:nvPr/>
        </p:nvSpPr>
        <p:spPr>
          <a:xfrm>
            <a:off x="152400" y="4038600"/>
            <a:ext cx="2819400" cy="646331"/>
          </a:xfrm>
          <a:prstGeom prst="rect">
            <a:avLst/>
          </a:prstGeom>
          <a:solidFill>
            <a:schemeClr val="bg1"/>
          </a:solidFill>
        </p:spPr>
        <p:txBody>
          <a:bodyPr wrap="square" rtlCol="0">
            <a:spAutoFit/>
          </a:bodyPr>
          <a:lstStyle/>
          <a:p>
            <a:pPr algn="ctr"/>
            <a:r>
              <a:rPr lang="ar-EG" sz="3600" b="1" dirty="0">
                <a:effectLst>
                  <a:outerShdw blurRad="38100" dist="38100" dir="2700000" algn="tl">
                    <a:srgbClr val="000000">
                      <a:alpha val="43137"/>
                    </a:srgbClr>
                  </a:outerShdw>
                </a:effectLst>
              </a:rPr>
              <a:t>التعلم العميق</a:t>
            </a:r>
            <a:endParaRPr lang="en-US" sz="3600"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CA261E3F-BE56-0D10-6135-16111CF1E010}"/>
              </a:ext>
            </a:extLst>
          </p:cNvPr>
          <p:cNvSpPr txBox="1"/>
          <p:nvPr/>
        </p:nvSpPr>
        <p:spPr>
          <a:xfrm>
            <a:off x="152400" y="1447800"/>
            <a:ext cx="3200400" cy="646331"/>
          </a:xfrm>
          <a:prstGeom prst="rect">
            <a:avLst/>
          </a:prstGeom>
          <a:solidFill>
            <a:schemeClr val="bg1"/>
          </a:solidFill>
        </p:spPr>
        <p:txBody>
          <a:bodyPr wrap="square" rtlCol="0">
            <a:spAutoFit/>
          </a:bodyPr>
          <a:lstStyle/>
          <a:p>
            <a:pPr algn="ctr"/>
            <a:r>
              <a:rPr lang="ar-EG" sz="3600" b="1" dirty="0">
                <a:effectLst>
                  <a:outerShdw blurRad="38100" dist="38100" dir="2700000" algn="tl">
                    <a:srgbClr val="000000">
                      <a:alpha val="43137"/>
                    </a:srgbClr>
                  </a:outerShdw>
                </a:effectLst>
              </a:rPr>
              <a:t>تعلم الآلة</a:t>
            </a:r>
            <a:endParaRPr lang="en-US" sz="36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F4A43C5D-226C-C268-FEB3-898DBAC8D1EC}"/>
              </a:ext>
            </a:extLst>
          </p:cNvPr>
          <p:cNvSpPr txBox="1"/>
          <p:nvPr/>
        </p:nvSpPr>
        <p:spPr>
          <a:xfrm>
            <a:off x="381000" y="5723675"/>
            <a:ext cx="914400" cy="461665"/>
          </a:xfrm>
          <a:prstGeom prst="rect">
            <a:avLst/>
          </a:prstGeom>
          <a:solidFill>
            <a:schemeClr val="bg1"/>
          </a:solidFill>
        </p:spPr>
        <p:txBody>
          <a:bodyPr wrap="square" rtlCol="0">
            <a:spAutoFit/>
          </a:bodyPr>
          <a:lstStyle/>
          <a:p>
            <a:pPr algn="ctr"/>
            <a:r>
              <a:rPr lang="ar-EG" dirty="0"/>
              <a:t>المُدخل</a:t>
            </a:r>
            <a:endParaRPr lang="en-US" dirty="0"/>
          </a:p>
        </p:txBody>
      </p:sp>
      <p:sp>
        <p:nvSpPr>
          <p:cNvPr id="11" name="TextBox 10">
            <a:extLst>
              <a:ext uri="{FF2B5EF4-FFF2-40B4-BE49-F238E27FC236}">
                <a16:creationId xmlns:a16="http://schemas.microsoft.com/office/drawing/2014/main" id="{27F0F222-A88F-BC86-552B-AB0964202EDB}"/>
              </a:ext>
            </a:extLst>
          </p:cNvPr>
          <p:cNvSpPr txBox="1"/>
          <p:nvPr/>
        </p:nvSpPr>
        <p:spPr>
          <a:xfrm>
            <a:off x="2514600" y="3576935"/>
            <a:ext cx="1981200" cy="461665"/>
          </a:xfrm>
          <a:prstGeom prst="rect">
            <a:avLst/>
          </a:prstGeom>
          <a:solidFill>
            <a:schemeClr val="bg1"/>
          </a:solidFill>
        </p:spPr>
        <p:txBody>
          <a:bodyPr wrap="square" rtlCol="0">
            <a:spAutoFit/>
          </a:bodyPr>
          <a:lstStyle/>
          <a:p>
            <a:pPr algn="ctr"/>
            <a:r>
              <a:rPr lang="ar-EG" dirty="0"/>
              <a:t>استخراج الميزات</a:t>
            </a:r>
            <a:endParaRPr lang="en-US" dirty="0"/>
          </a:p>
        </p:txBody>
      </p:sp>
      <p:sp>
        <p:nvSpPr>
          <p:cNvPr id="12" name="TextBox 11">
            <a:extLst>
              <a:ext uri="{FF2B5EF4-FFF2-40B4-BE49-F238E27FC236}">
                <a16:creationId xmlns:a16="http://schemas.microsoft.com/office/drawing/2014/main" id="{16BFB83A-A855-ED46-E076-AEC308B061DD}"/>
              </a:ext>
            </a:extLst>
          </p:cNvPr>
          <p:cNvSpPr txBox="1"/>
          <p:nvPr/>
        </p:nvSpPr>
        <p:spPr>
          <a:xfrm>
            <a:off x="4953000" y="3581400"/>
            <a:ext cx="1981200" cy="461665"/>
          </a:xfrm>
          <a:prstGeom prst="rect">
            <a:avLst/>
          </a:prstGeom>
          <a:solidFill>
            <a:schemeClr val="bg1"/>
          </a:solidFill>
        </p:spPr>
        <p:txBody>
          <a:bodyPr wrap="square" rtlCol="0">
            <a:spAutoFit/>
          </a:bodyPr>
          <a:lstStyle/>
          <a:p>
            <a:pPr algn="ctr"/>
            <a:r>
              <a:rPr lang="ar-EG" dirty="0"/>
              <a:t>التصنيف</a:t>
            </a:r>
            <a:endParaRPr lang="en-US" dirty="0"/>
          </a:p>
        </p:txBody>
      </p:sp>
      <p:sp>
        <p:nvSpPr>
          <p:cNvPr id="13" name="TextBox 12">
            <a:extLst>
              <a:ext uri="{FF2B5EF4-FFF2-40B4-BE49-F238E27FC236}">
                <a16:creationId xmlns:a16="http://schemas.microsoft.com/office/drawing/2014/main" id="{E7808A73-25AD-C97B-623C-CDD1AA4F0624}"/>
              </a:ext>
            </a:extLst>
          </p:cNvPr>
          <p:cNvSpPr txBox="1"/>
          <p:nvPr/>
        </p:nvSpPr>
        <p:spPr>
          <a:xfrm>
            <a:off x="7566660" y="3576934"/>
            <a:ext cx="1371600" cy="461665"/>
          </a:xfrm>
          <a:prstGeom prst="rect">
            <a:avLst/>
          </a:prstGeom>
          <a:solidFill>
            <a:schemeClr val="bg1"/>
          </a:solidFill>
        </p:spPr>
        <p:txBody>
          <a:bodyPr wrap="square" rtlCol="0">
            <a:spAutoFit/>
          </a:bodyPr>
          <a:lstStyle/>
          <a:p>
            <a:pPr algn="ctr"/>
            <a:r>
              <a:rPr lang="ar-EG" dirty="0"/>
              <a:t>المُخرج</a:t>
            </a:r>
            <a:endParaRPr lang="en-US" dirty="0"/>
          </a:p>
        </p:txBody>
      </p:sp>
      <p:sp>
        <p:nvSpPr>
          <p:cNvPr id="14" name="TextBox 13">
            <a:extLst>
              <a:ext uri="{FF2B5EF4-FFF2-40B4-BE49-F238E27FC236}">
                <a16:creationId xmlns:a16="http://schemas.microsoft.com/office/drawing/2014/main" id="{2926B464-B5D0-49C9-DEC2-41ABB48F61F8}"/>
              </a:ext>
            </a:extLst>
          </p:cNvPr>
          <p:cNvSpPr txBox="1"/>
          <p:nvPr/>
        </p:nvSpPr>
        <p:spPr>
          <a:xfrm>
            <a:off x="7543800" y="5710535"/>
            <a:ext cx="1371600" cy="461665"/>
          </a:xfrm>
          <a:prstGeom prst="rect">
            <a:avLst/>
          </a:prstGeom>
          <a:solidFill>
            <a:schemeClr val="bg1"/>
          </a:solidFill>
        </p:spPr>
        <p:txBody>
          <a:bodyPr wrap="square" rtlCol="0">
            <a:spAutoFit/>
          </a:bodyPr>
          <a:lstStyle/>
          <a:p>
            <a:pPr algn="ctr"/>
            <a:r>
              <a:rPr lang="ar-EG" dirty="0"/>
              <a:t>المُخرج</a:t>
            </a:r>
            <a:endParaRPr lang="en-US" dirty="0"/>
          </a:p>
        </p:txBody>
      </p:sp>
      <p:sp>
        <p:nvSpPr>
          <p:cNvPr id="15" name="TextBox 14">
            <a:extLst>
              <a:ext uri="{FF2B5EF4-FFF2-40B4-BE49-F238E27FC236}">
                <a16:creationId xmlns:a16="http://schemas.microsoft.com/office/drawing/2014/main" id="{3058EE67-841E-83AD-0A72-6FDFF0F969A0}"/>
              </a:ext>
            </a:extLst>
          </p:cNvPr>
          <p:cNvSpPr txBox="1"/>
          <p:nvPr/>
        </p:nvSpPr>
        <p:spPr>
          <a:xfrm>
            <a:off x="3124200" y="5705675"/>
            <a:ext cx="3505200" cy="461665"/>
          </a:xfrm>
          <a:prstGeom prst="rect">
            <a:avLst/>
          </a:prstGeom>
          <a:solidFill>
            <a:schemeClr val="bg1"/>
          </a:solidFill>
        </p:spPr>
        <p:txBody>
          <a:bodyPr wrap="square" rtlCol="0">
            <a:spAutoFit/>
          </a:bodyPr>
          <a:lstStyle/>
          <a:p>
            <a:pPr algn="ctr"/>
            <a:r>
              <a:rPr lang="ar-EG" dirty="0"/>
              <a:t>استخراج الميزات + التصنيف</a:t>
            </a:r>
            <a:endParaRPr lang="en-US" dirty="0"/>
          </a:p>
        </p:txBody>
      </p:sp>
      <p:sp>
        <p:nvSpPr>
          <p:cNvPr id="16" name="TextBox 15">
            <a:extLst>
              <a:ext uri="{FF2B5EF4-FFF2-40B4-BE49-F238E27FC236}">
                <a16:creationId xmlns:a16="http://schemas.microsoft.com/office/drawing/2014/main" id="{1C08834F-8D94-D011-B852-B9E7B79A38CA}"/>
              </a:ext>
            </a:extLst>
          </p:cNvPr>
          <p:cNvSpPr txBox="1"/>
          <p:nvPr/>
        </p:nvSpPr>
        <p:spPr>
          <a:xfrm>
            <a:off x="3733800" y="4385846"/>
            <a:ext cx="1981200" cy="338554"/>
          </a:xfrm>
          <a:prstGeom prst="rect">
            <a:avLst/>
          </a:prstGeom>
          <a:solidFill>
            <a:schemeClr val="bg1"/>
          </a:solidFill>
        </p:spPr>
        <p:txBody>
          <a:bodyPr wrap="square" rtlCol="0">
            <a:spAutoFit/>
          </a:bodyPr>
          <a:lstStyle/>
          <a:p>
            <a:pPr algn="ctr"/>
            <a:r>
              <a:rPr lang="ar-EG" sz="1600" dirty="0"/>
              <a:t>خلايا عصبية مختفية</a:t>
            </a:r>
            <a:endParaRPr lang="en-US" sz="1600" dirty="0"/>
          </a:p>
        </p:txBody>
      </p:sp>
      <p:sp>
        <p:nvSpPr>
          <p:cNvPr id="17" name="TextBox 16">
            <a:extLst>
              <a:ext uri="{FF2B5EF4-FFF2-40B4-BE49-F238E27FC236}">
                <a16:creationId xmlns:a16="http://schemas.microsoft.com/office/drawing/2014/main" id="{E062CC5B-522D-9EFA-D3E2-DA664E258DCA}"/>
              </a:ext>
            </a:extLst>
          </p:cNvPr>
          <p:cNvSpPr txBox="1"/>
          <p:nvPr/>
        </p:nvSpPr>
        <p:spPr>
          <a:xfrm>
            <a:off x="7829550" y="2514600"/>
            <a:ext cx="800100" cy="461665"/>
          </a:xfrm>
          <a:prstGeom prst="rect">
            <a:avLst/>
          </a:prstGeom>
          <a:solidFill>
            <a:srgbClr val="92D050"/>
          </a:solidFill>
        </p:spPr>
        <p:txBody>
          <a:bodyPr wrap="square" rtlCol="0">
            <a:spAutoFit/>
          </a:bodyPr>
          <a:lstStyle/>
          <a:p>
            <a:pPr algn="ctr"/>
            <a:r>
              <a:rPr lang="ar-EG" b="1" dirty="0">
                <a:solidFill>
                  <a:schemeClr val="bg1"/>
                </a:solidFill>
                <a:effectLst>
                  <a:outerShdw blurRad="38100" dist="38100" dir="2700000" algn="tl">
                    <a:srgbClr val="000000">
                      <a:alpha val="43137"/>
                    </a:srgbClr>
                  </a:outerShdw>
                </a:effectLst>
              </a:rPr>
              <a:t>سيارة</a:t>
            </a:r>
            <a:endParaRPr lang="en-US" b="1" dirty="0">
              <a:solidFill>
                <a:schemeClr val="bg1"/>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3ECAA3D1-CB97-E1D6-EC16-5F009F84B29E}"/>
              </a:ext>
            </a:extLst>
          </p:cNvPr>
          <p:cNvSpPr txBox="1"/>
          <p:nvPr/>
        </p:nvSpPr>
        <p:spPr>
          <a:xfrm>
            <a:off x="7704772" y="2913729"/>
            <a:ext cx="1095375" cy="461665"/>
          </a:xfrm>
          <a:prstGeom prst="rect">
            <a:avLst/>
          </a:prstGeom>
          <a:solidFill>
            <a:srgbClr val="92D050"/>
          </a:solidFill>
        </p:spPr>
        <p:txBody>
          <a:bodyPr wrap="square" rtlCol="0">
            <a:spAutoFit/>
          </a:bodyPr>
          <a:lstStyle/>
          <a:p>
            <a:pPr algn="ctr"/>
            <a:r>
              <a:rPr lang="ar-EG" b="1" dirty="0">
                <a:effectLst>
                  <a:outerShdw blurRad="38100" dist="38100" dir="2700000" algn="tl">
                    <a:srgbClr val="000000">
                      <a:alpha val="43137"/>
                    </a:srgbClr>
                  </a:outerShdw>
                </a:effectLst>
              </a:rPr>
              <a:t> </a:t>
            </a:r>
            <a:r>
              <a:rPr lang="ar-EG" sz="2000" b="1" dirty="0">
                <a:effectLst>
                  <a:outerShdw blurRad="38100" dist="38100" dir="2700000" algn="tl">
                    <a:srgbClr val="000000">
                      <a:alpha val="43137"/>
                    </a:srgbClr>
                  </a:outerShdw>
                </a:effectLst>
              </a:rPr>
              <a:t>لا سيارة</a:t>
            </a:r>
            <a:endParaRPr lang="en-US" sz="2000" b="1" dirty="0">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6CD87B6A-4B40-A9D1-9C6F-2C644418C556}"/>
              </a:ext>
            </a:extLst>
          </p:cNvPr>
          <p:cNvSpPr txBox="1"/>
          <p:nvPr/>
        </p:nvSpPr>
        <p:spPr>
          <a:xfrm>
            <a:off x="7620000" y="5324675"/>
            <a:ext cx="1180147" cy="461665"/>
          </a:xfrm>
          <a:prstGeom prst="rect">
            <a:avLst/>
          </a:prstGeom>
          <a:solidFill>
            <a:srgbClr val="00B0F0"/>
          </a:solidFill>
        </p:spPr>
        <p:txBody>
          <a:bodyPr wrap="square" rtlCol="0">
            <a:spAutoFit/>
          </a:bodyPr>
          <a:lstStyle/>
          <a:p>
            <a:pPr algn="ctr"/>
            <a:r>
              <a:rPr lang="ar-EG" b="1" dirty="0">
                <a:effectLst>
                  <a:outerShdw blurRad="38100" dist="38100" dir="2700000" algn="tl">
                    <a:srgbClr val="000000">
                      <a:alpha val="43137"/>
                    </a:srgbClr>
                  </a:outerShdw>
                </a:effectLst>
              </a:rPr>
              <a:t> </a:t>
            </a:r>
            <a:r>
              <a:rPr lang="ar-EG" sz="2000" b="1" dirty="0">
                <a:effectLst>
                  <a:outerShdw blurRad="38100" dist="38100" dir="2700000" algn="tl">
                    <a:srgbClr val="000000">
                      <a:alpha val="43137"/>
                    </a:srgbClr>
                  </a:outerShdw>
                </a:effectLst>
              </a:rPr>
              <a:t>لا سيارة</a:t>
            </a:r>
            <a:endParaRPr lang="en-US" sz="2000" b="1" dirty="0">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1023E4EF-0D9D-CF27-C130-3BED6FDC398B}"/>
              </a:ext>
            </a:extLst>
          </p:cNvPr>
          <p:cNvSpPr txBox="1"/>
          <p:nvPr/>
        </p:nvSpPr>
        <p:spPr>
          <a:xfrm>
            <a:off x="7697153" y="4552955"/>
            <a:ext cx="1065847" cy="923330"/>
          </a:xfrm>
          <a:prstGeom prst="rect">
            <a:avLst/>
          </a:prstGeom>
          <a:solidFill>
            <a:srgbClr val="00B0F0"/>
          </a:solidFill>
        </p:spPr>
        <p:txBody>
          <a:bodyPr wrap="square" rtlCol="0">
            <a:spAutoFit/>
          </a:bodyPr>
          <a:lstStyle/>
          <a:p>
            <a:pPr algn="ctr"/>
            <a:r>
              <a:rPr lang="ar-EG" b="1" dirty="0">
                <a:solidFill>
                  <a:schemeClr val="bg1"/>
                </a:solidFill>
                <a:effectLst>
                  <a:outerShdw blurRad="38100" dist="38100" dir="2700000" algn="tl">
                    <a:srgbClr val="000000">
                      <a:alpha val="43137"/>
                    </a:srgbClr>
                  </a:outerShdw>
                </a:effectLst>
              </a:rPr>
              <a:t>سيارة</a:t>
            </a:r>
          </a:p>
          <a:p>
            <a:pPr algn="r"/>
            <a:r>
              <a:rPr lang="ar-EG" sz="1000" b="1" dirty="0">
                <a:solidFill>
                  <a:schemeClr val="bg1"/>
                </a:solidFill>
                <a:effectLst>
                  <a:outerShdw blurRad="38100" dist="38100" dir="2700000" algn="tl">
                    <a:srgbClr val="000000">
                      <a:alpha val="43137"/>
                    </a:srgbClr>
                  </a:outerShdw>
                </a:effectLst>
              </a:rPr>
              <a:t>اللون: أحمر</a:t>
            </a:r>
          </a:p>
          <a:p>
            <a:pPr algn="r"/>
            <a:r>
              <a:rPr lang="ar-EG" sz="1000" b="1" dirty="0">
                <a:solidFill>
                  <a:schemeClr val="bg1"/>
                </a:solidFill>
                <a:effectLst>
                  <a:outerShdw blurRad="38100" dist="38100" dir="2700000" algn="tl">
                    <a:srgbClr val="000000">
                      <a:alpha val="43137"/>
                    </a:srgbClr>
                  </a:outerShdw>
                </a:effectLst>
              </a:rPr>
              <a:t>الماركة: فورد</a:t>
            </a:r>
          </a:p>
          <a:p>
            <a:pPr algn="r"/>
            <a:r>
              <a:rPr lang="ar-EG" sz="1000" b="1" dirty="0">
                <a:solidFill>
                  <a:schemeClr val="bg1"/>
                </a:solidFill>
                <a:effectLst>
                  <a:outerShdw blurRad="38100" dist="38100" dir="2700000" algn="tl">
                    <a:srgbClr val="000000">
                      <a:alpha val="43137"/>
                    </a:srgbClr>
                  </a:outerShdw>
                </a:effectLst>
              </a:rPr>
              <a:t>الموديل: موستانج</a:t>
            </a:r>
            <a:endParaRPr lang="en-US" sz="1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8010818"/>
      </p:ext>
    </p:extLst>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What is Computer Vision? Know Computer Vision Skills, Career Path,  Eligibility &amp; Courses | Shiksha Online">
            <a:extLst>
              <a:ext uri="{FF2B5EF4-FFF2-40B4-BE49-F238E27FC236}">
                <a16:creationId xmlns:a16="http://schemas.microsoft.com/office/drawing/2014/main" id="{BDD891F0-4780-85D1-9E6E-2845B8490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772400" cy="5483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A7CA6755-D871-A042-3BFE-ECF512A2F8DE}"/>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6" name="Title 1">
            <a:extLst>
              <a:ext uri="{FF2B5EF4-FFF2-40B4-BE49-F238E27FC236}">
                <a16:creationId xmlns:a16="http://schemas.microsoft.com/office/drawing/2014/main" id="{2CA13099-EE28-72AC-9FC0-A3C4B232699B}"/>
              </a:ext>
            </a:extLst>
          </p:cNvPr>
          <p:cNvSpPr>
            <a:spLocks noGrp="1"/>
          </p:cNvSpPr>
          <p:nvPr>
            <p:ph type="title"/>
          </p:nvPr>
        </p:nvSpPr>
        <p:spPr>
          <a:xfrm>
            <a:off x="838200" y="381000"/>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الرؤية البشرية ورؤية الكمبيوتر</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Tree>
    <p:extLst>
      <p:ext uri="{BB962C8B-B14F-4D97-AF65-F5344CB8AC3E}">
        <p14:creationId xmlns:p14="http://schemas.microsoft.com/office/powerpoint/2010/main" val="922713815"/>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mputer Vision – 22 Technologies">
            <a:extLst>
              <a:ext uri="{FF2B5EF4-FFF2-40B4-BE49-F238E27FC236}">
                <a16:creationId xmlns:a16="http://schemas.microsoft.com/office/drawing/2014/main" id="{95C5AC8C-A1B5-6749-3865-211DF2C3F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665311BD-62D2-C3E2-DEFA-9553F9F63D03}"/>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8ABCF5AD-0F3C-A12A-6E75-FCE17F4BECD3}"/>
              </a:ext>
            </a:extLst>
          </p:cNvPr>
          <p:cNvSpPr>
            <a:spLocks noGrp="1"/>
          </p:cNvSpPr>
          <p:nvPr>
            <p:ph type="title"/>
          </p:nvPr>
        </p:nvSpPr>
        <p:spPr>
          <a:xfrm>
            <a:off x="868680" y="510540"/>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رؤية الكمبيوتر</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Tree>
    <p:extLst>
      <p:ext uri="{BB962C8B-B14F-4D97-AF65-F5344CB8AC3E}">
        <p14:creationId xmlns:p14="http://schemas.microsoft.com/office/powerpoint/2010/main" val="3433663586"/>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B6ACE1A5-B7E8-5719-0FE2-5D386A5CE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 y="1219200"/>
            <a:ext cx="8639175" cy="4248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AB18DC7B-A639-9026-99E5-60A78AD0BB1B}"/>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91DDCAED-87AB-1196-F40A-85F2450A33AA}"/>
              </a:ext>
            </a:extLst>
          </p:cNvPr>
          <p:cNvSpPr>
            <a:spLocks noGrp="1"/>
          </p:cNvSpPr>
          <p:nvPr>
            <p:ph type="title"/>
          </p:nvPr>
        </p:nvSpPr>
        <p:spPr>
          <a:xfrm>
            <a:off x="868680" y="510540"/>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رؤية الكمبيوتر مع التعلم العميق</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
        <p:nvSpPr>
          <p:cNvPr id="8" name="TextBox 7">
            <a:extLst>
              <a:ext uri="{FF2B5EF4-FFF2-40B4-BE49-F238E27FC236}">
                <a16:creationId xmlns:a16="http://schemas.microsoft.com/office/drawing/2014/main" id="{61966703-4076-68CA-2170-7511E866739A}"/>
              </a:ext>
            </a:extLst>
          </p:cNvPr>
          <p:cNvSpPr txBox="1"/>
          <p:nvPr/>
        </p:nvSpPr>
        <p:spPr>
          <a:xfrm>
            <a:off x="152400" y="2362200"/>
            <a:ext cx="914400" cy="461665"/>
          </a:xfrm>
          <a:prstGeom prst="rect">
            <a:avLst/>
          </a:prstGeom>
          <a:solidFill>
            <a:schemeClr val="bg1"/>
          </a:solidFill>
        </p:spPr>
        <p:txBody>
          <a:bodyPr wrap="square" rtlCol="0">
            <a:spAutoFit/>
          </a:bodyPr>
          <a:lstStyle/>
          <a:p>
            <a:pPr algn="ctr"/>
            <a:r>
              <a:rPr lang="ar-EG" dirty="0"/>
              <a:t>قطة</a:t>
            </a:r>
            <a:endParaRPr lang="en-US" dirty="0"/>
          </a:p>
        </p:txBody>
      </p:sp>
      <p:sp>
        <p:nvSpPr>
          <p:cNvPr id="9" name="TextBox 8">
            <a:extLst>
              <a:ext uri="{FF2B5EF4-FFF2-40B4-BE49-F238E27FC236}">
                <a16:creationId xmlns:a16="http://schemas.microsoft.com/office/drawing/2014/main" id="{ED1FEFCE-117F-A5F5-9E30-0D0F3BAC0130}"/>
              </a:ext>
            </a:extLst>
          </p:cNvPr>
          <p:cNvSpPr txBox="1"/>
          <p:nvPr/>
        </p:nvSpPr>
        <p:spPr>
          <a:xfrm>
            <a:off x="152400" y="4191000"/>
            <a:ext cx="914400" cy="461665"/>
          </a:xfrm>
          <a:prstGeom prst="rect">
            <a:avLst/>
          </a:prstGeom>
          <a:solidFill>
            <a:schemeClr val="bg1"/>
          </a:solidFill>
        </p:spPr>
        <p:txBody>
          <a:bodyPr wrap="square" rtlCol="0">
            <a:spAutoFit/>
          </a:bodyPr>
          <a:lstStyle/>
          <a:p>
            <a:pPr algn="ctr"/>
            <a:r>
              <a:rPr lang="ar-EG" dirty="0"/>
              <a:t>كلب</a:t>
            </a:r>
            <a:endParaRPr lang="en-US" dirty="0"/>
          </a:p>
        </p:txBody>
      </p:sp>
      <p:sp>
        <p:nvSpPr>
          <p:cNvPr id="10" name="TextBox 9">
            <a:extLst>
              <a:ext uri="{FF2B5EF4-FFF2-40B4-BE49-F238E27FC236}">
                <a16:creationId xmlns:a16="http://schemas.microsoft.com/office/drawing/2014/main" id="{3DAFAB6C-E710-BAA6-9349-D9102388C4EE}"/>
              </a:ext>
            </a:extLst>
          </p:cNvPr>
          <p:cNvSpPr txBox="1"/>
          <p:nvPr/>
        </p:nvSpPr>
        <p:spPr>
          <a:xfrm>
            <a:off x="7574280" y="2982575"/>
            <a:ext cx="914400" cy="461665"/>
          </a:xfrm>
          <a:prstGeom prst="rect">
            <a:avLst/>
          </a:prstGeom>
          <a:solidFill>
            <a:schemeClr val="bg1"/>
          </a:solidFill>
        </p:spPr>
        <p:txBody>
          <a:bodyPr wrap="square" rtlCol="0">
            <a:spAutoFit/>
          </a:bodyPr>
          <a:lstStyle/>
          <a:p>
            <a:pPr algn="ctr"/>
            <a:r>
              <a:rPr lang="ar-EG" dirty="0"/>
              <a:t>كلب</a:t>
            </a:r>
            <a:endParaRPr lang="en-US" dirty="0"/>
          </a:p>
        </p:txBody>
      </p:sp>
      <p:sp>
        <p:nvSpPr>
          <p:cNvPr id="11" name="TextBox 10">
            <a:extLst>
              <a:ext uri="{FF2B5EF4-FFF2-40B4-BE49-F238E27FC236}">
                <a16:creationId xmlns:a16="http://schemas.microsoft.com/office/drawing/2014/main" id="{5A53D3D7-D219-DDE5-DEAB-A8473363A3D2}"/>
              </a:ext>
            </a:extLst>
          </p:cNvPr>
          <p:cNvSpPr txBox="1"/>
          <p:nvPr/>
        </p:nvSpPr>
        <p:spPr>
          <a:xfrm>
            <a:off x="7345680" y="2429470"/>
            <a:ext cx="1371600" cy="461665"/>
          </a:xfrm>
          <a:prstGeom prst="rect">
            <a:avLst/>
          </a:prstGeom>
          <a:solidFill>
            <a:schemeClr val="bg1"/>
          </a:solidFill>
        </p:spPr>
        <p:txBody>
          <a:bodyPr wrap="square" rtlCol="0">
            <a:spAutoFit/>
          </a:bodyPr>
          <a:lstStyle/>
          <a:p>
            <a:pPr algn="ctr"/>
            <a:r>
              <a:rPr lang="ar-EG" dirty="0"/>
              <a:t>المُخرج</a:t>
            </a:r>
            <a:endParaRPr lang="en-US" dirty="0"/>
          </a:p>
        </p:txBody>
      </p:sp>
    </p:spTree>
    <p:extLst>
      <p:ext uri="{BB962C8B-B14F-4D97-AF65-F5344CB8AC3E}">
        <p14:creationId xmlns:p14="http://schemas.microsoft.com/office/powerpoint/2010/main" val="362906194"/>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7555-F049-EACC-6076-5F41E65B5DC7}"/>
              </a:ext>
            </a:extLst>
          </p:cNvPr>
          <p:cNvSpPr>
            <a:spLocks noGrp="1"/>
          </p:cNvSpPr>
          <p:nvPr>
            <p:ph type="title"/>
          </p:nvPr>
        </p:nvSpPr>
        <p:spPr/>
        <p:txBody>
          <a:bodyPr/>
          <a:lstStyle/>
          <a:p>
            <a:endParaRPr lang="en-US"/>
          </a:p>
        </p:txBody>
      </p:sp>
      <p:pic>
        <p:nvPicPr>
          <p:cNvPr id="19458" name="Picture 2" descr="Timeline of the development of machine and deep learning algorithms">
            <a:extLst>
              <a:ext uri="{FF2B5EF4-FFF2-40B4-BE49-F238E27FC236}">
                <a16:creationId xmlns:a16="http://schemas.microsoft.com/office/drawing/2014/main" id="{A1D6F9FA-6D41-B154-07D5-0C5B45513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72399" cy="60137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A7B5BF90-774D-6563-04DB-0BB3D4431F92}"/>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4" name="Title 1">
            <a:extLst>
              <a:ext uri="{FF2B5EF4-FFF2-40B4-BE49-F238E27FC236}">
                <a16:creationId xmlns:a16="http://schemas.microsoft.com/office/drawing/2014/main" id="{B42D3625-93D2-4FF2-66CF-A3E22ACDEFD1}"/>
              </a:ext>
            </a:extLst>
          </p:cNvPr>
          <p:cNvSpPr txBox="1">
            <a:spLocks/>
          </p:cNvSpPr>
          <p:nvPr/>
        </p:nvSpPr>
        <p:spPr bwMode="auto">
          <a:xfrm>
            <a:off x="2209800" y="457200"/>
            <a:ext cx="4495800" cy="533400"/>
          </a:xfrm>
          <a:prstGeom prst="rect">
            <a:avLst/>
          </a:prstGeom>
          <a:solidFill>
            <a:schemeClr val="bg1"/>
          </a:solid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rtl="1"/>
            <a:r>
              <a:rPr lang="en-US" altLang="en-US" kern="0" dirty="0"/>
              <a:t/>
            </a:r>
            <a:br>
              <a:rPr lang="en-US" altLang="en-US" kern="0" dirty="0"/>
            </a:br>
            <a:r>
              <a:rPr lang="ar-EG" altLang="en-US" sz="3200" kern="0" dirty="0">
                <a:cs typeface="+mn-cs"/>
              </a:rPr>
              <a:t>الشبكة العصبية للتعلم العميق</a:t>
            </a:r>
            <a:r>
              <a:rPr lang="en-US" altLang="en-US" kern="0" dirty="0"/>
              <a:t/>
            </a:r>
            <a:br>
              <a:rPr lang="en-US" altLang="en-US" kern="0" dirty="0"/>
            </a:br>
            <a:endParaRPr lang="en-GB" kern="0" dirty="0"/>
          </a:p>
        </p:txBody>
      </p:sp>
    </p:spTree>
    <p:extLst>
      <p:ext uri="{BB962C8B-B14F-4D97-AF65-F5344CB8AC3E}">
        <p14:creationId xmlns:p14="http://schemas.microsoft.com/office/powerpoint/2010/main" val="1450633437"/>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2">
            <a:extLst>
              <a:ext uri="{FF2B5EF4-FFF2-40B4-BE49-F238E27FC236}">
                <a16:creationId xmlns:a16="http://schemas.microsoft.com/office/drawing/2014/main" id="{337D787B-F5DD-4A23-642E-7BE9B57A4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05000"/>
            <a:ext cx="9144000" cy="404653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EDC75D1-F978-F8D4-6CCC-47891A99DE50}"/>
              </a:ext>
            </a:extLst>
          </p:cNvPr>
          <p:cNvSpPr txBox="1">
            <a:spLocks/>
          </p:cNvSpPr>
          <p:nvPr/>
        </p:nvSpPr>
        <p:spPr bwMode="auto">
          <a:xfrm>
            <a:off x="1676400" y="762000"/>
            <a:ext cx="5791200" cy="990600"/>
          </a:xfrm>
          <a:prstGeom prst="rect">
            <a:avLst/>
          </a:prstGeom>
          <a:solidFill>
            <a:schemeClr val="bg1"/>
          </a:solid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rtl="1"/>
            <a:r>
              <a:rPr lang="en-US" altLang="en-US" kern="0" dirty="0"/>
              <a:t/>
            </a:r>
            <a:br>
              <a:rPr lang="en-US" altLang="en-US" kern="0" dirty="0"/>
            </a:br>
            <a:r>
              <a:rPr lang="ar-EG" altLang="en-US" kern="0" dirty="0">
                <a:cs typeface="+mn-cs"/>
              </a:rPr>
              <a:t>استخدام</a:t>
            </a:r>
            <a:r>
              <a:rPr lang="ar-EG" altLang="en-US" kern="0" dirty="0"/>
              <a:t> </a:t>
            </a:r>
            <a:r>
              <a:rPr lang="ar-EG" altLang="en-US" kern="0" dirty="0">
                <a:cs typeface="+mn-cs"/>
              </a:rPr>
              <a:t>الشبكة العصبية للتعلم العميق في تحليل الجينوم</a:t>
            </a:r>
            <a:r>
              <a:rPr lang="en-US" altLang="en-US" kern="0" dirty="0"/>
              <a:t/>
            </a:r>
            <a:br>
              <a:rPr lang="en-US" altLang="en-US" kern="0" dirty="0"/>
            </a:br>
            <a:endParaRPr lang="en-GB" kern="0" dirty="0"/>
          </a:p>
        </p:txBody>
      </p:sp>
    </p:spTree>
    <p:extLst>
      <p:ext uri="{BB962C8B-B14F-4D97-AF65-F5344CB8AC3E}">
        <p14:creationId xmlns:p14="http://schemas.microsoft.com/office/powerpoint/2010/main" val="3748045302"/>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365C5E8-6A0A-2835-61C6-2BA643F98D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24544" r="4167" b="18142"/>
          <a:stretch/>
        </p:blipFill>
        <p:spPr bwMode="auto">
          <a:xfrm>
            <a:off x="533400" y="504568"/>
            <a:ext cx="8077200" cy="26196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w Is Computer Vision Applied in Healthcare? | Vilmate Blog">
            <a:extLst>
              <a:ext uri="{FF2B5EF4-FFF2-40B4-BE49-F238E27FC236}">
                <a16:creationId xmlns:a16="http://schemas.microsoft.com/office/drawing/2014/main" id="{9C4460B6-2011-CC8E-3E79-52CE0DEACE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3" t="7600" r="5833" b="27925"/>
          <a:stretch/>
        </p:blipFill>
        <p:spPr bwMode="auto">
          <a:xfrm>
            <a:off x="533400" y="3276600"/>
            <a:ext cx="8077200" cy="2895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371B5DCC-104F-CF70-C611-F71A03B86C4A}"/>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3" name="Title 1">
            <a:extLst>
              <a:ext uri="{FF2B5EF4-FFF2-40B4-BE49-F238E27FC236}">
                <a16:creationId xmlns:a16="http://schemas.microsoft.com/office/drawing/2014/main" id="{658015E9-E505-895F-0C77-770E336E27D2}"/>
              </a:ext>
            </a:extLst>
          </p:cNvPr>
          <p:cNvSpPr>
            <a:spLocks noGrp="1"/>
          </p:cNvSpPr>
          <p:nvPr>
            <p:ph type="title"/>
          </p:nvPr>
        </p:nvSpPr>
        <p:spPr>
          <a:xfrm>
            <a:off x="609600" y="775494"/>
            <a:ext cx="3657600" cy="1815306"/>
          </a:xfrm>
          <a:solidFill>
            <a:schemeClr val="bg1"/>
          </a:solidFill>
        </p:spPr>
        <p:txBody>
          <a:bodyPr/>
          <a:lstStyle/>
          <a:p>
            <a:pPr algn="ctr" rtl="1"/>
            <a:r>
              <a:rPr lang="en-US" altLang="en-US" sz="4000" dirty="0">
                <a:effectLst>
                  <a:outerShdw blurRad="38100" dist="38100" dir="2700000" algn="tl">
                    <a:srgbClr val="000000">
                      <a:alpha val="43137"/>
                    </a:srgbClr>
                  </a:outerShdw>
                </a:effectLst>
              </a:rPr>
              <a:t/>
            </a:r>
            <a:br>
              <a:rPr lang="en-US" altLang="en-US" sz="4000" dirty="0">
                <a:effectLst>
                  <a:outerShdw blurRad="38100" dist="38100" dir="2700000" algn="tl">
                    <a:srgbClr val="000000">
                      <a:alpha val="43137"/>
                    </a:srgbClr>
                  </a:outerShdw>
                </a:effectLst>
              </a:rPr>
            </a:br>
            <a:r>
              <a:rPr lang="ar-EG" altLang="en-US" sz="4400" dirty="0">
                <a:cs typeface="+mn-cs"/>
              </a:rPr>
              <a:t>رؤية الكمبيوتر في</a:t>
            </a:r>
            <a:br>
              <a:rPr lang="ar-EG" altLang="en-US" sz="4400" dirty="0">
                <a:cs typeface="+mn-cs"/>
              </a:rPr>
            </a:br>
            <a:r>
              <a:rPr lang="ar-EG" altLang="en-US" sz="4400" dirty="0">
                <a:cs typeface="+mn-cs"/>
              </a:rPr>
              <a:t>الرعاية الصحية</a:t>
            </a:r>
            <a:r>
              <a:rPr lang="en-US" altLang="en-US" sz="4000" dirty="0">
                <a:effectLst>
                  <a:outerShdw blurRad="38100" dist="38100" dir="2700000" algn="tl">
                    <a:srgbClr val="000000">
                      <a:alpha val="43137"/>
                    </a:srgbClr>
                  </a:outerShdw>
                </a:effectLst>
              </a:rPr>
              <a:t/>
            </a:r>
            <a:br>
              <a:rPr lang="en-US" altLang="en-US" sz="4000" dirty="0">
                <a:effectLst>
                  <a:outerShdw blurRad="38100" dist="38100" dir="2700000" algn="tl">
                    <a:srgbClr val="000000">
                      <a:alpha val="43137"/>
                    </a:srgbClr>
                  </a:outerShdw>
                </a:effectLst>
              </a:rPr>
            </a:br>
            <a:endParaRPr lang="en-GB" sz="4000" dirty="0"/>
          </a:p>
        </p:txBody>
      </p:sp>
    </p:spTree>
    <p:extLst>
      <p:ext uri="{BB962C8B-B14F-4D97-AF65-F5344CB8AC3E}">
        <p14:creationId xmlns:p14="http://schemas.microsoft.com/office/powerpoint/2010/main" val="528964348"/>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biloitte - A Blockchain and Metaverse Company on Twitter: &quot;The healthcare  industry is one of the main beneficiaries of the rapid advancement of computer  vision technologies. The application of computer vision in">
            <a:extLst>
              <a:ext uri="{FF2B5EF4-FFF2-40B4-BE49-F238E27FC236}">
                <a16:creationId xmlns:a16="http://schemas.microsoft.com/office/drawing/2014/main" id="{FD6B50A4-663B-FDB2-4789-46533B218F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67" b="8889"/>
          <a:stretch/>
        </p:blipFill>
        <p:spPr bwMode="auto">
          <a:xfrm>
            <a:off x="762000" y="592667"/>
            <a:ext cx="7620000" cy="56726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8B133C3F-3514-AA94-D1A9-F85726FFFD85}"/>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3" name="Title 1">
            <a:extLst>
              <a:ext uri="{FF2B5EF4-FFF2-40B4-BE49-F238E27FC236}">
                <a16:creationId xmlns:a16="http://schemas.microsoft.com/office/drawing/2014/main" id="{E7C86621-FEB6-73FF-F7B7-74620BF9B083}"/>
              </a:ext>
            </a:extLst>
          </p:cNvPr>
          <p:cNvSpPr>
            <a:spLocks noGrp="1"/>
          </p:cNvSpPr>
          <p:nvPr>
            <p:ph type="title"/>
          </p:nvPr>
        </p:nvSpPr>
        <p:spPr>
          <a:xfrm>
            <a:off x="1866900" y="685800"/>
            <a:ext cx="5410200" cy="977106"/>
          </a:xfrm>
          <a:solidFill>
            <a:srgbClr val="CCECFF"/>
          </a:solidFill>
        </p:spPr>
        <p:txBody>
          <a:bodyPr/>
          <a:lstStyle/>
          <a:p>
            <a:pPr algn="ctr" rtl="1"/>
            <a:r>
              <a:rPr lang="en-US" altLang="en-US" sz="3200" dirty="0">
                <a:effectLst>
                  <a:outerShdw blurRad="38100" dist="38100" dir="2700000" algn="tl">
                    <a:srgbClr val="000000">
                      <a:alpha val="43137"/>
                    </a:srgbClr>
                  </a:outerShdw>
                </a:effectLst>
              </a:rPr>
              <a:t/>
            </a:r>
            <a:br>
              <a:rPr lang="en-US" altLang="en-US" sz="3200" dirty="0">
                <a:effectLst>
                  <a:outerShdw blurRad="38100" dist="38100" dir="2700000" algn="tl">
                    <a:srgbClr val="000000">
                      <a:alpha val="43137"/>
                    </a:srgbClr>
                  </a:outerShdw>
                </a:effectLst>
              </a:rPr>
            </a:br>
            <a:r>
              <a:rPr lang="ar-EG" altLang="en-US" sz="3200" dirty="0">
                <a:effectLst>
                  <a:outerShdw blurRad="38100" dist="38100" dir="2700000" algn="tl">
                    <a:srgbClr val="000000">
                      <a:alpha val="43137"/>
                    </a:srgbClr>
                  </a:outerShdw>
                </a:effectLst>
                <a:cs typeface="+mn-cs"/>
              </a:rPr>
              <a:t>تطبيقات </a:t>
            </a:r>
            <a:r>
              <a:rPr lang="ar-EG" altLang="en-US" dirty="0">
                <a:cs typeface="+mn-cs"/>
              </a:rPr>
              <a:t>رؤية الكمبيوتر في</a:t>
            </a:r>
            <a:br>
              <a:rPr lang="ar-EG" altLang="en-US" dirty="0">
                <a:cs typeface="+mn-cs"/>
              </a:rPr>
            </a:br>
            <a:r>
              <a:rPr lang="ar-EG" altLang="en-US" dirty="0">
                <a:cs typeface="+mn-cs"/>
              </a:rPr>
              <a:t>الرعاية الصحية</a:t>
            </a:r>
            <a:r>
              <a:rPr lang="en-US" altLang="en-US" sz="3200" dirty="0">
                <a:effectLst>
                  <a:outerShdw blurRad="38100" dist="38100" dir="2700000" algn="tl">
                    <a:srgbClr val="000000">
                      <a:alpha val="43137"/>
                    </a:srgbClr>
                  </a:outerShdw>
                </a:effectLst>
              </a:rPr>
              <a:t/>
            </a:r>
            <a:br>
              <a:rPr lang="en-US" altLang="en-US" sz="3200" dirty="0">
                <a:effectLst>
                  <a:outerShdw blurRad="38100" dist="38100" dir="2700000" algn="tl">
                    <a:srgbClr val="000000">
                      <a:alpha val="43137"/>
                    </a:srgbClr>
                  </a:outerShdw>
                </a:effectLst>
              </a:rPr>
            </a:br>
            <a:endParaRPr lang="en-GB" sz="3200" dirty="0"/>
          </a:p>
        </p:txBody>
      </p:sp>
    </p:spTree>
    <p:extLst>
      <p:ext uri="{BB962C8B-B14F-4D97-AF65-F5344CB8AC3E}">
        <p14:creationId xmlns:p14="http://schemas.microsoft.com/office/powerpoint/2010/main" val="1167812625"/>
      </p:ext>
    </p:extLst>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3048000" cy="5638800"/>
          </a:xfrm>
        </p:spPr>
        <p:txBody>
          <a:bodyPr/>
          <a:lstStyle/>
          <a:p>
            <a:r>
              <a:rPr lang="en-US" sz="2000" dirty="0">
                <a:solidFill>
                  <a:srgbClr val="FF0000"/>
                </a:solidFill>
                <a:effectLst/>
              </a:rPr>
              <a:t>The road map from clinical data generation to NLP data enrichment, to machine learning data analysis, to clinical decision making. </a:t>
            </a:r>
          </a:p>
        </p:txBody>
      </p:sp>
      <p:pic>
        <p:nvPicPr>
          <p:cNvPr id="5" name="Picture 4"/>
          <p:cNvPicPr>
            <a:picLocks noChangeAspect="1"/>
          </p:cNvPicPr>
          <p:nvPr/>
        </p:nvPicPr>
        <p:blipFill>
          <a:blip r:embed="rId2"/>
          <a:stretch>
            <a:fillRect/>
          </a:stretch>
        </p:blipFill>
        <p:spPr>
          <a:xfrm>
            <a:off x="3581781" y="457200"/>
            <a:ext cx="5409819" cy="6080288"/>
          </a:xfrm>
          <a:prstGeom prst="rect">
            <a:avLst/>
          </a:prstGeom>
        </p:spPr>
      </p:pic>
      <p:sp>
        <p:nvSpPr>
          <p:cNvPr id="3" name="Rectangle 5">
            <a:extLst>
              <a:ext uri="{FF2B5EF4-FFF2-40B4-BE49-F238E27FC236}">
                <a16:creationId xmlns:a16="http://schemas.microsoft.com/office/drawing/2014/main" id="{02304902-0032-6E4C-055D-954541E5C5D4}"/>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4" name="Title 1">
            <a:extLst>
              <a:ext uri="{FF2B5EF4-FFF2-40B4-BE49-F238E27FC236}">
                <a16:creationId xmlns:a16="http://schemas.microsoft.com/office/drawing/2014/main" id="{DA9564F0-18C6-15CD-FF0D-CAD90E0F989C}"/>
              </a:ext>
            </a:extLst>
          </p:cNvPr>
          <p:cNvSpPr txBox="1">
            <a:spLocks/>
          </p:cNvSpPr>
          <p:nvPr/>
        </p:nvSpPr>
        <p:spPr bwMode="auto">
          <a:xfrm>
            <a:off x="381000" y="586268"/>
            <a:ext cx="3276600" cy="1981200"/>
          </a:xfrm>
          <a:prstGeom prst="rect">
            <a:avLst/>
          </a:prstGeom>
          <a:no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rtl="1"/>
            <a:r>
              <a:rPr lang="en-US" altLang="en-US" kern="0" dirty="0"/>
              <a:t/>
            </a:r>
            <a:br>
              <a:rPr lang="en-US" altLang="en-US" kern="0" dirty="0"/>
            </a:br>
            <a:r>
              <a:rPr lang="ar-EG" altLang="en-US" sz="4000" kern="0" dirty="0">
                <a:cs typeface="+mn-cs"/>
              </a:rPr>
              <a:t>الذكاء الاصطناعي في السجلات الطبية الالكترونية</a:t>
            </a:r>
            <a:r>
              <a:rPr lang="en-US" altLang="en-US" kern="0" dirty="0"/>
              <a:t/>
            </a:r>
            <a:br>
              <a:rPr lang="en-US" altLang="en-US" kern="0" dirty="0"/>
            </a:br>
            <a:endParaRPr lang="en-GB" kern="0" dirty="0"/>
          </a:p>
        </p:txBody>
      </p:sp>
    </p:spTree>
    <p:extLst>
      <p:ext uri="{BB962C8B-B14F-4D97-AF65-F5344CB8AC3E}">
        <p14:creationId xmlns:p14="http://schemas.microsoft.com/office/powerpoint/2010/main" val="3693099444"/>
      </p:ext>
    </p:extLst>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D2E8-F29F-8D2E-312B-5974F6E3D6C5}"/>
            </a:ext>
          </a:extLst>
        </p:cNvPr>
        <p:cNvGrpSpPr/>
        <p:nvPr/>
      </p:nvGrpSpPr>
      <p:grpSpPr>
        <a:xfrm>
          <a:off x="0" y="0"/>
          <a:ext cx="0" cy="0"/>
          <a:chOff x="0" y="0"/>
          <a:chExt cx="0" cy="0"/>
        </a:xfrm>
      </p:grpSpPr>
      <p:sp>
        <p:nvSpPr>
          <p:cNvPr id="199688" name="Rectangle 8">
            <a:extLst>
              <a:ext uri="{FF2B5EF4-FFF2-40B4-BE49-F238E27FC236}">
                <a16:creationId xmlns:a16="http://schemas.microsoft.com/office/drawing/2014/main" id="{11DF68F0-1F89-BD3E-2E2E-92830F5DF1AC}"/>
              </a:ext>
            </a:extLst>
          </p:cNvPr>
          <p:cNvSpPr>
            <a:spLocks noChangeArrowheads="1"/>
          </p:cNvSpPr>
          <p:nvPr/>
        </p:nvSpPr>
        <p:spPr bwMode="auto">
          <a:xfrm>
            <a:off x="4876800" y="1447800"/>
            <a:ext cx="3657600" cy="3730738"/>
          </a:xfrm>
          <a:prstGeom prst="rect">
            <a:avLst/>
          </a:prstGeom>
          <a:noFill/>
          <a:ln w="9525">
            <a:noFill/>
            <a:miter lim="800000"/>
            <a:headEnd/>
            <a:tailEnd/>
          </a:ln>
          <a:effectLst>
            <a:outerShdw algn="ctr" rotWithShape="0">
              <a:schemeClr val="tx1"/>
            </a:outerShdw>
          </a:effectLst>
        </p:spPr>
        <p:txBody>
          <a:bodyPr anchor="ctr"/>
          <a:lstStyle/>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الذكاء الاصطناعي</a:t>
            </a:r>
          </a:p>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في التشخيص الاكلينيكي </a:t>
            </a:r>
            <a:endParaRPr lang="en-US"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endParaRPr>
          </a:p>
        </p:txBody>
      </p:sp>
      <p:sp>
        <p:nvSpPr>
          <p:cNvPr id="7" name="Rectangle 5">
            <a:extLst>
              <a:ext uri="{FF2B5EF4-FFF2-40B4-BE49-F238E27FC236}">
                <a16:creationId xmlns:a16="http://schemas.microsoft.com/office/drawing/2014/main" id="{DA5226C2-2A9E-911E-847D-45E34A22444A}"/>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pic>
        <p:nvPicPr>
          <p:cNvPr id="3" name="Picture 2">
            <a:extLst>
              <a:ext uri="{FF2B5EF4-FFF2-40B4-BE49-F238E27FC236}">
                <a16:creationId xmlns:a16="http://schemas.microsoft.com/office/drawing/2014/main" id="{D0A4A173-35C4-0D36-9FD6-D7F873B3FE19}"/>
              </a:ext>
            </a:extLst>
          </p:cNvPr>
          <p:cNvPicPr>
            <a:picLocks noChangeAspect="1"/>
          </p:cNvPicPr>
          <p:nvPr/>
        </p:nvPicPr>
        <p:blipFill rotWithShape="1">
          <a:blip r:embed="rId3"/>
          <a:srcRect l="30001" r="5500"/>
          <a:stretch/>
        </p:blipFill>
        <p:spPr>
          <a:xfrm>
            <a:off x="990600" y="1143000"/>
            <a:ext cx="3505200" cy="4572000"/>
          </a:xfrm>
          <a:prstGeom prst="rect">
            <a:avLst/>
          </a:prstGeom>
        </p:spPr>
      </p:pic>
    </p:spTree>
    <p:extLst>
      <p:ext uri="{BB962C8B-B14F-4D97-AF65-F5344CB8AC3E}">
        <p14:creationId xmlns:p14="http://schemas.microsoft.com/office/powerpoint/2010/main" val="2628770142"/>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7683970-5D43-4947-9D58-DA8C6CCA6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31" b="4445"/>
          <a:stretch/>
        </p:blipFill>
        <p:spPr bwMode="auto">
          <a:xfrm>
            <a:off x="0" y="1295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28EE95-0E59-4E33-A60A-C5BD27E79ED5}"/>
              </a:ext>
            </a:extLst>
          </p:cNvPr>
          <p:cNvSpPr txBox="1"/>
          <p:nvPr/>
        </p:nvSpPr>
        <p:spPr>
          <a:xfrm>
            <a:off x="0" y="2057401"/>
            <a:ext cx="1600200" cy="646331"/>
          </a:xfrm>
          <a:prstGeom prst="rect">
            <a:avLst/>
          </a:prstGeom>
          <a:noFill/>
        </p:spPr>
        <p:txBody>
          <a:bodyPr wrap="square">
            <a:spAutoFit/>
          </a:bodyPr>
          <a:lstStyle/>
          <a:p>
            <a:pPr algn="ctr">
              <a:buSzPct val="110000"/>
            </a:pPr>
            <a:r>
              <a:rPr lang="en-US" sz="3600" b="1" kern="0" dirty="0">
                <a:solidFill>
                  <a:srgbClr val="FF0000"/>
                </a:solidFill>
                <a:effectLst>
                  <a:outerShdw blurRad="38100" dist="38100" dir="2700000" algn="tl">
                    <a:srgbClr val="000000">
                      <a:alpha val="43137"/>
                    </a:srgbClr>
                  </a:outerShdw>
                </a:effectLst>
              </a:rPr>
              <a:t>1980s</a:t>
            </a:r>
            <a:endParaRPr lang="en-US" sz="3600" kern="0" dirty="0">
              <a:solidFill>
                <a:srgbClr val="FF0000"/>
              </a:solidFill>
            </a:endParaRPr>
          </a:p>
        </p:txBody>
      </p:sp>
      <p:sp>
        <p:nvSpPr>
          <p:cNvPr id="6" name="TextBox 5">
            <a:extLst>
              <a:ext uri="{FF2B5EF4-FFF2-40B4-BE49-F238E27FC236}">
                <a16:creationId xmlns:a16="http://schemas.microsoft.com/office/drawing/2014/main" id="{74E4CE23-2CAA-4152-A212-FA415922D65F}"/>
              </a:ext>
            </a:extLst>
          </p:cNvPr>
          <p:cNvSpPr txBox="1"/>
          <p:nvPr/>
        </p:nvSpPr>
        <p:spPr>
          <a:xfrm>
            <a:off x="1600200" y="2057401"/>
            <a:ext cx="1905000" cy="646331"/>
          </a:xfrm>
          <a:prstGeom prst="rect">
            <a:avLst/>
          </a:prstGeom>
          <a:noFill/>
        </p:spPr>
        <p:txBody>
          <a:bodyPr wrap="square">
            <a:spAutoFit/>
          </a:bodyPr>
          <a:lstStyle/>
          <a:p>
            <a:pPr algn="ctr">
              <a:buSzPct val="110000"/>
            </a:pPr>
            <a:r>
              <a:rPr lang="en-US" sz="3600" b="1" kern="0" dirty="0">
                <a:solidFill>
                  <a:srgbClr val="FF0000"/>
                </a:solidFill>
                <a:effectLst>
                  <a:outerShdw blurRad="38100" dist="38100" dir="2700000" algn="tl">
                    <a:srgbClr val="000000">
                      <a:alpha val="43137"/>
                    </a:srgbClr>
                  </a:outerShdw>
                </a:effectLst>
              </a:rPr>
              <a:t>1990s</a:t>
            </a:r>
            <a:endParaRPr lang="en-US" sz="3600" kern="0" dirty="0">
              <a:solidFill>
                <a:srgbClr val="FF0000"/>
              </a:solidFill>
            </a:endParaRPr>
          </a:p>
        </p:txBody>
      </p:sp>
      <p:sp>
        <p:nvSpPr>
          <p:cNvPr id="7" name="TextBox 6">
            <a:extLst>
              <a:ext uri="{FF2B5EF4-FFF2-40B4-BE49-F238E27FC236}">
                <a16:creationId xmlns:a16="http://schemas.microsoft.com/office/drawing/2014/main" id="{2101F4A9-350A-4AA8-BB8A-0407971390ED}"/>
              </a:ext>
            </a:extLst>
          </p:cNvPr>
          <p:cNvSpPr txBox="1"/>
          <p:nvPr/>
        </p:nvSpPr>
        <p:spPr>
          <a:xfrm>
            <a:off x="3505200" y="2057401"/>
            <a:ext cx="1905000" cy="646331"/>
          </a:xfrm>
          <a:prstGeom prst="rect">
            <a:avLst/>
          </a:prstGeom>
          <a:noFill/>
        </p:spPr>
        <p:txBody>
          <a:bodyPr wrap="square">
            <a:spAutoFit/>
          </a:bodyPr>
          <a:lstStyle/>
          <a:p>
            <a:pPr algn="ctr">
              <a:buSzPct val="110000"/>
            </a:pPr>
            <a:r>
              <a:rPr lang="en-US" sz="3600" b="1" kern="0" dirty="0">
                <a:solidFill>
                  <a:srgbClr val="FF0000"/>
                </a:solidFill>
                <a:effectLst>
                  <a:outerShdw blurRad="38100" dist="38100" dir="2700000" algn="tl">
                    <a:srgbClr val="000000">
                      <a:alpha val="43137"/>
                    </a:srgbClr>
                  </a:outerShdw>
                </a:effectLst>
              </a:rPr>
              <a:t>2000s</a:t>
            </a:r>
            <a:endParaRPr lang="en-US" sz="3600" kern="0" dirty="0">
              <a:solidFill>
                <a:srgbClr val="FF0000"/>
              </a:solidFill>
            </a:endParaRPr>
          </a:p>
        </p:txBody>
      </p:sp>
      <p:sp>
        <p:nvSpPr>
          <p:cNvPr id="8" name="TextBox 7">
            <a:extLst>
              <a:ext uri="{FF2B5EF4-FFF2-40B4-BE49-F238E27FC236}">
                <a16:creationId xmlns:a16="http://schemas.microsoft.com/office/drawing/2014/main" id="{A01481E7-597D-42D0-9E61-46DC815E0E65}"/>
              </a:ext>
            </a:extLst>
          </p:cNvPr>
          <p:cNvSpPr txBox="1"/>
          <p:nvPr/>
        </p:nvSpPr>
        <p:spPr>
          <a:xfrm>
            <a:off x="5410200" y="2057401"/>
            <a:ext cx="1905000" cy="646331"/>
          </a:xfrm>
          <a:prstGeom prst="rect">
            <a:avLst/>
          </a:prstGeom>
          <a:noFill/>
        </p:spPr>
        <p:txBody>
          <a:bodyPr wrap="square">
            <a:spAutoFit/>
          </a:bodyPr>
          <a:lstStyle/>
          <a:p>
            <a:pPr algn="ctr">
              <a:buSzPct val="110000"/>
            </a:pPr>
            <a:r>
              <a:rPr lang="en-US" sz="3600" b="1" kern="0" dirty="0">
                <a:solidFill>
                  <a:srgbClr val="FF0000"/>
                </a:solidFill>
                <a:effectLst>
                  <a:outerShdw blurRad="38100" dist="38100" dir="2700000" algn="tl">
                    <a:srgbClr val="000000">
                      <a:alpha val="43137"/>
                    </a:srgbClr>
                  </a:outerShdw>
                </a:effectLst>
              </a:rPr>
              <a:t>2004</a:t>
            </a:r>
            <a:endParaRPr lang="en-US" sz="3600" kern="0" dirty="0">
              <a:solidFill>
                <a:srgbClr val="FF0000"/>
              </a:solidFill>
            </a:endParaRPr>
          </a:p>
        </p:txBody>
      </p:sp>
      <p:sp>
        <p:nvSpPr>
          <p:cNvPr id="9" name="TextBox 8">
            <a:extLst>
              <a:ext uri="{FF2B5EF4-FFF2-40B4-BE49-F238E27FC236}">
                <a16:creationId xmlns:a16="http://schemas.microsoft.com/office/drawing/2014/main" id="{4440F598-01CA-4699-9313-A76C8BCC2F5A}"/>
              </a:ext>
            </a:extLst>
          </p:cNvPr>
          <p:cNvSpPr txBox="1"/>
          <p:nvPr/>
        </p:nvSpPr>
        <p:spPr>
          <a:xfrm>
            <a:off x="7315199" y="2057400"/>
            <a:ext cx="1786689" cy="646331"/>
          </a:xfrm>
          <a:prstGeom prst="rect">
            <a:avLst/>
          </a:prstGeom>
          <a:noFill/>
        </p:spPr>
        <p:txBody>
          <a:bodyPr wrap="square">
            <a:spAutoFit/>
          </a:bodyPr>
          <a:lstStyle/>
          <a:p>
            <a:pPr algn="ctr">
              <a:buSzPct val="110000"/>
            </a:pPr>
            <a:r>
              <a:rPr lang="en-US" sz="3600" b="1" kern="0" dirty="0">
                <a:solidFill>
                  <a:srgbClr val="FF0000"/>
                </a:solidFill>
                <a:effectLst>
                  <a:outerShdw blurRad="38100" dist="38100" dir="2700000" algn="tl">
                    <a:srgbClr val="000000">
                      <a:alpha val="43137"/>
                    </a:srgbClr>
                  </a:outerShdw>
                </a:effectLst>
              </a:rPr>
              <a:t>2010s</a:t>
            </a:r>
            <a:endParaRPr lang="en-US" sz="3600" kern="0" dirty="0">
              <a:solidFill>
                <a:srgbClr val="FF0000"/>
              </a:solidFill>
            </a:endParaRPr>
          </a:p>
        </p:txBody>
      </p:sp>
      <p:sp>
        <p:nvSpPr>
          <p:cNvPr id="3" name="Rectangle 2">
            <a:extLst>
              <a:ext uri="{FF2B5EF4-FFF2-40B4-BE49-F238E27FC236}">
                <a16:creationId xmlns:a16="http://schemas.microsoft.com/office/drawing/2014/main" id="{F39ABB45-2829-529F-CFDB-659D7A0DD7B6}"/>
              </a:ext>
            </a:extLst>
          </p:cNvPr>
          <p:cNvSpPr/>
          <p:nvPr/>
        </p:nvSpPr>
        <p:spPr bwMode="auto">
          <a:xfrm>
            <a:off x="5943600" y="533400"/>
            <a:ext cx="2133600" cy="609600"/>
          </a:xfrm>
          <a:prstGeom prst="rect">
            <a:avLst/>
          </a:prstGeom>
          <a:solidFill>
            <a:srgbClr val="F8F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Title 1">
            <a:extLst>
              <a:ext uri="{FF2B5EF4-FFF2-40B4-BE49-F238E27FC236}">
                <a16:creationId xmlns:a16="http://schemas.microsoft.com/office/drawing/2014/main" id="{E7831723-4D02-F80A-5F7C-AB55962524BF}"/>
              </a:ext>
            </a:extLst>
          </p:cNvPr>
          <p:cNvSpPr>
            <a:spLocks noGrp="1"/>
          </p:cNvSpPr>
          <p:nvPr>
            <p:ph type="title"/>
          </p:nvPr>
        </p:nvSpPr>
        <p:spPr>
          <a:xfrm>
            <a:off x="685800" y="533400"/>
            <a:ext cx="7772400" cy="533400"/>
          </a:xfrm>
        </p:spPr>
        <p:txBody>
          <a:bodyPr/>
          <a:lstStyle/>
          <a:p>
            <a:pPr algn="r" rtl="1"/>
            <a:r>
              <a:rPr lang="ar-KW" sz="4400" dirty="0" smtClean="0">
                <a:cs typeface="+mn-cs"/>
              </a:rPr>
              <a:t>تطور الإنترنت </a:t>
            </a:r>
            <a:endParaRPr lang="en-US" sz="4400" dirty="0">
              <a:cs typeface="+mn-cs"/>
            </a:endParaRPr>
          </a:p>
        </p:txBody>
      </p:sp>
      <p:sp>
        <p:nvSpPr>
          <p:cNvPr id="13" name="Rectangle 5">
            <a:extLst>
              <a:ext uri="{FF2B5EF4-FFF2-40B4-BE49-F238E27FC236}">
                <a16:creationId xmlns:a16="http://schemas.microsoft.com/office/drawing/2014/main" id="{DA5226C2-2A9E-911E-847D-45E34A22444A}"/>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smtClean="0"/>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27083329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5345-F473-E226-132B-648EDDA7D769}"/>
              </a:ext>
            </a:extLst>
          </p:cNvPr>
          <p:cNvSpPr>
            <a:spLocks noGrp="1"/>
          </p:cNvSpPr>
          <p:nvPr>
            <p:ph type="title"/>
          </p:nvPr>
        </p:nvSpPr>
        <p:spPr/>
        <p:txBody>
          <a:bodyPr/>
          <a:lstStyle/>
          <a:p>
            <a:endParaRPr lang="en-US"/>
          </a:p>
        </p:txBody>
      </p:sp>
      <p:pic>
        <p:nvPicPr>
          <p:cNvPr id="20482" name="Picture 2" descr="Using AI to predict breast cancer and personalize care | MIT News |  Massachusetts Institute of Technology">
            <a:extLst>
              <a:ext uri="{FF2B5EF4-FFF2-40B4-BE49-F238E27FC236}">
                <a16:creationId xmlns:a16="http://schemas.microsoft.com/office/drawing/2014/main" id="{2280C4B5-BEBE-A080-4AB8-036FD56E6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9263"/>
            <a:ext cx="9144000" cy="60277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2CEBA9-71FA-378D-2FCA-902F8988F76E}"/>
              </a:ext>
            </a:extLst>
          </p:cNvPr>
          <p:cNvSpPr txBox="1"/>
          <p:nvPr/>
        </p:nvSpPr>
        <p:spPr>
          <a:xfrm>
            <a:off x="2018249" y="542835"/>
            <a:ext cx="2632842" cy="830997"/>
          </a:xfrm>
          <a:prstGeom prst="rect">
            <a:avLst/>
          </a:prstGeom>
          <a:noFill/>
        </p:spPr>
        <p:txBody>
          <a:bodyPr wrap="square" rtlCol="0">
            <a:spAutoFit/>
          </a:bodyPr>
          <a:lstStyle/>
          <a:p>
            <a:pPr algn="ctr"/>
            <a:r>
              <a:rPr lang="ar-EG" b="1" dirty="0">
                <a:solidFill>
                  <a:schemeClr val="bg1"/>
                </a:solidFill>
                <a:latin typeface="+mj-lt"/>
              </a:rPr>
              <a:t>ورم مكتشف </a:t>
            </a:r>
          </a:p>
          <a:p>
            <a:pPr algn="ctr"/>
            <a:r>
              <a:rPr lang="ar-EG" b="1" dirty="0">
                <a:solidFill>
                  <a:schemeClr val="bg1"/>
                </a:solidFill>
                <a:latin typeface="+mj-lt"/>
              </a:rPr>
              <a:t>بالذكاء الاصطناعي</a:t>
            </a:r>
            <a:endParaRPr lang="en-US" b="1" dirty="0">
              <a:solidFill>
                <a:schemeClr val="bg1"/>
              </a:solidFill>
              <a:latin typeface="+mj-lt"/>
            </a:endParaRPr>
          </a:p>
        </p:txBody>
      </p:sp>
      <p:sp>
        <p:nvSpPr>
          <p:cNvPr id="6" name="TextBox 5">
            <a:extLst>
              <a:ext uri="{FF2B5EF4-FFF2-40B4-BE49-F238E27FC236}">
                <a16:creationId xmlns:a16="http://schemas.microsoft.com/office/drawing/2014/main" id="{74595BD8-A261-53F9-D943-6292E6B54197}"/>
              </a:ext>
            </a:extLst>
          </p:cNvPr>
          <p:cNvSpPr txBox="1"/>
          <p:nvPr/>
        </p:nvSpPr>
        <p:spPr>
          <a:xfrm>
            <a:off x="6608379" y="542835"/>
            <a:ext cx="2632842" cy="1200329"/>
          </a:xfrm>
          <a:prstGeom prst="rect">
            <a:avLst/>
          </a:prstGeom>
          <a:noFill/>
        </p:spPr>
        <p:txBody>
          <a:bodyPr wrap="square" rtlCol="0">
            <a:spAutoFit/>
          </a:bodyPr>
          <a:lstStyle/>
          <a:p>
            <a:pPr algn="ctr"/>
            <a:r>
              <a:rPr lang="ar-EG" b="1" dirty="0">
                <a:solidFill>
                  <a:schemeClr val="bg1"/>
                </a:solidFill>
                <a:latin typeface="+mj-lt"/>
              </a:rPr>
              <a:t>نفس الورم تم اكتشافه عن طريق أخصائي الأشعة بعد 4 سنوات</a:t>
            </a:r>
            <a:endParaRPr lang="en-US" b="1" dirty="0">
              <a:solidFill>
                <a:schemeClr val="bg1"/>
              </a:solidFill>
              <a:latin typeface="+mj-lt"/>
            </a:endParaRPr>
          </a:p>
        </p:txBody>
      </p:sp>
      <p:sp>
        <p:nvSpPr>
          <p:cNvPr id="3" name="Rectangle 5">
            <a:extLst>
              <a:ext uri="{FF2B5EF4-FFF2-40B4-BE49-F238E27FC236}">
                <a16:creationId xmlns:a16="http://schemas.microsoft.com/office/drawing/2014/main" id="{89424B24-A50A-2B0D-D327-7A9A47E5A40D}"/>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dirty="0"/>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672351756"/>
      </p:ext>
    </p:extLst>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521E9A7-BFD8-8BF7-418D-D93F534159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182F91C-4504-7031-C07B-E270AD4AE6A7}"/>
              </a:ext>
            </a:extLst>
          </p:cNvPr>
          <p:cNvSpPr/>
          <p:nvPr/>
        </p:nvSpPr>
        <p:spPr>
          <a:xfrm>
            <a:off x="38100" y="1371600"/>
            <a:ext cx="9067800" cy="4832092"/>
          </a:xfrm>
          <a:prstGeom prst="rect">
            <a:avLst/>
          </a:prstGeom>
        </p:spPr>
        <p:txBody>
          <a:bodyPr wrap="square">
            <a:spAutoFit/>
          </a:bodyPr>
          <a:lstStyle/>
          <a:p>
            <a:pPr lvl="1" algn="r" rtl="1">
              <a:buClr>
                <a:srgbClr val="FF0000"/>
              </a:buClr>
            </a:pPr>
            <a:r>
              <a:rPr lang="ar-SA" sz="2800" dirty="0">
                <a:effectLst/>
                <a:latin typeface="Aptos" panose="020B0004020202020204" pitchFamily="34" charset="0"/>
                <a:ea typeface="Aptos" panose="020B0004020202020204" pitchFamily="34" charset="0"/>
                <a:cs typeface="Arial" panose="020B0604020202020204" pitchFamily="34" charset="0"/>
              </a:rPr>
              <a:t>للذكاء الاصطناعي قدرات لا تُنكَر في </a:t>
            </a:r>
            <a:r>
              <a:rPr lang="ar-SA" sz="2800" b="1" dirty="0">
                <a:solidFill>
                  <a:srgbClr val="C0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تشخيص الأمراض</a:t>
            </a:r>
            <a:r>
              <a:rPr lang="ar-EG" sz="2800" b="1"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a:t>
            </a:r>
            <a:endParaRPr lang="ar-EG" sz="2800" dirty="0">
              <a:effectLst/>
              <a:latin typeface="Aptos" panose="020B0004020202020204" pitchFamily="34" charset="0"/>
              <a:ea typeface="Aptos" panose="020B0004020202020204" pitchFamily="34" charset="0"/>
              <a:cs typeface="Arial" panose="020B0604020202020204" pitchFamily="34" charset="0"/>
            </a:endParaRPr>
          </a:p>
          <a:p>
            <a:pPr marL="914400" lvl="1" indent="-457200" algn="r" rtl="1">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تحليل بيانات المريض</a:t>
            </a:r>
            <a:r>
              <a:rPr lang="ar-EG" altLang="en-US" sz="2800" b="1" dirty="0">
                <a:latin typeface="+mn-lt"/>
              </a:rPr>
              <a:t>.</a:t>
            </a:r>
            <a:endParaRPr lang="en-US" altLang="en-US" sz="2800" b="1" dirty="0">
              <a:latin typeface="+mn-lt"/>
            </a:endParaRPr>
          </a:p>
          <a:p>
            <a:pPr marL="914400" lvl="1" indent="-457200" algn="r" rtl="1">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رصد الأنماط والقدرة على التنبؤ</a:t>
            </a:r>
            <a:r>
              <a:rPr lang="ar-EG" altLang="en-US" sz="2800" b="1" dirty="0">
                <a:latin typeface="+mn-lt"/>
              </a:rPr>
              <a:t>.</a:t>
            </a:r>
            <a:endParaRPr lang="en-US" altLang="en-US" sz="2800" b="1" dirty="0">
              <a:latin typeface="+mn-lt"/>
            </a:endParaRPr>
          </a:p>
          <a:p>
            <a:pPr marL="914400" lvl="1" indent="-457200" algn="r" rtl="1">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الذكاء الاصطناعي والاختبارات التصويرية</a:t>
            </a:r>
            <a:r>
              <a:rPr lang="ar-EG" altLang="en-US" sz="2800" b="1" dirty="0">
                <a:latin typeface="+mn-lt"/>
              </a:rPr>
              <a:t>.</a:t>
            </a:r>
          </a:p>
          <a:p>
            <a:pPr marL="914400" lvl="1" indent="-457200" algn="r" rtl="1">
              <a:buClr>
                <a:srgbClr val="FF0000"/>
              </a:buClr>
              <a:buFont typeface="Wingdings" panose="05000000000000000000" pitchFamily="2" charset="2"/>
              <a:buChar char="§"/>
            </a:pPr>
            <a:r>
              <a:rPr lang="ar-SA" sz="2800" b="1" dirty="0">
                <a:solidFill>
                  <a:srgbClr val="000000"/>
                </a:solidFill>
                <a:ea typeface="Aptos" panose="020B0004020202020204" pitchFamily="34" charset="0"/>
                <a:cs typeface="Arial" panose="020B0604020202020204" pitchFamily="34" charset="0"/>
              </a:rPr>
              <a:t>الكشف عن الأمراض وتشخيصها</a:t>
            </a:r>
            <a:r>
              <a:rPr lang="ar-EG" sz="2800" b="1" dirty="0">
                <a:solidFill>
                  <a:srgbClr val="000000"/>
                </a:solidFill>
                <a:ea typeface="Aptos" panose="020B0004020202020204" pitchFamily="34" charset="0"/>
                <a:cs typeface="Arial" panose="020B0604020202020204" pitchFamily="34" charset="0"/>
              </a:rPr>
              <a:t>.</a:t>
            </a:r>
            <a:endParaRPr lang="en-US" altLang="en-US" sz="2800" b="1" dirty="0">
              <a:latin typeface="+mn-lt"/>
            </a:endParaRPr>
          </a:p>
          <a:p>
            <a:pPr marL="914400" lvl="1" indent="-457200" algn="r" rtl="1">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رصد الأمراض مبكرًا</a:t>
            </a:r>
            <a:r>
              <a:rPr lang="ar-EG" altLang="en-US" sz="2800" b="1" dirty="0">
                <a:latin typeface="+mn-lt"/>
              </a:rPr>
              <a:t>.</a:t>
            </a:r>
            <a:endParaRPr lang="en-US" altLang="en-US" sz="2800" b="1" dirty="0">
              <a:latin typeface="+mn-lt"/>
            </a:endParaRPr>
          </a:p>
          <a:p>
            <a:pPr marL="914400" lvl="1" indent="-457200" algn="r" rtl="1">
              <a:buClr>
                <a:srgbClr val="FF0000"/>
              </a:buClr>
              <a:buFont typeface="Wingdings" panose="05000000000000000000" pitchFamily="2" charset="2"/>
              <a:buChar char="§"/>
            </a:pPr>
            <a:r>
              <a:rPr lang="ar-SA" sz="2800" b="1" dirty="0">
                <a:solidFill>
                  <a:srgbClr val="000000"/>
                </a:solidFill>
                <a:ea typeface="Aptos" panose="020B0004020202020204" pitchFamily="34" charset="0"/>
                <a:cs typeface="Arial" panose="020B0604020202020204" pitchFamily="34" charset="0"/>
              </a:rPr>
              <a:t>تقليل الخطأ</a:t>
            </a:r>
            <a:r>
              <a:rPr lang="ar-EG" altLang="en-US" sz="2800" b="1" dirty="0">
                <a:latin typeface="+mn-lt"/>
              </a:rPr>
              <a:t>.</a:t>
            </a:r>
          </a:p>
          <a:p>
            <a:pPr marL="914400" lvl="1" indent="-457200" algn="r" rtl="1">
              <a:buClr>
                <a:srgbClr val="FF0000"/>
              </a:buClr>
              <a:buFont typeface="Wingdings" panose="05000000000000000000" pitchFamily="2" charset="2"/>
              <a:buChar char="§"/>
            </a:pPr>
            <a:r>
              <a:rPr lang="ar-SA" sz="2800" b="1" dirty="0">
                <a:solidFill>
                  <a:srgbClr val="000000"/>
                </a:solidFill>
                <a:ea typeface="Aptos" panose="020B0004020202020204" pitchFamily="34" charset="0"/>
                <a:cs typeface="Arial" panose="020B0604020202020204" pitchFamily="34" charset="0"/>
              </a:rPr>
              <a:t>تقديم الدعم الافتراضي</a:t>
            </a:r>
            <a:r>
              <a:rPr lang="ar-EG" sz="2800" b="1" dirty="0">
                <a:solidFill>
                  <a:srgbClr val="000000"/>
                </a:solidFill>
                <a:ea typeface="Aptos" panose="020B0004020202020204" pitchFamily="34" charset="0"/>
                <a:cs typeface="Arial" panose="020B0604020202020204" pitchFamily="34" charset="0"/>
              </a:rPr>
              <a:t>.</a:t>
            </a:r>
          </a:p>
          <a:p>
            <a:pPr marL="914400" lvl="1" indent="-457200" algn="r" rtl="1">
              <a:buClr>
                <a:srgbClr val="FF0000"/>
              </a:buClr>
              <a:buFont typeface="Wingdings" panose="05000000000000000000" pitchFamily="2" charset="2"/>
              <a:buChar char="§"/>
            </a:pPr>
            <a:r>
              <a:rPr lang="ar-SA" sz="2800" b="1" dirty="0">
                <a:solidFill>
                  <a:srgbClr val="000000"/>
                </a:solidFill>
                <a:ea typeface="Aptos" panose="020B0004020202020204" pitchFamily="34" charset="0"/>
                <a:cs typeface="Arial" panose="020B0604020202020204" pitchFamily="34" charset="0"/>
              </a:rPr>
              <a:t>تحسين كفاءة التجارب السريرية</a:t>
            </a:r>
            <a:r>
              <a:rPr lang="ar-EG" sz="2800" b="1" dirty="0">
                <a:solidFill>
                  <a:srgbClr val="000000"/>
                </a:solidFill>
                <a:ea typeface="Aptos" panose="020B0004020202020204" pitchFamily="34" charset="0"/>
                <a:cs typeface="Arial" panose="020B0604020202020204" pitchFamily="34" charset="0"/>
              </a:rPr>
              <a:t>.</a:t>
            </a:r>
          </a:p>
          <a:p>
            <a:pPr marL="914400" lvl="1" indent="-457200" algn="r" rtl="1">
              <a:buClr>
                <a:srgbClr val="FF0000"/>
              </a:buClr>
              <a:buFont typeface="Wingdings" panose="05000000000000000000" pitchFamily="2" charset="2"/>
              <a:buChar char="§"/>
            </a:pPr>
            <a:r>
              <a:rPr lang="ar-SA" sz="2800" b="1" dirty="0">
                <a:solidFill>
                  <a:srgbClr val="000000"/>
                </a:solidFill>
                <a:ea typeface="Aptos" panose="020B0004020202020204" pitchFamily="34" charset="0"/>
                <a:cs typeface="Arial" panose="020B0604020202020204" pitchFamily="34" charset="0"/>
              </a:rPr>
              <a:t>تسريع تطوير الأدوية</a:t>
            </a:r>
            <a:r>
              <a:rPr lang="ar-EG" sz="2800" b="0" dirty="0">
                <a:solidFill>
                  <a:srgbClr val="000000"/>
                </a:solidFill>
                <a:effectLst/>
                <a:ea typeface="Aptos" panose="020B0004020202020204" pitchFamily="34" charset="0"/>
                <a:cs typeface="Arial" panose="020B0604020202020204" pitchFamily="34" charset="0"/>
              </a:rPr>
              <a:t>.</a:t>
            </a:r>
          </a:p>
          <a:p>
            <a:pPr marL="914400" lvl="1" indent="-457200" algn="r" rtl="1">
              <a:buClr>
                <a:srgbClr val="FF0000"/>
              </a:buClr>
              <a:buFont typeface="Wingdings" panose="05000000000000000000" pitchFamily="2" charset="2"/>
              <a:buChar char="§"/>
            </a:pPr>
            <a:endParaRPr lang="en-US" altLang="en-US" sz="2800" dirty="0">
              <a:latin typeface="+mn-lt"/>
            </a:endParaRPr>
          </a:p>
        </p:txBody>
      </p:sp>
      <p:sp>
        <p:nvSpPr>
          <p:cNvPr id="4" name="Rectangle 5">
            <a:extLst>
              <a:ext uri="{FF2B5EF4-FFF2-40B4-BE49-F238E27FC236}">
                <a16:creationId xmlns:a16="http://schemas.microsoft.com/office/drawing/2014/main" id="{8F92D621-EA5E-D68B-A6CA-5DA884FC88D5}"/>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32C0D59F-CC7B-BF03-AE0D-1EF254DE8093}"/>
              </a:ext>
            </a:extLst>
          </p:cNvPr>
          <p:cNvSpPr>
            <a:spLocks noGrp="1"/>
          </p:cNvSpPr>
          <p:nvPr>
            <p:ph type="title"/>
          </p:nvPr>
        </p:nvSpPr>
        <p:spPr>
          <a:xfrm>
            <a:off x="685800" y="533400"/>
            <a:ext cx="7772400" cy="533400"/>
          </a:xfrm>
        </p:spPr>
        <p:txBody>
          <a:bodyPr/>
          <a:lstStyle/>
          <a:p>
            <a:pPr algn="r" rtl="1"/>
            <a:r>
              <a:rPr lang="ar-SA" b="1" dirty="0">
                <a:effectLst/>
                <a:latin typeface="Aptos" panose="020B0004020202020204" pitchFamily="34" charset="0"/>
                <a:ea typeface="Aptos" panose="020B0004020202020204" pitchFamily="34" charset="0"/>
                <a:cs typeface="Arial" panose="020B0604020202020204" pitchFamily="34" charset="0"/>
              </a:rPr>
              <a:t>كيف يُستخدَم الذكاء الاصطناعي في التشخيص؟</a:t>
            </a:r>
            <a:endParaRPr lang="en-US" dirty="0">
              <a:cs typeface="+mn-cs"/>
            </a:endParaRPr>
          </a:p>
        </p:txBody>
      </p:sp>
    </p:spTree>
    <p:extLst>
      <p:ext uri="{BB962C8B-B14F-4D97-AF65-F5344CB8AC3E}">
        <p14:creationId xmlns:p14="http://schemas.microsoft.com/office/powerpoint/2010/main" val="4268972505"/>
      </p:ext>
    </p:extLst>
  </p:cSld>
  <p:clrMapOvr>
    <a:masterClrMapping/>
  </p:clrMapOvr>
  <p:transition>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ث">
            <a:extLst>
              <a:ext uri="{FF2B5EF4-FFF2-40B4-BE49-F238E27FC236}">
                <a16:creationId xmlns:a16="http://schemas.microsoft.com/office/drawing/2014/main" id="{D6E53B6C-89A7-8872-C163-B0F299671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057400"/>
            <a:ext cx="5563196" cy="38532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03204351-36DC-CCE3-1BC7-8BC2F0E27EE4}"/>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dirty="0"/>
              <a:t>الذكاء الاصطناعي: تعزيز للصحة وتحقيق لمقاصد الشريعة الإسلامية				         أ.د/هشـام كـوزو</a:t>
            </a:r>
            <a:endParaRPr lang="en-US" dirty="0"/>
          </a:p>
        </p:txBody>
      </p:sp>
      <p:pic>
        <p:nvPicPr>
          <p:cNvPr id="1030" name="Picture 6" descr="Tethered Cord Syndrome">
            <a:extLst>
              <a:ext uri="{FF2B5EF4-FFF2-40B4-BE49-F238E27FC236}">
                <a16:creationId xmlns:a16="http://schemas.microsoft.com/office/drawing/2014/main" id="{0C265F11-6890-EBE0-E398-90486DD28F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66" t="24444" r="16667" b="4444"/>
          <a:stretch/>
        </p:blipFill>
        <p:spPr bwMode="auto">
          <a:xfrm>
            <a:off x="0" y="1981201"/>
            <a:ext cx="3310621" cy="39359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A2CC11-EB4B-910E-36DA-712D99F68B1C}"/>
              </a:ext>
            </a:extLst>
          </p:cNvPr>
          <p:cNvSpPr txBox="1"/>
          <p:nvPr/>
        </p:nvSpPr>
        <p:spPr>
          <a:xfrm>
            <a:off x="304800" y="3362980"/>
            <a:ext cx="1371600" cy="523220"/>
          </a:xfrm>
          <a:prstGeom prst="rect">
            <a:avLst/>
          </a:prstGeom>
          <a:solidFill>
            <a:schemeClr val="bg1"/>
          </a:solidFill>
        </p:spPr>
        <p:txBody>
          <a:bodyPr wrap="square" rtlCol="0">
            <a:spAutoFit/>
          </a:bodyPr>
          <a:lstStyle/>
          <a:p>
            <a:pPr algn="ctr"/>
            <a:r>
              <a:rPr lang="ar-EG" sz="1400" b="1" dirty="0">
                <a:latin typeface="+mj-lt"/>
              </a:rPr>
              <a:t>متلازمة الحبل </a:t>
            </a:r>
          </a:p>
          <a:p>
            <a:pPr algn="ctr"/>
            <a:r>
              <a:rPr lang="ar-EG" sz="1400" b="1" dirty="0">
                <a:latin typeface="+mj-lt"/>
              </a:rPr>
              <a:t>الشوكي المربوط</a:t>
            </a:r>
            <a:endParaRPr lang="en-US" sz="1400" b="1" dirty="0">
              <a:latin typeface="+mj-lt"/>
            </a:endParaRPr>
          </a:p>
        </p:txBody>
      </p:sp>
      <p:sp>
        <p:nvSpPr>
          <p:cNvPr id="3" name="Title 1">
            <a:extLst>
              <a:ext uri="{FF2B5EF4-FFF2-40B4-BE49-F238E27FC236}">
                <a16:creationId xmlns:a16="http://schemas.microsoft.com/office/drawing/2014/main" id="{1017D646-B742-ADFF-3C57-384AA2D6CA93}"/>
              </a:ext>
            </a:extLst>
          </p:cNvPr>
          <p:cNvSpPr>
            <a:spLocks noGrp="1"/>
          </p:cNvSpPr>
          <p:nvPr>
            <p:ph type="title"/>
          </p:nvPr>
        </p:nvSpPr>
        <p:spPr>
          <a:xfrm>
            <a:off x="838200" y="775494"/>
            <a:ext cx="7620000" cy="609600"/>
          </a:xfrm>
        </p:spPr>
        <p:txBody>
          <a:bodyPr/>
          <a:lstStyle/>
          <a:p>
            <a:pPr algn="r" rtl="1"/>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r>
              <a:rPr lang="ar-EG" altLang="en-US" sz="4000" dirty="0">
                <a:cs typeface="+mn-cs"/>
              </a:rPr>
              <a:t>تشخيص الحالات النادرة بالذكاء الاصطناعي</a:t>
            </a:r>
            <a:r>
              <a:rPr lang="en-US" altLang="en-US" dirty="0">
                <a:effectLst>
                  <a:outerShdw blurRad="38100" dist="38100" dir="2700000" algn="tl">
                    <a:srgbClr val="000000">
                      <a:alpha val="43137"/>
                    </a:srgbClr>
                  </a:outerShdw>
                </a:effectLst>
              </a:rPr>
              <a:t/>
            </a:r>
            <a:br>
              <a:rPr lang="en-US" altLang="en-US" dirty="0">
                <a:effectLst>
                  <a:outerShdw blurRad="38100" dist="38100" dir="2700000" algn="tl">
                    <a:srgbClr val="000000">
                      <a:alpha val="43137"/>
                    </a:srgbClr>
                  </a:outerShdw>
                </a:effectLst>
              </a:rPr>
            </a:br>
            <a:endParaRPr lang="en-GB" dirty="0"/>
          </a:p>
        </p:txBody>
      </p:sp>
    </p:spTree>
    <p:extLst>
      <p:ext uri="{BB962C8B-B14F-4D97-AF65-F5344CB8AC3E}">
        <p14:creationId xmlns:p14="http://schemas.microsoft.com/office/powerpoint/2010/main" val="2176328282"/>
      </p:ext>
    </p:extLst>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3">
            <a:extLst>
              <a:ext uri="{FF2B5EF4-FFF2-40B4-BE49-F238E27FC236}">
                <a16:creationId xmlns:a16="http://schemas.microsoft.com/office/drawing/2014/main" id="{E829AF60-8007-5DF1-E674-C0E6A17C2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506" y="1295400"/>
            <a:ext cx="7138987"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AB6D0C4-80AD-0478-465B-BE9ADD344BAA}"/>
              </a:ext>
            </a:extLst>
          </p:cNvPr>
          <p:cNvSpPr txBox="1">
            <a:spLocks/>
          </p:cNvSpPr>
          <p:nvPr/>
        </p:nvSpPr>
        <p:spPr bwMode="auto">
          <a:xfrm>
            <a:off x="1714499" y="609600"/>
            <a:ext cx="5715000" cy="533400"/>
          </a:xfrm>
          <a:prstGeom prst="rect">
            <a:avLst/>
          </a:prstGeom>
          <a:solidFill>
            <a:schemeClr val="bg1"/>
          </a:solid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rtl="1"/>
            <a:r>
              <a:rPr lang="en-US" altLang="en-US" kern="0" dirty="0"/>
              <a:t/>
            </a:r>
            <a:br>
              <a:rPr lang="en-US" altLang="en-US" kern="0" dirty="0"/>
            </a:br>
            <a:r>
              <a:rPr lang="ar-EG" altLang="en-US" sz="3200" kern="0" dirty="0">
                <a:cs typeface="+mn-cs"/>
              </a:rPr>
              <a:t>الذكاء الاصطناعي والتشخيص المبكر</a:t>
            </a:r>
            <a:r>
              <a:rPr lang="en-US" altLang="en-US" kern="0" dirty="0"/>
              <a:t/>
            </a:r>
            <a:br>
              <a:rPr lang="en-US" altLang="en-US" kern="0" dirty="0"/>
            </a:br>
            <a:endParaRPr lang="en-GB" kern="0" dirty="0"/>
          </a:p>
        </p:txBody>
      </p:sp>
    </p:spTree>
    <p:extLst>
      <p:ext uri="{BB962C8B-B14F-4D97-AF65-F5344CB8AC3E}">
        <p14:creationId xmlns:p14="http://schemas.microsoft.com/office/powerpoint/2010/main" val="1007217780"/>
      </p:ext>
    </p:extLst>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64320F2-0A4E-BACF-804B-852005F0435C}"/>
            </a:ext>
          </a:extLst>
        </p:cNvPr>
        <p:cNvGrpSpPr/>
        <p:nvPr/>
      </p:nvGrpSpPr>
      <p:grpSpPr>
        <a:xfrm>
          <a:off x="0" y="0"/>
          <a:ext cx="0" cy="0"/>
          <a:chOff x="0" y="0"/>
          <a:chExt cx="0" cy="0"/>
        </a:xfrm>
      </p:grpSpPr>
      <p:sp>
        <p:nvSpPr>
          <p:cNvPr id="4" name="Rectangle 5">
            <a:extLst>
              <a:ext uri="{FF2B5EF4-FFF2-40B4-BE49-F238E27FC236}">
                <a16:creationId xmlns:a16="http://schemas.microsoft.com/office/drawing/2014/main" id="{E02368B4-2F3D-430E-CE5F-9C17B601A813}"/>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902E2DB1-CAC5-09C5-1A48-921BB0E3CE96}"/>
              </a:ext>
            </a:extLst>
          </p:cNvPr>
          <p:cNvSpPr>
            <a:spLocks noGrp="1"/>
          </p:cNvSpPr>
          <p:nvPr>
            <p:ph type="title"/>
          </p:nvPr>
        </p:nvSpPr>
        <p:spPr>
          <a:xfrm>
            <a:off x="381000" y="533400"/>
            <a:ext cx="8153400" cy="533400"/>
          </a:xfrm>
        </p:spPr>
        <p:txBody>
          <a:bodyPr/>
          <a:lstStyle/>
          <a:p>
            <a:pPr marL="0" marR="0" algn="r" rtl="1">
              <a:lnSpc>
                <a:spcPct val="107000"/>
              </a:lnSpc>
              <a:spcBef>
                <a:spcPts val="0"/>
              </a:spcBef>
              <a:spcAft>
                <a:spcPts val="800"/>
              </a:spcAft>
            </a:pPr>
            <a:r>
              <a:rPr lang="ar-SA" sz="3200" b="1" kern="100" dirty="0">
                <a:effectLst/>
                <a:latin typeface="Aptos" panose="020B0004020202020204" pitchFamily="34" charset="0"/>
                <a:ea typeface="Aptos" panose="020B0004020202020204" pitchFamily="34" charset="0"/>
                <a:cs typeface="Arial" panose="020B0604020202020204" pitchFamily="34" charset="0"/>
              </a:rPr>
              <a:t>الفرق بين الذكاء </a:t>
            </a:r>
            <a:r>
              <a:rPr lang="ar-SA" sz="3200" kern="100" dirty="0">
                <a:effectLst/>
                <a:latin typeface="Aptos" panose="020B0004020202020204" pitchFamily="34" charset="0"/>
                <a:ea typeface="Aptos" panose="020B0004020202020204" pitchFamily="34" charset="0"/>
                <a:cs typeface="Arial" panose="020B0604020202020204" pitchFamily="34" charset="0"/>
              </a:rPr>
              <a:t>الاصطناعي والأطباء</a:t>
            </a:r>
            <a:r>
              <a:rPr lang="ar-EG" sz="3200" kern="100" dirty="0">
                <a:effectLst/>
                <a:latin typeface="Aptos" panose="020B0004020202020204" pitchFamily="34" charset="0"/>
                <a:ea typeface="Aptos" panose="020B0004020202020204" pitchFamily="34" charset="0"/>
                <a:cs typeface="Arial" panose="020B0604020202020204" pitchFamily="34" charset="0"/>
              </a:rPr>
              <a:t> في </a:t>
            </a:r>
            <a:r>
              <a:rPr lang="ar-SA" sz="3200" kern="100" dirty="0">
                <a:effectLst/>
                <a:latin typeface="Aptos" panose="020B0004020202020204" pitchFamily="34" charset="0"/>
                <a:ea typeface="Aptos" panose="020B0004020202020204" pitchFamily="34" charset="0"/>
                <a:cs typeface="Arial" panose="020B0604020202020204" pitchFamily="34" charset="0"/>
              </a:rPr>
              <a:t>تشخيص الأمراض</a:t>
            </a:r>
            <a:endParaRPr lang="en-US" sz="3200" kern="100" dirty="0">
              <a:effectLst/>
              <a:latin typeface="Aptos" panose="020B0004020202020204" pitchFamily="34" charset="0"/>
              <a:ea typeface="Aptos" panose="020B00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3B4C8FB5-C771-3E49-B9EB-9288B1F7C164}"/>
              </a:ext>
            </a:extLst>
          </p:cNvPr>
          <p:cNvGraphicFramePr>
            <a:graphicFrameLocks noGrp="1"/>
          </p:cNvGraphicFramePr>
          <p:nvPr>
            <p:extLst>
              <p:ext uri="{D42A27DB-BD31-4B8C-83A1-F6EECF244321}">
                <p14:modId xmlns:p14="http://schemas.microsoft.com/office/powerpoint/2010/main" val="3875747571"/>
              </p:ext>
            </p:extLst>
          </p:nvPr>
        </p:nvGraphicFramePr>
        <p:xfrm>
          <a:off x="304800" y="1397000"/>
          <a:ext cx="8458200" cy="475488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825460003"/>
                    </a:ext>
                  </a:extLst>
                </a:gridCol>
                <a:gridCol w="3581400">
                  <a:extLst>
                    <a:ext uri="{9D8B030D-6E8A-4147-A177-3AD203B41FA5}">
                      <a16:colId xmlns:a16="http://schemas.microsoft.com/office/drawing/2014/main" val="2432047648"/>
                    </a:ext>
                  </a:extLst>
                </a:gridCol>
                <a:gridCol w="1447800">
                  <a:extLst>
                    <a:ext uri="{9D8B030D-6E8A-4147-A177-3AD203B41FA5}">
                      <a16:colId xmlns:a16="http://schemas.microsoft.com/office/drawing/2014/main" val="4145261555"/>
                    </a:ext>
                  </a:extLst>
                </a:gridCol>
              </a:tblGrid>
              <a:tr h="370840">
                <a:tc>
                  <a:txBody>
                    <a:bodyPr/>
                    <a:lstStyle/>
                    <a:p>
                      <a:pPr algn="ctr"/>
                      <a:r>
                        <a:rPr lang="ar-SA" sz="2400" b="1"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تشخيص الذكاء الاصطناعي</a:t>
                      </a:r>
                      <a:endParaRPr lang="en-US" sz="2400" dirty="0">
                        <a:solidFill>
                          <a:schemeClr val="bg1"/>
                        </a:solidFill>
                        <a:effectLst>
                          <a:outerShdw blurRad="38100" dist="38100" dir="2700000" algn="tl">
                            <a:srgbClr val="000000">
                              <a:alpha val="43137"/>
                            </a:srgbClr>
                          </a:outerShdw>
                        </a:effectLst>
                      </a:endParaRPr>
                    </a:p>
                  </a:txBody>
                  <a:tcPr/>
                </a:tc>
                <a:tc>
                  <a:txBody>
                    <a:bodyPr/>
                    <a:lstStyle/>
                    <a:p>
                      <a:pPr algn="ctr"/>
                      <a:r>
                        <a:rPr lang="ar-SA" sz="2400" b="1" dirty="0">
                          <a:solidFill>
                            <a:schemeClr val="bg1"/>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تشخيص الطبيب</a:t>
                      </a:r>
                      <a:endParaRPr lang="en-US" sz="2400" dirty="0">
                        <a:solidFill>
                          <a:schemeClr val="bg1"/>
                        </a:solidFill>
                        <a:effectLst>
                          <a:outerShdw blurRad="38100" dist="38100" dir="2700000" algn="tl">
                            <a:srgbClr val="000000">
                              <a:alpha val="43137"/>
                            </a:srgbClr>
                          </a:outerShdw>
                        </a:effectLst>
                      </a:endParaRPr>
                    </a:p>
                  </a:txBody>
                  <a:tcPr/>
                </a:tc>
                <a:tc>
                  <a:txBody>
                    <a:bodyPr/>
                    <a:lstStyle/>
                    <a:p>
                      <a:endParaRPr lang="en-US" dirty="0"/>
                    </a:p>
                  </a:txBody>
                  <a:tcPr/>
                </a:tc>
                <a:extLst>
                  <a:ext uri="{0D108BD9-81ED-4DB2-BD59-A6C34878D82A}">
                    <a16:rowId xmlns:a16="http://schemas.microsoft.com/office/drawing/2014/main" val="2485633807"/>
                  </a:ext>
                </a:extLst>
              </a:tr>
              <a:tr h="370840">
                <a:tc>
                  <a:txBody>
                    <a:bodyPr/>
                    <a:lstStyle/>
                    <a:p>
                      <a:pPr algn="r"/>
                      <a:r>
                        <a:rPr lang="ar-EG" dirty="0"/>
                        <a:t>دقيق جداً بشرط جودة البيانات وصحتها.</a:t>
                      </a:r>
                      <a:endParaRPr lang="en-US" dirty="0"/>
                    </a:p>
                  </a:txBody>
                  <a:tcPr/>
                </a:tc>
                <a:tc>
                  <a:txBody>
                    <a:bodyPr/>
                    <a:lstStyle/>
                    <a:p>
                      <a:pPr algn="r"/>
                      <a:r>
                        <a:rPr lang="ar-EG" dirty="0"/>
                        <a:t>أقل دقة، ولكن فرص الوقوع في الخطأ تقل بزيادة خبرة الطبيب.</a:t>
                      </a:r>
                      <a:endParaRPr lang="en-US" dirty="0"/>
                    </a:p>
                  </a:txBody>
                  <a:tcPr/>
                </a:tc>
                <a:tc>
                  <a:txBody>
                    <a:bodyPr/>
                    <a:lstStyle/>
                    <a:p>
                      <a:pPr algn="r"/>
                      <a:r>
                        <a:rPr lang="ar-SA" sz="2000" b="1" dirty="0">
                          <a:effectLst/>
                          <a:latin typeface="Aptos" panose="020B0004020202020204" pitchFamily="34" charset="0"/>
                          <a:ea typeface="Aptos" panose="020B0004020202020204" pitchFamily="34" charset="0"/>
                          <a:cs typeface="Arial" panose="020B0604020202020204" pitchFamily="34" charset="0"/>
                        </a:rPr>
                        <a:t>دقة </a:t>
                      </a:r>
                      <a:endParaRPr lang="ar-EG" sz="2000" b="1" dirty="0">
                        <a:effectLst/>
                        <a:latin typeface="Aptos" panose="020B0004020202020204" pitchFamily="34" charset="0"/>
                        <a:ea typeface="Aptos" panose="020B0004020202020204" pitchFamily="34" charset="0"/>
                        <a:cs typeface="Arial" panose="020B0604020202020204" pitchFamily="34" charset="0"/>
                      </a:endParaRPr>
                    </a:p>
                    <a:p>
                      <a:pPr algn="r"/>
                      <a:r>
                        <a:rPr lang="ar-SA" sz="2000" b="1" dirty="0">
                          <a:effectLst/>
                          <a:latin typeface="Aptos" panose="020B0004020202020204" pitchFamily="34" charset="0"/>
                          <a:ea typeface="Aptos" panose="020B0004020202020204" pitchFamily="34" charset="0"/>
                          <a:cs typeface="Arial" panose="020B0604020202020204" pitchFamily="34" charset="0"/>
                        </a:rPr>
                        <a:t>التشخيص</a:t>
                      </a:r>
                      <a:endParaRPr lang="en-US" sz="2000" dirty="0"/>
                    </a:p>
                  </a:txBody>
                  <a:tcPr/>
                </a:tc>
                <a:extLst>
                  <a:ext uri="{0D108BD9-81ED-4DB2-BD59-A6C34878D82A}">
                    <a16:rowId xmlns:a16="http://schemas.microsoft.com/office/drawing/2014/main" val="1717974849"/>
                  </a:ext>
                </a:extLst>
              </a:tr>
              <a:tr h="370840">
                <a:tc>
                  <a:txBody>
                    <a:bodyPr/>
                    <a:lstStyle/>
                    <a:p>
                      <a:pPr algn="r"/>
                      <a:r>
                        <a:rPr lang="ar-EG" dirty="0"/>
                        <a:t>أكثر قدرة على تحليل مجموعة هائلة من البيانات، وأسرع من الطبيب في ذلك.</a:t>
                      </a:r>
                      <a:endParaRPr lang="en-US" dirty="0"/>
                    </a:p>
                  </a:txBody>
                  <a:tcPr/>
                </a:tc>
                <a:tc>
                  <a:txBody>
                    <a:bodyPr/>
                    <a:lstStyle/>
                    <a:p>
                      <a:pPr algn="r"/>
                      <a:r>
                        <a:rPr lang="ar-EG" dirty="0"/>
                        <a:t>يعتمد على الحس الاكلينيكي، والخبرة العملية، والأبحاث، والأشعات للوصول الى التشخيص. </a:t>
                      </a:r>
                      <a:endParaRPr lang="en-US" dirty="0"/>
                    </a:p>
                  </a:txBody>
                  <a:tcPr/>
                </a:tc>
                <a:tc>
                  <a:txBody>
                    <a:bodyPr/>
                    <a:lstStyle/>
                    <a:p>
                      <a:pPr algn="r"/>
                      <a:r>
                        <a:rPr lang="ar-SA" sz="2000" b="1" dirty="0">
                          <a:effectLst/>
                          <a:latin typeface="Aptos" panose="020B0004020202020204" pitchFamily="34" charset="0"/>
                          <a:ea typeface="Aptos" panose="020B0004020202020204" pitchFamily="34" charset="0"/>
                          <a:cs typeface="Arial" panose="020B0604020202020204" pitchFamily="34" charset="0"/>
                        </a:rPr>
                        <a:t>تحليل بيانات المرضى</a:t>
                      </a:r>
                      <a:endParaRPr lang="en-US" sz="2000" dirty="0"/>
                    </a:p>
                  </a:txBody>
                  <a:tcPr/>
                </a:tc>
                <a:extLst>
                  <a:ext uri="{0D108BD9-81ED-4DB2-BD59-A6C34878D82A}">
                    <a16:rowId xmlns:a16="http://schemas.microsoft.com/office/drawing/2014/main" val="2847780125"/>
                  </a:ext>
                </a:extLst>
              </a:tr>
              <a:tr h="370840">
                <a:tc>
                  <a:txBody>
                    <a:bodyPr/>
                    <a:lstStyle/>
                    <a:p>
                      <a:pPr algn="r"/>
                      <a:r>
                        <a:rPr lang="ar-EG" dirty="0"/>
                        <a:t>لا يبدى تعاطفا أو اهتماما مع المريض، فضلا عن كسب ثقته.</a:t>
                      </a:r>
                      <a:endParaRPr lang="en-US" dirty="0"/>
                    </a:p>
                  </a:txBody>
                  <a:tcPr/>
                </a:tc>
                <a:tc>
                  <a:txBody>
                    <a:bodyPr/>
                    <a:lstStyle/>
                    <a:p>
                      <a:pPr algn="r"/>
                      <a:r>
                        <a:rPr lang="ar-EG" dirty="0"/>
                        <a:t>يستطيع الطبيب كسب ثقة المريض وإظهار التعاطف، والود، وتقدير شكواه، ومعاناته.</a:t>
                      </a:r>
                      <a:endParaRPr lang="en-US" dirty="0"/>
                    </a:p>
                  </a:txBody>
                  <a:tcPr/>
                </a:tc>
                <a:tc>
                  <a:txBody>
                    <a:bodyPr/>
                    <a:lstStyle/>
                    <a:p>
                      <a:pPr algn="r"/>
                      <a:r>
                        <a:rPr lang="ar-SA" sz="2000" b="1" dirty="0">
                          <a:effectLst/>
                          <a:latin typeface="Aptos" panose="020B0004020202020204" pitchFamily="34" charset="0"/>
                          <a:ea typeface="Aptos" panose="020B0004020202020204" pitchFamily="34" charset="0"/>
                          <a:cs typeface="Arial" panose="020B0604020202020204" pitchFamily="34" charset="0"/>
                        </a:rPr>
                        <a:t>التعاطف وكسب ثقة المريض</a:t>
                      </a:r>
                      <a:endParaRPr lang="en-US" sz="2000" dirty="0"/>
                    </a:p>
                  </a:txBody>
                  <a:tcPr/>
                </a:tc>
                <a:extLst>
                  <a:ext uri="{0D108BD9-81ED-4DB2-BD59-A6C34878D82A}">
                    <a16:rowId xmlns:a16="http://schemas.microsoft.com/office/drawing/2014/main" val="2473459608"/>
                  </a:ext>
                </a:extLst>
              </a:tr>
              <a:tr h="370840">
                <a:tc>
                  <a:txBody>
                    <a:bodyPr/>
                    <a:lstStyle/>
                    <a:p>
                      <a:pPr algn="r"/>
                      <a:r>
                        <a:rPr lang="ar-EG" dirty="0"/>
                        <a:t>غير مبدع، وإنما يتبع طريقة نمطية في التشخيص. </a:t>
                      </a:r>
                      <a:endParaRPr lang="en-US" dirty="0"/>
                    </a:p>
                  </a:txBody>
                  <a:tcPr/>
                </a:tc>
                <a:tc>
                  <a:txBody>
                    <a:bodyPr/>
                    <a:lstStyle/>
                    <a:p>
                      <a:pPr algn="r"/>
                      <a:r>
                        <a:rPr lang="ar-EG" dirty="0"/>
                        <a:t>قد يبدع الطبيب بالوصول للتشخيص بطرق غير نمطية.</a:t>
                      </a:r>
                      <a:endParaRPr lang="en-US" dirty="0"/>
                    </a:p>
                  </a:txBody>
                  <a:tcPr/>
                </a:tc>
                <a:tc>
                  <a:txBody>
                    <a:bodyPr/>
                    <a:lstStyle/>
                    <a:p>
                      <a:pPr algn="r"/>
                      <a:r>
                        <a:rPr lang="ar-SA" sz="2000" b="1" dirty="0">
                          <a:effectLst/>
                          <a:latin typeface="Aptos" panose="020B0004020202020204" pitchFamily="34" charset="0"/>
                          <a:ea typeface="Aptos" panose="020B0004020202020204" pitchFamily="34" charset="0"/>
                          <a:cs typeface="Arial" panose="020B0604020202020204" pitchFamily="34" charset="0"/>
                        </a:rPr>
                        <a:t>القدرة الإبداعية</a:t>
                      </a:r>
                      <a:endParaRPr lang="en-US" sz="2000" dirty="0"/>
                    </a:p>
                  </a:txBody>
                  <a:tcPr/>
                </a:tc>
                <a:extLst>
                  <a:ext uri="{0D108BD9-81ED-4DB2-BD59-A6C34878D82A}">
                    <a16:rowId xmlns:a16="http://schemas.microsoft.com/office/drawing/2014/main" val="2297970939"/>
                  </a:ext>
                </a:extLst>
              </a:tr>
              <a:tr h="370840">
                <a:tc>
                  <a:txBody>
                    <a:bodyPr/>
                    <a:lstStyle/>
                    <a:p>
                      <a:pPr algn="r"/>
                      <a:r>
                        <a:rPr lang="ar-SA" sz="1800" dirty="0">
                          <a:effectLst/>
                          <a:latin typeface="Aptos" panose="020B0004020202020204" pitchFamily="34" charset="0"/>
                          <a:ea typeface="Aptos" panose="020B0004020202020204" pitchFamily="34" charset="0"/>
                          <a:cs typeface="Arial" panose="020B0604020202020204" pitchFamily="34" charset="0"/>
                        </a:rPr>
                        <a:t>يستطيع الذكاء الاصطناعي التنبؤ بالأمراض استنادًا إلى البيانات المُتوفِّرة لديه</a:t>
                      </a:r>
                      <a:r>
                        <a:rPr lang="ar-EG" sz="1800" dirty="0">
                          <a:effectLst/>
                          <a:latin typeface="Aptos" panose="020B0004020202020204" pitchFamily="34" charset="0"/>
                          <a:ea typeface="Aptos" panose="020B0004020202020204" pitchFamily="34" charset="0"/>
                          <a:cs typeface="Arial" panose="020B0604020202020204" pitchFamily="34" charset="0"/>
                        </a:rPr>
                        <a:t>.</a:t>
                      </a:r>
                      <a:endParaRPr lang="en-US" dirty="0"/>
                    </a:p>
                  </a:txBody>
                  <a:tcPr/>
                </a:tc>
                <a:tc>
                  <a:txBody>
                    <a:bodyPr/>
                    <a:lstStyle/>
                    <a:p>
                      <a:pPr algn="r"/>
                      <a:r>
                        <a:rPr lang="ar-SA" sz="1800" dirty="0">
                          <a:effectLst/>
                          <a:latin typeface="Aptos" panose="020B0004020202020204" pitchFamily="34" charset="0"/>
                          <a:ea typeface="Aptos" panose="020B0004020202020204" pitchFamily="34" charset="0"/>
                          <a:cs typeface="Arial" panose="020B0604020202020204" pitchFamily="34" charset="0"/>
                        </a:rPr>
                        <a:t>قد يتنبَّأ الطبيب بالمضاعفات بعد تشخيص المرض، أمَّا التنبؤ بالأمراض فقد لا يكون ممكنًا بنفس الدرجة</a:t>
                      </a:r>
                      <a:r>
                        <a:rPr lang="ar-EG" sz="1800" dirty="0">
                          <a:effectLst/>
                          <a:latin typeface="Aptos" panose="020B0004020202020204" pitchFamily="34" charset="0"/>
                          <a:ea typeface="Aptos" panose="020B0004020202020204" pitchFamily="34" charset="0"/>
                          <a:cs typeface="Arial" panose="020B0604020202020204" pitchFamily="34" charset="0"/>
                        </a:rPr>
                        <a:t>.</a:t>
                      </a:r>
                      <a:endParaRPr lang="en-US" dirty="0"/>
                    </a:p>
                  </a:txBody>
                  <a:tcPr/>
                </a:tc>
                <a:tc>
                  <a:txBody>
                    <a:bodyPr/>
                    <a:lstStyle/>
                    <a:p>
                      <a:pPr algn="r"/>
                      <a:r>
                        <a:rPr lang="ar-SA" sz="2000" b="1" dirty="0">
                          <a:effectLst/>
                          <a:latin typeface="Aptos" panose="020B0004020202020204" pitchFamily="34" charset="0"/>
                          <a:ea typeface="Aptos" panose="020B0004020202020204" pitchFamily="34" charset="0"/>
                          <a:cs typeface="Arial" panose="020B0604020202020204" pitchFamily="34" charset="0"/>
                        </a:rPr>
                        <a:t>التنبؤ بالأمراض</a:t>
                      </a:r>
                      <a:endParaRPr lang="en-US" sz="2000" dirty="0"/>
                    </a:p>
                  </a:txBody>
                  <a:tcPr/>
                </a:tc>
                <a:extLst>
                  <a:ext uri="{0D108BD9-81ED-4DB2-BD59-A6C34878D82A}">
                    <a16:rowId xmlns:a16="http://schemas.microsoft.com/office/drawing/2014/main" val="2854430719"/>
                  </a:ext>
                </a:extLst>
              </a:tr>
              <a:tr h="370840">
                <a:tc>
                  <a:txBody>
                    <a:bodyPr/>
                    <a:lstStyle/>
                    <a:p>
                      <a:pPr algn="r"/>
                      <a:r>
                        <a:rPr lang="ar-SA" sz="1800" dirty="0">
                          <a:effectLst/>
                          <a:latin typeface="Aptos" panose="020B0004020202020204" pitchFamily="34" charset="0"/>
                          <a:ea typeface="Aptos" panose="020B0004020202020204" pitchFamily="34" charset="0"/>
                          <a:cs typeface="Arial" panose="020B0604020202020204" pitchFamily="34" charset="0"/>
                        </a:rPr>
                        <a:t>لا يتمكَّن روبوت الذكاء الاصطناعي من فحص المرضى</a:t>
                      </a:r>
                      <a:r>
                        <a:rPr lang="ar-EG" sz="1800" dirty="0">
                          <a:effectLst/>
                          <a:latin typeface="Aptos" panose="020B0004020202020204" pitchFamily="34" charset="0"/>
                          <a:ea typeface="Aptos" panose="020B0004020202020204" pitchFamily="34" charset="0"/>
                          <a:cs typeface="Arial" panose="020B0604020202020204" pitchFamily="34" charset="0"/>
                        </a:rPr>
                        <a:t>.</a:t>
                      </a:r>
                      <a:endParaRPr lang="en-US" dirty="0"/>
                    </a:p>
                  </a:txBody>
                  <a:tcPr/>
                </a:tc>
                <a:tc>
                  <a:txBody>
                    <a:bodyPr/>
                    <a:lstStyle/>
                    <a:p>
                      <a:pPr algn="r"/>
                      <a:r>
                        <a:rPr lang="ar-SA" sz="1800" dirty="0">
                          <a:effectLst/>
                          <a:latin typeface="Aptos" panose="020B0004020202020204" pitchFamily="34" charset="0"/>
                          <a:ea typeface="Aptos" panose="020B0004020202020204" pitchFamily="34" charset="0"/>
                          <a:cs typeface="Arial" panose="020B0604020202020204" pitchFamily="34" charset="0"/>
                        </a:rPr>
                        <a:t>واحدة من أساليب الطبيب الفريدة في التشخيص وهي الفحص الجسدي للمريض</a:t>
                      </a:r>
                      <a:r>
                        <a:rPr lang="ar-EG" sz="1800" dirty="0">
                          <a:effectLst/>
                          <a:latin typeface="Aptos" panose="020B0004020202020204" pitchFamily="34" charset="0"/>
                          <a:ea typeface="Aptos" panose="020B0004020202020204" pitchFamily="34" charset="0"/>
                          <a:cs typeface="Arial" panose="020B0604020202020204" pitchFamily="34" charset="0"/>
                        </a:rPr>
                        <a:t>.</a:t>
                      </a:r>
                      <a:endParaRPr lang="en-US" dirty="0"/>
                    </a:p>
                  </a:txBody>
                  <a:tcPr/>
                </a:tc>
                <a:tc>
                  <a:txBody>
                    <a:bodyPr/>
                    <a:lstStyle/>
                    <a:p>
                      <a:pPr algn="r"/>
                      <a:r>
                        <a:rPr lang="ar-SA" sz="2000" b="1" dirty="0">
                          <a:effectLst/>
                          <a:latin typeface="Aptos" panose="020B0004020202020204" pitchFamily="34" charset="0"/>
                          <a:ea typeface="Aptos" panose="020B0004020202020204" pitchFamily="34" charset="0"/>
                          <a:cs typeface="Arial" panose="020B0604020202020204" pitchFamily="34" charset="0"/>
                        </a:rPr>
                        <a:t>فحص المرضى</a:t>
                      </a:r>
                      <a:endParaRPr lang="en-US" sz="2000" dirty="0"/>
                    </a:p>
                  </a:txBody>
                  <a:tcPr/>
                </a:tc>
                <a:extLst>
                  <a:ext uri="{0D108BD9-81ED-4DB2-BD59-A6C34878D82A}">
                    <a16:rowId xmlns:a16="http://schemas.microsoft.com/office/drawing/2014/main" val="939167608"/>
                  </a:ext>
                </a:extLst>
              </a:tr>
            </a:tbl>
          </a:graphicData>
        </a:graphic>
      </p:graphicFrame>
    </p:spTree>
    <p:extLst>
      <p:ext uri="{BB962C8B-B14F-4D97-AF65-F5344CB8AC3E}">
        <p14:creationId xmlns:p14="http://schemas.microsoft.com/office/powerpoint/2010/main" val="1945803698"/>
      </p:ext>
    </p:extLst>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D2E8-F29F-8D2E-312B-5974F6E3D6C5}"/>
            </a:ext>
          </a:extLst>
        </p:cNvPr>
        <p:cNvGrpSpPr/>
        <p:nvPr/>
      </p:nvGrpSpPr>
      <p:grpSpPr>
        <a:xfrm>
          <a:off x="0" y="0"/>
          <a:ext cx="0" cy="0"/>
          <a:chOff x="0" y="0"/>
          <a:chExt cx="0" cy="0"/>
        </a:xfrm>
      </p:grpSpPr>
      <p:sp>
        <p:nvSpPr>
          <p:cNvPr id="199688" name="Rectangle 8">
            <a:extLst>
              <a:ext uri="{FF2B5EF4-FFF2-40B4-BE49-F238E27FC236}">
                <a16:creationId xmlns:a16="http://schemas.microsoft.com/office/drawing/2014/main" id="{11DF68F0-1F89-BD3E-2E2E-92830F5DF1AC}"/>
              </a:ext>
            </a:extLst>
          </p:cNvPr>
          <p:cNvSpPr>
            <a:spLocks noChangeArrowheads="1"/>
          </p:cNvSpPr>
          <p:nvPr/>
        </p:nvSpPr>
        <p:spPr bwMode="auto">
          <a:xfrm>
            <a:off x="4876800" y="1447800"/>
            <a:ext cx="3657600" cy="3730738"/>
          </a:xfrm>
          <a:prstGeom prst="rect">
            <a:avLst/>
          </a:prstGeom>
          <a:noFill/>
          <a:ln w="9525">
            <a:noFill/>
            <a:miter lim="800000"/>
            <a:headEnd/>
            <a:tailEnd/>
          </a:ln>
          <a:effectLst>
            <a:outerShdw algn="ctr" rotWithShape="0">
              <a:schemeClr val="tx1"/>
            </a:outerShdw>
          </a:effectLst>
        </p:spPr>
        <p:txBody>
          <a:bodyPr anchor="ctr"/>
          <a:lstStyle/>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الذكاء الاصطناعي</a:t>
            </a:r>
          </a:p>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في العلاج الطبي</a:t>
            </a:r>
            <a:endParaRPr lang="en-US"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endParaRPr>
          </a:p>
        </p:txBody>
      </p:sp>
      <p:sp>
        <p:nvSpPr>
          <p:cNvPr id="7" name="Rectangle 5">
            <a:extLst>
              <a:ext uri="{FF2B5EF4-FFF2-40B4-BE49-F238E27FC236}">
                <a16:creationId xmlns:a16="http://schemas.microsoft.com/office/drawing/2014/main" id="{DA5226C2-2A9E-911E-847D-45E34A22444A}"/>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pic>
        <p:nvPicPr>
          <p:cNvPr id="3" name="Picture 2">
            <a:extLst>
              <a:ext uri="{FF2B5EF4-FFF2-40B4-BE49-F238E27FC236}">
                <a16:creationId xmlns:a16="http://schemas.microsoft.com/office/drawing/2014/main" id="{D0A4A173-35C4-0D36-9FD6-D7F873B3FE19}"/>
              </a:ext>
            </a:extLst>
          </p:cNvPr>
          <p:cNvPicPr>
            <a:picLocks noChangeAspect="1"/>
          </p:cNvPicPr>
          <p:nvPr/>
        </p:nvPicPr>
        <p:blipFill rotWithShape="1">
          <a:blip r:embed="rId3"/>
          <a:srcRect l="30001" r="5500"/>
          <a:stretch/>
        </p:blipFill>
        <p:spPr>
          <a:xfrm>
            <a:off x="990600" y="1143000"/>
            <a:ext cx="3505200" cy="4572000"/>
          </a:xfrm>
          <a:prstGeom prst="rect">
            <a:avLst/>
          </a:prstGeom>
        </p:spPr>
      </p:pic>
    </p:spTree>
    <p:extLst>
      <p:ext uri="{BB962C8B-B14F-4D97-AF65-F5344CB8AC3E}">
        <p14:creationId xmlns:p14="http://schemas.microsoft.com/office/powerpoint/2010/main" val="3094714626"/>
      </p:ext>
    </p:extLst>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DCC | Free Full-Text | Artificial Intelligence in Pharmaceutical and  Healthcare Research">
            <a:extLst>
              <a:ext uri="{FF2B5EF4-FFF2-40B4-BE49-F238E27FC236}">
                <a16:creationId xmlns:a16="http://schemas.microsoft.com/office/drawing/2014/main" id="{0232E8AD-31D8-B325-CB09-6D6BD74100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66850"/>
            <a:ext cx="9144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D81DB2EE-CAA8-BD71-8EF4-936BA83EBA18}"/>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6" name="Title 1">
            <a:extLst>
              <a:ext uri="{FF2B5EF4-FFF2-40B4-BE49-F238E27FC236}">
                <a16:creationId xmlns:a16="http://schemas.microsoft.com/office/drawing/2014/main" id="{AFD31E42-73EC-1754-10B4-2277B241036B}"/>
              </a:ext>
            </a:extLst>
          </p:cNvPr>
          <p:cNvSpPr>
            <a:spLocks noGrp="1"/>
          </p:cNvSpPr>
          <p:nvPr>
            <p:ph type="title"/>
          </p:nvPr>
        </p:nvSpPr>
        <p:spPr>
          <a:xfrm>
            <a:off x="685800" y="533400"/>
            <a:ext cx="7772400" cy="533400"/>
          </a:xfrm>
        </p:spPr>
        <p:txBody>
          <a:bodyPr/>
          <a:lstStyle/>
          <a:p>
            <a:pPr algn="r" rtl="1"/>
            <a:r>
              <a:rPr lang="ar-EG" sz="4400" dirty="0">
                <a:cs typeface="+mn-cs"/>
              </a:rPr>
              <a:t>البحوث الصيدلانية والذكاء الاصطناعي</a:t>
            </a:r>
            <a:endParaRPr lang="en-US" sz="4400" dirty="0">
              <a:cs typeface="+mn-cs"/>
            </a:endParaRPr>
          </a:p>
        </p:txBody>
      </p:sp>
      <p:sp>
        <p:nvSpPr>
          <p:cNvPr id="7" name="TextBox 6">
            <a:extLst>
              <a:ext uri="{FF2B5EF4-FFF2-40B4-BE49-F238E27FC236}">
                <a16:creationId xmlns:a16="http://schemas.microsoft.com/office/drawing/2014/main" id="{6C3EBF2A-6E28-74E9-A913-D60D9C3F5F62}"/>
              </a:ext>
            </a:extLst>
          </p:cNvPr>
          <p:cNvSpPr txBox="1"/>
          <p:nvPr/>
        </p:nvSpPr>
        <p:spPr>
          <a:xfrm>
            <a:off x="3352800" y="2590800"/>
            <a:ext cx="1066800" cy="646331"/>
          </a:xfrm>
          <a:prstGeom prst="rect">
            <a:avLst/>
          </a:prstGeom>
          <a:solidFill>
            <a:schemeClr val="bg1"/>
          </a:solidFill>
        </p:spPr>
        <p:txBody>
          <a:bodyPr wrap="square" rtlCol="0">
            <a:spAutoFit/>
          </a:bodyPr>
          <a:lstStyle/>
          <a:p>
            <a:pPr algn="ctr"/>
            <a:r>
              <a:rPr lang="ar-EG" sz="1800" b="1" dirty="0">
                <a:latin typeface="+mj-lt"/>
              </a:rPr>
              <a:t>التاريخ</a:t>
            </a:r>
          </a:p>
          <a:p>
            <a:pPr algn="ctr"/>
            <a:r>
              <a:rPr lang="ar-EG" sz="1800" b="1" dirty="0">
                <a:latin typeface="+mj-lt"/>
              </a:rPr>
              <a:t>المرضي</a:t>
            </a:r>
            <a:endParaRPr lang="en-US" sz="1800" b="1" dirty="0">
              <a:latin typeface="+mj-lt"/>
            </a:endParaRPr>
          </a:p>
        </p:txBody>
      </p:sp>
      <p:sp>
        <p:nvSpPr>
          <p:cNvPr id="8" name="TextBox 7">
            <a:extLst>
              <a:ext uri="{FF2B5EF4-FFF2-40B4-BE49-F238E27FC236}">
                <a16:creationId xmlns:a16="http://schemas.microsoft.com/office/drawing/2014/main" id="{500ED0ED-7842-4698-4226-BC5E076F1AB2}"/>
              </a:ext>
            </a:extLst>
          </p:cNvPr>
          <p:cNvSpPr txBox="1"/>
          <p:nvPr/>
        </p:nvSpPr>
        <p:spPr>
          <a:xfrm>
            <a:off x="1143000" y="5257800"/>
            <a:ext cx="1066800" cy="646331"/>
          </a:xfrm>
          <a:prstGeom prst="rect">
            <a:avLst/>
          </a:prstGeom>
          <a:solidFill>
            <a:schemeClr val="bg1"/>
          </a:solidFill>
        </p:spPr>
        <p:txBody>
          <a:bodyPr wrap="square" rtlCol="0">
            <a:spAutoFit/>
          </a:bodyPr>
          <a:lstStyle/>
          <a:p>
            <a:pPr algn="ctr"/>
            <a:r>
              <a:rPr lang="ar-EG" sz="1800" b="1" dirty="0">
                <a:latin typeface="+mj-lt"/>
              </a:rPr>
              <a:t>الاختبارات المعملية</a:t>
            </a:r>
            <a:endParaRPr lang="en-US" sz="1800" b="1" dirty="0">
              <a:latin typeface="+mj-lt"/>
            </a:endParaRPr>
          </a:p>
        </p:txBody>
      </p:sp>
      <p:sp>
        <p:nvSpPr>
          <p:cNvPr id="9" name="TextBox 8">
            <a:extLst>
              <a:ext uri="{FF2B5EF4-FFF2-40B4-BE49-F238E27FC236}">
                <a16:creationId xmlns:a16="http://schemas.microsoft.com/office/drawing/2014/main" id="{6ABE66DC-B2B1-555C-771A-414E0A617FD7}"/>
              </a:ext>
            </a:extLst>
          </p:cNvPr>
          <p:cNvSpPr txBox="1"/>
          <p:nvPr/>
        </p:nvSpPr>
        <p:spPr>
          <a:xfrm>
            <a:off x="7696200" y="3200400"/>
            <a:ext cx="1066800" cy="646331"/>
          </a:xfrm>
          <a:prstGeom prst="rect">
            <a:avLst/>
          </a:prstGeom>
          <a:solidFill>
            <a:schemeClr val="bg1"/>
          </a:solidFill>
        </p:spPr>
        <p:txBody>
          <a:bodyPr wrap="square" rtlCol="0">
            <a:spAutoFit/>
          </a:bodyPr>
          <a:lstStyle/>
          <a:p>
            <a:pPr algn="ctr"/>
            <a:r>
              <a:rPr lang="ar-EG" sz="1800" b="1" dirty="0">
                <a:latin typeface="+mj-lt"/>
              </a:rPr>
              <a:t>التعلم</a:t>
            </a:r>
          </a:p>
          <a:p>
            <a:pPr algn="ctr"/>
            <a:r>
              <a:rPr lang="ar-EG" sz="1800" b="1" dirty="0">
                <a:latin typeface="+mj-lt"/>
              </a:rPr>
              <a:t>العميق</a:t>
            </a:r>
            <a:endParaRPr lang="en-US" sz="1800" b="1" dirty="0">
              <a:latin typeface="+mj-lt"/>
            </a:endParaRPr>
          </a:p>
        </p:txBody>
      </p:sp>
      <p:sp>
        <p:nvSpPr>
          <p:cNvPr id="10" name="TextBox 9">
            <a:extLst>
              <a:ext uri="{FF2B5EF4-FFF2-40B4-BE49-F238E27FC236}">
                <a16:creationId xmlns:a16="http://schemas.microsoft.com/office/drawing/2014/main" id="{14A6CBCA-5493-D460-832F-CD3DD84C72C2}"/>
              </a:ext>
            </a:extLst>
          </p:cNvPr>
          <p:cNvSpPr txBox="1"/>
          <p:nvPr/>
        </p:nvSpPr>
        <p:spPr>
          <a:xfrm>
            <a:off x="7467600" y="5715000"/>
            <a:ext cx="1524000" cy="646331"/>
          </a:xfrm>
          <a:prstGeom prst="rect">
            <a:avLst/>
          </a:prstGeom>
          <a:solidFill>
            <a:schemeClr val="bg1"/>
          </a:solidFill>
        </p:spPr>
        <p:txBody>
          <a:bodyPr wrap="square" rtlCol="0">
            <a:spAutoFit/>
          </a:bodyPr>
          <a:lstStyle/>
          <a:p>
            <a:pPr algn="ctr"/>
            <a:r>
              <a:rPr lang="ar-EG" sz="1800" b="1" dirty="0">
                <a:latin typeface="+mj-lt"/>
              </a:rPr>
              <a:t>رؤية البيانات وتحليلها</a:t>
            </a:r>
            <a:endParaRPr lang="en-US" sz="1800" b="1" dirty="0">
              <a:latin typeface="+mj-lt"/>
            </a:endParaRPr>
          </a:p>
        </p:txBody>
      </p:sp>
      <p:sp>
        <p:nvSpPr>
          <p:cNvPr id="11" name="TextBox 10">
            <a:extLst>
              <a:ext uri="{FF2B5EF4-FFF2-40B4-BE49-F238E27FC236}">
                <a16:creationId xmlns:a16="http://schemas.microsoft.com/office/drawing/2014/main" id="{7DC627E8-7C3B-6C49-B3AE-9E040791D680}"/>
              </a:ext>
            </a:extLst>
          </p:cNvPr>
          <p:cNvSpPr txBox="1"/>
          <p:nvPr/>
        </p:nvSpPr>
        <p:spPr>
          <a:xfrm>
            <a:off x="4953000" y="5730240"/>
            <a:ext cx="1257300" cy="707886"/>
          </a:xfrm>
          <a:prstGeom prst="rect">
            <a:avLst/>
          </a:prstGeom>
          <a:solidFill>
            <a:schemeClr val="bg1"/>
          </a:solidFill>
        </p:spPr>
        <p:txBody>
          <a:bodyPr wrap="square" rtlCol="0">
            <a:spAutoFit/>
          </a:bodyPr>
          <a:lstStyle/>
          <a:p>
            <a:pPr algn="ctr"/>
            <a:r>
              <a:rPr lang="ar-EG" sz="2000" b="1" dirty="0">
                <a:latin typeface="+mj-lt"/>
              </a:rPr>
              <a:t>علاج موجه</a:t>
            </a:r>
          </a:p>
          <a:p>
            <a:pPr algn="ctr"/>
            <a:r>
              <a:rPr lang="ar-EG" sz="2000" b="1" dirty="0">
                <a:latin typeface="+mj-lt"/>
              </a:rPr>
              <a:t>شخصي</a:t>
            </a:r>
            <a:endParaRPr lang="en-US" sz="2000" b="1" dirty="0">
              <a:latin typeface="+mj-lt"/>
            </a:endParaRPr>
          </a:p>
        </p:txBody>
      </p:sp>
      <p:sp>
        <p:nvSpPr>
          <p:cNvPr id="12" name="TextBox 11">
            <a:extLst>
              <a:ext uri="{FF2B5EF4-FFF2-40B4-BE49-F238E27FC236}">
                <a16:creationId xmlns:a16="http://schemas.microsoft.com/office/drawing/2014/main" id="{9C9170C0-AE41-B8F0-6793-CD72554C9EC0}"/>
              </a:ext>
            </a:extLst>
          </p:cNvPr>
          <p:cNvSpPr txBox="1"/>
          <p:nvPr/>
        </p:nvSpPr>
        <p:spPr>
          <a:xfrm>
            <a:off x="4762502" y="3105834"/>
            <a:ext cx="2171698" cy="646331"/>
          </a:xfrm>
          <a:prstGeom prst="rect">
            <a:avLst/>
          </a:prstGeom>
          <a:solidFill>
            <a:schemeClr val="bg1"/>
          </a:solidFill>
        </p:spPr>
        <p:txBody>
          <a:bodyPr wrap="square" rtlCol="0">
            <a:spAutoFit/>
          </a:bodyPr>
          <a:lstStyle/>
          <a:p>
            <a:pPr algn="ctr"/>
            <a:r>
              <a:rPr lang="ar-EG" sz="1800" b="1" dirty="0">
                <a:latin typeface="+mj-lt"/>
              </a:rPr>
              <a:t>مجموعة بيانات عالية الدقة ومتعددة الأبعاد</a:t>
            </a:r>
            <a:endParaRPr lang="en-US" sz="1800" b="1" dirty="0">
              <a:latin typeface="+mj-lt"/>
            </a:endParaRPr>
          </a:p>
        </p:txBody>
      </p:sp>
      <p:sp>
        <p:nvSpPr>
          <p:cNvPr id="13" name="TextBox 12">
            <a:extLst>
              <a:ext uri="{FF2B5EF4-FFF2-40B4-BE49-F238E27FC236}">
                <a16:creationId xmlns:a16="http://schemas.microsoft.com/office/drawing/2014/main" id="{408251E0-5B85-2B17-BA8F-1BAC5002E1E1}"/>
              </a:ext>
            </a:extLst>
          </p:cNvPr>
          <p:cNvSpPr txBox="1"/>
          <p:nvPr/>
        </p:nvSpPr>
        <p:spPr>
          <a:xfrm>
            <a:off x="838200" y="2057400"/>
            <a:ext cx="1066800" cy="646331"/>
          </a:xfrm>
          <a:prstGeom prst="rect">
            <a:avLst/>
          </a:prstGeom>
          <a:solidFill>
            <a:schemeClr val="bg1"/>
          </a:solidFill>
        </p:spPr>
        <p:txBody>
          <a:bodyPr wrap="square" rtlCol="0">
            <a:spAutoFit/>
          </a:bodyPr>
          <a:lstStyle/>
          <a:p>
            <a:pPr algn="ctr"/>
            <a:r>
              <a:rPr lang="ar-EG" sz="1800" b="1" dirty="0">
                <a:latin typeface="+mj-lt"/>
              </a:rPr>
              <a:t>الحامض</a:t>
            </a:r>
          </a:p>
          <a:p>
            <a:pPr algn="ctr"/>
            <a:r>
              <a:rPr lang="ar-EG" sz="1800" b="1" dirty="0">
                <a:latin typeface="+mj-lt"/>
              </a:rPr>
              <a:t>النووي</a:t>
            </a:r>
            <a:endParaRPr lang="en-US" sz="1800" b="1" dirty="0">
              <a:latin typeface="+mj-lt"/>
            </a:endParaRPr>
          </a:p>
        </p:txBody>
      </p:sp>
      <p:sp>
        <p:nvSpPr>
          <p:cNvPr id="14" name="TextBox 13">
            <a:extLst>
              <a:ext uri="{FF2B5EF4-FFF2-40B4-BE49-F238E27FC236}">
                <a16:creationId xmlns:a16="http://schemas.microsoft.com/office/drawing/2014/main" id="{5EAE0A20-2A76-3453-5C42-267189134280}"/>
              </a:ext>
            </a:extLst>
          </p:cNvPr>
          <p:cNvSpPr txBox="1"/>
          <p:nvPr/>
        </p:nvSpPr>
        <p:spPr>
          <a:xfrm>
            <a:off x="0" y="3420070"/>
            <a:ext cx="914400" cy="923330"/>
          </a:xfrm>
          <a:prstGeom prst="rect">
            <a:avLst/>
          </a:prstGeom>
          <a:solidFill>
            <a:schemeClr val="bg1"/>
          </a:solidFill>
        </p:spPr>
        <p:txBody>
          <a:bodyPr wrap="square" rtlCol="0">
            <a:spAutoFit/>
          </a:bodyPr>
          <a:lstStyle/>
          <a:p>
            <a:pPr algn="ctr"/>
            <a:r>
              <a:rPr lang="ar-EG" sz="1800" b="1" dirty="0">
                <a:latin typeface="+mj-lt"/>
              </a:rPr>
              <a:t>الحامض</a:t>
            </a:r>
          </a:p>
          <a:p>
            <a:pPr algn="ctr"/>
            <a:r>
              <a:rPr lang="ar-EG" sz="1800" b="1" dirty="0">
                <a:latin typeface="+mj-lt"/>
              </a:rPr>
              <a:t>النووي</a:t>
            </a:r>
          </a:p>
          <a:p>
            <a:pPr algn="ctr"/>
            <a:r>
              <a:rPr lang="ar-EG" sz="1800" b="1" dirty="0">
                <a:latin typeface="+mj-lt"/>
              </a:rPr>
              <a:t>الريبي</a:t>
            </a:r>
            <a:endParaRPr lang="en-US" sz="1800" b="1" dirty="0">
              <a:latin typeface="+mj-lt"/>
            </a:endParaRPr>
          </a:p>
        </p:txBody>
      </p:sp>
      <p:sp>
        <p:nvSpPr>
          <p:cNvPr id="15" name="TextBox 14">
            <a:extLst>
              <a:ext uri="{FF2B5EF4-FFF2-40B4-BE49-F238E27FC236}">
                <a16:creationId xmlns:a16="http://schemas.microsoft.com/office/drawing/2014/main" id="{A2F1964F-F32D-3F28-25B0-954CAF81365F}"/>
              </a:ext>
            </a:extLst>
          </p:cNvPr>
          <p:cNvSpPr txBox="1"/>
          <p:nvPr/>
        </p:nvSpPr>
        <p:spPr>
          <a:xfrm>
            <a:off x="1047748" y="3065978"/>
            <a:ext cx="781051" cy="369332"/>
          </a:xfrm>
          <a:prstGeom prst="rect">
            <a:avLst/>
          </a:prstGeom>
          <a:solidFill>
            <a:srgbClr val="FFCC66"/>
          </a:solidFill>
        </p:spPr>
        <p:txBody>
          <a:bodyPr wrap="square" rtlCol="0">
            <a:spAutoFit/>
          </a:bodyPr>
          <a:lstStyle/>
          <a:p>
            <a:pPr algn="ctr"/>
            <a:r>
              <a:rPr lang="ar-EG" sz="1800" b="1" dirty="0">
                <a:latin typeface="+mj-lt"/>
              </a:rPr>
              <a:t>الجينوم</a:t>
            </a:r>
            <a:endParaRPr lang="en-US" sz="1800" b="1" dirty="0">
              <a:latin typeface="+mj-lt"/>
            </a:endParaRPr>
          </a:p>
        </p:txBody>
      </p:sp>
      <p:sp>
        <p:nvSpPr>
          <p:cNvPr id="16" name="TextBox 15">
            <a:extLst>
              <a:ext uri="{FF2B5EF4-FFF2-40B4-BE49-F238E27FC236}">
                <a16:creationId xmlns:a16="http://schemas.microsoft.com/office/drawing/2014/main" id="{12B33758-926A-D45D-DE59-5B2573E5536C}"/>
              </a:ext>
            </a:extLst>
          </p:cNvPr>
          <p:cNvSpPr txBox="1"/>
          <p:nvPr/>
        </p:nvSpPr>
        <p:spPr>
          <a:xfrm>
            <a:off x="3329939" y="3846731"/>
            <a:ext cx="781051" cy="369332"/>
          </a:xfrm>
          <a:prstGeom prst="rect">
            <a:avLst/>
          </a:prstGeom>
          <a:solidFill>
            <a:schemeClr val="accent5"/>
          </a:solidFill>
        </p:spPr>
        <p:txBody>
          <a:bodyPr wrap="square" rtlCol="0">
            <a:spAutoFit/>
          </a:bodyPr>
          <a:lstStyle/>
          <a:p>
            <a:pPr algn="ctr"/>
            <a:r>
              <a:rPr lang="ar-EG" sz="1800" b="1" dirty="0">
                <a:latin typeface="+mj-lt"/>
              </a:rPr>
              <a:t>الأشعات</a:t>
            </a:r>
            <a:endParaRPr lang="en-US" sz="1800" b="1" dirty="0">
              <a:latin typeface="+mj-lt"/>
            </a:endParaRPr>
          </a:p>
        </p:txBody>
      </p:sp>
      <p:sp>
        <p:nvSpPr>
          <p:cNvPr id="17" name="TextBox 16">
            <a:extLst>
              <a:ext uri="{FF2B5EF4-FFF2-40B4-BE49-F238E27FC236}">
                <a16:creationId xmlns:a16="http://schemas.microsoft.com/office/drawing/2014/main" id="{F67F49F0-7785-5457-FAC3-063C98CF7DE7}"/>
              </a:ext>
            </a:extLst>
          </p:cNvPr>
          <p:cNvSpPr txBox="1"/>
          <p:nvPr/>
        </p:nvSpPr>
        <p:spPr>
          <a:xfrm>
            <a:off x="2209800" y="4495800"/>
            <a:ext cx="1066801" cy="646331"/>
          </a:xfrm>
          <a:prstGeom prst="rect">
            <a:avLst/>
          </a:prstGeom>
          <a:solidFill>
            <a:srgbClr val="66CCFF"/>
          </a:solidFill>
        </p:spPr>
        <p:txBody>
          <a:bodyPr wrap="square" rtlCol="0">
            <a:spAutoFit/>
          </a:bodyPr>
          <a:lstStyle/>
          <a:p>
            <a:pPr algn="ctr"/>
            <a:r>
              <a:rPr lang="ar-EG" sz="1800" b="1" dirty="0">
                <a:latin typeface="+mj-lt"/>
              </a:rPr>
              <a:t>النمط</a:t>
            </a:r>
          </a:p>
          <a:p>
            <a:pPr algn="ctr"/>
            <a:r>
              <a:rPr lang="ar-EG" sz="1800" b="1" dirty="0">
                <a:latin typeface="+mj-lt"/>
              </a:rPr>
              <a:t>الوراثي</a:t>
            </a:r>
            <a:endParaRPr lang="en-US" sz="1800" b="1" dirty="0">
              <a:latin typeface="+mj-lt"/>
            </a:endParaRPr>
          </a:p>
        </p:txBody>
      </p:sp>
      <p:sp>
        <p:nvSpPr>
          <p:cNvPr id="18" name="TextBox 17">
            <a:extLst>
              <a:ext uri="{FF2B5EF4-FFF2-40B4-BE49-F238E27FC236}">
                <a16:creationId xmlns:a16="http://schemas.microsoft.com/office/drawing/2014/main" id="{6A551714-1263-24BE-7ABF-29E1557515E9}"/>
              </a:ext>
            </a:extLst>
          </p:cNvPr>
          <p:cNvSpPr txBox="1"/>
          <p:nvPr/>
        </p:nvSpPr>
        <p:spPr>
          <a:xfrm>
            <a:off x="1165860" y="3938705"/>
            <a:ext cx="781051" cy="646331"/>
          </a:xfrm>
          <a:prstGeom prst="rect">
            <a:avLst/>
          </a:prstGeom>
          <a:solidFill>
            <a:srgbClr val="C2DD7D"/>
          </a:solidFill>
        </p:spPr>
        <p:txBody>
          <a:bodyPr wrap="square" rtlCol="0">
            <a:spAutoFit/>
          </a:bodyPr>
          <a:lstStyle/>
          <a:p>
            <a:pPr algn="ctr"/>
            <a:r>
              <a:rPr lang="ar-EG" sz="1800" b="1" dirty="0">
                <a:latin typeface="+mj-lt"/>
              </a:rPr>
              <a:t>أسلوب</a:t>
            </a:r>
          </a:p>
          <a:p>
            <a:pPr algn="ctr"/>
            <a:r>
              <a:rPr lang="ar-EG" sz="1800" b="1" dirty="0">
                <a:latin typeface="+mj-lt"/>
              </a:rPr>
              <a:t>الحياة</a:t>
            </a:r>
            <a:endParaRPr lang="en-US" sz="1800" b="1" dirty="0">
              <a:latin typeface="+mj-lt"/>
            </a:endParaRPr>
          </a:p>
        </p:txBody>
      </p:sp>
      <p:sp>
        <p:nvSpPr>
          <p:cNvPr id="19" name="TextBox 18">
            <a:extLst>
              <a:ext uri="{FF2B5EF4-FFF2-40B4-BE49-F238E27FC236}">
                <a16:creationId xmlns:a16="http://schemas.microsoft.com/office/drawing/2014/main" id="{38B2F574-7B90-34FE-8356-39A5D48171C1}"/>
              </a:ext>
            </a:extLst>
          </p:cNvPr>
          <p:cNvSpPr txBox="1"/>
          <p:nvPr/>
        </p:nvSpPr>
        <p:spPr>
          <a:xfrm>
            <a:off x="2247902" y="2615059"/>
            <a:ext cx="952498" cy="646331"/>
          </a:xfrm>
          <a:prstGeom prst="rect">
            <a:avLst/>
          </a:prstGeom>
          <a:solidFill>
            <a:srgbClr val="FF9999"/>
          </a:solidFill>
        </p:spPr>
        <p:txBody>
          <a:bodyPr wrap="square" rtlCol="0">
            <a:spAutoFit/>
          </a:bodyPr>
          <a:lstStyle/>
          <a:p>
            <a:pPr algn="ctr"/>
            <a:r>
              <a:rPr lang="ar-EG" sz="1800" b="1" dirty="0">
                <a:latin typeface="+mj-lt"/>
              </a:rPr>
              <a:t>النمط</a:t>
            </a:r>
          </a:p>
          <a:p>
            <a:pPr algn="ctr"/>
            <a:r>
              <a:rPr lang="ar-EG" sz="1800" b="1" dirty="0">
                <a:latin typeface="+mj-lt"/>
              </a:rPr>
              <a:t>الظاهري</a:t>
            </a:r>
            <a:endParaRPr lang="en-US" sz="1800" b="1" dirty="0">
              <a:latin typeface="+mj-lt"/>
            </a:endParaRPr>
          </a:p>
        </p:txBody>
      </p:sp>
    </p:spTree>
    <p:extLst>
      <p:ext uri="{BB962C8B-B14F-4D97-AF65-F5344CB8AC3E}">
        <p14:creationId xmlns:p14="http://schemas.microsoft.com/office/powerpoint/2010/main" val="2470693482"/>
      </p:ext>
    </p:extLst>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otanicals | EFSA">
            <a:extLst>
              <a:ext uri="{FF2B5EF4-FFF2-40B4-BE49-F238E27FC236}">
                <a16:creationId xmlns:a16="http://schemas.microsoft.com/office/drawing/2014/main" id="{DF2D6E62-AC3E-76F4-C5AA-91A4F0E123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03685"/>
            <a:ext cx="35814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rapeutics | Definition, Types, &amp; Regimens | Britannica">
            <a:extLst>
              <a:ext uri="{FF2B5EF4-FFF2-40B4-BE49-F238E27FC236}">
                <a16:creationId xmlns:a16="http://schemas.microsoft.com/office/drawing/2014/main" id="{EB9901A6-6AE8-33DF-F71D-6CE9C207BC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203685"/>
            <a:ext cx="35814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7FBE99-57FC-E14F-5499-AA5491418867}"/>
              </a:ext>
            </a:extLst>
          </p:cNvPr>
          <p:cNvSpPr txBox="1"/>
          <p:nvPr/>
        </p:nvSpPr>
        <p:spPr>
          <a:xfrm>
            <a:off x="533400" y="3429000"/>
            <a:ext cx="3124200" cy="461665"/>
          </a:xfrm>
          <a:prstGeom prst="rect">
            <a:avLst/>
          </a:prstGeom>
          <a:noFill/>
        </p:spPr>
        <p:txBody>
          <a:bodyPr wrap="square" rtlCol="0">
            <a:spAutoFit/>
          </a:bodyPr>
          <a:lstStyle/>
          <a:p>
            <a:pPr algn="ctr"/>
            <a:r>
              <a:rPr lang="ar-EG" b="1" dirty="0">
                <a:latin typeface="+mj-lt"/>
              </a:rPr>
              <a:t>الأعشاب</a:t>
            </a:r>
            <a:endParaRPr lang="en-US" b="1" dirty="0">
              <a:latin typeface="+mj-lt"/>
            </a:endParaRPr>
          </a:p>
        </p:txBody>
      </p:sp>
      <p:sp>
        <p:nvSpPr>
          <p:cNvPr id="6" name="TextBox 5">
            <a:extLst>
              <a:ext uri="{FF2B5EF4-FFF2-40B4-BE49-F238E27FC236}">
                <a16:creationId xmlns:a16="http://schemas.microsoft.com/office/drawing/2014/main" id="{29B0C6A5-AE0E-73D1-E954-331007CD6B87}"/>
              </a:ext>
            </a:extLst>
          </p:cNvPr>
          <p:cNvSpPr txBox="1"/>
          <p:nvPr/>
        </p:nvSpPr>
        <p:spPr>
          <a:xfrm>
            <a:off x="4724400" y="3429000"/>
            <a:ext cx="3581400" cy="461665"/>
          </a:xfrm>
          <a:prstGeom prst="rect">
            <a:avLst/>
          </a:prstGeom>
          <a:noFill/>
        </p:spPr>
        <p:txBody>
          <a:bodyPr wrap="square" rtlCol="0">
            <a:spAutoFit/>
          </a:bodyPr>
          <a:lstStyle/>
          <a:p>
            <a:pPr algn="ctr"/>
            <a:r>
              <a:rPr lang="ar-EG" b="1" dirty="0">
                <a:latin typeface="+mj-lt"/>
              </a:rPr>
              <a:t>العلاجات الكيميائية</a:t>
            </a:r>
            <a:endParaRPr lang="en-US" b="1" dirty="0">
              <a:latin typeface="+mj-lt"/>
            </a:endParaRPr>
          </a:p>
        </p:txBody>
      </p:sp>
      <p:sp>
        <p:nvSpPr>
          <p:cNvPr id="7" name="TextBox 6">
            <a:extLst>
              <a:ext uri="{FF2B5EF4-FFF2-40B4-BE49-F238E27FC236}">
                <a16:creationId xmlns:a16="http://schemas.microsoft.com/office/drawing/2014/main" id="{04464032-BF1E-26B7-4B7D-FC70D1A33076}"/>
              </a:ext>
            </a:extLst>
          </p:cNvPr>
          <p:cNvSpPr txBox="1"/>
          <p:nvPr/>
        </p:nvSpPr>
        <p:spPr>
          <a:xfrm>
            <a:off x="4800600" y="6116776"/>
            <a:ext cx="3581400" cy="461665"/>
          </a:xfrm>
          <a:prstGeom prst="rect">
            <a:avLst/>
          </a:prstGeom>
          <a:noFill/>
        </p:spPr>
        <p:txBody>
          <a:bodyPr wrap="square" rtlCol="0">
            <a:spAutoFit/>
          </a:bodyPr>
          <a:lstStyle/>
          <a:p>
            <a:pPr algn="ctr"/>
            <a:r>
              <a:rPr lang="ar-EG" b="1" dirty="0">
                <a:latin typeface="+mj-lt"/>
              </a:rPr>
              <a:t>العلاجات الحيوية</a:t>
            </a:r>
            <a:endParaRPr lang="en-US" b="1" dirty="0">
              <a:latin typeface="+mj-lt"/>
            </a:endParaRPr>
          </a:p>
        </p:txBody>
      </p:sp>
      <p:sp>
        <p:nvSpPr>
          <p:cNvPr id="8" name="TextBox 7">
            <a:extLst>
              <a:ext uri="{FF2B5EF4-FFF2-40B4-BE49-F238E27FC236}">
                <a16:creationId xmlns:a16="http://schemas.microsoft.com/office/drawing/2014/main" id="{D730DBA4-4AD2-D0F7-6FA4-F4B4ABB41EC1}"/>
              </a:ext>
            </a:extLst>
          </p:cNvPr>
          <p:cNvSpPr txBox="1"/>
          <p:nvPr/>
        </p:nvSpPr>
        <p:spPr>
          <a:xfrm>
            <a:off x="304800" y="6091535"/>
            <a:ext cx="3657601" cy="461665"/>
          </a:xfrm>
          <a:prstGeom prst="rect">
            <a:avLst/>
          </a:prstGeom>
          <a:noFill/>
        </p:spPr>
        <p:txBody>
          <a:bodyPr wrap="square" rtlCol="0">
            <a:spAutoFit/>
          </a:bodyPr>
          <a:lstStyle/>
          <a:p>
            <a:pPr algn="ctr"/>
            <a:r>
              <a:rPr lang="ar-EG" b="1" dirty="0">
                <a:latin typeface="+mj-lt"/>
              </a:rPr>
              <a:t>الهندسة الدوائية</a:t>
            </a:r>
            <a:endParaRPr lang="en-US" b="1" dirty="0">
              <a:latin typeface="+mj-lt"/>
            </a:endParaRPr>
          </a:p>
        </p:txBody>
      </p:sp>
      <p:pic>
        <p:nvPicPr>
          <p:cNvPr id="6150" name="Picture 6" descr="A step toward “living biotherapeutics” | MIT News | Massachusetts Institute  of Technology">
            <a:extLst>
              <a:ext uri="{FF2B5EF4-FFF2-40B4-BE49-F238E27FC236}">
                <a16:creationId xmlns:a16="http://schemas.microsoft.com/office/drawing/2014/main" id="{DB2E710F-62A2-66F3-1929-F364D9BA3B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3893094"/>
            <a:ext cx="3568262" cy="228337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earch in Biomaterials and Tissue Engineering - IEEE Pulse">
            <a:extLst>
              <a:ext uri="{FF2B5EF4-FFF2-40B4-BE49-F238E27FC236}">
                <a16:creationId xmlns:a16="http://schemas.microsoft.com/office/drawing/2014/main" id="{91226586-CD09-BCAD-C8ED-5425E1BF6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606" y="3873093"/>
            <a:ext cx="3578773" cy="2279127"/>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F14533DB-268A-6166-D758-77DA5A4CA7BB}"/>
              </a:ext>
            </a:extLst>
          </p:cNvPr>
          <p:cNvSpPr/>
          <p:nvPr/>
        </p:nvSpPr>
        <p:spPr bwMode="auto">
          <a:xfrm>
            <a:off x="4038600" y="2346685"/>
            <a:ext cx="6858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Arrow: Right 9">
            <a:extLst>
              <a:ext uri="{FF2B5EF4-FFF2-40B4-BE49-F238E27FC236}">
                <a16:creationId xmlns:a16="http://schemas.microsoft.com/office/drawing/2014/main" id="{C25FF83D-E37B-B2B2-DE58-01DAA11923AD}"/>
              </a:ext>
            </a:extLst>
          </p:cNvPr>
          <p:cNvSpPr/>
          <p:nvPr/>
        </p:nvSpPr>
        <p:spPr bwMode="auto">
          <a:xfrm rot="10800000">
            <a:off x="4038600" y="4876800"/>
            <a:ext cx="6858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Arrow: Curved Left 10">
            <a:extLst>
              <a:ext uri="{FF2B5EF4-FFF2-40B4-BE49-F238E27FC236}">
                <a16:creationId xmlns:a16="http://schemas.microsoft.com/office/drawing/2014/main" id="{BB89B695-ECEE-C664-9161-0C4B3AFBF6CC}"/>
              </a:ext>
            </a:extLst>
          </p:cNvPr>
          <p:cNvSpPr/>
          <p:nvPr/>
        </p:nvSpPr>
        <p:spPr bwMode="auto">
          <a:xfrm>
            <a:off x="8458200" y="2346685"/>
            <a:ext cx="533400" cy="3063515"/>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Rectangle 5">
            <a:extLst>
              <a:ext uri="{FF2B5EF4-FFF2-40B4-BE49-F238E27FC236}">
                <a16:creationId xmlns:a16="http://schemas.microsoft.com/office/drawing/2014/main" id="{5882AC27-819F-E504-976D-326EA22709EE}"/>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14" name="Title 1">
            <a:extLst>
              <a:ext uri="{FF2B5EF4-FFF2-40B4-BE49-F238E27FC236}">
                <a16:creationId xmlns:a16="http://schemas.microsoft.com/office/drawing/2014/main" id="{8A6C7396-647E-8DC7-5796-754A1CF09011}"/>
              </a:ext>
            </a:extLst>
          </p:cNvPr>
          <p:cNvSpPr>
            <a:spLocks noGrp="1"/>
          </p:cNvSpPr>
          <p:nvPr>
            <p:ph type="title"/>
          </p:nvPr>
        </p:nvSpPr>
        <p:spPr>
          <a:xfrm>
            <a:off x="685800" y="533400"/>
            <a:ext cx="7772400" cy="533400"/>
          </a:xfrm>
        </p:spPr>
        <p:txBody>
          <a:bodyPr/>
          <a:lstStyle/>
          <a:p>
            <a:pPr algn="r" rtl="1"/>
            <a:r>
              <a:rPr lang="ar-EG" sz="4400" dirty="0">
                <a:cs typeface="+mn-cs"/>
              </a:rPr>
              <a:t>تطور الاكتشاف الدوائي</a:t>
            </a:r>
            <a:endParaRPr lang="en-US" sz="4400" dirty="0">
              <a:cs typeface="+mn-cs"/>
            </a:endParaRPr>
          </a:p>
        </p:txBody>
      </p:sp>
    </p:spTree>
    <p:extLst>
      <p:ext uri="{BB962C8B-B14F-4D97-AF65-F5344CB8AC3E}">
        <p14:creationId xmlns:p14="http://schemas.microsoft.com/office/powerpoint/2010/main" val="304692633"/>
      </p:ext>
    </p:extLst>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D2E8-F29F-8D2E-312B-5974F6E3D6C5}"/>
            </a:ext>
          </a:extLst>
        </p:cNvPr>
        <p:cNvGrpSpPr/>
        <p:nvPr/>
      </p:nvGrpSpPr>
      <p:grpSpPr>
        <a:xfrm>
          <a:off x="0" y="0"/>
          <a:ext cx="0" cy="0"/>
          <a:chOff x="0" y="0"/>
          <a:chExt cx="0" cy="0"/>
        </a:xfrm>
      </p:grpSpPr>
      <p:sp>
        <p:nvSpPr>
          <p:cNvPr id="199688" name="Rectangle 8">
            <a:extLst>
              <a:ext uri="{FF2B5EF4-FFF2-40B4-BE49-F238E27FC236}">
                <a16:creationId xmlns:a16="http://schemas.microsoft.com/office/drawing/2014/main" id="{11DF68F0-1F89-BD3E-2E2E-92830F5DF1AC}"/>
              </a:ext>
            </a:extLst>
          </p:cNvPr>
          <p:cNvSpPr>
            <a:spLocks noChangeArrowheads="1"/>
          </p:cNvSpPr>
          <p:nvPr/>
        </p:nvSpPr>
        <p:spPr bwMode="auto">
          <a:xfrm>
            <a:off x="4876800" y="1447800"/>
            <a:ext cx="3657600" cy="3730738"/>
          </a:xfrm>
          <a:prstGeom prst="rect">
            <a:avLst/>
          </a:prstGeom>
          <a:noFill/>
          <a:ln w="9525">
            <a:noFill/>
            <a:miter lim="800000"/>
            <a:headEnd/>
            <a:tailEnd/>
          </a:ln>
          <a:effectLst>
            <a:outerShdw algn="ctr" rotWithShape="0">
              <a:schemeClr val="tx1"/>
            </a:outerShdw>
          </a:effectLst>
        </p:spPr>
        <p:txBody>
          <a:bodyPr anchor="ctr"/>
          <a:lstStyle/>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تحديات الذكاء الاصطناعي</a:t>
            </a:r>
          </a:p>
          <a:p>
            <a:pPr algn="ctr">
              <a:defRPr/>
            </a:pPr>
            <a:r>
              <a:rPr lang="ar-EG"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rPr>
              <a:t>في الصحة</a:t>
            </a:r>
            <a:endParaRPr lang="en-US" sz="66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endParaRPr>
          </a:p>
        </p:txBody>
      </p:sp>
      <p:sp>
        <p:nvSpPr>
          <p:cNvPr id="7" name="Rectangle 5">
            <a:extLst>
              <a:ext uri="{FF2B5EF4-FFF2-40B4-BE49-F238E27FC236}">
                <a16:creationId xmlns:a16="http://schemas.microsoft.com/office/drawing/2014/main" id="{DA5226C2-2A9E-911E-847D-45E34A22444A}"/>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pic>
        <p:nvPicPr>
          <p:cNvPr id="3" name="Picture 2">
            <a:extLst>
              <a:ext uri="{FF2B5EF4-FFF2-40B4-BE49-F238E27FC236}">
                <a16:creationId xmlns:a16="http://schemas.microsoft.com/office/drawing/2014/main" id="{D0A4A173-35C4-0D36-9FD6-D7F873B3FE19}"/>
              </a:ext>
            </a:extLst>
          </p:cNvPr>
          <p:cNvPicPr>
            <a:picLocks noChangeAspect="1"/>
          </p:cNvPicPr>
          <p:nvPr/>
        </p:nvPicPr>
        <p:blipFill rotWithShape="1">
          <a:blip r:embed="rId3"/>
          <a:srcRect l="30001" r="5500"/>
          <a:stretch/>
        </p:blipFill>
        <p:spPr>
          <a:xfrm>
            <a:off x="990600" y="1143000"/>
            <a:ext cx="3505200" cy="4572000"/>
          </a:xfrm>
          <a:prstGeom prst="rect">
            <a:avLst/>
          </a:prstGeom>
        </p:spPr>
      </p:pic>
    </p:spTree>
    <p:extLst>
      <p:ext uri="{BB962C8B-B14F-4D97-AF65-F5344CB8AC3E}">
        <p14:creationId xmlns:p14="http://schemas.microsoft.com/office/powerpoint/2010/main" val="1667305498"/>
      </p:ext>
    </p:extLst>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EA608E-B060-F86C-30A7-6BCD0CC7052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3865C65-051E-9A88-706F-BC31E724CCAD}"/>
              </a:ext>
            </a:extLst>
          </p:cNvPr>
          <p:cNvSpPr/>
          <p:nvPr/>
        </p:nvSpPr>
        <p:spPr>
          <a:xfrm>
            <a:off x="38100" y="1371600"/>
            <a:ext cx="7886700" cy="4547720"/>
          </a:xfrm>
          <a:prstGeom prst="rect">
            <a:avLst/>
          </a:prstGeom>
        </p:spPr>
        <p:txBody>
          <a:bodyPr wrap="square">
            <a:spAutoFit/>
          </a:bodyPr>
          <a:lstStyle/>
          <a:p>
            <a:pPr marL="914400" lvl="1" indent="-457200" algn="r" rtl="1">
              <a:lnSpc>
                <a:spcPct val="150000"/>
              </a:lnSpc>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خصوصية البيانات</a:t>
            </a:r>
            <a:r>
              <a:rPr lang="ar-EG" altLang="en-US" sz="2800" dirty="0">
                <a:latin typeface="+mn-lt"/>
              </a:rPr>
              <a:t>.</a:t>
            </a:r>
            <a:endParaRPr lang="en-US" altLang="en-US" sz="2800" dirty="0">
              <a:latin typeface="+mn-lt"/>
            </a:endParaRPr>
          </a:p>
          <a:p>
            <a:pPr marL="914400" lvl="1" indent="-457200" algn="r" rtl="1">
              <a:lnSpc>
                <a:spcPct val="150000"/>
              </a:lnSpc>
              <a:buClr>
                <a:srgbClr val="FF0000"/>
              </a:buClr>
              <a:buFont typeface="Wingdings" panose="05000000000000000000" pitchFamily="2" charset="2"/>
              <a:buChar char="§"/>
            </a:pPr>
            <a:r>
              <a:rPr lang="ar-EG" altLang="en-US" sz="2800" b="1" dirty="0">
                <a:latin typeface="+mn-lt"/>
              </a:rPr>
              <a:t>جودة البيانات وتوحيدها</a:t>
            </a:r>
            <a:r>
              <a:rPr lang="ar-EG" altLang="en-US" sz="2800" dirty="0">
                <a:latin typeface="+mn-lt"/>
              </a:rPr>
              <a:t>.</a:t>
            </a:r>
            <a:endParaRPr lang="en-US" altLang="en-US" sz="2800"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تحيز الخوارزمية وعدالتها</a:t>
            </a:r>
            <a:r>
              <a:rPr lang="ar-EG" altLang="en-US" sz="2800" dirty="0">
                <a:latin typeface="+mn-lt"/>
              </a:rPr>
              <a:t>.</a:t>
            </a:r>
            <a:endParaRPr lang="en-US" altLang="en-US" sz="2800"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العقبات التنظيمية</a:t>
            </a:r>
            <a:r>
              <a:rPr lang="ar-EG" altLang="en-US" sz="2800" dirty="0">
                <a:latin typeface="+mn-lt"/>
              </a:rPr>
              <a:t>.</a:t>
            </a:r>
            <a:endParaRPr lang="en-US" altLang="en-US" sz="2800"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المخاوف الأخلاقية</a:t>
            </a:r>
            <a:r>
              <a:rPr lang="ar-EG" altLang="en-US" sz="2800" dirty="0">
                <a:latin typeface="+mn-lt"/>
              </a:rPr>
              <a:t>.</a:t>
            </a:r>
            <a:endParaRPr lang="en-US" altLang="en-US" sz="2800"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التحقق السريري والثقة</a:t>
            </a:r>
            <a:r>
              <a:rPr lang="ar-EG" altLang="en-US" sz="2800" dirty="0">
                <a:latin typeface="+mn-lt"/>
              </a:rPr>
              <a:t>.</a:t>
            </a:r>
            <a:endParaRPr lang="en-US" altLang="en-US" sz="2800"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latin typeface="Aptos" panose="020B0004020202020204" pitchFamily="34" charset="0"/>
                <a:ea typeface="Aptos" panose="020B0004020202020204" pitchFamily="34" charset="0"/>
                <a:cs typeface="Arial" panose="020B0604020202020204" pitchFamily="34" charset="0"/>
              </a:rPr>
              <a:t>التكلفة والموارد</a:t>
            </a:r>
            <a:r>
              <a:rPr lang="ar-EG" altLang="en-US" sz="2800" dirty="0">
                <a:latin typeface="+mn-lt"/>
              </a:rPr>
              <a:t>.</a:t>
            </a:r>
            <a:endParaRPr lang="en-US" altLang="en-US" sz="2800" dirty="0">
              <a:latin typeface="+mn-lt"/>
            </a:endParaRPr>
          </a:p>
        </p:txBody>
      </p:sp>
      <p:sp>
        <p:nvSpPr>
          <p:cNvPr id="4" name="Rectangle 5">
            <a:extLst>
              <a:ext uri="{FF2B5EF4-FFF2-40B4-BE49-F238E27FC236}">
                <a16:creationId xmlns:a16="http://schemas.microsoft.com/office/drawing/2014/main" id="{D3761C58-47C1-69C5-4395-9A1AC1B802FB}"/>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AD833D01-9BF2-81CA-5A71-CD7A66925AF7}"/>
              </a:ext>
            </a:extLst>
          </p:cNvPr>
          <p:cNvSpPr>
            <a:spLocks noGrp="1"/>
          </p:cNvSpPr>
          <p:nvPr>
            <p:ph type="title"/>
          </p:nvPr>
        </p:nvSpPr>
        <p:spPr>
          <a:xfrm>
            <a:off x="685800" y="533400"/>
            <a:ext cx="7772400" cy="533400"/>
          </a:xfrm>
        </p:spPr>
        <p:txBody>
          <a:bodyPr/>
          <a:lstStyle/>
          <a:p>
            <a:pPr marL="0" marR="0" algn="r" rtl="1">
              <a:lnSpc>
                <a:spcPct val="107000"/>
              </a:lnSpc>
              <a:spcBef>
                <a:spcPts val="0"/>
              </a:spcBef>
              <a:spcAft>
                <a:spcPts val="800"/>
              </a:spcAft>
            </a:pPr>
            <a:r>
              <a:rPr lang="ar-EG" kern="100" dirty="0">
                <a:effectLst/>
                <a:latin typeface="Aptos" panose="020B0004020202020204" pitchFamily="34" charset="0"/>
                <a:ea typeface="Aptos" panose="020B0004020202020204" pitchFamily="34" charset="0"/>
                <a:cs typeface="Arial" panose="020B0604020202020204" pitchFamily="34" charset="0"/>
              </a:rPr>
              <a:t>تحديات </a:t>
            </a:r>
            <a:r>
              <a:rPr lang="ar-SA" kern="100" dirty="0">
                <a:effectLst/>
                <a:latin typeface="Aptos" panose="020B0004020202020204" pitchFamily="34" charset="0"/>
                <a:ea typeface="Aptos" panose="020B0004020202020204" pitchFamily="34" charset="0"/>
                <a:cs typeface="Arial" panose="020B0604020202020204" pitchFamily="34" charset="0"/>
              </a:rPr>
              <a:t>استخدام الذكاء الاصطناعي في </a:t>
            </a:r>
            <a:r>
              <a:rPr lang="ar-EG" kern="100" dirty="0">
                <a:effectLst/>
                <a:latin typeface="Aptos" panose="020B0004020202020204" pitchFamily="34" charset="0"/>
                <a:ea typeface="Aptos" panose="020B0004020202020204" pitchFamily="34" charset="0"/>
                <a:cs typeface="Arial" panose="020B0604020202020204" pitchFamily="34" charset="0"/>
              </a:rPr>
              <a:t>الصحة</a:t>
            </a:r>
            <a:endParaRPr lang="en-US"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2" name="Picture 1" descr="إخفاء البيانات المتوافقة مع Hipaa بواسطة Shaip">
            <a:extLst>
              <a:ext uri="{FF2B5EF4-FFF2-40B4-BE49-F238E27FC236}">
                <a16:creationId xmlns:a16="http://schemas.microsoft.com/office/drawing/2014/main" id="{7BF02108-35CC-7648-737E-8CA62975FB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012950" cy="1085850"/>
          </a:xfrm>
          <a:prstGeom prst="rect">
            <a:avLst/>
          </a:prstGeom>
          <a:noFill/>
          <a:ln>
            <a:noFill/>
          </a:ln>
        </p:spPr>
      </p:pic>
    </p:spTree>
    <p:extLst>
      <p:ext uri="{BB962C8B-B14F-4D97-AF65-F5344CB8AC3E}">
        <p14:creationId xmlns:p14="http://schemas.microsoft.com/office/powerpoint/2010/main" val="2930716867"/>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What is the difference between the Internet of Things (IoT) and the Internet  of Everything (IoE)? - Quora">
            <a:extLst>
              <a:ext uri="{FF2B5EF4-FFF2-40B4-BE49-F238E27FC236}">
                <a16:creationId xmlns:a16="http://schemas.microsoft.com/office/drawing/2014/main" id="{9B83E353-A6A7-4951-B246-FF6916199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32611"/>
            <a:ext cx="7772400" cy="48157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7831723-4D02-F80A-5F7C-AB55962524BF}"/>
              </a:ext>
            </a:extLst>
          </p:cNvPr>
          <p:cNvSpPr txBox="1">
            <a:spLocks/>
          </p:cNvSpPr>
          <p:nvPr/>
        </p:nvSpPr>
        <p:spPr>
          <a:xfrm>
            <a:off x="685800" y="533399"/>
            <a:ext cx="7772400" cy="594411"/>
          </a:xfrm>
          <a:prstGeom prst="rect">
            <a:avLst/>
          </a:prstGeom>
        </p:spPr>
        <p:txBody>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r" rtl="1"/>
            <a:r>
              <a:rPr lang="ar-KW" sz="4400" kern="0" dirty="0" smtClean="0">
                <a:cs typeface="+mn-cs"/>
              </a:rPr>
              <a:t>إنترنت كل شيء وليس إنترنت الأشياء</a:t>
            </a:r>
            <a:endParaRPr lang="en-US" sz="4400" kern="0" dirty="0">
              <a:cs typeface="+mn-cs"/>
            </a:endParaRPr>
          </a:p>
        </p:txBody>
      </p:sp>
      <p:sp>
        <p:nvSpPr>
          <p:cNvPr id="6" name="Rectangle 5">
            <a:extLst>
              <a:ext uri="{FF2B5EF4-FFF2-40B4-BE49-F238E27FC236}">
                <a16:creationId xmlns:a16="http://schemas.microsoft.com/office/drawing/2014/main" id="{DA5226C2-2A9E-911E-847D-45E34A22444A}"/>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smtClean="0"/>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1438340724"/>
      </p:ext>
    </p:extLst>
  </p:cSld>
  <p:clrMapOvr>
    <a:masterClrMapping/>
  </p:clrMapOvr>
  <p:transition>
    <p:dissolve/>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BC5E1DD-7D42-6E0B-B8BA-56F865D0983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73D1A3F-DCEA-1FD4-4042-865280C0B16F}"/>
              </a:ext>
            </a:extLst>
          </p:cNvPr>
          <p:cNvSpPr/>
          <p:nvPr/>
        </p:nvSpPr>
        <p:spPr>
          <a:xfrm>
            <a:off x="685800" y="1371600"/>
            <a:ext cx="7239000" cy="4547720"/>
          </a:xfrm>
          <a:prstGeom prst="rect">
            <a:avLst/>
          </a:prstGeom>
        </p:spPr>
        <p:txBody>
          <a:bodyPr wrap="square">
            <a:spAutoFit/>
          </a:bodyPr>
          <a:lstStyle/>
          <a:p>
            <a:pPr marL="914400" lvl="1" indent="-457200" algn="r" rtl="1">
              <a:lnSpc>
                <a:spcPct val="150000"/>
              </a:lnSpc>
              <a:buClr>
                <a:srgbClr val="FF0000"/>
              </a:buClr>
              <a:buFont typeface="Wingdings" panose="05000000000000000000" pitchFamily="2" charset="2"/>
              <a:buChar char="§"/>
            </a:pPr>
            <a:r>
              <a:rPr lang="ar-SA" sz="2800" b="1" dirty="0">
                <a:solidFill>
                  <a:srgbClr val="000000"/>
                </a:solidFill>
                <a:effectLst/>
                <a:ea typeface="Aptos" panose="020B0004020202020204" pitchFamily="34" charset="0"/>
                <a:cs typeface="Arial" panose="020B0604020202020204" pitchFamily="34" charset="0"/>
              </a:rPr>
              <a:t>الخصوصية والأمن</a:t>
            </a:r>
            <a:r>
              <a:rPr lang="ar-EG" altLang="en-US" sz="2800" b="1" dirty="0">
                <a:latin typeface="+mn-lt"/>
              </a:rPr>
              <a:t>.</a:t>
            </a:r>
            <a:endParaRPr lang="en-US" altLang="en-US" sz="2800" b="1"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solidFill>
                  <a:srgbClr val="000000"/>
                </a:solidFill>
                <a:effectLst/>
                <a:ea typeface="Aptos" panose="020B0004020202020204" pitchFamily="34" charset="0"/>
                <a:cs typeface="Arial" panose="020B0604020202020204" pitchFamily="34" charset="0"/>
              </a:rPr>
              <a:t>التعاون بين الإنسان والذكاء الاصطناعي</a:t>
            </a:r>
            <a:r>
              <a:rPr lang="ar-EG" altLang="en-US" sz="2800" b="1" dirty="0">
                <a:latin typeface="+mn-lt"/>
              </a:rPr>
              <a:t>.</a:t>
            </a:r>
            <a:endParaRPr lang="en-US" altLang="en-US" sz="2800" b="1"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solidFill>
                  <a:srgbClr val="000000"/>
                </a:solidFill>
                <a:effectLst/>
                <a:ea typeface="Aptos" panose="020B0004020202020204" pitchFamily="34" charset="0"/>
                <a:cs typeface="Arial" panose="020B0604020202020204" pitchFamily="34" charset="0"/>
              </a:rPr>
              <a:t>الشرح والشفافية</a:t>
            </a:r>
            <a:r>
              <a:rPr lang="ar-EG" sz="2800" b="1" dirty="0">
                <a:solidFill>
                  <a:srgbClr val="000000"/>
                </a:solidFill>
                <a:ea typeface="Aptos" panose="020B0004020202020204" pitchFamily="34" charset="0"/>
                <a:cs typeface="Arial" panose="020B0604020202020204" pitchFamily="34" charset="0"/>
              </a:rPr>
              <a:t> لخوارزميات الذكاء الاصطناعي</a:t>
            </a:r>
            <a:r>
              <a:rPr lang="ar-EG" altLang="en-US" sz="2800" b="1" dirty="0">
                <a:latin typeface="+mn-lt"/>
              </a:rPr>
              <a:t>.</a:t>
            </a:r>
            <a:endParaRPr lang="en-US" altLang="en-US" sz="2800" b="1"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solidFill>
                  <a:srgbClr val="000000"/>
                </a:solidFill>
                <a:effectLst/>
                <a:ea typeface="Aptos" panose="020B0004020202020204" pitchFamily="34" charset="0"/>
                <a:cs typeface="Arial" panose="020B0604020202020204" pitchFamily="34" charset="0"/>
              </a:rPr>
              <a:t>موافقة المرضى المُسبقة</a:t>
            </a:r>
            <a:r>
              <a:rPr lang="ar-EG" altLang="en-US" sz="2800" b="1" dirty="0">
                <a:latin typeface="+mn-lt"/>
              </a:rPr>
              <a:t>.</a:t>
            </a:r>
            <a:endParaRPr lang="en-US" altLang="en-US" sz="2800" b="1"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solidFill>
                  <a:srgbClr val="000000"/>
                </a:solidFill>
                <a:effectLst/>
                <a:ea typeface="Aptos" panose="020B0004020202020204" pitchFamily="34" charset="0"/>
                <a:cs typeface="Arial" panose="020B0604020202020204" pitchFamily="34" charset="0"/>
              </a:rPr>
              <a:t>التأثير على المتخصصين في الرعاية الصحية</a:t>
            </a:r>
            <a:r>
              <a:rPr lang="ar-EG" altLang="en-US" sz="2800" b="1" dirty="0">
                <a:latin typeface="+mn-lt"/>
              </a:rPr>
              <a:t>.</a:t>
            </a:r>
            <a:endParaRPr lang="en-US" altLang="en-US" sz="2800" b="1"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solidFill>
                  <a:srgbClr val="000000"/>
                </a:solidFill>
                <a:effectLst/>
                <a:ea typeface="Aptos" panose="020B0004020202020204" pitchFamily="34" charset="0"/>
                <a:cs typeface="Arial" panose="020B0604020202020204" pitchFamily="34" charset="0"/>
              </a:rPr>
              <a:t>المُساءلة والمسؤولية</a:t>
            </a:r>
            <a:r>
              <a:rPr lang="ar-EG" altLang="en-US" sz="2800" b="1" dirty="0">
                <a:latin typeface="+mn-lt"/>
              </a:rPr>
              <a:t>.</a:t>
            </a:r>
            <a:endParaRPr lang="en-US" altLang="en-US" sz="2800" b="1" dirty="0">
              <a:latin typeface="+mn-lt"/>
            </a:endParaRPr>
          </a:p>
          <a:p>
            <a:pPr marL="914400" lvl="1" indent="-457200" algn="r" rtl="1">
              <a:lnSpc>
                <a:spcPct val="150000"/>
              </a:lnSpc>
              <a:buClr>
                <a:srgbClr val="FF0000"/>
              </a:buClr>
              <a:buFont typeface="Wingdings" panose="05000000000000000000" pitchFamily="2" charset="2"/>
              <a:buChar char="§"/>
            </a:pPr>
            <a:r>
              <a:rPr lang="ar-SA" sz="2800" b="1" dirty="0">
                <a:solidFill>
                  <a:srgbClr val="000000"/>
                </a:solidFill>
                <a:effectLst/>
                <a:ea typeface="Aptos" panose="020B0004020202020204" pitchFamily="34" charset="0"/>
                <a:cs typeface="Arial" panose="020B0604020202020204" pitchFamily="34" charset="0"/>
              </a:rPr>
              <a:t>استقلالية المريض والتحكّم فيه</a:t>
            </a:r>
            <a:r>
              <a:rPr lang="ar-EG" altLang="en-US" sz="2800" b="1" dirty="0">
                <a:latin typeface="+mn-lt"/>
              </a:rPr>
              <a:t>.</a:t>
            </a:r>
            <a:endParaRPr lang="en-US" altLang="en-US" sz="2800" b="1" dirty="0">
              <a:latin typeface="+mn-lt"/>
            </a:endParaRPr>
          </a:p>
        </p:txBody>
      </p:sp>
      <p:sp>
        <p:nvSpPr>
          <p:cNvPr id="4" name="Rectangle 5">
            <a:extLst>
              <a:ext uri="{FF2B5EF4-FFF2-40B4-BE49-F238E27FC236}">
                <a16:creationId xmlns:a16="http://schemas.microsoft.com/office/drawing/2014/main" id="{F84094BF-1831-376C-AB58-990634EC6CD9}"/>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9C12C5AF-9CC2-AFB2-5178-282A7F82EBDD}"/>
              </a:ext>
            </a:extLst>
          </p:cNvPr>
          <p:cNvSpPr>
            <a:spLocks noGrp="1"/>
          </p:cNvSpPr>
          <p:nvPr>
            <p:ph type="title"/>
          </p:nvPr>
        </p:nvSpPr>
        <p:spPr>
          <a:xfrm>
            <a:off x="685800" y="533400"/>
            <a:ext cx="7772400" cy="533400"/>
          </a:xfrm>
        </p:spPr>
        <p:txBody>
          <a:bodyPr/>
          <a:lstStyle/>
          <a:p>
            <a:pPr marL="0" marR="0" algn="r" rtl="1">
              <a:lnSpc>
                <a:spcPct val="107000"/>
              </a:lnSpc>
              <a:spcBef>
                <a:spcPts val="0"/>
              </a:spcBef>
              <a:spcAft>
                <a:spcPts val="800"/>
              </a:spcAft>
            </a:pPr>
            <a:r>
              <a:rPr lang="ar-EG" kern="100" dirty="0">
                <a:effectLst/>
                <a:latin typeface="Aptos" panose="020B0004020202020204" pitchFamily="34" charset="0"/>
                <a:ea typeface="Aptos" panose="020B0004020202020204" pitchFamily="34" charset="0"/>
                <a:cs typeface="Arial" panose="020B0604020202020204" pitchFamily="34" charset="0"/>
              </a:rPr>
              <a:t>أخلاقيات </a:t>
            </a:r>
            <a:r>
              <a:rPr lang="ar-SA" kern="100" dirty="0">
                <a:effectLst/>
                <a:latin typeface="Aptos" panose="020B0004020202020204" pitchFamily="34" charset="0"/>
                <a:ea typeface="Aptos" panose="020B0004020202020204" pitchFamily="34" charset="0"/>
                <a:cs typeface="Arial" panose="020B0604020202020204" pitchFamily="34" charset="0"/>
              </a:rPr>
              <a:t>استخدام الذكاء الاصطناعي في </a:t>
            </a:r>
            <a:r>
              <a:rPr lang="ar-EG" kern="100" dirty="0">
                <a:effectLst/>
                <a:latin typeface="Aptos" panose="020B0004020202020204" pitchFamily="34" charset="0"/>
                <a:ea typeface="Aptos" panose="020B0004020202020204" pitchFamily="34" charset="0"/>
                <a:cs typeface="Arial" panose="020B0604020202020204" pitchFamily="34" charset="0"/>
              </a:rPr>
              <a:t>الطب</a:t>
            </a:r>
            <a:endParaRPr lang="en-US"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295562550"/>
      </p:ext>
    </p:extLst>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0A0AD96-235D-C027-7D77-9E4FA2281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1D0CF7-2A6E-1746-476B-C7B2234E6231}"/>
              </a:ext>
            </a:extLst>
          </p:cNvPr>
          <p:cNvSpPr/>
          <p:nvPr/>
        </p:nvSpPr>
        <p:spPr>
          <a:xfrm>
            <a:off x="609600" y="1066800"/>
            <a:ext cx="8001000" cy="5825313"/>
          </a:xfrm>
          <a:prstGeom prst="rect">
            <a:avLst/>
          </a:prstGeom>
        </p:spPr>
        <p:txBody>
          <a:bodyPr wrap="square">
            <a:spAutoFit/>
          </a:bodyPr>
          <a:lstStyle/>
          <a:p>
            <a:pPr lvl="1" algn="r" rtl="1">
              <a:buClr>
                <a:srgbClr val="FF0000"/>
              </a:buClr>
            </a:pPr>
            <a:r>
              <a:rPr lang="ar-EG" sz="2800" dirty="0">
                <a:effectLst/>
                <a:latin typeface="Aptos" panose="020B0004020202020204" pitchFamily="34" charset="0"/>
                <a:ea typeface="Aptos" panose="020B0004020202020204" pitchFamily="34" charset="0"/>
                <a:cs typeface="Arial" panose="020B0604020202020204" pitchFamily="34" charset="0"/>
              </a:rPr>
              <a:t>الإجابة .. </a:t>
            </a:r>
            <a:r>
              <a:rPr lang="ar-EG" sz="6000" b="1" dirty="0">
                <a:solidFill>
                  <a:srgbClr val="FF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لا</a:t>
            </a:r>
            <a:r>
              <a:rPr lang="ar-EG" sz="2800" dirty="0">
                <a:effectLst/>
                <a:latin typeface="Aptos" panose="020B0004020202020204" pitchFamily="34" charset="0"/>
                <a:ea typeface="Aptos" panose="020B0004020202020204" pitchFamily="34" charset="0"/>
                <a:cs typeface="Arial" panose="020B0604020202020204" pitchFamily="34" charset="0"/>
              </a:rPr>
              <a:t>. </a:t>
            </a:r>
          </a:p>
          <a:p>
            <a:pPr lvl="1" algn="r" rtl="1">
              <a:buClr>
                <a:srgbClr val="FF0000"/>
              </a:buClr>
            </a:pPr>
            <a:r>
              <a:rPr lang="ar-SA" sz="2800" dirty="0">
                <a:effectLst/>
                <a:latin typeface="Aptos" panose="020B0004020202020204" pitchFamily="34" charset="0"/>
                <a:ea typeface="Aptos" panose="020B0004020202020204" pitchFamily="34" charset="0"/>
                <a:cs typeface="Arial" panose="020B0604020202020204" pitchFamily="34" charset="0"/>
              </a:rPr>
              <a:t>الذكاء الاصطناعي ليس بديلًا عن الطبيب، وإنَّما مُساعِد له في تقديم أدق تشخيص، وأفضل رعايةٍ صحية ممكنة للمرضى</a:t>
            </a:r>
            <a:r>
              <a:rPr lang="ar-EG" sz="2800" dirty="0">
                <a:effectLst/>
                <a:latin typeface="Aptos" panose="020B0004020202020204" pitchFamily="34" charset="0"/>
                <a:ea typeface="Aptos" panose="020B0004020202020204" pitchFamily="34" charset="0"/>
                <a:cs typeface="Arial" panose="020B0604020202020204" pitchFamily="34" charset="0"/>
              </a:rPr>
              <a:t>.</a:t>
            </a:r>
          </a:p>
          <a:p>
            <a:pPr lvl="1" algn="r" rtl="1">
              <a:buClr>
                <a:srgbClr val="FF0000"/>
              </a:buClr>
            </a:pPr>
            <a:endParaRPr lang="ar-EG" sz="1000" dirty="0">
              <a:effectLst/>
              <a:latin typeface="Aptos" panose="020B0004020202020204" pitchFamily="34" charset="0"/>
              <a:ea typeface="Aptos" panose="020B0004020202020204" pitchFamily="34" charset="0"/>
              <a:cs typeface="Arial" panose="020B0604020202020204" pitchFamily="34" charset="0"/>
            </a:endParaRPr>
          </a:p>
          <a:p>
            <a:pPr marL="914400" lvl="1" indent="-457200" algn="r" rtl="1">
              <a:buClr>
                <a:srgbClr val="FF0000"/>
              </a:buClr>
              <a:buFont typeface="Wingdings" panose="05000000000000000000" pitchFamily="2" charset="2"/>
              <a:buChar char="§"/>
            </a:pPr>
            <a:r>
              <a:rPr lang="ar-SA" sz="2800" b="1" dirty="0">
                <a:effectLst/>
                <a:latin typeface="Aptos" panose="020B0004020202020204" pitchFamily="34" charset="0"/>
                <a:ea typeface="Aptos" panose="020B0004020202020204" pitchFamily="34" charset="0"/>
                <a:cs typeface="Arial" panose="020B0604020202020204" pitchFamily="34" charset="0"/>
              </a:rPr>
              <a:t>الذكاء الاصطناعي ليس إنسانًا</a:t>
            </a:r>
            <a:r>
              <a:rPr lang="ar-EG" altLang="en-US" sz="2800" dirty="0">
                <a:latin typeface="+mn-lt"/>
              </a:rPr>
              <a:t>.</a:t>
            </a:r>
            <a:endParaRPr lang="en-US" altLang="en-US" sz="2800" dirty="0">
              <a:latin typeface="+mn-lt"/>
            </a:endParaRPr>
          </a:p>
          <a:p>
            <a:pPr marL="914400" lvl="1" indent="-457200" algn="r" rtl="1">
              <a:buClr>
                <a:srgbClr val="FF0000"/>
              </a:buClr>
              <a:buFont typeface="Wingdings" panose="05000000000000000000" pitchFamily="2" charset="2"/>
              <a:buChar char="§"/>
            </a:pPr>
            <a:r>
              <a:rPr lang="ar-SA" sz="2800" b="1" dirty="0">
                <a:effectLst/>
                <a:latin typeface="Aptos" panose="020B0004020202020204" pitchFamily="34" charset="0"/>
                <a:ea typeface="Aptos" panose="020B0004020202020204" pitchFamily="34" charset="0"/>
                <a:cs typeface="Arial" panose="020B0604020202020204" pitchFamily="34" charset="0"/>
              </a:rPr>
              <a:t>للأطباء طرق عمل غير نمطية</a:t>
            </a:r>
            <a:r>
              <a:rPr lang="ar-EG" altLang="en-US" sz="2800" dirty="0">
                <a:latin typeface="+mn-lt"/>
              </a:rPr>
              <a:t>.</a:t>
            </a:r>
            <a:endParaRPr lang="en-US" altLang="en-US" sz="2800" dirty="0">
              <a:latin typeface="+mn-lt"/>
            </a:endParaRPr>
          </a:p>
          <a:p>
            <a:pPr marL="914400" lvl="1" indent="-457200" algn="r" rtl="1">
              <a:buClr>
                <a:srgbClr val="FF0000"/>
              </a:buClr>
              <a:buFont typeface="Wingdings" panose="05000000000000000000" pitchFamily="2" charset="2"/>
              <a:buChar char="§"/>
            </a:pPr>
            <a:r>
              <a:rPr lang="ar-SA" sz="2800" b="1" dirty="0">
                <a:effectLst/>
                <a:latin typeface="Aptos" panose="020B0004020202020204" pitchFamily="34" charset="0"/>
                <a:ea typeface="Aptos" panose="020B0004020202020204" pitchFamily="34" charset="0"/>
                <a:cs typeface="Arial" panose="020B0604020202020204" pitchFamily="34" charset="0"/>
              </a:rPr>
              <a:t>عجز الذكاء الاصطناعي عن أداء بعض المهام التي تتطلب مرونة عالية</a:t>
            </a:r>
            <a:r>
              <a:rPr lang="ar-EG" altLang="en-US" sz="2800" dirty="0">
                <a:latin typeface="+mn-lt"/>
              </a:rPr>
              <a:t>.</a:t>
            </a:r>
          </a:p>
          <a:p>
            <a:pPr marL="914400" lvl="1" indent="-457200" algn="r" rtl="1">
              <a:buClr>
                <a:srgbClr val="FF0000"/>
              </a:buClr>
              <a:buFont typeface="Wingdings" panose="05000000000000000000" pitchFamily="2" charset="2"/>
              <a:buChar char="§"/>
            </a:pPr>
            <a:endParaRPr lang="ar-EG" altLang="en-US" sz="1000" dirty="0">
              <a:latin typeface="+mn-lt"/>
            </a:endParaRPr>
          </a:p>
          <a:p>
            <a:pPr marL="0" marR="0" algn="r" rtl="1">
              <a:lnSpc>
                <a:spcPct val="107000"/>
              </a:lnSpc>
              <a:spcBef>
                <a:spcPts val="0"/>
              </a:spcBef>
              <a:spcAft>
                <a:spcPts val="800"/>
              </a:spcAft>
            </a:pPr>
            <a:r>
              <a:rPr lang="ar-SA" sz="2800" kern="100" dirty="0">
                <a:effectLst/>
                <a:latin typeface="Aptos" panose="020B0004020202020204" pitchFamily="34" charset="0"/>
                <a:ea typeface="Aptos" panose="020B0004020202020204" pitchFamily="34" charset="0"/>
                <a:cs typeface="Arial" panose="020B0604020202020204" pitchFamily="34" charset="0"/>
              </a:rPr>
              <a:t>لا ينبغي أبدًا الاعتماد على الذكاء الاصطناعي وحده في التشخيص أو وضع خطة العلاج، فالعنصر البشري لا بُدّ من إشرافه مهما بلغ تقدُّم الذكاء الاصطناعي في الرعاية الصحية</a:t>
            </a:r>
            <a:r>
              <a:rPr lang="en-US" sz="2800" kern="100" dirty="0">
                <a:effectLst/>
                <a:latin typeface="Aptos" panose="020B0004020202020204" pitchFamily="34" charset="0"/>
                <a:ea typeface="Aptos" panose="020B0004020202020204" pitchFamily="34" charset="0"/>
                <a:cs typeface="Arial" panose="020B0604020202020204" pitchFamily="34" charset="0"/>
              </a:rPr>
              <a:t>.</a:t>
            </a:r>
          </a:p>
          <a:p>
            <a:pPr lvl="1" algn="r" rtl="1">
              <a:buClr>
                <a:srgbClr val="FF0000"/>
              </a:buClr>
            </a:pPr>
            <a:endParaRPr lang="en-US" altLang="en-US" sz="2800" dirty="0">
              <a:latin typeface="+mn-lt"/>
            </a:endParaRPr>
          </a:p>
        </p:txBody>
      </p:sp>
      <p:sp>
        <p:nvSpPr>
          <p:cNvPr id="4" name="Rectangle 5">
            <a:extLst>
              <a:ext uri="{FF2B5EF4-FFF2-40B4-BE49-F238E27FC236}">
                <a16:creationId xmlns:a16="http://schemas.microsoft.com/office/drawing/2014/main" id="{7944E8F4-9934-1C3A-09FC-35184F7A99AF}"/>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0BBA78A0-0E46-B8A1-F509-3F0AF34BDE18}"/>
              </a:ext>
            </a:extLst>
          </p:cNvPr>
          <p:cNvSpPr>
            <a:spLocks noGrp="1"/>
          </p:cNvSpPr>
          <p:nvPr>
            <p:ph type="title"/>
          </p:nvPr>
        </p:nvSpPr>
        <p:spPr>
          <a:xfrm>
            <a:off x="685800" y="533400"/>
            <a:ext cx="7772400" cy="533400"/>
          </a:xfrm>
        </p:spPr>
        <p:txBody>
          <a:bodyPr/>
          <a:lstStyle/>
          <a:p>
            <a:pPr marL="0" marR="0" algn="r" rtl="1">
              <a:lnSpc>
                <a:spcPct val="107000"/>
              </a:lnSpc>
              <a:spcBef>
                <a:spcPts val="0"/>
              </a:spcBef>
              <a:spcAft>
                <a:spcPts val="800"/>
              </a:spcAft>
            </a:pPr>
            <a:r>
              <a:rPr lang="ar-SA" sz="3600" b="1" kern="100" dirty="0">
                <a:effectLst/>
                <a:latin typeface="Aptos" panose="020B0004020202020204" pitchFamily="34" charset="0"/>
                <a:ea typeface="Aptos" panose="020B0004020202020204" pitchFamily="34" charset="0"/>
                <a:cs typeface="Arial" panose="020B0604020202020204" pitchFamily="34" charset="0"/>
              </a:rPr>
              <a:t>هل يكون الذكاء الاصطناعي بديلًا للأطباء؟</a:t>
            </a:r>
            <a:endParaRPr lang="en-US" sz="36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079981284"/>
      </p:ext>
    </p:extLst>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 Types of Artificial Intelligence &amp; What Marketers Are Using Most  (Research)">
            <a:extLst>
              <a:ext uri="{FF2B5EF4-FFF2-40B4-BE49-F238E27FC236}">
                <a16:creationId xmlns:a16="http://schemas.microsoft.com/office/drawing/2014/main" id="{5422200C-FADA-ACFE-8BF0-0096EE000A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5" t="1857" r="3334" b="9055"/>
          <a:stretch/>
        </p:blipFill>
        <p:spPr bwMode="auto">
          <a:xfrm>
            <a:off x="342900" y="1143000"/>
            <a:ext cx="8458200" cy="53380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70F80DC4-22EB-DDBE-E499-34162E14B4BD}"/>
              </a:ext>
            </a:extLst>
          </p:cNvPr>
          <p:cNvSpPr>
            <a:spLocks noGrp="1" noChangeArrowheads="1"/>
          </p:cNvSpPr>
          <p:nvPr>
            <p:ph type="ftr" sz="quarter" idx="4294967295"/>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50000"/>
              </a:spcBef>
              <a:defRPr sz="1200" b="0" smtClean="0">
                <a:solidFill>
                  <a:srgbClr val="0000FF"/>
                </a:solidFill>
                <a:latin typeface="Bookman Old Style" pitchFamily="18" charset="0"/>
              </a:defRPr>
            </a:lvl1pPr>
          </a:lstStyle>
          <a:p>
            <a:pPr algn="r" rtl="1">
              <a:defRPr/>
            </a:pPr>
            <a:r>
              <a:rPr lang="ar-EG" dirty="0"/>
              <a:t>الذكاء الاصطناعي: تعزيز للصحة وتحقيق لمقاصد الشريعة الإسلامية				         أ.د/هشـام كـوزو</a:t>
            </a:r>
            <a:endParaRPr lang="en-US" dirty="0"/>
          </a:p>
        </p:txBody>
      </p:sp>
      <p:sp>
        <p:nvSpPr>
          <p:cNvPr id="5" name="TextBox 4">
            <a:extLst>
              <a:ext uri="{FF2B5EF4-FFF2-40B4-BE49-F238E27FC236}">
                <a16:creationId xmlns:a16="http://schemas.microsoft.com/office/drawing/2014/main" id="{5AF24A6B-C9B8-C1A8-FDA3-68D474E5CE91}"/>
              </a:ext>
            </a:extLst>
          </p:cNvPr>
          <p:cNvSpPr txBox="1"/>
          <p:nvPr/>
        </p:nvSpPr>
        <p:spPr>
          <a:xfrm>
            <a:off x="2362200" y="2133600"/>
            <a:ext cx="1451114" cy="830997"/>
          </a:xfrm>
          <a:prstGeom prst="rect">
            <a:avLst/>
          </a:prstGeom>
          <a:solidFill>
            <a:srgbClr val="6666FF"/>
          </a:solidFill>
        </p:spPr>
        <p:txBody>
          <a:bodyPr wrap="square" rtlCol="0">
            <a:spAutoFit/>
          </a:bodyPr>
          <a:lstStyle/>
          <a:p>
            <a:pPr algn="ctr"/>
            <a:r>
              <a:rPr lang="ar-EG" b="1" dirty="0">
                <a:latin typeface="+mn-lt"/>
              </a:rPr>
              <a:t>آلات </a:t>
            </a:r>
          </a:p>
          <a:p>
            <a:pPr algn="ctr"/>
            <a:r>
              <a:rPr lang="ar-EG" b="1" dirty="0">
                <a:latin typeface="+mn-lt"/>
              </a:rPr>
              <a:t>رد الفعل</a:t>
            </a:r>
            <a:endParaRPr lang="en-US" b="1" dirty="0">
              <a:latin typeface="+mn-lt"/>
            </a:endParaRPr>
          </a:p>
        </p:txBody>
      </p:sp>
      <p:sp>
        <p:nvSpPr>
          <p:cNvPr id="6" name="TextBox 5">
            <a:extLst>
              <a:ext uri="{FF2B5EF4-FFF2-40B4-BE49-F238E27FC236}">
                <a16:creationId xmlns:a16="http://schemas.microsoft.com/office/drawing/2014/main" id="{53AD37D7-6B65-701E-7AE4-59DBAA3FBC73}"/>
              </a:ext>
            </a:extLst>
          </p:cNvPr>
          <p:cNvSpPr txBox="1"/>
          <p:nvPr/>
        </p:nvSpPr>
        <p:spPr>
          <a:xfrm>
            <a:off x="6781800" y="4800600"/>
            <a:ext cx="1451114" cy="830997"/>
          </a:xfrm>
          <a:prstGeom prst="rect">
            <a:avLst/>
          </a:prstGeom>
          <a:solidFill>
            <a:srgbClr val="6666FF"/>
          </a:solidFill>
        </p:spPr>
        <p:txBody>
          <a:bodyPr wrap="square" rtlCol="0">
            <a:spAutoFit/>
          </a:bodyPr>
          <a:lstStyle/>
          <a:p>
            <a:pPr algn="ctr"/>
            <a:r>
              <a:rPr lang="ar-EG" b="1" dirty="0">
                <a:latin typeface="+mn-lt"/>
              </a:rPr>
              <a:t>الوعي الذاتي</a:t>
            </a:r>
            <a:endParaRPr lang="en-US" b="1" dirty="0">
              <a:latin typeface="+mn-lt"/>
            </a:endParaRPr>
          </a:p>
        </p:txBody>
      </p:sp>
      <p:sp>
        <p:nvSpPr>
          <p:cNvPr id="7" name="TextBox 6">
            <a:extLst>
              <a:ext uri="{FF2B5EF4-FFF2-40B4-BE49-F238E27FC236}">
                <a16:creationId xmlns:a16="http://schemas.microsoft.com/office/drawing/2014/main" id="{2188AC71-3BBF-F046-EF18-44AFA21020C2}"/>
              </a:ext>
            </a:extLst>
          </p:cNvPr>
          <p:cNvSpPr txBox="1"/>
          <p:nvPr/>
        </p:nvSpPr>
        <p:spPr>
          <a:xfrm>
            <a:off x="6705600" y="2057400"/>
            <a:ext cx="1451114" cy="830997"/>
          </a:xfrm>
          <a:prstGeom prst="rect">
            <a:avLst/>
          </a:prstGeom>
          <a:solidFill>
            <a:srgbClr val="33CCCC"/>
          </a:solidFill>
        </p:spPr>
        <p:txBody>
          <a:bodyPr wrap="square" rtlCol="0">
            <a:spAutoFit/>
          </a:bodyPr>
          <a:lstStyle/>
          <a:p>
            <a:pPr algn="ctr"/>
            <a:r>
              <a:rPr lang="ar-EG" b="1" dirty="0">
                <a:latin typeface="+mn-lt"/>
              </a:rPr>
              <a:t>نظرية </a:t>
            </a:r>
          </a:p>
          <a:p>
            <a:pPr algn="ctr"/>
            <a:r>
              <a:rPr lang="ar-EG" b="1" dirty="0">
                <a:latin typeface="+mn-lt"/>
              </a:rPr>
              <a:t>العقل</a:t>
            </a:r>
            <a:endParaRPr lang="en-US" b="1" dirty="0">
              <a:latin typeface="+mn-lt"/>
            </a:endParaRPr>
          </a:p>
        </p:txBody>
      </p:sp>
      <p:sp>
        <p:nvSpPr>
          <p:cNvPr id="8" name="TextBox 7">
            <a:extLst>
              <a:ext uri="{FF2B5EF4-FFF2-40B4-BE49-F238E27FC236}">
                <a16:creationId xmlns:a16="http://schemas.microsoft.com/office/drawing/2014/main" id="{FD758905-7C14-41B6-1A30-08C4D2A1DA5F}"/>
              </a:ext>
            </a:extLst>
          </p:cNvPr>
          <p:cNvSpPr txBox="1"/>
          <p:nvPr/>
        </p:nvSpPr>
        <p:spPr>
          <a:xfrm>
            <a:off x="2352923" y="4859486"/>
            <a:ext cx="1451114" cy="830997"/>
          </a:xfrm>
          <a:prstGeom prst="rect">
            <a:avLst/>
          </a:prstGeom>
          <a:solidFill>
            <a:srgbClr val="33CCCC"/>
          </a:solidFill>
        </p:spPr>
        <p:txBody>
          <a:bodyPr wrap="square" rtlCol="0">
            <a:spAutoFit/>
          </a:bodyPr>
          <a:lstStyle/>
          <a:p>
            <a:pPr algn="ctr"/>
            <a:r>
              <a:rPr lang="ar-EG" b="1" dirty="0">
                <a:latin typeface="+mn-lt"/>
              </a:rPr>
              <a:t>الذاكرة</a:t>
            </a:r>
          </a:p>
          <a:p>
            <a:pPr algn="ctr"/>
            <a:r>
              <a:rPr lang="ar-EG" b="1" dirty="0">
                <a:latin typeface="+mn-lt"/>
              </a:rPr>
              <a:t>المحدودة</a:t>
            </a:r>
            <a:endParaRPr lang="en-US" b="1" dirty="0">
              <a:latin typeface="+mn-lt"/>
            </a:endParaRPr>
          </a:p>
        </p:txBody>
      </p:sp>
      <p:sp>
        <p:nvSpPr>
          <p:cNvPr id="9" name="TextBox 8">
            <a:extLst>
              <a:ext uri="{FF2B5EF4-FFF2-40B4-BE49-F238E27FC236}">
                <a16:creationId xmlns:a16="http://schemas.microsoft.com/office/drawing/2014/main" id="{536DC55A-5FD0-F105-6333-8D2CEDA2A1BB}"/>
              </a:ext>
            </a:extLst>
          </p:cNvPr>
          <p:cNvSpPr txBox="1"/>
          <p:nvPr/>
        </p:nvSpPr>
        <p:spPr>
          <a:xfrm>
            <a:off x="4419600" y="3211840"/>
            <a:ext cx="1828800" cy="1200329"/>
          </a:xfrm>
          <a:prstGeom prst="rect">
            <a:avLst/>
          </a:prstGeom>
          <a:solidFill>
            <a:schemeClr val="bg1">
              <a:lumMod val="95000"/>
            </a:schemeClr>
          </a:solidFill>
        </p:spPr>
        <p:txBody>
          <a:bodyPr wrap="square" rtlCol="0">
            <a:spAutoFit/>
          </a:bodyPr>
          <a:lstStyle/>
          <a:p>
            <a:pPr algn="ctr"/>
            <a:r>
              <a:rPr lang="ar-EG" b="1" dirty="0">
                <a:latin typeface="+mn-lt"/>
              </a:rPr>
              <a:t>4 أنواع من الذكاء الاصطناعي</a:t>
            </a:r>
            <a:endParaRPr lang="en-US" b="1" dirty="0">
              <a:latin typeface="+mn-lt"/>
            </a:endParaRPr>
          </a:p>
        </p:txBody>
      </p:sp>
      <p:sp>
        <p:nvSpPr>
          <p:cNvPr id="12" name="Title 1">
            <a:extLst>
              <a:ext uri="{FF2B5EF4-FFF2-40B4-BE49-F238E27FC236}">
                <a16:creationId xmlns:a16="http://schemas.microsoft.com/office/drawing/2014/main" id="{EB0FE568-8928-D1F3-5669-4C8C4C1512BC}"/>
              </a:ext>
            </a:extLst>
          </p:cNvPr>
          <p:cNvSpPr>
            <a:spLocks noGrp="1"/>
          </p:cNvSpPr>
          <p:nvPr>
            <p:ph type="title"/>
          </p:nvPr>
        </p:nvSpPr>
        <p:spPr>
          <a:xfrm>
            <a:off x="685800" y="533400"/>
            <a:ext cx="7772400" cy="533400"/>
          </a:xfrm>
        </p:spPr>
        <p:txBody>
          <a:bodyPr/>
          <a:lstStyle/>
          <a:p>
            <a:pPr algn="r" rtl="1"/>
            <a:r>
              <a:rPr lang="ar-EG" sz="4400" dirty="0">
                <a:cs typeface="+mn-cs"/>
              </a:rPr>
              <a:t>أنواع الذكاء الاصطناعي الوظيفية</a:t>
            </a:r>
            <a:endParaRPr lang="en-US" sz="4400" dirty="0">
              <a:cs typeface="+mn-cs"/>
            </a:endParaRPr>
          </a:p>
        </p:txBody>
      </p:sp>
    </p:spTree>
    <p:extLst>
      <p:ext uri="{BB962C8B-B14F-4D97-AF65-F5344CB8AC3E}">
        <p14:creationId xmlns:p14="http://schemas.microsoft.com/office/powerpoint/2010/main" val="3924953823"/>
      </p:ext>
    </p:extLst>
  </p:cSld>
  <p:clrMapOvr>
    <a:masterClrMapping/>
  </p:clrMapOvr>
  <p:transition>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0BF60-6FB8-68D0-1F06-2C77ED98F7D4}"/>
            </a:ext>
          </a:extLst>
        </p:cNvPr>
        <p:cNvGrpSpPr/>
        <p:nvPr/>
      </p:nvGrpSpPr>
      <p:grpSpPr>
        <a:xfrm>
          <a:off x="0" y="0"/>
          <a:ext cx="0" cy="0"/>
          <a:chOff x="0" y="0"/>
          <a:chExt cx="0" cy="0"/>
        </a:xfrm>
      </p:grpSpPr>
      <p:sp>
        <p:nvSpPr>
          <p:cNvPr id="5" name="AutoShape 8" descr="AI for Lawyers: Artificial Narrow, General Intelligence &amp; Super Intelligence">
            <a:extLst>
              <a:ext uri="{FF2B5EF4-FFF2-40B4-BE49-F238E27FC236}">
                <a16:creationId xmlns:a16="http://schemas.microsoft.com/office/drawing/2014/main" id="{D3E40671-DF64-6103-A084-74AE45B3C25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AI for Lawyers: Artificial Narrow, General Intelligence &amp; Super Intelligence">
            <a:extLst>
              <a:ext uri="{FF2B5EF4-FFF2-40B4-BE49-F238E27FC236}">
                <a16:creationId xmlns:a16="http://schemas.microsoft.com/office/drawing/2014/main" id="{0A550C26-D30E-5F1A-ABE7-DB7C0083737B}"/>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5">
            <a:extLst>
              <a:ext uri="{FF2B5EF4-FFF2-40B4-BE49-F238E27FC236}">
                <a16:creationId xmlns:a16="http://schemas.microsoft.com/office/drawing/2014/main" id="{C8581C22-B535-AA21-A10D-368E2FC73A84}"/>
              </a:ext>
            </a:extLst>
          </p:cNvPr>
          <p:cNvSpPr>
            <a:spLocks noGrp="1" noChangeArrowheads="1"/>
          </p:cNvSpPr>
          <p:nvPr>
            <p:ph type="ftr" sz="quarter" idx="4294967295"/>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50000"/>
              </a:spcBef>
              <a:defRPr sz="1200" b="0" smtClean="0">
                <a:solidFill>
                  <a:srgbClr val="0000FF"/>
                </a:solidFill>
                <a:latin typeface="Bookman Old Style" pitchFamily="18" charset="0"/>
              </a:defRPr>
            </a:lvl1pPr>
          </a:lstStyle>
          <a:p>
            <a:pPr algn="r" rtl="1">
              <a:defRPr/>
            </a:pPr>
            <a:r>
              <a:rPr lang="ar-EG" dirty="0"/>
              <a:t>الذكاء الاصطناعي: تعزيز للصحة وتحقيق لمقاصد الشريعة الإسلامية				         أ.د/هشـام كـوزو</a:t>
            </a:r>
            <a:endParaRPr lang="en-US" dirty="0"/>
          </a:p>
        </p:txBody>
      </p:sp>
      <p:sp>
        <p:nvSpPr>
          <p:cNvPr id="8" name="Title 1">
            <a:extLst>
              <a:ext uri="{FF2B5EF4-FFF2-40B4-BE49-F238E27FC236}">
                <a16:creationId xmlns:a16="http://schemas.microsoft.com/office/drawing/2014/main" id="{40221557-4DEA-C396-D575-97AE6E31BA13}"/>
              </a:ext>
            </a:extLst>
          </p:cNvPr>
          <p:cNvSpPr>
            <a:spLocks noGrp="1"/>
          </p:cNvSpPr>
          <p:nvPr>
            <p:ph type="title"/>
          </p:nvPr>
        </p:nvSpPr>
        <p:spPr>
          <a:xfrm>
            <a:off x="685800" y="609600"/>
            <a:ext cx="7772400" cy="533400"/>
          </a:xfrm>
        </p:spPr>
        <p:txBody>
          <a:bodyPr/>
          <a:lstStyle/>
          <a:p>
            <a:pPr algn="r" rtl="1"/>
            <a:r>
              <a:rPr lang="ar-EG" sz="4400" dirty="0">
                <a:cs typeface="+mn-cs"/>
              </a:rPr>
              <a:t>تطور قدرات الذكاء الاصطناعي</a:t>
            </a:r>
            <a:endParaRPr lang="en-US" sz="4400" dirty="0">
              <a:cs typeface="+mn-cs"/>
            </a:endParaRPr>
          </a:p>
        </p:txBody>
      </p:sp>
      <p:graphicFrame>
        <p:nvGraphicFramePr>
          <p:cNvPr id="9" name="Table 8">
            <a:extLst>
              <a:ext uri="{FF2B5EF4-FFF2-40B4-BE49-F238E27FC236}">
                <a16:creationId xmlns:a16="http://schemas.microsoft.com/office/drawing/2014/main" id="{943D861A-9484-E0C1-1707-198D7B21AE03}"/>
              </a:ext>
            </a:extLst>
          </p:cNvPr>
          <p:cNvGraphicFramePr>
            <a:graphicFrameLocks noGrp="1"/>
          </p:cNvGraphicFramePr>
          <p:nvPr>
            <p:extLst/>
          </p:nvPr>
        </p:nvGraphicFramePr>
        <p:xfrm>
          <a:off x="419100" y="1549792"/>
          <a:ext cx="8305800" cy="3959876"/>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3153483109"/>
                    </a:ext>
                  </a:extLst>
                </a:gridCol>
                <a:gridCol w="533400">
                  <a:extLst>
                    <a:ext uri="{9D8B030D-6E8A-4147-A177-3AD203B41FA5}">
                      <a16:colId xmlns:a16="http://schemas.microsoft.com/office/drawing/2014/main" val="3249151734"/>
                    </a:ext>
                  </a:extLst>
                </a:gridCol>
                <a:gridCol w="2019300">
                  <a:extLst>
                    <a:ext uri="{9D8B030D-6E8A-4147-A177-3AD203B41FA5}">
                      <a16:colId xmlns:a16="http://schemas.microsoft.com/office/drawing/2014/main" val="1515136991"/>
                    </a:ext>
                  </a:extLst>
                </a:gridCol>
                <a:gridCol w="495300">
                  <a:extLst>
                    <a:ext uri="{9D8B030D-6E8A-4147-A177-3AD203B41FA5}">
                      <a16:colId xmlns:a16="http://schemas.microsoft.com/office/drawing/2014/main" val="1039003060"/>
                    </a:ext>
                  </a:extLst>
                </a:gridCol>
                <a:gridCol w="1905000">
                  <a:extLst>
                    <a:ext uri="{9D8B030D-6E8A-4147-A177-3AD203B41FA5}">
                      <a16:colId xmlns:a16="http://schemas.microsoft.com/office/drawing/2014/main" val="250813381"/>
                    </a:ext>
                  </a:extLst>
                </a:gridCol>
                <a:gridCol w="1257300">
                  <a:extLst>
                    <a:ext uri="{9D8B030D-6E8A-4147-A177-3AD203B41FA5}">
                      <a16:colId xmlns:a16="http://schemas.microsoft.com/office/drawing/2014/main" val="1565261249"/>
                    </a:ext>
                  </a:extLst>
                </a:gridCol>
              </a:tblGrid>
              <a:tr h="150623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الذكاء الاصطناعي الخارق</a:t>
                      </a:r>
                      <a:endParaRPr kumimoji="0" 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إظهار الذكاء الذي يتجاوز كثيرا القدرات البشرية.</a:t>
                      </a:r>
                      <a:endParaRPr kumimoji="0" lang="en-US"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a:p>
                      <a:pPr algn="ctr" rtl="1"/>
                      <a:endParaRPr lang="en-US"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rtl="1"/>
                      <a:endParaRPr lang="en-US" dirty="0">
                        <a:solidFill>
                          <a:schemeClr val="tx1"/>
                        </a:solidFill>
                        <a:effectLst>
                          <a:outerShdw blurRad="38100" dist="38100" dir="2700000" algn="tl">
                            <a:srgbClr val="000000">
                              <a:alpha val="43137"/>
                            </a:srgbClr>
                          </a:outerShdw>
                        </a:effectLst>
                      </a:endParaRPr>
                    </a:p>
                  </a:txBody>
                  <a:tcPr>
                    <a:solidFill>
                      <a:schemeClr val="accent3">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000" dirty="0">
                          <a:solidFill>
                            <a:schemeClr val="bg1"/>
                          </a:solidFill>
                          <a:effectLst>
                            <a:outerShdw blurRad="38100" dist="38100" dir="2700000" algn="tl">
                              <a:srgbClr val="000000">
                                <a:alpha val="43137"/>
                              </a:srgbClr>
                            </a:outerShdw>
                          </a:effectLst>
                        </a:rPr>
                        <a:t>الذكاء الاصطناعي </a:t>
                      </a:r>
                    </a:p>
                    <a:p>
                      <a:pPr marL="0" marR="0" lvl="0" indent="0" algn="ctr" defTabSz="914400" rtl="1" eaLnBrk="1" fontAlgn="auto" latinLnBrk="0" hangingPunct="1">
                        <a:lnSpc>
                          <a:spcPct val="100000"/>
                        </a:lnSpc>
                        <a:spcBef>
                          <a:spcPts val="0"/>
                        </a:spcBef>
                        <a:spcAft>
                          <a:spcPts val="0"/>
                        </a:spcAft>
                        <a:buClrTx/>
                        <a:buSzTx/>
                        <a:buFontTx/>
                        <a:buNone/>
                        <a:tabLst/>
                        <a:defRPr/>
                      </a:pPr>
                      <a:r>
                        <a:rPr lang="ar-EG" sz="2000" dirty="0">
                          <a:solidFill>
                            <a:schemeClr val="bg1"/>
                          </a:solidFill>
                          <a:effectLst>
                            <a:outerShdw blurRad="38100" dist="38100" dir="2700000" algn="tl">
                              <a:srgbClr val="000000">
                                <a:alpha val="43137"/>
                              </a:srgbClr>
                            </a:outerShdw>
                          </a:effectLst>
                        </a:rPr>
                        <a:t>العام</a:t>
                      </a:r>
                      <a:endParaRPr lang="en-US" sz="2000" dirty="0">
                        <a:solidFill>
                          <a:schemeClr val="bg1"/>
                        </a:solidFill>
                        <a:effectLst>
                          <a:outerShdw blurRad="38100" dist="38100" dir="2700000" algn="tl">
                            <a:srgbClr val="000000">
                              <a:alpha val="43137"/>
                            </a:srgbClr>
                          </a:outerShdw>
                        </a:effectLst>
                      </a:endParaRPr>
                    </a:p>
                    <a:p>
                      <a:pPr algn="ctr" rtl="1"/>
                      <a:r>
                        <a:rPr lang="ar-EG" sz="1600" dirty="0">
                          <a:solidFill>
                            <a:schemeClr val="bg1"/>
                          </a:solidFill>
                          <a:effectLst>
                            <a:outerShdw blurRad="38100" dist="38100" dir="2700000" algn="tl">
                              <a:srgbClr val="000000">
                                <a:alpha val="43137"/>
                              </a:srgbClr>
                            </a:outerShdw>
                          </a:effectLst>
                        </a:rPr>
                        <a:t>أداء مهام واسعة وتعقلها مع تحسين القدرات مقارنة بالبشر.</a:t>
                      </a:r>
                      <a:endParaRPr lang="en-US" sz="1600" dirty="0">
                        <a:solidFill>
                          <a:schemeClr val="bg1"/>
                        </a:solidFill>
                        <a:effectLst>
                          <a:outerShdw blurRad="38100" dist="38100" dir="2700000" algn="tl">
                            <a:srgbClr val="000000">
                              <a:alpha val="43137"/>
                            </a:srgbClr>
                          </a:outerShdw>
                        </a:effectLst>
                      </a:endParaRPr>
                    </a:p>
                  </a:txBody>
                  <a:tcPr>
                    <a:solidFill>
                      <a:srgbClr val="00B050"/>
                    </a:solidFill>
                  </a:tcPr>
                </a:tc>
                <a:tc>
                  <a:txBody>
                    <a:bodyPr/>
                    <a:lstStyle/>
                    <a:p>
                      <a:pPr algn="ctr" rtl="1"/>
                      <a:endParaRPr lang="en-US" dirty="0">
                        <a:solidFill>
                          <a:schemeClr val="tx1"/>
                        </a:solidFill>
                        <a:effectLst>
                          <a:outerShdw blurRad="38100" dist="38100" dir="2700000" algn="tl">
                            <a:srgbClr val="000000">
                              <a:alpha val="43137"/>
                            </a:srgbClr>
                          </a:outerShdw>
                        </a:effectLst>
                      </a:endParaRPr>
                    </a:p>
                  </a:txBody>
                  <a:tcPr>
                    <a:solidFill>
                      <a:schemeClr val="accent3">
                        <a:lumMod val="95000"/>
                      </a:schemeClr>
                    </a:solidFill>
                  </a:tcPr>
                </a:tc>
                <a:tc>
                  <a:txBody>
                    <a:bodyPr/>
                    <a:lstStyle/>
                    <a:p>
                      <a:pPr algn="ctr" rtl="1"/>
                      <a:r>
                        <a:rPr lang="ar-EG" sz="2000" dirty="0">
                          <a:solidFill>
                            <a:schemeClr val="bg1"/>
                          </a:solidFill>
                          <a:effectLst>
                            <a:outerShdw blurRad="38100" dist="38100" dir="2700000" algn="tl">
                              <a:srgbClr val="000000">
                                <a:alpha val="43137"/>
                              </a:srgbClr>
                            </a:outerShdw>
                          </a:effectLst>
                        </a:rPr>
                        <a:t>الذكاء الاصطناعي الضيق</a:t>
                      </a:r>
                    </a:p>
                    <a:p>
                      <a:pPr algn="ctr" rtl="1"/>
                      <a:r>
                        <a:rPr lang="ar-EG" sz="1600" dirty="0">
                          <a:solidFill>
                            <a:schemeClr val="bg1"/>
                          </a:solidFill>
                          <a:effectLst>
                            <a:outerShdw blurRad="38100" dist="38100" dir="2700000" algn="tl">
                              <a:srgbClr val="000000">
                                <a:alpha val="43137"/>
                              </a:srgbClr>
                            </a:outerShdw>
                          </a:effectLst>
                        </a:rPr>
                        <a:t>تنفيذ مهام مركزة محددة دون القدرة على توسيع الوظائف ذاتيا.</a:t>
                      </a:r>
                      <a:endParaRPr lang="en-US" sz="1600" dirty="0">
                        <a:solidFill>
                          <a:schemeClr val="bg1"/>
                        </a:solidFill>
                        <a:effectLst>
                          <a:outerShdw blurRad="38100" dist="38100" dir="2700000" algn="tl">
                            <a:srgbClr val="000000">
                              <a:alpha val="43137"/>
                            </a:srgbClr>
                          </a:outerShdw>
                        </a:effectLst>
                      </a:endParaRPr>
                    </a:p>
                  </a:txBody>
                  <a:tcPr>
                    <a:solidFill>
                      <a:srgbClr val="0000FF"/>
                    </a:solidFill>
                  </a:tcPr>
                </a:tc>
                <a:tc>
                  <a:txBody>
                    <a:bodyPr/>
                    <a:lstStyle/>
                    <a:p>
                      <a:pPr algn="ctr" rtl="1"/>
                      <a:endParaRPr lang="ar-EG" sz="2000" b="1" dirty="0">
                        <a:solidFill>
                          <a:schemeClr val="tx1"/>
                        </a:solidFill>
                        <a:effectLst>
                          <a:outerShdw blurRad="38100" dist="38100" dir="2700000" algn="tl">
                            <a:srgbClr val="000000">
                              <a:alpha val="43137"/>
                            </a:srgbClr>
                          </a:outerShdw>
                        </a:effectLst>
                      </a:endParaRPr>
                    </a:p>
                    <a:p>
                      <a:pPr algn="ctr" rtl="1"/>
                      <a:r>
                        <a:rPr lang="ar-EG" sz="2000" b="1" dirty="0">
                          <a:solidFill>
                            <a:schemeClr val="tx1"/>
                          </a:solidFill>
                          <a:effectLst>
                            <a:outerShdw blurRad="38100" dist="38100" dir="2700000" algn="tl">
                              <a:srgbClr val="000000">
                                <a:alpha val="43137"/>
                              </a:srgbClr>
                            </a:outerShdw>
                          </a:effectLst>
                        </a:rPr>
                        <a:t>مراحل الذكاء الاصطناعي</a:t>
                      </a:r>
                      <a:endParaRPr lang="en-US" sz="2000" b="1" dirty="0">
                        <a:solidFill>
                          <a:schemeClr val="tx1"/>
                        </a:solidFill>
                        <a:effectLst>
                          <a:outerShdw blurRad="38100" dist="38100" dir="2700000" algn="tl">
                            <a:srgbClr val="000000">
                              <a:alpha val="43137"/>
                            </a:srgbClr>
                          </a:outerShdw>
                        </a:effectLst>
                      </a:endParaRPr>
                    </a:p>
                  </a:txBody>
                  <a:tcPr>
                    <a:solidFill>
                      <a:schemeClr val="accent6">
                        <a:lumMod val="20000"/>
                        <a:lumOff val="80000"/>
                      </a:schemeClr>
                    </a:solidFill>
                  </a:tcPr>
                </a:tc>
                <a:extLst>
                  <a:ext uri="{0D108BD9-81ED-4DB2-BD59-A6C34878D82A}">
                    <a16:rowId xmlns:a16="http://schemas.microsoft.com/office/drawing/2014/main" val="2118623647"/>
                  </a:ext>
                </a:extLst>
              </a:tr>
              <a:tr h="771375">
                <a:tc>
                  <a:txBody>
                    <a:bodyPr/>
                    <a:lstStyle/>
                    <a:p>
                      <a:pPr algn="ctr" rtl="1"/>
                      <a:endParaRPr lang="ar-EG" sz="900" dirty="0">
                        <a:solidFill>
                          <a:schemeClr val="tx1"/>
                        </a:solidFill>
                        <a:effectLst>
                          <a:outerShdw blurRad="38100" dist="38100" dir="2700000" algn="tl">
                            <a:srgbClr val="000000">
                              <a:alpha val="43137"/>
                            </a:srgbClr>
                          </a:outerShdw>
                        </a:effectLst>
                      </a:endParaRPr>
                    </a:p>
                    <a:p>
                      <a:pPr algn="ctr" rtl="1"/>
                      <a:r>
                        <a:rPr lang="ar-EG" sz="2000" b="1" dirty="0">
                          <a:solidFill>
                            <a:schemeClr val="bg1"/>
                          </a:solidFill>
                          <a:effectLst>
                            <a:outerShdw blurRad="38100" dist="38100" dir="2700000" algn="tl">
                              <a:srgbClr val="000000">
                                <a:alpha val="43137"/>
                              </a:srgbClr>
                            </a:outerShdw>
                          </a:effectLst>
                        </a:rPr>
                        <a:t>سريعا بعد المرحلة السابقة</a:t>
                      </a:r>
                      <a:endParaRPr lang="en-US" sz="2000" b="1" dirty="0">
                        <a:solidFill>
                          <a:schemeClr val="bg1"/>
                        </a:solidFill>
                        <a:effectLst>
                          <a:outerShdw blurRad="38100" dist="38100" dir="2700000" algn="tl">
                            <a:srgbClr val="000000">
                              <a:alpha val="43137"/>
                            </a:srgbClr>
                          </a:outerShdw>
                        </a:effectLst>
                      </a:endParaRPr>
                    </a:p>
                  </a:txBody>
                  <a:tcPr>
                    <a:solidFill>
                      <a:srgbClr val="FF6600"/>
                    </a:solidFill>
                  </a:tcPr>
                </a:tc>
                <a:tc>
                  <a:txBody>
                    <a:bodyPr/>
                    <a:lstStyle/>
                    <a:p>
                      <a:pPr algn="ctr" rtl="1"/>
                      <a:endParaRPr lang="en-US" sz="2000" dirty="0">
                        <a:solidFill>
                          <a:schemeClr val="tx1"/>
                        </a:solidFill>
                        <a:effectLst>
                          <a:outerShdw blurRad="38100" dist="38100" dir="2700000" algn="tl">
                            <a:srgbClr val="000000">
                              <a:alpha val="43137"/>
                            </a:srgbClr>
                          </a:outerShdw>
                        </a:effectLst>
                      </a:endParaRPr>
                    </a:p>
                  </a:txBody>
                  <a:tcPr>
                    <a:solidFill>
                      <a:srgbClr val="FFFFCC"/>
                    </a:solidFill>
                  </a:tcPr>
                </a:tc>
                <a:tc>
                  <a:txBody>
                    <a:bodyPr/>
                    <a:lstStyle/>
                    <a:p>
                      <a:pPr algn="ctr" rtl="1"/>
                      <a:endParaRPr lang="ar-EG" sz="900" dirty="0">
                        <a:solidFill>
                          <a:schemeClr val="tx1"/>
                        </a:solidFill>
                        <a:effectLst>
                          <a:outerShdw blurRad="38100" dist="38100" dir="2700000" algn="tl">
                            <a:srgbClr val="000000">
                              <a:alpha val="43137"/>
                            </a:srgbClr>
                          </a:outerShdw>
                        </a:effectLst>
                      </a:endParaRPr>
                    </a:p>
                    <a:p>
                      <a:pPr algn="ctr" rtl="1"/>
                      <a:r>
                        <a:rPr lang="ar-EG" sz="2000" b="1" dirty="0">
                          <a:solidFill>
                            <a:schemeClr val="bg1"/>
                          </a:solidFill>
                          <a:effectLst>
                            <a:outerShdw blurRad="38100" dist="38100" dir="2700000" algn="tl">
                              <a:srgbClr val="000000">
                                <a:alpha val="43137"/>
                              </a:srgbClr>
                            </a:outerShdw>
                          </a:effectLst>
                        </a:rPr>
                        <a:t>حوالي عام 2040</a:t>
                      </a:r>
                      <a:endParaRPr lang="en-US" sz="2000" b="1" dirty="0">
                        <a:solidFill>
                          <a:schemeClr val="bg1"/>
                        </a:solidFill>
                        <a:effectLst>
                          <a:outerShdw blurRad="38100" dist="38100" dir="2700000" algn="tl">
                            <a:srgbClr val="000000">
                              <a:alpha val="43137"/>
                            </a:srgbClr>
                          </a:outerShdw>
                        </a:effectLst>
                      </a:endParaRPr>
                    </a:p>
                  </a:txBody>
                  <a:tcPr>
                    <a:solidFill>
                      <a:schemeClr val="accent5">
                        <a:lumMod val="75000"/>
                      </a:schemeClr>
                    </a:solidFill>
                  </a:tcPr>
                </a:tc>
                <a:tc>
                  <a:txBody>
                    <a:bodyPr/>
                    <a:lstStyle/>
                    <a:p>
                      <a:pPr algn="ctr" rtl="1"/>
                      <a:endParaRPr lang="en-US" sz="2000" dirty="0">
                        <a:solidFill>
                          <a:schemeClr val="tx1"/>
                        </a:solidFill>
                        <a:effectLst>
                          <a:outerShdw blurRad="38100" dist="38100" dir="2700000" algn="tl">
                            <a:srgbClr val="000000">
                              <a:alpha val="43137"/>
                            </a:srgbClr>
                          </a:outerShdw>
                        </a:effectLst>
                      </a:endParaRPr>
                    </a:p>
                  </a:txBody>
                  <a:tcPr>
                    <a:solidFill>
                      <a:srgbClr val="FFFFCC"/>
                    </a:solidFill>
                  </a:tcPr>
                </a:tc>
                <a:tc>
                  <a:txBody>
                    <a:bodyPr/>
                    <a:lstStyle/>
                    <a:p>
                      <a:pPr algn="ctr" rtl="1"/>
                      <a:endParaRPr lang="ar-EG" sz="900" dirty="0">
                        <a:solidFill>
                          <a:schemeClr val="tx1"/>
                        </a:solidFill>
                        <a:effectLst>
                          <a:outerShdw blurRad="38100" dist="38100" dir="2700000" algn="tl">
                            <a:srgbClr val="000000">
                              <a:alpha val="43137"/>
                            </a:srgbClr>
                          </a:outerShdw>
                        </a:effectLst>
                      </a:endParaRPr>
                    </a:p>
                    <a:p>
                      <a:pPr algn="ctr" rtl="1"/>
                      <a:r>
                        <a:rPr lang="ar-EG" sz="2000" b="1" dirty="0">
                          <a:solidFill>
                            <a:schemeClr val="bg1"/>
                          </a:solidFill>
                          <a:effectLst>
                            <a:outerShdw blurRad="38100" dist="38100" dir="2700000" algn="tl">
                              <a:srgbClr val="000000">
                                <a:alpha val="43137"/>
                              </a:srgbClr>
                            </a:outerShdw>
                          </a:effectLst>
                        </a:rPr>
                        <a:t>اليوم</a:t>
                      </a:r>
                      <a:endParaRPr lang="en-US" sz="2000" b="1" dirty="0">
                        <a:solidFill>
                          <a:schemeClr val="bg1"/>
                        </a:solidFill>
                        <a:effectLst>
                          <a:outerShdw blurRad="38100" dist="38100" dir="2700000" algn="tl">
                            <a:srgbClr val="000000">
                              <a:alpha val="43137"/>
                            </a:srgbClr>
                          </a:outerShdw>
                        </a:effectLst>
                      </a:endParaRPr>
                    </a:p>
                  </a:txBody>
                  <a:tcPr>
                    <a:solidFill>
                      <a:srgbClr val="00B0F0"/>
                    </a:solidFill>
                  </a:tcPr>
                </a:tc>
                <a:tc>
                  <a:txBody>
                    <a:bodyPr/>
                    <a:lstStyle/>
                    <a:p>
                      <a:pPr algn="ctr" rtl="1"/>
                      <a:endParaRPr lang="ar-EG" sz="800" b="1" dirty="0">
                        <a:solidFill>
                          <a:schemeClr val="tx1"/>
                        </a:solidFill>
                        <a:effectLst>
                          <a:outerShdw blurRad="38100" dist="38100" dir="2700000" algn="tl">
                            <a:srgbClr val="000000">
                              <a:alpha val="43137"/>
                            </a:srgbClr>
                          </a:outerShdw>
                        </a:effectLst>
                      </a:endParaRPr>
                    </a:p>
                    <a:p>
                      <a:pPr algn="ctr" rtl="1"/>
                      <a:r>
                        <a:rPr lang="ar-EG" sz="2000" b="1" dirty="0">
                          <a:solidFill>
                            <a:schemeClr val="tx1"/>
                          </a:solidFill>
                          <a:effectLst>
                            <a:outerShdw blurRad="38100" dist="38100" dir="2700000" algn="tl">
                              <a:srgbClr val="000000">
                                <a:alpha val="43137"/>
                              </a:srgbClr>
                            </a:outerShdw>
                          </a:effectLst>
                        </a:rPr>
                        <a:t>الوقت</a:t>
                      </a:r>
                      <a:endParaRPr lang="en-US" sz="2000" b="1" dirty="0">
                        <a:solidFill>
                          <a:schemeClr val="tx1"/>
                        </a:solidFill>
                        <a:effectLst>
                          <a:outerShdw blurRad="38100" dist="38100" dir="2700000" algn="tl">
                            <a:srgbClr val="000000">
                              <a:alpha val="43137"/>
                            </a:srgbClr>
                          </a:outerShdw>
                        </a:effectLst>
                      </a:endParaRPr>
                    </a:p>
                  </a:txBody>
                  <a:tcPr>
                    <a:solidFill>
                      <a:srgbClr val="FFFFCC"/>
                    </a:solidFill>
                  </a:tcPr>
                </a:tc>
                <a:extLst>
                  <a:ext uri="{0D108BD9-81ED-4DB2-BD59-A6C34878D82A}">
                    <a16:rowId xmlns:a16="http://schemas.microsoft.com/office/drawing/2014/main" val="1776046952"/>
                  </a:ext>
                </a:extLst>
              </a:tr>
              <a:tr h="145146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يتفوق على البشر في جميع النواحي ويسعي لتحقيق أهداف مجتمعية مما يهدد الجنس البشرى.</a:t>
                      </a:r>
                      <a:endParaRPr kumimoji="0" lang="en-US"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algn="ctr" rtl="1"/>
                      <a:endParaRPr lang="en-US" dirty="0">
                        <a:solidFill>
                          <a:schemeClr val="tx1"/>
                        </a:solidFill>
                        <a:effectLst>
                          <a:outerShdw blurRad="38100" dist="38100" dir="2700000" algn="tl">
                            <a:srgbClr val="000000">
                              <a:alpha val="43137"/>
                            </a:srgbClr>
                          </a:outerShdw>
                        </a:effectLst>
                      </a:endParaRPr>
                    </a:p>
                  </a:txBody>
                  <a:tcPr>
                    <a:solidFill>
                      <a:srgbClr val="FF7C80"/>
                    </a:solidFill>
                  </a:tcPr>
                </a:tc>
                <a:tc>
                  <a:txBody>
                    <a:bodyPr/>
                    <a:lstStyle/>
                    <a:p>
                      <a:pPr algn="ctr" rtl="1"/>
                      <a:endParaRPr lang="en-US" dirty="0">
                        <a:solidFill>
                          <a:schemeClr val="tx1"/>
                        </a:solidFill>
                        <a:effectLst>
                          <a:outerShdw blurRad="38100" dist="38100" dir="2700000" algn="tl">
                            <a:srgbClr val="000000">
                              <a:alpha val="43137"/>
                            </a:srgbClr>
                          </a:outerShdw>
                        </a:effectLst>
                      </a:endParaRPr>
                    </a:p>
                  </a:txBody>
                  <a:tcPr>
                    <a:solidFill>
                      <a:schemeClr val="accent3">
                        <a:lumMod val="95000"/>
                      </a:schemeClr>
                    </a:solidFill>
                  </a:tcPr>
                </a:tc>
                <a:tc>
                  <a:txBody>
                    <a:bodyPr/>
                    <a:lstStyle/>
                    <a:p>
                      <a:pPr algn="ctr" rtl="1"/>
                      <a:r>
                        <a:rPr lang="ar-EG" sz="1600" b="1" dirty="0">
                          <a:solidFill>
                            <a:schemeClr val="tx1"/>
                          </a:solidFill>
                          <a:effectLst>
                            <a:outerShdw blurRad="38100" dist="38100" dir="2700000" algn="tl">
                              <a:srgbClr val="000000">
                                <a:alpha val="43137"/>
                              </a:srgbClr>
                            </a:outerShdw>
                          </a:effectLst>
                        </a:rPr>
                        <a:t>يتنافس مع البشر في جميع النواحي مثل الحصول على الشهادات الجامعية وإقناع البشر أنه بشر.</a:t>
                      </a:r>
                      <a:endParaRPr lang="en-US" sz="1600" b="1" dirty="0">
                        <a:solidFill>
                          <a:schemeClr val="tx1"/>
                        </a:solidFill>
                        <a:effectLst>
                          <a:outerShdw blurRad="38100" dist="38100" dir="2700000" algn="tl">
                            <a:srgbClr val="000000">
                              <a:alpha val="43137"/>
                            </a:srgbClr>
                          </a:outerShdw>
                        </a:effectLst>
                      </a:endParaRPr>
                    </a:p>
                  </a:txBody>
                  <a:tcPr>
                    <a:solidFill>
                      <a:schemeClr val="accent5">
                        <a:lumMod val="60000"/>
                        <a:lumOff val="40000"/>
                      </a:schemeClr>
                    </a:solidFill>
                  </a:tcPr>
                </a:tc>
                <a:tc>
                  <a:txBody>
                    <a:bodyPr/>
                    <a:lstStyle/>
                    <a:p>
                      <a:pPr algn="ctr" rtl="1"/>
                      <a:endParaRPr lang="en-US" dirty="0">
                        <a:solidFill>
                          <a:schemeClr val="tx1"/>
                        </a:solidFill>
                        <a:effectLst>
                          <a:outerShdw blurRad="38100" dist="38100" dir="2700000" algn="tl">
                            <a:srgbClr val="000000">
                              <a:alpha val="43137"/>
                            </a:srgbClr>
                          </a:outerShdw>
                        </a:effectLst>
                      </a:endParaRPr>
                    </a:p>
                  </a:txBody>
                  <a:tcPr>
                    <a:solidFill>
                      <a:schemeClr val="accent3">
                        <a:lumMod val="95000"/>
                      </a:schemeClr>
                    </a:solidFill>
                  </a:tcPr>
                </a:tc>
                <a:tc>
                  <a:txBody>
                    <a:bodyPr/>
                    <a:lstStyle/>
                    <a:p>
                      <a:pPr algn="ctr" rtl="1"/>
                      <a:r>
                        <a:rPr lang="ar-EG" sz="1600" b="1" dirty="0">
                          <a:solidFill>
                            <a:schemeClr val="tx1"/>
                          </a:solidFill>
                          <a:effectLst>
                            <a:outerShdw blurRad="38100" dist="38100" dir="2700000" algn="tl">
                              <a:srgbClr val="000000">
                                <a:alpha val="43137"/>
                              </a:srgbClr>
                            </a:outerShdw>
                          </a:effectLst>
                        </a:rPr>
                        <a:t>يتفوق علي البشر في مهام متكررة ومحددة مثل قيادة السيارات والتشخيص الطبي والاستشارات المالية</a:t>
                      </a:r>
                      <a:endParaRPr lang="en-US" sz="1600" b="1" dirty="0">
                        <a:solidFill>
                          <a:schemeClr val="tx1"/>
                        </a:solidFill>
                        <a:effectLst>
                          <a:outerShdw blurRad="38100" dist="38100" dir="2700000" algn="tl">
                            <a:srgbClr val="000000">
                              <a:alpha val="43137"/>
                            </a:srgbClr>
                          </a:outerShdw>
                        </a:effectLst>
                      </a:endParaRPr>
                    </a:p>
                  </a:txBody>
                  <a:tcPr>
                    <a:solidFill>
                      <a:srgbClr val="C4DCFE"/>
                    </a:solidFill>
                  </a:tcPr>
                </a:tc>
                <a:tc>
                  <a:txBody>
                    <a:bodyPr/>
                    <a:lstStyle/>
                    <a:p>
                      <a:pPr algn="ctr" rtl="1"/>
                      <a:endParaRPr lang="ar-EG" sz="2000" b="1" dirty="0">
                        <a:solidFill>
                          <a:schemeClr val="tx1"/>
                        </a:solidFill>
                        <a:effectLst>
                          <a:outerShdw blurRad="38100" dist="38100" dir="2700000" algn="tl">
                            <a:srgbClr val="000000">
                              <a:alpha val="43137"/>
                            </a:srgbClr>
                          </a:outerShdw>
                        </a:effectLst>
                      </a:endParaRPr>
                    </a:p>
                    <a:p>
                      <a:pPr algn="ctr" rtl="1"/>
                      <a:endParaRPr lang="ar-EG" sz="2000" b="1" dirty="0">
                        <a:solidFill>
                          <a:schemeClr val="tx1"/>
                        </a:solidFill>
                        <a:effectLst>
                          <a:outerShdw blurRad="38100" dist="38100" dir="2700000" algn="tl">
                            <a:srgbClr val="000000">
                              <a:alpha val="43137"/>
                            </a:srgbClr>
                          </a:outerShdw>
                        </a:effectLst>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التداعيات</a:t>
                      </a:r>
                    </a:p>
                    <a:p>
                      <a:pPr algn="ctr" rtl="1"/>
                      <a:endParaRPr lang="ar-EG" sz="2000" b="1" dirty="0">
                        <a:solidFill>
                          <a:schemeClr val="tx1"/>
                        </a:solidFill>
                        <a:effectLst>
                          <a:outerShdw blurRad="38100" dist="38100" dir="2700000" algn="tl">
                            <a:srgbClr val="000000">
                              <a:alpha val="43137"/>
                            </a:srgbClr>
                          </a:outerShdw>
                        </a:effectLst>
                      </a:endParaRPr>
                    </a:p>
                    <a:p>
                      <a:pPr algn="ctr" rtl="1"/>
                      <a:endParaRPr lang="en-US" sz="2000" b="1" dirty="0">
                        <a:solidFill>
                          <a:schemeClr val="tx1"/>
                        </a:solidFill>
                        <a:effectLst>
                          <a:outerShdw blurRad="38100" dist="38100" dir="2700000" algn="tl">
                            <a:srgbClr val="000000">
                              <a:alpha val="43137"/>
                            </a:srgbClr>
                          </a:outerShdw>
                        </a:effectLst>
                      </a:endParaRPr>
                    </a:p>
                  </a:txBody>
                  <a:tcPr>
                    <a:solidFill>
                      <a:schemeClr val="accent5">
                        <a:lumMod val="20000"/>
                        <a:lumOff val="80000"/>
                      </a:schemeClr>
                    </a:solidFill>
                  </a:tcPr>
                </a:tc>
                <a:extLst>
                  <a:ext uri="{0D108BD9-81ED-4DB2-BD59-A6C34878D82A}">
                    <a16:rowId xmlns:a16="http://schemas.microsoft.com/office/drawing/2014/main" val="3797546598"/>
                  </a:ext>
                </a:extLst>
              </a:tr>
            </a:tbl>
          </a:graphicData>
        </a:graphic>
      </p:graphicFrame>
      <p:sp>
        <p:nvSpPr>
          <p:cNvPr id="11" name="Arrow: Right 10">
            <a:extLst>
              <a:ext uri="{FF2B5EF4-FFF2-40B4-BE49-F238E27FC236}">
                <a16:creationId xmlns:a16="http://schemas.microsoft.com/office/drawing/2014/main" id="{05271AEA-91A7-90EC-F697-A26273513FCF}"/>
              </a:ext>
            </a:extLst>
          </p:cNvPr>
          <p:cNvSpPr/>
          <p:nvPr/>
        </p:nvSpPr>
        <p:spPr bwMode="auto">
          <a:xfrm rot="10800000">
            <a:off x="5029200" y="2057400"/>
            <a:ext cx="533400" cy="533400"/>
          </a:xfrm>
          <a:prstGeom prst="rightArrow">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Arrow: Right 11">
            <a:extLst>
              <a:ext uri="{FF2B5EF4-FFF2-40B4-BE49-F238E27FC236}">
                <a16:creationId xmlns:a16="http://schemas.microsoft.com/office/drawing/2014/main" id="{0132874B-13B3-8D9F-75B3-9DB315EF4099}"/>
              </a:ext>
            </a:extLst>
          </p:cNvPr>
          <p:cNvSpPr/>
          <p:nvPr/>
        </p:nvSpPr>
        <p:spPr bwMode="auto">
          <a:xfrm rot="10800000">
            <a:off x="2514601" y="2057400"/>
            <a:ext cx="533400" cy="533400"/>
          </a:xfrm>
          <a:prstGeom prst="rightArrow">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TextBox 12">
            <a:extLst>
              <a:ext uri="{FF2B5EF4-FFF2-40B4-BE49-F238E27FC236}">
                <a16:creationId xmlns:a16="http://schemas.microsoft.com/office/drawing/2014/main" id="{D63D0458-0E80-6C69-0999-5F9F4247EC98}"/>
              </a:ext>
            </a:extLst>
          </p:cNvPr>
          <p:cNvSpPr txBox="1"/>
          <p:nvPr/>
        </p:nvSpPr>
        <p:spPr>
          <a:xfrm>
            <a:off x="5791200" y="5431269"/>
            <a:ext cx="1485900" cy="400110"/>
          </a:xfrm>
          <a:prstGeom prst="rect">
            <a:avLst/>
          </a:prstGeom>
          <a:solidFill>
            <a:schemeClr val="bg2"/>
          </a:solidFill>
        </p:spPr>
        <p:txBody>
          <a:bodyPr wrap="square" rtlCol="0">
            <a:spAutoFit/>
          </a:bodyPr>
          <a:lstStyle/>
          <a:p>
            <a:pPr algn="ctr" rtl="1"/>
            <a:r>
              <a:rPr lang="ar-EG" sz="2000" b="1" dirty="0">
                <a:solidFill>
                  <a:schemeClr val="bg1"/>
                </a:solidFill>
                <a:effectLst>
                  <a:outerShdw blurRad="38100" dist="38100" dir="2700000" algn="tl">
                    <a:srgbClr val="000000">
                      <a:alpha val="43137"/>
                    </a:srgbClr>
                  </a:outerShdw>
                </a:effectLst>
                <a:latin typeface="+mn-lt"/>
              </a:rPr>
              <a:t>تعزيز الوظائف</a:t>
            </a:r>
            <a:endParaRPr lang="en-US" sz="2000" b="1" dirty="0">
              <a:solidFill>
                <a:schemeClr val="bg1"/>
              </a:solidFill>
              <a:effectLst>
                <a:outerShdw blurRad="38100" dist="38100" dir="2700000" algn="tl">
                  <a:srgbClr val="000000">
                    <a:alpha val="43137"/>
                  </a:srgbClr>
                </a:outerShdw>
              </a:effectLst>
              <a:latin typeface="+mn-lt"/>
            </a:endParaRPr>
          </a:p>
        </p:txBody>
      </p:sp>
      <p:sp>
        <p:nvSpPr>
          <p:cNvPr id="14" name="TextBox 13">
            <a:extLst>
              <a:ext uri="{FF2B5EF4-FFF2-40B4-BE49-F238E27FC236}">
                <a16:creationId xmlns:a16="http://schemas.microsoft.com/office/drawing/2014/main" id="{3BB53BA1-4C9D-4105-18F7-EB4DD3C31F6A}"/>
              </a:ext>
            </a:extLst>
          </p:cNvPr>
          <p:cNvSpPr txBox="1"/>
          <p:nvPr/>
        </p:nvSpPr>
        <p:spPr>
          <a:xfrm>
            <a:off x="3200400" y="5431269"/>
            <a:ext cx="1676399" cy="400110"/>
          </a:xfrm>
          <a:prstGeom prst="rect">
            <a:avLst/>
          </a:prstGeom>
          <a:solidFill>
            <a:schemeClr val="bg2"/>
          </a:solidFill>
        </p:spPr>
        <p:txBody>
          <a:bodyPr wrap="square" rtlCol="0">
            <a:spAutoFit/>
          </a:bodyPr>
          <a:lstStyle/>
          <a:p>
            <a:pPr algn="ctr" rtl="1"/>
            <a:r>
              <a:rPr lang="ar-EG" sz="2000" b="1" dirty="0">
                <a:solidFill>
                  <a:schemeClr val="bg1"/>
                </a:solidFill>
                <a:effectLst>
                  <a:outerShdw blurRad="38100" dist="38100" dir="2700000" algn="tl">
                    <a:srgbClr val="000000">
                      <a:alpha val="43137"/>
                    </a:srgbClr>
                  </a:outerShdw>
                </a:effectLst>
                <a:latin typeface="+mn-lt"/>
              </a:rPr>
              <a:t>الوظائف في خطر</a:t>
            </a:r>
            <a:endParaRPr lang="en-US" sz="2000" b="1" dirty="0">
              <a:solidFill>
                <a:schemeClr val="bg1"/>
              </a:solidFill>
              <a:effectLst>
                <a:outerShdw blurRad="38100" dist="38100" dir="2700000" algn="tl">
                  <a:srgbClr val="000000">
                    <a:alpha val="43137"/>
                  </a:srgbClr>
                </a:outerShdw>
              </a:effectLst>
              <a:latin typeface="+mn-lt"/>
            </a:endParaRPr>
          </a:p>
        </p:txBody>
      </p:sp>
      <p:sp>
        <p:nvSpPr>
          <p:cNvPr id="15" name="TextBox 14">
            <a:extLst>
              <a:ext uri="{FF2B5EF4-FFF2-40B4-BE49-F238E27FC236}">
                <a16:creationId xmlns:a16="http://schemas.microsoft.com/office/drawing/2014/main" id="{54773ADC-C31E-BF5E-8FD6-2DAD1C674475}"/>
              </a:ext>
            </a:extLst>
          </p:cNvPr>
          <p:cNvSpPr txBox="1"/>
          <p:nvPr/>
        </p:nvSpPr>
        <p:spPr>
          <a:xfrm>
            <a:off x="609600" y="5410200"/>
            <a:ext cx="1676399" cy="400110"/>
          </a:xfrm>
          <a:prstGeom prst="rect">
            <a:avLst/>
          </a:prstGeom>
          <a:solidFill>
            <a:schemeClr val="bg2"/>
          </a:solidFill>
        </p:spPr>
        <p:txBody>
          <a:bodyPr wrap="square" rtlCol="0">
            <a:spAutoFit/>
          </a:bodyPr>
          <a:lstStyle/>
          <a:p>
            <a:pPr algn="ctr" rtl="1"/>
            <a:r>
              <a:rPr lang="ar-EG" sz="2000" b="1" dirty="0">
                <a:solidFill>
                  <a:schemeClr val="bg1"/>
                </a:solidFill>
                <a:effectLst>
                  <a:outerShdw blurRad="38100" dist="38100" dir="2700000" algn="tl">
                    <a:srgbClr val="000000">
                      <a:alpha val="43137"/>
                    </a:srgbClr>
                  </a:outerShdw>
                </a:effectLst>
                <a:latin typeface="+mn-lt"/>
              </a:rPr>
              <a:t>الانسانية في خطر</a:t>
            </a:r>
            <a:endParaRPr lang="en-US" sz="20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888235689"/>
      </p:ext>
    </p:extLst>
  </p:cSld>
  <p:clrMapOvr>
    <a:masterClrMapping/>
  </p:clrMapOvr>
  <p:transition>
    <p:dissolve/>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BC5E1DD-7D42-6E0B-B8BA-56F865D0983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73D1A3F-DCEA-1FD4-4042-865280C0B16F}"/>
              </a:ext>
            </a:extLst>
          </p:cNvPr>
          <p:cNvSpPr/>
          <p:nvPr/>
        </p:nvSpPr>
        <p:spPr>
          <a:xfrm>
            <a:off x="1219200" y="1609507"/>
            <a:ext cx="7239000" cy="1480149"/>
          </a:xfrm>
          <a:prstGeom prst="rect">
            <a:avLst/>
          </a:prstGeom>
        </p:spPr>
        <p:txBody>
          <a:bodyPr wrap="square">
            <a:spAutoFit/>
          </a:bodyPr>
          <a:lstStyle/>
          <a:p>
            <a:pPr lvl="1" algn="r" rtl="1">
              <a:lnSpc>
                <a:spcPct val="150000"/>
              </a:lnSpc>
              <a:buClr>
                <a:srgbClr val="FF0000"/>
              </a:buClr>
            </a:pPr>
            <a:r>
              <a:rPr lang="ar-EG" sz="3200" b="1" dirty="0">
                <a:solidFill>
                  <a:srgbClr val="C00000"/>
                </a:solidFill>
                <a:effectLst>
                  <a:outerShdw blurRad="38100" dist="38100" dir="2700000" algn="tl">
                    <a:srgbClr val="000000">
                      <a:alpha val="43137"/>
                    </a:srgbClr>
                  </a:outerShdw>
                </a:effectLst>
                <a:ea typeface="Aptos" panose="020B0004020202020204" pitchFamily="34" charset="0"/>
                <a:cs typeface="Arial" panose="020B0604020202020204" pitchFamily="34" charset="0"/>
              </a:rPr>
              <a:t>حلم</a:t>
            </a:r>
            <a:r>
              <a:rPr lang="ar-EG" sz="2800" b="1" dirty="0">
                <a:solidFill>
                  <a:srgbClr val="000000"/>
                </a:solidFill>
                <a:effectLst/>
                <a:ea typeface="Aptos" panose="020B0004020202020204" pitchFamily="34" charset="0"/>
                <a:cs typeface="Arial" panose="020B0604020202020204" pitchFamily="34" charset="0"/>
              </a:rPr>
              <a:t> كل المهتمين بالرعاية الصحية:</a:t>
            </a:r>
          </a:p>
          <a:p>
            <a:pPr lvl="1" algn="r" rtl="1">
              <a:lnSpc>
                <a:spcPct val="150000"/>
              </a:lnSpc>
              <a:buClr>
                <a:srgbClr val="FF0000"/>
              </a:buClr>
            </a:pPr>
            <a:r>
              <a:rPr lang="ar-EG" altLang="en-US" sz="2800" b="1" dirty="0">
                <a:solidFill>
                  <a:srgbClr val="000000"/>
                </a:solidFill>
                <a:latin typeface="+mn-lt"/>
                <a:cs typeface="Arial" panose="020B0604020202020204" pitchFamily="34" charset="0"/>
              </a:rPr>
              <a:t>تقديم الخدمات الصحية </a:t>
            </a:r>
            <a:r>
              <a:rPr lang="ar-EG" altLang="en-US" sz="3200" b="1" dirty="0">
                <a:solidFill>
                  <a:srgbClr val="C00000"/>
                </a:solidFill>
                <a:effectLst>
                  <a:outerShdw blurRad="38100" dist="38100" dir="2700000" algn="tl">
                    <a:srgbClr val="000000">
                      <a:alpha val="43137"/>
                    </a:srgbClr>
                  </a:outerShdw>
                </a:effectLst>
                <a:latin typeface="+mn-lt"/>
                <a:cs typeface="Arial" panose="020B0604020202020204" pitchFamily="34" charset="0"/>
              </a:rPr>
              <a:t>بأعلى جودة </a:t>
            </a:r>
            <a:r>
              <a:rPr lang="ar-EG" altLang="en-US" sz="2800" b="1" dirty="0">
                <a:solidFill>
                  <a:srgbClr val="000000"/>
                </a:solidFill>
                <a:latin typeface="+mn-lt"/>
                <a:cs typeface="Arial" panose="020B0604020202020204" pitchFamily="34" charset="0"/>
              </a:rPr>
              <a:t>و</a:t>
            </a:r>
            <a:r>
              <a:rPr lang="ar-EG" altLang="en-US" sz="3200" b="1" dirty="0">
                <a:solidFill>
                  <a:srgbClr val="C00000"/>
                </a:solidFill>
                <a:effectLst>
                  <a:outerShdw blurRad="38100" dist="38100" dir="2700000" algn="tl">
                    <a:srgbClr val="000000">
                      <a:alpha val="43137"/>
                    </a:srgbClr>
                  </a:outerShdw>
                </a:effectLst>
                <a:latin typeface="+mn-lt"/>
                <a:cs typeface="Arial" panose="020B0604020202020204" pitchFamily="34" charset="0"/>
              </a:rPr>
              <a:t>بأقل تكلفة</a:t>
            </a:r>
            <a:r>
              <a:rPr lang="ar-EG" altLang="en-US" sz="2800" b="1" dirty="0">
                <a:solidFill>
                  <a:srgbClr val="000000"/>
                </a:solidFill>
                <a:latin typeface="+mn-lt"/>
                <a:cs typeface="Arial" panose="020B0604020202020204" pitchFamily="34" charset="0"/>
              </a:rPr>
              <a:t>.</a:t>
            </a:r>
            <a:endParaRPr lang="en-US" altLang="en-US" sz="2800" b="1" dirty="0">
              <a:latin typeface="+mn-lt"/>
            </a:endParaRPr>
          </a:p>
        </p:txBody>
      </p:sp>
      <p:sp>
        <p:nvSpPr>
          <p:cNvPr id="4" name="Rectangle 5">
            <a:extLst>
              <a:ext uri="{FF2B5EF4-FFF2-40B4-BE49-F238E27FC236}">
                <a16:creationId xmlns:a16="http://schemas.microsoft.com/office/drawing/2014/main" id="{F84094BF-1831-376C-AB58-990634EC6CD9}"/>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7" name="Title 1">
            <a:extLst>
              <a:ext uri="{FF2B5EF4-FFF2-40B4-BE49-F238E27FC236}">
                <a16:creationId xmlns:a16="http://schemas.microsoft.com/office/drawing/2014/main" id="{9C12C5AF-9CC2-AFB2-5178-282A7F82EBDD}"/>
              </a:ext>
            </a:extLst>
          </p:cNvPr>
          <p:cNvSpPr>
            <a:spLocks noGrp="1"/>
          </p:cNvSpPr>
          <p:nvPr>
            <p:ph type="title"/>
          </p:nvPr>
        </p:nvSpPr>
        <p:spPr>
          <a:xfrm>
            <a:off x="685800" y="533400"/>
            <a:ext cx="7772400" cy="609600"/>
          </a:xfrm>
        </p:spPr>
        <p:txBody>
          <a:bodyPr/>
          <a:lstStyle/>
          <a:p>
            <a:pPr marL="0" marR="0" algn="r" rtl="1">
              <a:lnSpc>
                <a:spcPct val="107000"/>
              </a:lnSpc>
              <a:spcBef>
                <a:spcPts val="0"/>
              </a:spcBef>
              <a:spcAft>
                <a:spcPts val="800"/>
              </a:spcAft>
            </a:pPr>
            <a:r>
              <a:rPr lang="ar-EG" sz="4800" kern="100" dirty="0">
                <a:effectLst/>
                <a:latin typeface="Aptos" panose="020B0004020202020204" pitchFamily="34" charset="0"/>
                <a:ea typeface="Aptos" panose="020B0004020202020204" pitchFamily="34" charset="0"/>
                <a:cs typeface="Arial" panose="020B0604020202020204" pitchFamily="34" charset="0"/>
              </a:rPr>
              <a:t>الخلاصة</a:t>
            </a:r>
            <a:endParaRPr lang="en-US" sz="4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955A2B6-EC47-8C9C-6D69-60C15BD97BC3}"/>
              </a:ext>
            </a:extLst>
          </p:cNvPr>
          <p:cNvSpPr/>
          <p:nvPr/>
        </p:nvSpPr>
        <p:spPr>
          <a:xfrm>
            <a:off x="1249680" y="3097276"/>
            <a:ext cx="7239000" cy="1387816"/>
          </a:xfrm>
          <a:prstGeom prst="rect">
            <a:avLst/>
          </a:prstGeom>
        </p:spPr>
        <p:txBody>
          <a:bodyPr wrap="square">
            <a:spAutoFit/>
          </a:bodyPr>
          <a:lstStyle/>
          <a:p>
            <a:pPr lvl="1" algn="r" rtl="1">
              <a:lnSpc>
                <a:spcPct val="150000"/>
              </a:lnSpc>
              <a:buClr>
                <a:srgbClr val="FF0000"/>
              </a:buClr>
            </a:pPr>
            <a:r>
              <a:rPr lang="ar-EG" sz="2800" b="1" dirty="0">
                <a:solidFill>
                  <a:srgbClr val="000000"/>
                </a:solidFill>
                <a:effectLst/>
                <a:ea typeface="Aptos" panose="020B0004020202020204" pitchFamily="34" charset="0"/>
                <a:cs typeface="Arial" panose="020B0604020202020204" pitchFamily="34" charset="0"/>
              </a:rPr>
              <a:t>هذا الحلم لا يمكن تحقيقه إلا من خلال:</a:t>
            </a:r>
          </a:p>
          <a:p>
            <a:pPr lvl="1" algn="r" rtl="1">
              <a:lnSpc>
                <a:spcPct val="150000"/>
              </a:lnSpc>
              <a:buClr>
                <a:srgbClr val="FF0000"/>
              </a:buClr>
            </a:pPr>
            <a:r>
              <a:rPr lang="ar-EG" altLang="en-US" sz="3200" b="1" dirty="0">
                <a:solidFill>
                  <a:srgbClr val="C00000"/>
                </a:solidFill>
                <a:effectLst>
                  <a:outerShdw blurRad="38100" dist="38100" dir="2700000" algn="tl">
                    <a:srgbClr val="000000">
                      <a:alpha val="43137"/>
                    </a:srgbClr>
                  </a:outerShdw>
                </a:effectLst>
                <a:latin typeface="+mn-lt"/>
                <a:cs typeface="Arial" panose="020B0604020202020204" pitchFamily="34" charset="0"/>
              </a:rPr>
              <a:t>التحول الرقمي/السيبراني </a:t>
            </a:r>
            <a:r>
              <a:rPr lang="ar-EG" altLang="en-US" sz="2800" b="1" dirty="0">
                <a:solidFill>
                  <a:srgbClr val="000000"/>
                </a:solidFill>
                <a:latin typeface="+mn-lt"/>
                <a:cs typeface="Arial" panose="020B0604020202020204" pitchFamily="34" charset="0"/>
              </a:rPr>
              <a:t>للصحة.</a:t>
            </a:r>
            <a:endParaRPr lang="en-US" altLang="en-US" sz="2800" b="1" dirty="0">
              <a:latin typeface="+mn-lt"/>
            </a:endParaRPr>
          </a:p>
        </p:txBody>
      </p:sp>
      <p:sp>
        <p:nvSpPr>
          <p:cNvPr id="5" name="Rectangle 4">
            <a:extLst>
              <a:ext uri="{FF2B5EF4-FFF2-40B4-BE49-F238E27FC236}">
                <a16:creationId xmlns:a16="http://schemas.microsoft.com/office/drawing/2014/main" id="{7AD26D60-657A-F733-0A44-228B3C97C19C}"/>
              </a:ext>
            </a:extLst>
          </p:cNvPr>
          <p:cNvSpPr/>
          <p:nvPr/>
        </p:nvSpPr>
        <p:spPr>
          <a:xfrm>
            <a:off x="982980" y="4697476"/>
            <a:ext cx="7505700" cy="1398524"/>
          </a:xfrm>
          <a:prstGeom prst="rect">
            <a:avLst/>
          </a:prstGeom>
        </p:spPr>
        <p:txBody>
          <a:bodyPr wrap="square">
            <a:spAutoFit/>
          </a:bodyPr>
          <a:lstStyle/>
          <a:p>
            <a:pPr lvl="1" algn="r" rtl="1">
              <a:lnSpc>
                <a:spcPct val="150000"/>
              </a:lnSpc>
              <a:buClr>
                <a:srgbClr val="FF0000"/>
              </a:buClr>
            </a:pPr>
            <a:r>
              <a:rPr lang="ar-EG" sz="2800" b="1" dirty="0">
                <a:solidFill>
                  <a:srgbClr val="000000"/>
                </a:solidFill>
                <a:effectLst/>
                <a:ea typeface="Aptos" panose="020B0004020202020204" pitchFamily="34" charset="0"/>
                <a:cs typeface="Arial" panose="020B0604020202020204" pitchFamily="34" charset="0"/>
              </a:rPr>
              <a:t>هذا التحول لن يتم إلا من خلال تكنولوجيات:</a:t>
            </a:r>
          </a:p>
          <a:p>
            <a:pPr lvl="1" algn="r" rtl="1">
              <a:lnSpc>
                <a:spcPct val="150000"/>
              </a:lnSpc>
              <a:buClr>
                <a:srgbClr val="FF0000"/>
              </a:buClr>
            </a:pPr>
            <a:r>
              <a:rPr lang="ar-EG" altLang="en-US" sz="3200" b="1" dirty="0">
                <a:solidFill>
                  <a:srgbClr val="C00000"/>
                </a:solidFill>
                <a:effectLst>
                  <a:outerShdw blurRad="38100" dist="38100" dir="2700000" algn="tl">
                    <a:srgbClr val="000000">
                      <a:alpha val="43137"/>
                    </a:srgbClr>
                  </a:outerShdw>
                </a:effectLst>
                <a:latin typeface="+mn-lt"/>
                <a:cs typeface="Arial" panose="020B0604020202020204" pitchFamily="34" charset="0"/>
              </a:rPr>
              <a:t>الذكاء الاصطناعي</a:t>
            </a:r>
            <a:r>
              <a:rPr lang="ar-EG" altLang="en-US" sz="2800" b="1" dirty="0">
                <a:solidFill>
                  <a:srgbClr val="000000"/>
                </a:solidFill>
                <a:latin typeface="+mn-lt"/>
                <a:cs typeface="Arial" panose="020B0604020202020204" pitchFamily="34" charset="0"/>
              </a:rPr>
              <a:t> و</a:t>
            </a:r>
            <a:r>
              <a:rPr lang="ar-EG" altLang="en-US" sz="3200" b="1" dirty="0">
                <a:solidFill>
                  <a:srgbClr val="C00000"/>
                </a:solidFill>
                <a:effectLst>
                  <a:outerShdw blurRad="38100" dist="38100" dir="2700000" algn="tl">
                    <a:srgbClr val="000000">
                      <a:alpha val="43137"/>
                    </a:srgbClr>
                  </a:outerShdw>
                </a:effectLst>
                <a:latin typeface="+mn-lt"/>
                <a:cs typeface="Arial" panose="020B0604020202020204" pitchFamily="34" charset="0"/>
              </a:rPr>
              <a:t>إنترنت كل شيء </a:t>
            </a:r>
            <a:r>
              <a:rPr lang="ar-EG" altLang="en-US" sz="2800" b="1" dirty="0">
                <a:solidFill>
                  <a:srgbClr val="000000"/>
                </a:solidFill>
                <a:latin typeface="+mn-lt"/>
                <a:cs typeface="Arial" panose="020B0604020202020204" pitchFamily="34" charset="0"/>
              </a:rPr>
              <a:t>و</a:t>
            </a:r>
            <a:r>
              <a:rPr lang="ar-EG" altLang="en-US" sz="3200" b="1" dirty="0">
                <a:solidFill>
                  <a:srgbClr val="C00000"/>
                </a:solidFill>
                <a:effectLst>
                  <a:outerShdw blurRad="38100" dist="38100" dir="2700000" algn="tl">
                    <a:srgbClr val="000000">
                      <a:alpha val="43137"/>
                    </a:srgbClr>
                  </a:outerShdw>
                </a:effectLst>
                <a:latin typeface="+mn-lt"/>
                <a:cs typeface="Arial" panose="020B0604020202020204" pitchFamily="34" charset="0"/>
              </a:rPr>
              <a:t>علوم البيانات</a:t>
            </a:r>
            <a:endParaRPr lang="en-US" altLang="en-US" sz="2800" b="1" dirty="0">
              <a:solidFill>
                <a:srgbClr val="C00000"/>
              </a:solidFill>
              <a:effectLst>
                <a:outerShdw blurRad="38100" dist="38100" dir="2700000" algn="tl">
                  <a:srgbClr val="000000">
                    <a:alpha val="43137"/>
                  </a:srgbClr>
                </a:outerShdw>
              </a:effectLst>
              <a:latin typeface="+mn-lt"/>
            </a:endParaRPr>
          </a:p>
        </p:txBody>
      </p:sp>
      <p:sp>
        <p:nvSpPr>
          <p:cNvPr id="6" name="Rectangle 5">
            <a:extLst>
              <a:ext uri="{FF2B5EF4-FFF2-40B4-BE49-F238E27FC236}">
                <a16:creationId xmlns:a16="http://schemas.microsoft.com/office/drawing/2014/main" id="{F3C28AA2-1394-A65D-F7DE-0D3D40A8F415}"/>
              </a:ext>
            </a:extLst>
          </p:cNvPr>
          <p:cNvSpPr/>
          <p:nvPr/>
        </p:nvSpPr>
        <p:spPr>
          <a:xfrm>
            <a:off x="533400" y="644929"/>
            <a:ext cx="5562600" cy="834652"/>
          </a:xfrm>
          <a:prstGeom prst="rect">
            <a:avLst/>
          </a:prstGeom>
        </p:spPr>
        <p:txBody>
          <a:bodyPr wrap="square">
            <a:spAutoFit/>
          </a:bodyPr>
          <a:lstStyle/>
          <a:p>
            <a:pPr lvl="1" algn="r" rtl="1">
              <a:lnSpc>
                <a:spcPct val="150000"/>
              </a:lnSpc>
              <a:buClr>
                <a:srgbClr val="FF0000"/>
              </a:buClr>
            </a:pPr>
            <a:r>
              <a:rPr lang="ar-EG" sz="3600" b="1" dirty="0">
                <a:solidFill>
                  <a:schemeClr val="accent1">
                    <a:lumMod val="50000"/>
                  </a:schemeClr>
                </a:solidFill>
                <a:effectLst>
                  <a:outerShdw blurRad="38100" dist="38100" dir="2700000" algn="tl">
                    <a:srgbClr val="000000">
                      <a:alpha val="43137"/>
                    </a:srgbClr>
                  </a:outerShdw>
                </a:effectLst>
                <a:ea typeface="Aptos" panose="020B0004020202020204" pitchFamily="34" charset="0"/>
                <a:cs typeface="Arial" panose="020B0604020202020204" pitchFamily="34" charset="0"/>
              </a:rPr>
              <a:t>هل نحن مستعدون لتحقيق الحلم؟</a:t>
            </a:r>
            <a:endParaRPr lang="en-US" altLang="en-US" sz="3600" b="1" dirty="0">
              <a:solidFill>
                <a:schemeClr val="accent1">
                  <a:lumMod val="50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72948266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4567DA-636E-4458-A0EB-E610E65FBB98}"/>
              </a:ext>
            </a:extLst>
          </p:cNvPr>
          <p:cNvPicPr>
            <a:picLocks noChangeAspect="1"/>
          </p:cNvPicPr>
          <p:nvPr/>
        </p:nvPicPr>
        <p:blipFill>
          <a:blip r:embed="rId4"/>
          <a:stretch>
            <a:fillRect/>
          </a:stretch>
        </p:blipFill>
        <p:spPr>
          <a:xfrm>
            <a:off x="118656" y="457200"/>
            <a:ext cx="8906688" cy="6019800"/>
          </a:xfrm>
          <a:prstGeom prst="rect">
            <a:avLst/>
          </a:prstGeom>
        </p:spPr>
      </p:pic>
      <p:sp>
        <p:nvSpPr>
          <p:cNvPr id="2" name="Rectangle 5">
            <a:extLst>
              <a:ext uri="{FF2B5EF4-FFF2-40B4-BE49-F238E27FC236}">
                <a16:creationId xmlns:a16="http://schemas.microsoft.com/office/drawing/2014/main" id="{15972DCF-2ABD-C5FC-98DC-E85F72B94759}"/>
              </a:ext>
            </a:extLst>
          </p:cNvPr>
          <p:cNvSpPr>
            <a:spLocks noGrp="1" noChangeArrowheads="1"/>
          </p:cNvSpPr>
          <p:nvPr>
            <p:ph type="ftr" sz="quarter" idx="3"/>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a:t>الذكاء الاصطناعي: تعزيز للصحة وتحقيق لمقاصد الشريعة الإسلامية				         أ.د/هشـام كـوزو</a:t>
            </a:r>
            <a:endParaRPr lang="en-US" dirty="0"/>
          </a:p>
        </p:txBody>
      </p:sp>
      <p:sp>
        <p:nvSpPr>
          <p:cNvPr id="4" name="Title 1">
            <a:extLst>
              <a:ext uri="{FF2B5EF4-FFF2-40B4-BE49-F238E27FC236}">
                <a16:creationId xmlns:a16="http://schemas.microsoft.com/office/drawing/2014/main" id="{DD392727-E2EE-6635-8D9D-0CE63DFB4FE6}"/>
              </a:ext>
            </a:extLst>
          </p:cNvPr>
          <p:cNvSpPr txBox="1">
            <a:spLocks/>
          </p:cNvSpPr>
          <p:nvPr/>
        </p:nvSpPr>
        <p:spPr bwMode="auto">
          <a:xfrm rot="20400558">
            <a:off x="6863161" y="4267604"/>
            <a:ext cx="2166684" cy="857842"/>
          </a:xfrm>
          <a:prstGeom prst="rect">
            <a:avLst/>
          </a:prstGeom>
          <a:no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r" rtl="1"/>
            <a:r>
              <a:rPr lang="ar-EG" sz="8000" kern="0" dirty="0">
                <a:cs typeface="+mn-cs"/>
              </a:rPr>
              <a:t>شكراً</a:t>
            </a:r>
            <a:endParaRPr lang="en-US" sz="8000" kern="0" dirty="0">
              <a:cs typeface="+mn-cs"/>
            </a:endParaRPr>
          </a:p>
        </p:txBody>
      </p:sp>
    </p:spTree>
    <p:custDataLst>
      <p:tags r:id="rId1"/>
    </p:custDataLst>
    <p:extLst>
      <p:ext uri="{BB962C8B-B14F-4D97-AF65-F5344CB8AC3E}">
        <p14:creationId xmlns:p14="http://schemas.microsoft.com/office/powerpoint/2010/main" val="2228700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1DC7-F1DB-44EF-A90A-9EFB32C0B860}"/>
              </a:ext>
            </a:extLst>
          </p:cNvPr>
          <p:cNvSpPr>
            <a:spLocks noGrp="1"/>
          </p:cNvSpPr>
          <p:nvPr>
            <p:ph type="title"/>
          </p:nvPr>
        </p:nvSpPr>
        <p:spPr/>
        <p:txBody>
          <a:bodyPr/>
          <a:lstStyle/>
          <a:p>
            <a:endParaRPr lang="en-US"/>
          </a:p>
        </p:txBody>
      </p:sp>
      <p:pic>
        <p:nvPicPr>
          <p:cNvPr id="8194" name="Picture 2" descr="What is the Difference Between IoT and IoE">
            <a:extLst>
              <a:ext uri="{FF2B5EF4-FFF2-40B4-BE49-F238E27FC236}">
                <a16:creationId xmlns:a16="http://schemas.microsoft.com/office/drawing/2014/main" id="{F7730D77-5E23-40D8-932E-F6F639C2AB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17" b="4717"/>
          <a:stretch/>
        </p:blipFill>
        <p:spPr bwMode="auto">
          <a:xfrm>
            <a:off x="0" y="5334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1267D96E-70FF-4909-A939-2595B97B2E01}"/>
              </a:ext>
            </a:extLst>
          </p:cNvPr>
          <p:cNvSpPr txBox="1">
            <a:spLocks/>
          </p:cNvSpPr>
          <p:nvPr/>
        </p:nvSpPr>
        <p:spPr bwMode="auto">
          <a:xfrm>
            <a:off x="685800" y="6019800"/>
            <a:ext cx="7772400" cy="457200"/>
          </a:xfrm>
          <a:prstGeom prst="rect">
            <a:avLst/>
          </a:prstGeom>
          <a:noFill/>
          <a:ln w="9525">
            <a:noFill/>
            <a:miter lim="800000"/>
            <a:headEnd/>
            <a:tailEnd/>
          </a:ln>
          <a:effectLst>
            <a:outerShdw dir="1593903" algn="ctr" rotWithShape="0">
              <a:schemeClr val="bg2"/>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a:r>
              <a:rPr lang="en-US" sz="2800" kern="0" dirty="0">
                <a:solidFill>
                  <a:srgbClr val="C00000"/>
                </a:solidFill>
              </a:rPr>
              <a:t>Connecting the Unconnected</a:t>
            </a:r>
            <a:endParaRPr lang="en-US" sz="2800" kern="0" dirty="0"/>
          </a:p>
        </p:txBody>
      </p:sp>
      <p:sp>
        <p:nvSpPr>
          <p:cNvPr id="7" name="Rectangle 5">
            <a:extLst>
              <a:ext uri="{FF2B5EF4-FFF2-40B4-BE49-F238E27FC236}">
                <a16:creationId xmlns:a16="http://schemas.microsoft.com/office/drawing/2014/main" id="{DA5226C2-2A9E-911E-847D-45E34A22444A}"/>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smtClean="0"/>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342505121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85A6731-4278-9A6A-FD0D-ADC193184F4C}"/>
              </a:ext>
            </a:extLst>
          </p:cNvPr>
          <p:cNvSpPr>
            <a:spLocks noGrp="1"/>
          </p:cNvSpPr>
          <p:nvPr>
            <p:ph type="ftr" sz="quarter" idx="4294967295"/>
          </p:nvPr>
        </p:nvSpPr>
        <p:spPr/>
        <p:txBody>
          <a:bodyPr/>
          <a:lstStyle/>
          <a:p>
            <a:pPr>
              <a:defRPr/>
            </a:pPr>
            <a:endParaRPr lang="en-US" dirty="0"/>
          </a:p>
        </p:txBody>
      </p:sp>
      <p:pic>
        <p:nvPicPr>
          <p:cNvPr id="12290" name="Picture 2" descr="The Internet of Everything (IoE): Keeping Us 'Always On' - Techopedia">
            <a:extLst>
              <a:ext uri="{FF2B5EF4-FFF2-40B4-BE49-F238E27FC236}">
                <a16:creationId xmlns:a16="http://schemas.microsoft.com/office/drawing/2014/main" id="{0D2F3354-D014-3532-78A0-DBDB09F42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85134"/>
            <a:ext cx="7772400" cy="519186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7831723-4D02-F80A-5F7C-AB55962524BF}"/>
              </a:ext>
            </a:extLst>
          </p:cNvPr>
          <p:cNvSpPr>
            <a:spLocks noGrp="1"/>
          </p:cNvSpPr>
          <p:nvPr>
            <p:ph type="title"/>
          </p:nvPr>
        </p:nvSpPr>
        <p:spPr>
          <a:xfrm>
            <a:off x="685800" y="533400"/>
            <a:ext cx="7772400" cy="533400"/>
          </a:xfrm>
        </p:spPr>
        <p:txBody>
          <a:bodyPr/>
          <a:lstStyle/>
          <a:p>
            <a:pPr algn="r" rtl="1"/>
            <a:r>
              <a:rPr lang="ar-KW" sz="4400" dirty="0" smtClean="0">
                <a:cs typeface="+mn-cs"/>
              </a:rPr>
              <a:t>إنترنت كل شيء = نحن دائما أونلاين</a:t>
            </a:r>
            <a:endParaRPr lang="en-US" sz="4400" dirty="0">
              <a:cs typeface="+mn-cs"/>
            </a:endParaRPr>
          </a:p>
        </p:txBody>
      </p:sp>
      <p:sp>
        <p:nvSpPr>
          <p:cNvPr id="7" name="Rectangle 5">
            <a:extLst>
              <a:ext uri="{FF2B5EF4-FFF2-40B4-BE49-F238E27FC236}">
                <a16:creationId xmlns:a16="http://schemas.microsoft.com/office/drawing/2014/main" id="{DA5226C2-2A9E-911E-847D-45E34A22444A}"/>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smtClean="0"/>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2272032085"/>
      </p:ext>
    </p:extLst>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5B1E-E4D7-34AD-78D2-B9A3712FEC4B}"/>
              </a:ext>
            </a:extLst>
          </p:cNvPr>
          <p:cNvSpPr>
            <a:spLocks noGrp="1"/>
          </p:cNvSpPr>
          <p:nvPr>
            <p:ph type="title"/>
          </p:nvPr>
        </p:nvSpPr>
        <p:spPr/>
        <p:txBody>
          <a:bodyPr/>
          <a:lstStyle/>
          <a:p>
            <a:endParaRPr lang="en-US"/>
          </a:p>
        </p:txBody>
      </p:sp>
      <p:pic>
        <p:nvPicPr>
          <p:cNvPr id="3074" name="Picture 2" descr="IPv4 vs IPv6: What's the difference? – BlueCat Networks">
            <a:extLst>
              <a:ext uri="{FF2B5EF4-FFF2-40B4-BE49-F238E27FC236}">
                <a16:creationId xmlns:a16="http://schemas.microsoft.com/office/drawing/2014/main" id="{ED701EC3-180E-43C6-81C7-42B5D6990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0"/>
            <a:ext cx="9144000" cy="6032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83E354DC-4C3C-6475-B3F8-B24BD680506C}"/>
              </a:ext>
            </a:extLst>
          </p:cNvPr>
          <p:cNvSpPr txBox="1">
            <a:spLocks noChangeArrowheads="1"/>
          </p:cNvSpPr>
          <p:nvPr/>
        </p:nvSpPr>
        <p:spPr>
          <a:xfrm>
            <a:off x="304800" y="685800"/>
            <a:ext cx="2209800" cy="1676400"/>
          </a:xfrm>
          <a:prstGeom prst="rect">
            <a:avLst/>
          </a:prstGeom>
        </p:spPr>
        <p:txBody>
          <a:bodyPr/>
          <a:lstStyle>
            <a:lvl1pPr algn="l" rtl="0" eaLnBrk="0" fontAlgn="base" hangingPunct="0">
              <a:spcBef>
                <a:spcPct val="0"/>
              </a:spcBef>
              <a:spcAft>
                <a:spcPct val="0"/>
              </a:spcAft>
              <a:defRPr sz="3600" b="1">
                <a:solidFill>
                  <a:srgbClr val="0000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600" b="1">
                <a:solidFill>
                  <a:schemeClr val="tx1"/>
                </a:solidFill>
                <a:latin typeface="Palatino Linotype" pitchFamily="18" charset="0"/>
                <a:cs typeface="Tahoma" pitchFamily="34" charset="0"/>
              </a:defRPr>
            </a:lvl2pPr>
            <a:lvl3pPr algn="l" rtl="0" eaLnBrk="0" fontAlgn="base" hangingPunct="0">
              <a:spcBef>
                <a:spcPct val="0"/>
              </a:spcBef>
              <a:spcAft>
                <a:spcPct val="0"/>
              </a:spcAft>
              <a:defRPr sz="3600" b="1">
                <a:solidFill>
                  <a:schemeClr val="tx1"/>
                </a:solidFill>
                <a:latin typeface="Palatino Linotype" pitchFamily="18" charset="0"/>
                <a:cs typeface="Tahoma" pitchFamily="34" charset="0"/>
              </a:defRPr>
            </a:lvl3pPr>
            <a:lvl4pPr algn="l" rtl="0" eaLnBrk="0" fontAlgn="base" hangingPunct="0">
              <a:spcBef>
                <a:spcPct val="0"/>
              </a:spcBef>
              <a:spcAft>
                <a:spcPct val="0"/>
              </a:spcAft>
              <a:defRPr sz="3600" b="1">
                <a:solidFill>
                  <a:schemeClr val="tx1"/>
                </a:solidFill>
                <a:latin typeface="Palatino Linotype" pitchFamily="18" charset="0"/>
                <a:cs typeface="Tahoma" pitchFamily="34" charset="0"/>
              </a:defRPr>
            </a:lvl4pPr>
            <a:lvl5pPr algn="l" rtl="0" eaLnBrk="0" fontAlgn="base" hangingPunct="0">
              <a:spcBef>
                <a:spcPct val="0"/>
              </a:spcBef>
              <a:spcAft>
                <a:spcPct val="0"/>
              </a:spcAft>
              <a:defRPr sz="3600" b="1">
                <a:solidFill>
                  <a:schemeClr val="tx1"/>
                </a:solidFill>
                <a:latin typeface="Palatino Linotype" pitchFamily="18" charset="0"/>
                <a:cs typeface="Tahoma" pitchFamily="34" charset="0"/>
              </a:defRPr>
            </a:lvl5pPr>
            <a:lvl6pPr marL="457200" algn="l" rtl="0" eaLnBrk="0" fontAlgn="base" hangingPunct="0">
              <a:spcBef>
                <a:spcPct val="0"/>
              </a:spcBef>
              <a:spcAft>
                <a:spcPct val="0"/>
              </a:spcAft>
              <a:defRPr sz="3600" b="1">
                <a:solidFill>
                  <a:schemeClr val="tx1"/>
                </a:solidFill>
                <a:latin typeface="Palatino Linotype" pitchFamily="18" charset="0"/>
                <a:cs typeface="Tahoma" pitchFamily="34" charset="0"/>
              </a:defRPr>
            </a:lvl6pPr>
            <a:lvl7pPr marL="914400" algn="l" rtl="0" eaLnBrk="0" fontAlgn="base" hangingPunct="0">
              <a:spcBef>
                <a:spcPct val="0"/>
              </a:spcBef>
              <a:spcAft>
                <a:spcPct val="0"/>
              </a:spcAft>
              <a:defRPr sz="3600" b="1">
                <a:solidFill>
                  <a:schemeClr val="tx1"/>
                </a:solidFill>
                <a:latin typeface="Palatino Linotype" pitchFamily="18" charset="0"/>
                <a:cs typeface="Tahoma" pitchFamily="34" charset="0"/>
              </a:defRPr>
            </a:lvl7pPr>
            <a:lvl8pPr marL="1371600" algn="l" rtl="0" eaLnBrk="0" fontAlgn="base" hangingPunct="0">
              <a:spcBef>
                <a:spcPct val="0"/>
              </a:spcBef>
              <a:spcAft>
                <a:spcPct val="0"/>
              </a:spcAft>
              <a:defRPr sz="3600" b="1">
                <a:solidFill>
                  <a:schemeClr val="tx1"/>
                </a:solidFill>
                <a:latin typeface="Palatino Linotype" pitchFamily="18" charset="0"/>
                <a:cs typeface="Tahoma" pitchFamily="34" charset="0"/>
              </a:defRPr>
            </a:lvl8pPr>
            <a:lvl9pPr marL="1828800" algn="l" rtl="0" eaLnBrk="0" fontAlgn="base" hangingPunct="0">
              <a:spcBef>
                <a:spcPct val="0"/>
              </a:spcBef>
              <a:spcAft>
                <a:spcPct val="0"/>
              </a:spcAft>
              <a:defRPr sz="3600" b="1">
                <a:solidFill>
                  <a:schemeClr val="tx1"/>
                </a:solidFill>
                <a:latin typeface="Palatino Linotype" pitchFamily="18" charset="0"/>
                <a:cs typeface="Tahoma" pitchFamily="34" charset="0"/>
              </a:defRPr>
            </a:lvl9pPr>
          </a:lstStyle>
          <a:p>
            <a:pPr algn="ctr"/>
            <a:r>
              <a:rPr lang="en-US" altLang="en-US" sz="2800" kern="0" dirty="0"/>
              <a:t>Internet</a:t>
            </a:r>
          </a:p>
          <a:p>
            <a:pPr algn="ctr"/>
            <a:r>
              <a:rPr lang="en-US" altLang="en-US" sz="2800" kern="0" dirty="0"/>
              <a:t>Protocol (IP) </a:t>
            </a:r>
          </a:p>
          <a:p>
            <a:pPr algn="ctr"/>
            <a:r>
              <a:rPr lang="en-US" altLang="en-US" sz="2800" kern="0" dirty="0"/>
              <a:t>Address</a:t>
            </a:r>
          </a:p>
        </p:txBody>
      </p:sp>
      <p:sp>
        <p:nvSpPr>
          <p:cNvPr id="6" name="Rectangle 5">
            <a:extLst>
              <a:ext uri="{FF2B5EF4-FFF2-40B4-BE49-F238E27FC236}">
                <a16:creationId xmlns:a16="http://schemas.microsoft.com/office/drawing/2014/main" id="{DA5226C2-2A9E-911E-847D-45E34A22444A}"/>
              </a:ext>
            </a:extLst>
          </p:cNvPr>
          <p:cNvSpPr txBox="1">
            <a:spLocks noChangeArrowheads="1"/>
          </p:cNvSpPr>
          <p:nvPr/>
        </p:nvSpPr>
        <p:spPr bwMode="auto">
          <a:xfrm>
            <a:off x="685800" y="6553200"/>
            <a:ext cx="777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50000"/>
              </a:spcBef>
              <a:spcAft>
                <a:spcPct val="0"/>
              </a:spcAft>
              <a:defRPr sz="1200" b="0" kern="1200" smtClean="0">
                <a:solidFill>
                  <a:srgbClr val="0000FF"/>
                </a:solidFill>
                <a:latin typeface="Bookman Old Style"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rtl="1">
              <a:defRPr/>
            </a:pPr>
            <a:r>
              <a:rPr lang="ar-EG" smtClean="0"/>
              <a:t>الذكاء الاصطناعي: تعزيز للصحة وتحقيق لمقاصد الشريعة الإسلامية				         أ.د/هشـام كـوزو</a:t>
            </a:r>
            <a:endParaRPr lang="en-US" dirty="0"/>
          </a:p>
        </p:txBody>
      </p:sp>
    </p:spTree>
    <p:extLst>
      <p:ext uri="{BB962C8B-B14F-4D97-AF65-F5344CB8AC3E}">
        <p14:creationId xmlns:p14="http://schemas.microsoft.com/office/powerpoint/2010/main" val="2615454003"/>
      </p:ext>
    </p:extLst>
  </p:cSld>
  <p:clrMapOvr>
    <a:masterClrMapping/>
  </p:clrMapOvr>
  <p:transition>
    <p:dissolve/>
  </p:transition>
</p:sld>
</file>

<file path=ppt/tags/tag1.xml><?xml version="1.0" encoding="utf-8"?>
<p:tagLst xmlns:a="http://schemas.openxmlformats.org/drawingml/2006/main" xmlns:r="http://schemas.openxmlformats.org/officeDocument/2006/relationships" xmlns:p="http://schemas.openxmlformats.org/presentationml/2006/main">
  <p:tag name="POWER3D TRANSITION" val="DemoTsquares.p3d 1"/>
  <p:tag name="POWER3D OPTIONS" val="Medium "/>
  <p:tag name="POWER3D IMAGE0" val="PWRTRANS.TGA"/>
  <p:tag name="POWER3D SOUND" val="Twirling Squares"/>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Palatino Linotype"/>
        <a:ea typeface=""/>
        <a:cs typeface="Tahoma"/>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14400</TotalTime>
  <Words>1804</Words>
  <Application>Microsoft Office PowerPoint</Application>
  <PresentationFormat>On-screen Show (4:3)</PresentationFormat>
  <Paragraphs>423</Paragraphs>
  <Slides>65</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Aptos</vt:lpstr>
      <vt:lpstr>Arabic Transparent</vt:lpstr>
      <vt:lpstr>Arial</vt:lpstr>
      <vt:lpstr>Bookman Old Style</vt:lpstr>
      <vt:lpstr>Calibri</vt:lpstr>
      <vt:lpstr>Palatino Linotype</vt:lpstr>
      <vt:lpstr>Roboto</vt:lpstr>
      <vt:lpstr>Tahoma</vt:lpstr>
      <vt:lpstr>Times New Roman</vt:lpstr>
      <vt:lpstr>Wingdings</vt:lpstr>
      <vt:lpstr>Blank Presentation</vt:lpstr>
      <vt:lpstr>PowerPoint Presentation</vt:lpstr>
      <vt:lpstr>نحن نعيش في عالم تقوده التكنولوجيا</vt:lpstr>
      <vt:lpstr>PowerPoint Presentation</vt:lpstr>
      <vt:lpstr>4 أنواع من التكنولوجيا غيروا العالم !</vt:lpstr>
      <vt:lpstr>تطور الإنترنت </vt:lpstr>
      <vt:lpstr>PowerPoint Presentation</vt:lpstr>
      <vt:lpstr>PowerPoint Presentation</vt:lpstr>
      <vt:lpstr>إنترنت كل شيء = نحن دائما أونلاين</vt:lpstr>
      <vt:lpstr>PowerPoint Presentation</vt:lpstr>
      <vt:lpstr>AI, BD, ML, DL, DS</vt:lpstr>
      <vt:lpstr>PowerPoint Presentation</vt:lpstr>
      <vt:lpstr>PowerPoint Presentation</vt:lpstr>
      <vt:lpstr>ما هو الذكاء الاصطناعي؟</vt:lpstr>
      <vt:lpstr>لماذا البشر أذكياء؟</vt:lpstr>
      <vt:lpstr>الذكاء البشري والذكاء الاصطناعي</vt:lpstr>
      <vt:lpstr>إذن .. ما هو الذكاء الاصطناعي؟</vt:lpstr>
      <vt:lpstr>الصناعات التي تأثرت بالذكاء الاصطناعي</vt:lpstr>
      <vt:lpstr>PowerPoint Presentation</vt:lpstr>
      <vt:lpstr>PowerPoint Presentation</vt:lpstr>
      <vt:lpstr>كيف غير الذكاء الاصطناعي شكل الرعاية الصحية؟</vt:lpstr>
      <vt:lpstr> حلول الصحة الإلكترونية </vt:lpstr>
      <vt:lpstr> حلول الصحة الإلكترونية </vt:lpstr>
      <vt:lpstr> حلول الصحة الإلكترونية </vt:lpstr>
      <vt:lpstr>الطب عن بعد والصحة عن بعد</vt:lpstr>
      <vt:lpstr>الصحة عن بعد والصحة الإلكترونية والصحة الرقمية</vt:lpstr>
      <vt:lpstr>التحول السيبراني</vt:lpstr>
      <vt:lpstr>PowerPoint Presentation</vt:lpstr>
      <vt:lpstr>PowerPoint Presentation</vt:lpstr>
      <vt:lpstr>PowerPoint Presentation</vt:lpstr>
      <vt:lpstr>PowerPoint Presentation</vt:lpstr>
      <vt:lpstr> الذكاء الاصطناعي في نظم الرعاية الصحية </vt:lpstr>
      <vt:lpstr> الذكاء الاصطناعي في نظم الرعاية الصحية </vt:lpstr>
      <vt:lpstr> تطبيقات الذكاء الاصطناعي في الصحة </vt:lpstr>
      <vt:lpstr>PowerPoint Presentation</vt:lpstr>
      <vt:lpstr>PowerPoint Presentation</vt:lpstr>
      <vt:lpstr> الأنظمة الخبيرة </vt:lpstr>
      <vt:lpstr>PowerPoint Presentation</vt:lpstr>
      <vt:lpstr>أنواع تعلم الآلة</vt:lpstr>
      <vt:lpstr>PowerPoint Presentation</vt:lpstr>
      <vt:lpstr> تعلم الآلة والتعلم العميق </vt:lpstr>
      <vt:lpstr> الرؤية البشرية ورؤية الكمبيوتر </vt:lpstr>
      <vt:lpstr> رؤية الكمبيوتر </vt:lpstr>
      <vt:lpstr> رؤية الكمبيوتر مع التعلم العميق </vt:lpstr>
      <vt:lpstr>PowerPoint Presentation</vt:lpstr>
      <vt:lpstr>PowerPoint Presentation</vt:lpstr>
      <vt:lpstr> رؤية الكمبيوتر في الرعاية الصحية </vt:lpstr>
      <vt:lpstr> تطبيقات رؤية الكمبيوتر في الرعاية الصحية </vt:lpstr>
      <vt:lpstr>The road map from clinical data generation to NLP data enrichment, to machine learning data analysis, to clinical decision making. </vt:lpstr>
      <vt:lpstr>PowerPoint Presentation</vt:lpstr>
      <vt:lpstr>PowerPoint Presentation</vt:lpstr>
      <vt:lpstr>كيف يُستخدَم الذكاء الاصطناعي في التشخيص؟</vt:lpstr>
      <vt:lpstr> تشخيص الحالات النادرة بالذكاء الاصطناعي </vt:lpstr>
      <vt:lpstr>PowerPoint Presentation</vt:lpstr>
      <vt:lpstr>الفرق بين الذكاء الاصطناعي والأطباء في تشخيص الأمراض</vt:lpstr>
      <vt:lpstr>PowerPoint Presentation</vt:lpstr>
      <vt:lpstr>البحوث الصيدلانية والذكاء الاصطناعي</vt:lpstr>
      <vt:lpstr>تطور الاكتشاف الدوائي</vt:lpstr>
      <vt:lpstr>PowerPoint Presentation</vt:lpstr>
      <vt:lpstr>تحديات استخدام الذكاء الاصطناعي في الصحة</vt:lpstr>
      <vt:lpstr>أخلاقيات استخدام الذكاء الاصطناعي في الطب</vt:lpstr>
      <vt:lpstr>هل يكون الذكاء الاصطناعي بديلًا للأطباء؟</vt:lpstr>
      <vt:lpstr>أنواع الذكاء الاصطناعي الوظيفية</vt:lpstr>
      <vt:lpstr>تطور قدرات الذكاء الاصطناعي</vt:lpstr>
      <vt:lpstr>الخلاصة</vt:lpstr>
      <vt:lpstr>PowerPoint Presentation</vt:lpstr>
    </vt:vector>
  </TitlesOfParts>
  <Company>American College of Surgeons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of Changes to TNM Staging AJCC Cancer Staging Manual,  6th edition</dc:title>
  <dc:creator>Susan Slater</dc:creator>
  <cp:lastModifiedBy>GUEST 1</cp:lastModifiedBy>
  <cp:revision>1458</cp:revision>
  <cp:lastPrinted>2023-06-19T03:51:19Z</cp:lastPrinted>
  <dcterms:created xsi:type="dcterms:W3CDTF">2001-09-12T13:24:13Z</dcterms:created>
  <dcterms:modified xsi:type="dcterms:W3CDTF">2024-01-29T20:07:45Z</dcterms:modified>
</cp:coreProperties>
</file>