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rtl="1" saveSubsetFonts="1">
  <p:sldMasterIdLst>
    <p:sldMasterId id="2147483696" r:id="rId1"/>
  </p:sldMasterIdLst>
  <p:sldIdLst>
    <p:sldId id="256" r:id="rId2"/>
    <p:sldId id="274" r:id="rId3"/>
    <p:sldId id="276" r:id="rId4"/>
    <p:sldId id="259" r:id="rId5"/>
    <p:sldId id="267" r:id="rId6"/>
    <p:sldId id="257" r:id="rId7"/>
    <p:sldId id="258" r:id="rId8"/>
    <p:sldId id="266" r:id="rId9"/>
    <p:sldId id="261" r:id="rId10"/>
    <p:sldId id="271" r:id="rId11"/>
    <p:sldId id="268" r:id="rId12"/>
    <p:sldId id="270" r:id="rId13"/>
    <p:sldId id="263" r:id="rId14"/>
    <p:sldId id="272" r:id="rId15"/>
    <p:sldId id="273" r:id="rId16"/>
    <p:sldId id="264" r:id="rId17"/>
    <p:sldId id="265" r:id="rId18"/>
    <p:sldId id="260" r:id="rId19"/>
    <p:sldId id="275" r:id="rId20"/>
  </p:sldIdLst>
  <p:sldSz cx="9144000" cy="6858000" type="screen4x3"/>
  <p:notesSz cx="6858000" cy="9144000"/>
  <p:custDataLst>
    <p:tags r:id="rId21"/>
  </p:custDataLst>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5" d="100"/>
          <a:sy n="95" d="100"/>
        </p:scale>
        <p:origin x="-844" y="-68"/>
      </p:cViewPr>
      <p:guideLst>
        <p:guide orient="horz" pos="2160"/>
        <p:guide pos="2880"/>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8028800" cy="780288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09B457B8-7459-4A95-8D08-DA69A2D973A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dgm:t>
    </dgm:pt>
    <dgm:pt modelId="{3DE769E7-B6B6-4A3F-B362-B836A679443B}" type="parTrans" cxnId="{D07C1982-D52D-49B1-B727-F0242DF792AB}">
      <dgm:prSet/>
      <dgm:spPr/>
      <dgm:t>
        <a:bodyPr/>
        <a:lstStyle/>
        <a:p>
          <a:pPr rtl="1"/>
          <a:endParaRPr lang="ar-JO"/>
        </a:p>
      </dgm:t>
    </dgm:pt>
    <dgm:pt modelId="{ABCE26C1-1BFB-4B31-9089-6000D483A38C}">
      <dgm:prSet phldrT="[Text]"/>
      <dgm:spPr/>
      <dgm:t>
        <a:bodyPr/>
        <a:lstStyle/>
        <a:p>
          <a:pPr rtl="1"/>
          <a:r>
            <a:rPr lang="ar-JO" b="1" smtClean="0"/>
            <a:t>حركة الاجتهاد</a:t>
          </a:r>
          <a:endParaRPr lang="ar-JO" b="1"/>
        </a:p>
      </dgm:t>
    </dgm:pt>
    <dgm:pt modelId="{044122ED-2C13-47EC-B8F9-E8CD9143150A}" type="sibTrans" cxnId="{D07C1982-D52D-49B1-B727-F0242DF792AB}">
      <dgm:prSet/>
      <dgm:spPr/>
      <dgm:t>
        <a:bodyPr/>
        <a:lstStyle/>
        <a:p>
          <a:pPr rtl="1"/>
          <a:endParaRPr lang="ar-JO"/>
        </a:p>
      </dgm:t>
    </dgm:pt>
    <dgm:pt modelId="{0D934315-4EB0-41C2-9038-C425D251BCBB}" type="parTrans" cxnId="{275B97D8-A1A0-4122-AE5E-510B61D33A87}">
      <dgm:prSet/>
      <dgm:spPr/>
      <dgm:t>
        <a:bodyPr/>
        <a:lstStyle/>
        <a:p>
          <a:pPr rtl="1"/>
          <a:endParaRPr lang="ar-JO"/>
        </a:p>
      </dgm:t>
    </dgm:pt>
    <dgm:pt modelId="{750759E0-0C9A-428C-9192-3AE4FACD06D8}">
      <dgm:prSet phldrT="[Text]"/>
      <dgm:spPr/>
      <dgm:t>
        <a:bodyPr/>
        <a:lstStyle/>
        <a:p>
          <a:pPr rtl="1"/>
          <a:r>
            <a:rPr lang="ar-JO" b="1" smtClean="0">
              <a:solidFill>
                <a:schemeClr val="bg1"/>
              </a:solidFill>
              <a:effectLst>
                <a:outerShdw blurRad="38100" dist="38100" dir="2700000" algn="tl">
                  <a:srgbClr val="000000">
                    <a:alpha val="43137"/>
                  </a:srgbClr>
                </a:outerShdw>
              </a:effectLst>
            </a:rPr>
            <a:t>قطار الابتكار والاختراع</a:t>
          </a:r>
          <a:endParaRPr lang="ar-JO" b="1">
            <a:solidFill>
              <a:schemeClr val="bg1"/>
            </a:solidFill>
            <a:effectLst>
              <a:outerShdw blurRad="38100" dist="38100" dir="2700000" algn="tl">
                <a:srgbClr val="000000">
                  <a:alpha val="43137"/>
                </a:srgbClr>
              </a:outerShdw>
            </a:effectLst>
          </a:endParaRPr>
        </a:p>
      </dgm:t>
    </dgm:pt>
    <dgm:pt modelId="{54C4B592-168D-495C-911B-4B8D0980CE13}" type="sibTrans" cxnId="{275B97D8-A1A0-4122-AE5E-510B61D33A87}">
      <dgm:prSet/>
      <dgm:spPr/>
      <dgm:t>
        <a:bodyPr/>
        <a:lstStyle/>
        <a:p>
          <a:pPr rtl="1"/>
          <a:endParaRPr lang="ar-JO"/>
        </a:p>
      </dgm:t>
    </dgm:pt>
    <dgm:pt modelId="{71B6B4FC-71CE-4213-A38B-8B5F9DF92DEC}" type="parTrans" cxnId="{DDC02D51-CCDA-4810-8D87-1105704C99DD}">
      <dgm:prSet/>
      <dgm:spPr/>
      <dgm:t>
        <a:bodyPr/>
        <a:lstStyle/>
        <a:p>
          <a:pPr rtl="1"/>
          <a:endParaRPr lang="ar-JO"/>
        </a:p>
      </dgm:t>
    </dgm:pt>
    <dgm:pt modelId="{13712BD4-8E3E-4CBB-9027-44CC4942EE8C}">
      <dgm:prSet/>
      <dgm:spPr>
        <a:solidFill>
          <a:schemeClr val="tx2">
            <a:lumMod val="50000"/>
          </a:schemeClr>
        </a:solidFill>
      </dgm:spPr>
      <dgm:t>
        <a:bodyPr/>
        <a:lstStyle/>
        <a:p>
          <a:pPr rtl="1"/>
          <a:r>
            <a:rPr lang="ar-JO" b="1" smtClean="0">
              <a:solidFill>
                <a:srgbClr val="FF0000"/>
              </a:solidFill>
              <a:effectLst>
                <a:outerShdw blurRad="38100" dist="38100" dir="2700000" algn="tl">
                  <a:srgbClr val="000000">
                    <a:alpha val="43137"/>
                  </a:srgbClr>
                </a:outerShdw>
              </a:effectLst>
            </a:rPr>
            <a:t>حركة الحياة </a:t>
          </a:r>
          <a:endParaRPr lang="ar-JO">
            <a:solidFill>
              <a:srgbClr val="FF0000"/>
            </a:solidFill>
          </a:endParaRPr>
        </a:p>
      </dgm:t>
    </dgm:pt>
    <dgm:pt modelId="{4F6CA25F-D986-48D7-ACF3-0348082AFD6F}" type="sibTrans" cxnId="{DDC02D51-CCDA-4810-8D87-1105704C99DD}">
      <dgm:prSet/>
      <dgm:spPr/>
      <dgm:t>
        <a:bodyPr/>
        <a:lstStyle/>
        <a:p>
          <a:pPr rtl="1"/>
          <a:endParaRPr lang="ar-JO"/>
        </a:p>
      </dgm:t>
    </dgm:pt>
    <dgm:pt modelId="{6F9F8C10-22E5-4F80-9C31-2D46D00DF6D4}" type="pres">
      <dgm:prSet presAssocID="{09B457B8-7459-4A95-8D08-DA69A2D973AC}" presName="CompostProcess">
        <dgm:presLayoutVars>
          <dgm:dir/>
          <dgm:resizeHandles val="exact"/>
        </dgm:presLayoutVars>
      </dgm:prSet>
      <dgm:spPr/>
      <dgm:t>
        <a:bodyPr/>
        <a:lstStyle/>
        <a:p/>
      </dgm:t>
    </dgm:pt>
    <dgm:pt modelId="{BCBFA9BB-6779-4462-92FE-BA4802BE9740}" type="pres">
      <dgm:prSet presAssocID="{09B457B8-7459-4A95-8D08-DA69A2D973AC}" presName="arrow" presStyleLbl="bgShp" presStyleCnt="1"/>
      <dgm:spPr/>
      <dgm:t>
        <a:bodyPr/>
        <a:lstStyle/>
        <a:p/>
      </dgm:t>
    </dgm:pt>
    <dgm:pt modelId="{B98D1392-1512-4609-91F2-AB71B9685F43}" type="pres">
      <dgm:prSet presAssocID="{09B457B8-7459-4A95-8D08-DA69A2D973AC}" presName="linearProcess"/>
      <dgm:spPr/>
      <dgm:t>
        <a:bodyPr/>
        <a:lstStyle/>
        <a:p/>
      </dgm:t>
    </dgm:pt>
    <dgm:pt modelId="{78C53048-0770-4F3A-BCDD-A2493FDD3398}" type="pres">
      <dgm:prSet presAssocID="{ABCE26C1-1BFB-4B31-9089-6000D483A38C}" presName="textNode" presStyleLbl="node1" presStyleCnt="3">
        <dgm:presLayoutVars>
          <dgm:bulletEnabled val="1"/>
        </dgm:presLayoutVars>
      </dgm:prSet>
      <dgm:spPr/>
      <dgm:t>
        <a:bodyPr/>
        <a:lstStyle/>
        <a:p>
          <a:pPr rtl="1"/>
          <a:endParaRPr lang="ar-JO"/>
        </a:p>
      </dgm:t>
    </dgm:pt>
    <dgm:pt modelId="{39B7559B-E2B0-4711-A1B5-EBDF6863A0D2}" type="pres">
      <dgm:prSet presAssocID="{044122ED-2C13-47EC-B8F9-E8CD9143150A}" presName="sibTrans"/>
      <dgm:spPr/>
      <dgm:t>
        <a:bodyPr/>
        <a:lstStyle/>
        <a:p/>
      </dgm:t>
    </dgm:pt>
    <dgm:pt modelId="{AE7A89DE-3545-4432-AA69-22DEAC8965CD}" type="pres">
      <dgm:prSet presAssocID="{750759E0-0C9A-428C-9192-3AE4FACD06D8}" presName="textNode" presStyleLbl="node1" presStyleIdx="1" presStyleCnt="3">
        <dgm:presLayoutVars>
          <dgm:bulletEnabled val="1"/>
        </dgm:presLayoutVars>
      </dgm:prSet>
      <dgm:spPr/>
      <dgm:t>
        <a:bodyPr/>
        <a:lstStyle/>
        <a:p>
          <a:pPr rtl="1"/>
          <a:endParaRPr lang="ar-JO"/>
        </a:p>
      </dgm:t>
    </dgm:pt>
    <dgm:pt modelId="{25E3E51F-37F9-42B4-A05B-2C2916C3CC5B}" type="pres">
      <dgm:prSet presAssocID="{54C4B592-168D-495C-911B-4B8D0980CE13}" presName="sibTrans"/>
      <dgm:spPr/>
      <dgm:t>
        <a:bodyPr/>
        <a:lstStyle/>
        <a:p/>
      </dgm:t>
    </dgm:pt>
    <dgm:pt modelId="{ACFA8D44-11EB-49CD-8696-599D71CC1594}" type="pres">
      <dgm:prSet presAssocID="{13712BD4-8E3E-4CBB-9027-44CC4942EE8C}" presName="textNode" presStyleLbl="node1" presStyleIdx="2" presStyleCnt="3" custLinFactNeighborX="561" custLinFactNeighborY="3277">
        <dgm:presLayoutVars>
          <dgm:bulletEnabled val="1"/>
        </dgm:presLayoutVars>
      </dgm:prSet>
      <dgm:spPr/>
      <dgm:t>
        <a:bodyPr/>
        <a:lstStyle/>
        <a:p>
          <a:pPr rtl="1"/>
          <a:endParaRPr lang="ar-JO"/>
        </a:p>
      </dgm:t>
    </dgm:pt>
  </dgm:ptLst>
  <dgm:cxnLst>
    <dgm:cxn modelId="{D07C1982-D52D-49B1-B727-F0242DF792AB}" srcId="{09B457B8-7459-4A95-8D08-DA69A2D973AC}" destId="{ABCE26C1-1BFB-4B31-9089-6000D483A38C}" srcOrd="0" destOrd="0" parTransId="{3DE769E7-B6B6-4A3F-B362-B836A679443B}" sibTransId="{044122ED-2C13-47EC-B8F9-E8CD9143150A}"/>
    <dgm:cxn modelId="{275B97D8-A1A0-4122-AE5E-510B61D33A87}" srcId="{09B457B8-7459-4A95-8D08-DA69A2D973AC}" destId="{750759E0-0C9A-428C-9192-3AE4FACD06D8}" srcOrd="1" destOrd="0" parTransId="{0D934315-4EB0-41C2-9038-C425D251BCBB}" sibTransId="{54C4B592-168D-495C-911B-4B8D0980CE13}"/>
    <dgm:cxn modelId="{DDC02D51-CCDA-4810-8D87-1105704C99DD}" srcId="{09B457B8-7459-4A95-8D08-DA69A2D973AC}" destId="{13712BD4-8E3E-4CBB-9027-44CC4942EE8C}" srcOrd="2" destOrd="0" parTransId="{71B6B4FC-71CE-4213-A38B-8B5F9DF92DEC}" sibTransId="{4F6CA25F-D986-48D7-ACF3-0348082AFD6F}"/>
    <dgm:cxn modelId="{4FAE7CB0-B85C-4052-A005-5AAC71E299F9}" type="presOf" srcId="{09B457B8-7459-4A95-8D08-DA69A2D973AC}" destId="{6F9F8C10-22E5-4F80-9C31-2D46D00DF6D4}" srcOrd="0" destOrd="0" presId="urn:microsoft.com/office/officeart/2005/8/layout/hProcess9"/>
    <dgm:cxn modelId="{FDF428A8-3774-4CB7-ACC1-16E405CB466C}" type="presParOf" srcId="{6F9F8C10-22E5-4F80-9C31-2D46D00DF6D4}" destId="{BCBFA9BB-6779-4462-92FE-BA4802BE9740}" srcOrd="0" destOrd="0" presId="urn:microsoft.com/office/officeart/2005/8/layout/hProcess9"/>
    <dgm:cxn modelId="{E4D37334-7CB2-4A73-88BD-948DC00BC79F}" type="presParOf" srcId="{6F9F8C10-22E5-4F80-9C31-2D46D00DF6D4}" destId="{B98D1392-1512-4609-91F2-AB71B9685F43}" srcOrd="1" destOrd="0" presId="urn:microsoft.com/office/officeart/2005/8/layout/hProcess9"/>
    <dgm:cxn modelId="{7769AC88-B36A-47FE-A558-3C3C42DF2BA3}" type="presParOf" srcId="{B98D1392-1512-4609-91F2-AB71B9685F43}" destId="{78C53048-0770-4F3A-BCDD-A2493FDD3398}" srcOrd="0" destOrd="0" presId="urn:microsoft.com/office/officeart/2005/8/layout/hProcess9"/>
    <dgm:cxn modelId="{1DE38B96-6597-43F5-8EB3-9BF91C2DB76E}" type="presOf" srcId="{ABCE26C1-1BFB-4B31-9089-6000D483A38C}" destId="{78C53048-0770-4F3A-BCDD-A2493FDD3398}" srcOrd="0" destOrd="0" presId="urn:microsoft.com/office/officeart/2005/8/layout/hProcess9"/>
    <dgm:cxn modelId="{F722DA53-AFD2-4DEA-994D-04FB5047E9FE}" type="presParOf" srcId="{B98D1392-1512-4609-91F2-AB71B9685F43}" destId="{39B7559B-E2B0-4711-A1B5-EBDF6863A0D2}" srcOrd="1" destOrd="0" presId="urn:microsoft.com/office/officeart/2005/8/layout/hProcess9"/>
    <dgm:cxn modelId="{5F89BD90-72EB-43D4-8096-84974CBA02D5}" type="presParOf" srcId="{B98D1392-1512-4609-91F2-AB71B9685F43}" destId="{AE7A89DE-3545-4432-AA69-22DEAC8965CD}" srcOrd="2" destOrd="0" presId="urn:microsoft.com/office/officeart/2005/8/layout/hProcess9"/>
    <dgm:cxn modelId="{8A31F230-B195-47DE-A79E-8990FCE4E64B}" type="presOf" srcId="{750759E0-0C9A-428C-9192-3AE4FACD06D8}" destId="{AE7A89DE-3545-4432-AA69-22DEAC8965CD}" srcOrd="0" destOrd="0" presId="urn:microsoft.com/office/officeart/2005/8/layout/hProcess9"/>
    <dgm:cxn modelId="{AC84B6ED-D814-4256-A1A5-5939A13A4B67}" type="presParOf" srcId="{B98D1392-1512-4609-91F2-AB71B9685F43}" destId="{25E3E51F-37F9-42B4-A05B-2C2916C3CC5B}" srcOrd="3" destOrd="0" presId="urn:microsoft.com/office/officeart/2005/8/layout/hProcess9"/>
    <dgm:cxn modelId="{48F7BCAE-59AD-4226-BA47-F399838CFB72}" type="presParOf" srcId="{B98D1392-1512-4609-91F2-AB71B9685F43}" destId="{ACFA8D44-11EB-49CD-8696-599D71CC1594}" srcOrd="4" destOrd="0" presId="urn:microsoft.com/office/officeart/2005/8/layout/hProcess9"/>
    <dgm:cxn modelId="{4C6BAC65-B3DC-4905-B733-BBAE2CCE4335}" type="presOf" srcId="{13712BD4-8E3E-4CBB-9027-44CC4942EE8C}" destId="{ACFA8D44-11EB-49CD-8696-599D71CC1594}" srcOrd="0" destOrd="0" presId="urn:microsoft.com/office/officeart/2005/8/layout/hProcess9"/>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2741FECA-2943-4599-89F3-2F9A4D233D2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JO"/>
        </a:p>
      </dgm:t>
    </dgm:pt>
    <dgm:pt modelId="{3E50139F-2FC3-4007-ABE3-8E4B45A6100E}" type="parTrans" cxnId="{3676F107-2500-439D-B24F-AD7EEF925DDE}">
      <dgm:prSet/>
      <dgm:spPr/>
      <dgm:t>
        <a:bodyPr/>
        <a:lstStyle/>
        <a:p>
          <a:pPr rtl="1"/>
          <a:endParaRPr lang="ar-JO"/>
        </a:p>
      </dgm:t>
    </dgm:pt>
    <dgm:pt modelId="{5B0A311E-6B7B-4BFD-A726-7CBEDB8A00EA}">
      <dgm:prSet/>
      <dgm:spPr/>
      <dgm:t>
        <a:bodyPr/>
        <a:lstStyle/>
        <a:p>
          <a:pPr rtl="1"/>
          <a:r>
            <a:rPr lang="ar-JO" b="1" smtClean="0"/>
            <a:t>هل تأخرنا في بحث هذه المسائل ؟ نعم وألف نعم !</a:t>
          </a:r>
          <a:endParaRPr lang="ar-JO"/>
        </a:p>
      </dgm:t>
    </dgm:pt>
    <dgm:pt modelId="{3552846F-A526-4CB6-AFFB-0FB78770FF0E}" type="sibTrans" cxnId="{3676F107-2500-439D-B24F-AD7EEF925DDE}">
      <dgm:prSet/>
      <dgm:spPr/>
      <dgm:t>
        <a:bodyPr/>
        <a:lstStyle/>
        <a:p>
          <a:pPr rtl="1"/>
          <a:endParaRPr lang="ar-JO"/>
        </a:p>
      </dgm:t>
    </dgm:pt>
    <dgm:pt modelId="{141164A1-5B6D-4B9D-B6C8-E22D6CF7AD9C}" type="parTrans" cxnId="{9EE9CEF3-6D8F-4884-A63A-5BA5756FAA38}">
      <dgm:prSet/>
      <dgm:spPr/>
      <dgm:t>
        <a:bodyPr/>
        <a:lstStyle/>
        <a:p>
          <a:pPr rtl="1"/>
          <a:endParaRPr lang="ar-JO"/>
        </a:p>
      </dgm:t>
    </dgm:pt>
    <dgm:pt modelId="{49A2C5D7-91F5-4C3E-8E0E-EDF6948649F2}">
      <dgm:prSet/>
      <dgm:spPr/>
      <dgm:t>
        <a:bodyPr/>
        <a:lstStyle/>
        <a:p>
          <a:pPr algn="r" rtl="1"/>
          <a:r>
            <a:rPr lang="ar-JO" b="1" smtClean="0"/>
            <a:t>الشكر للمنظمة الاسلامية  في الكويت :</a:t>
          </a:r>
        </a:p>
        <a:p>
          <a:pPr algn="r" rtl="1"/>
          <a:r>
            <a:rPr lang="ar-JO" b="1" smtClean="0"/>
            <a:t>أمس – اليوم - غداً </a:t>
          </a:r>
          <a:endParaRPr lang="ar-JO"/>
        </a:p>
      </dgm:t>
    </dgm:pt>
    <dgm:pt modelId="{2486BBC3-6F70-4D2C-9A27-EF58826B7333}" type="sibTrans" cxnId="{9EE9CEF3-6D8F-4884-A63A-5BA5756FAA38}">
      <dgm:prSet/>
      <dgm:spPr/>
      <dgm:t>
        <a:bodyPr/>
        <a:lstStyle/>
        <a:p>
          <a:pPr rtl="1"/>
          <a:endParaRPr lang="ar-JO"/>
        </a:p>
      </dgm:t>
    </dgm:pt>
    <dgm:pt modelId="{9C3DA197-E616-4199-8774-BB12CBE77A17}" type="pres">
      <dgm:prSet presAssocID="{2741FECA-2943-4599-89F3-2F9A4D233D21}" presName="linear">
        <dgm:presLayoutVars>
          <dgm:animLvl val="lvl"/>
          <dgm:resizeHandles val="exact"/>
        </dgm:presLayoutVars>
      </dgm:prSet>
      <dgm:spPr/>
      <dgm:t>
        <a:bodyPr/>
        <a:lstStyle/>
        <a:p>
          <a:pPr rtl="1"/>
          <a:endParaRPr lang="ar-JO"/>
        </a:p>
      </dgm:t>
    </dgm:pt>
    <dgm:pt modelId="{0D8DF3AF-EF0E-4248-AFAC-D9A2AF8B54D4}" type="pres">
      <dgm:prSet presAssocID="{5B0A311E-6B7B-4BFD-A726-7CBEDB8A00EA}" presName="parentText" presStyleLbl="node1" presStyleCnt="2">
        <dgm:presLayoutVars>
          <dgm:chMax val="0"/>
          <dgm:bulletEnabled val="1"/>
        </dgm:presLayoutVars>
      </dgm:prSet>
      <dgm:spPr/>
      <dgm:t>
        <a:bodyPr/>
        <a:lstStyle/>
        <a:p>
          <a:pPr rtl="1"/>
          <a:endParaRPr lang="ar-JO"/>
        </a:p>
      </dgm:t>
    </dgm:pt>
    <dgm:pt modelId="{E9FF5A14-3C6B-4F62-9812-B6AF268C1CA8}" type="pres">
      <dgm:prSet presAssocID="{3552846F-A526-4CB6-AFFB-0FB78770FF0E}" presName="spacer"/>
      <dgm:spPr/>
      <dgm:t>
        <a:bodyPr/>
        <a:lstStyle/>
        <a:p/>
      </dgm:t>
    </dgm:pt>
    <dgm:pt modelId="{63DDDDE7-25F4-4F5F-AC71-8C4C99CBA642}" type="pres">
      <dgm:prSet presAssocID="{49A2C5D7-91F5-4C3E-8E0E-EDF6948649F2}" presName="parentText" presStyleLbl="node1" presStyleIdx="1" presStyleCnt="2">
        <dgm:presLayoutVars>
          <dgm:chMax val="0"/>
          <dgm:bulletEnabled val="1"/>
        </dgm:presLayoutVars>
      </dgm:prSet>
      <dgm:spPr/>
      <dgm:t>
        <a:bodyPr/>
        <a:lstStyle/>
        <a:p>
          <a:pPr rtl="1"/>
          <a:endParaRPr lang="ar-JO"/>
        </a:p>
      </dgm:t>
    </dgm:pt>
  </dgm:ptLst>
  <dgm:cxnLst>
    <dgm:cxn modelId="{3676F107-2500-439D-B24F-AD7EEF925DDE}" srcId="{2741FECA-2943-4599-89F3-2F9A4D233D21}" destId="{5B0A311E-6B7B-4BFD-A726-7CBEDB8A00EA}" srcOrd="0" destOrd="0" parTransId="{3E50139F-2FC3-4007-ABE3-8E4B45A6100E}" sibTransId="{3552846F-A526-4CB6-AFFB-0FB78770FF0E}"/>
    <dgm:cxn modelId="{9EE9CEF3-6D8F-4884-A63A-5BA5756FAA38}" srcId="{2741FECA-2943-4599-89F3-2F9A4D233D21}" destId="{49A2C5D7-91F5-4C3E-8E0E-EDF6948649F2}" srcOrd="1" destOrd="0" parTransId="{141164A1-5B6D-4B9D-B6C8-E22D6CF7AD9C}" sibTransId="{2486BBC3-6F70-4D2C-9A27-EF58826B7333}"/>
    <dgm:cxn modelId="{58E97C0B-8B6C-4FD3-94EB-96283DB3982B}" type="presOf" srcId="{2741FECA-2943-4599-89F3-2F9A4D233D21}" destId="{9C3DA197-E616-4199-8774-BB12CBE77A17}" srcOrd="0" destOrd="0" presId="urn:microsoft.com/office/officeart/2005/8/layout/vList2"/>
    <dgm:cxn modelId="{057FE52E-3EFE-42C6-A063-DFC5A9FFE4D3}" type="presParOf" srcId="{9C3DA197-E616-4199-8774-BB12CBE77A17}" destId="{0D8DF3AF-EF0E-4248-AFAC-D9A2AF8B54D4}" srcOrd="0" destOrd="0" presId="urn:microsoft.com/office/officeart/2005/8/layout/vList2"/>
    <dgm:cxn modelId="{DA87EC11-18EE-4E3D-A0F7-90497D4AC77B}" type="presOf" srcId="{5B0A311E-6B7B-4BFD-A726-7CBEDB8A00EA}" destId="{0D8DF3AF-EF0E-4248-AFAC-D9A2AF8B54D4}" srcOrd="0" destOrd="0" presId="urn:microsoft.com/office/officeart/2005/8/layout/vList2"/>
    <dgm:cxn modelId="{0843BD63-76EA-4F7D-964B-2B0CC26BE32B}" type="presParOf" srcId="{9C3DA197-E616-4199-8774-BB12CBE77A17}" destId="{E9FF5A14-3C6B-4F62-9812-B6AF268C1CA8}" srcOrd="1" destOrd="0" presId="urn:microsoft.com/office/officeart/2005/8/layout/vList2"/>
    <dgm:cxn modelId="{C7A80EF8-6EE1-4F0C-A880-3DCFC3ABC586}" type="presParOf" srcId="{9C3DA197-E616-4199-8774-BB12CBE77A17}" destId="{63DDDDE7-25F4-4F5F-AC71-8C4C99CBA642}" srcOrd="2" destOrd="0" presId="urn:microsoft.com/office/officeart/2005/8/layout/vList2"/>
    <dgm:cxn modelId="{5C04618C-592F-41E4-8230-B72FAD158242}" type="presOf" srcId="{49A2C5D7-91F5-4C3E-8E0E-EDF6948649F2}" destId="{63DDDDE7-25F4-4F5F-AC71-8C4C99CBA6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993C1A4E-E368-478D-A7A1-5E6FD70ECC3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JO"/>
        </a:p>
      </dgm:t>
    </dgm:pt>
    <dgm:pt modelId="{FB4F8189-C915-46D2-B82A-0FCC4DA260F7}" type="parTrans" cxnId="{08D2F285-1328-4CBD-9429-6C17137BC237}">
      <dgm:prSet/>
      <dgm:spPr/>
      <dgm:t>
        <a:bodyPr/>
        <a:lstStyle/>
        <a:p>
          <a:pPr rtl="1"/>
          <a:endParaRPr lang="ar-JO"/>
        </a:p>
      </dgm:t>
    </dgm:pt>
    <dgm:pt modelId="{C56DD193-97CF-4CD3-8594-144A3E7D12BA}">
      <dgm:prSet/>
      <dgm:spPr/>
      <dgm:t>
        <a:bodyPr/>
        <a:lstStyle/>
        <a:p>
          <a:pPr rtl="1"/>
          <a:r>
            <a:rPr lang="ar-JO" b="1" smtClean="0"/>
            <a:t>أنامُ ملءَ عيوني عنْ شواردها </a:t>
          </a:r>
          <a:endParaRPr lang="ar-JO"/>
        </a:p>
      </dgm:t>
    </dgm:pt>
    <dgm:pt modelId="{5351E3CE-BA68-4DDC-A1B0-701E7EC2B11C}" type="sibTrans" cxnId="{08D2F285-1328-4CBD-9429-6C17137BC237}">
      <dgm:prSet/>
      <dgm:spPr/>
      <dgm:t>
        <a:bodyPr/>
        <a:lstStyle/>
        <a:p>
          <a:pPr rtl="1"/>
          <a:endParaRPr lang="ar-JO"/>
        </a:p>
      </dgm:t>
    </dgm:pt>
    <dgm:pt modelId="{824EBA13-5CF2-4E1F-A8B7-EB571427812D}" type="parTrans" cxnId="{C0B304E8-3D8B-48C9-9978-DB7B592FB055}">
      <dgm:prSet/>
      <dgm:spPr/>
      <dgm:t>
        <a:bodyPr/>
        <a:lstStyle/>
        <a:p>
          <a:pPr rtl="1"/>
          <a:endParaRPr lang="ar-JO"/>
        </a:p>
      </dgm:t>
    </dgm:pt>
    <dgm:pt modelId="{38CE1BB4-DE03-42E3-92B6-051CF9EAB7E1}">
      <dgm:prSet/>
      <dgm:spPr/>
      <dgm:t>
        <a:bodyPr/>
        <a:lstStyle/>
        <a:p>
          <a:pPr rtl="1"/>
          <a:r>
            <a:rPr lang="ar-JO" b="1" smtClean="0"/>
            <a:t>                                     ويسهرُ الخلقُ جراها ويختصمُ</a:t>
          </a:r>
          <a:endParaRPr lang="ar-JO" b="1"/>
        </a:p>
      </dgm:t>
    </dgm:pt>
    <dgm:pt modelId="{8848A9B8-982B-4D68-9BAA-BA105D9F8214}" type="sibTrans" cxnId="{C0B304E8-3D8B-48C9-9978-DB7B592FB055}">
      <dgm:prSet/>
      <dgm:spPr/>
      <dgm:t>
        <a:bodyPr/>
        <a:lstStyle/>
        <a:p>
          <a:pPr rtl="1"/>
          <a:endParaRPr lang="ar-JO"/>
        </a:p>
      </dgm:t>
    </dgm:pt>
    <dgm:pt modelId="{18550C3C-21E5-41E2-9CBD-E91E350D00AF}" type="pres">
      <dgm:prSet presAssocID="{993C1A4E-E368-478D-A7A1-5E6FD70ECC37}" presName="linear">
        <dgm:presLayoutVars>
          <dgm:animLvl val="lvl"/>
          <dgm:resizeHandles val="exact"/>
        </dgm:presLayoutVars>
      </dgm:prSet>
      <dgm:spPr/>
      <dgm:t>
        <a:bodyPr/>
        <a:lstStyle/>
        <a:p/>
      </dgm:t>
    </dgm:pt>
    <dgm:pt modelId="{8BE7EB40-F421-41A3-AB15-AA8267E320B2}" type="pres">
      <dgm:prSet presAssocID="{C56DD193-97CF-4CD3-8594-144A3E7D12BA}" presName="parentText" presStyleLbl="node1" presStyleCnt="2">
        <dgm:presLayoutVars>
          <dgm:chMax val="0"/>
          <dgm:bulletEnabled val="1"/>
        </dgm:presLayoutVars>
      </dgm:prSet>
      <dgm:spPr/>
      <dgm:t>
        <a:bodyPr/>
        <a:lstStyle/>
        <a:p>
          <a:pPr rtl="1"/>
          <a:endParaRPr lang="ar-JO"/>
        </a:p>
      </dgm:t>
    </dgm:pt>
    <dgm:pt modelId="{CCDC5AEC-A7FF-441C-B0B5-587CEB7E116C}" type="pres">
      <dgm:prSet presAssocID="{5351E3CE-BA68-4DDC-A1B0-701E7EC2B11C}" presName="spacer"/>
      <dgm:spPr/>
      <dgm:t>
        <a:bodyPr/>
        <a:lstStyle/>
        <a:p/>
      </dgm:t>
    </dgm:pt>
    <dgm:pt modelId="{345B9A6C-5663-48C3-9766-C49E021888F5}" type="pres">
      <dgm:prSet presAssocID="{38CE1BB4-DE03-42E3-92B6-051CF9EAB7E1}" presName="parentText" presStyleLbl="node1" presStyleIdx="1" presStyleCnt="2">
        <dgm:presLayoutVars>
          <dgm:chMax val="0"/>
          <dgm:bulletEnabled val="1"/>
        </dgm:presLayoutVars>
      </dgm:prSet>
      <dgm:spPr/>
      <dgm:t>
        <a:bodyPr/>
        <a:lstStyle/>
        <a:p/>
      </dgm:t>
    </dgm:pt>
  </dgm:ptLst>
  <dgm:cxnLst>
    <dgm:cxn modelId="{08D2F285-1328-4CBD-9429-6C17137BC237}" srcId="{993C1A4E-E368-478D-A7A1-5E6FD70ECC37}" destId="{C56DD193-97CF-4CD3-8594-144A3E7D12BA}" srcOrd="0" destOrd="0" parTransId="{FB4F8189-C915-46D2-B82A-0FCC4DA260F7}" sibTransId="{5351E3CE-BA68-4DDC-A1B0-701E7EC2B11C}"/>
    <dgm:cxn modelId="{C0B304E8-3D8B-48C9-9978-DB7B592FB055}" srcId="{993C1A4E-E368-478D-A7A1-5E6FD70ECC37}" destId="{38CE1BB4-DE03-42E3-92B6-051CF9EAB7E1}" srcOrd="1" destOrd="0" parTransId="{824EBA13-5CF2-4E1F-A8B7-EB571427812D}" sibTransId="{8848A9B8-982B-4D68-9BAA-BA105D9F8214}"/>
    <dgm:cxn modelId="{F23AB352-8FD4-4644-BF52-1CB66CF0925D}" type="presOf" srcId="{993C1A4E-E368-478D-A7A1-5E6FD70ECC37}" destId="{18550C3C-21E5-41E2-9CBD-E91E350D00AF}" srcOrd="0" destOrd="0" presId="urn:microsoft.com/office/officeart/2005/8/layout/vList2"/>
    <dgm:cxn modelId="{96ADA512-653D-44F2-8322-F86CBFA68FE8}" type="presParOf" srcId="{18550C3C-21E5-41E2-9CBD-E91E350D00AF}" destId="{8BE7EB40-F421-41A3-AB15-AA8267E320B2}" srcOrd="0" destOrd="0" presId="urn:microsoft.com/office/officeart/2005/8/layout/vList2"/>
    <dgm:cxn modelId="{0B009848-5821-4A1B-B5C5-CED03ABFF882}" type="presOf" srcId="{C56DD193-97CF-4CD3-8594-144A3E7D12BA}" destId="{8BE7EB40-F421-41A3-AB15-AA8267E320B2}" srcOrd="0" destOrd="0" presId="urn:microsoft.com/office/officeart/2005/8/layout/vList2"/>
    <dgm:cxn modelId="{F309E718-34C7-4538-9FED-081C6CE1EE85}" type="presParOf" srcId="{18550C3C-21E5-41E2-9CBD-E91E350D00AF}" destId="{CCDC5AEC-A7FF-441C-B0B5-587CEB7E116C}" srcOrd="1" destOrd="0" presId="urn:microsoft.com/office/officeart/2005/8/layout/vList2"/>
    <dgm:cxn modelId="{2FED6978-DD2E-4F93-848E-4C12A99A8FC3}" type="presParOf" srcId="{18550C3C-21E5-41E2-9CBD-E91E350D00AF}" destId="{345B9A6C-5663-48C3-9766-C49E021888F5}" srcOrd="2" destOrd="0" presId="urn:microsoft.com/office/officeart/2005/8/layout/vList2"/>
    <dgm:cxn modelId="{4918E140-945E-4170-95DB-6585AD8B806B}" type="presOf" srcId="{38CE1BB4-DE03-42E3-92B6-051CF9EAB7E1}" destId="{345B9A6C-5663-48C3-9766-C49E021888F5}" srcOrd="0" destOrd="0" presId="urn:microsoft.com/office/officeart/2005/8/layout/vList2"/>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52634F71-D589-4E94-91A7-C52993CD4CCE}"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JO"/>
        </a:p>
      </dgm:t>
    </dgm:pt>
    <dgm:pt modelId="{9958313D-7493-46D9-972E-EDEC5B7924CB}" type="parTrans" cxnId="{6D234820-B944-4C97-A265-6A3338C63B6C}">
      <dgm:prSet/>
      <dgm:spPr/>
      <dgm:t>
        <a:bodyPr/>
        <a:lstStyle/>
        <a:p>
          <a:pPr rtl="1"/>
          <a:endParaRPr lang="ar-JO"/>
        </a:p>
      </dgm:t>
    </dgm:pt>
    <dgm:pt modelId="{AEC4F7EC-6A38-4826-9F07-91FF2A536BAB}">
      <dgm:prSet/>
      <dgm:spPr/>
      <dgm:t>
        <a:bodyPr/>
        <a:lstStyle/>
        <a:p>
          <a:pPr rtl="1"/>
          <a:r>
            <a:rPr lang="ar-JO" b="1" smtClean="0"/>
            <a:t>التقنية أو التقانة (التكنولوجيا )</a:t>
          </a:r>
          <a:endParaRPr lang="ar-JO"/>
        </a:p>
      </dgm:t>
    </dgm:pt>
    <dgm:pt modelId="{EE414ACA-46FF-44DC-A79D-B8DEEE740F55}" type="sibTrans" cxnId="{6D234820-B944-4C97-A265-6A3338C63B6C}">
      <dgm:prSet/>
      <dgm:spPr/>
      <dgm:t>
        <a:bodyPr/>
        <a:lstStyle/>
        <a:p>
          <a:pPr rtl="1"/>
          <a:endParaRPr lang="ar-JO"/>
        </a:p>
      </dgm:t>
    </dgm:pt>
    <dgm:pt modelId="{584161BC-7B07-40A7-A7BE-1353EFAE4A87}" type="parTrans" cxnId="{E4477B64-636D-4DA9-AB79-EB10990DF76E}">
      <dgm:prSet/>
      <dgm:spPr/>
      <dgm:t>
        <a:bodyPr/>
        <a:lstStyle/>
        <a:p>
          <a:pPr rtl="1"/>
          <a:endParaRPr lang="ar-JO"/>
        </a:p>
      </dgm:t>
    </dgm:pt>
    <dgm:pt modelId="{B519C6B9-76A4-4907-9800-D1924ADC65FE}">
      <dgm:prSet/>
      <dgm:spPr/>
      <dgm:t>
        <a:bodyPr/>
        <a:lstStyle/>
        <a:p>
          <a:pPr rtl="1"/>
          <a:r>
            <a:rPr lang="ar-JO" b="1" smtClean="0"/>
            <a:t>التقنيات</a:t>
          </a:r>
          <a:r>
            <a:rPr lang="ar-JO" smtClean="0"/>
            <a:t> (التكنولوجيا ) </a:t>
          </a:r>
          <a:r>
            <a:rPr lang="ar-JO" b="1" smtClean="0"/>
            <a:t>الصحية</a:t>
          </a:r>
          <a:r>
            <a:rPr lang="ar-JO" smtClean="0"/>
            <a:t> (</a:t>
          </a:r>
          <a:r>
            <a:rPr lang="en-US" b="1" smtClean="0"/>
            <a:t>Health technologies</a:t>
          </a:r>
          <a:r>
            <a:rPr lang="ar-JO" smtClean="0"/>
            <a:t>)</a:t>
          </a:r>
          <a:endParaRPr lang="ar-JO"/>
        </a:p>
      </dgm:t>
    </dgm:pt>
    <dgm:pt modelId="{6C68FC38-2482-4F5B-9828-01D06C10A186}" type="sibTrans" cxnId="{E4477B64-636D-4DA9-AB79-EB10990DF76E}">
      <dgm:prSet/>
      <dgm:spPr/>
      <dgm:t>
        <a:bodyPr/>
        <a:lstStyle/>
        <a:p>
          <a:pPr rtl="1"/>
          <a:endParaRPr lang="ar-JO"/>
        </a:p>
      </dgm:t>
    </dgm:pt>
    <dgm:pt modelId="{6C3C8D0A-C105-405A-836B-99BBA60A0E57}" type="parTrans" cxnId="{575FC547-F6E3-485A-9301-592FADA32FAC}">
      <dgm:prSet/>
      <dgm:spPr/>
      <dgm:t>
        <a:bodyPr/>
        <a:lstStyle/>
        <a:p>
          <a:pPr rtl="1"/>
          <a:endParaRPr lang="ar-JO"/>
        </a:p>
      </dgm:t>
    </dgm:pt>
    <dgm:pt modelId="{D0BCD62D-183B-44C2-A918-DF4E5AE3908A}">
      <dgm:prSet/>
      <dgm:spPr/>
      <dgm:t>
        <a:bodyPr/>
        <a:lstStyle/>
        <a:p>
          <a:pPr rtl="1"/>
          <a:r>
            <a:rPr lang="ar-JO" b="1" smtClean="0"/>
            <a:t>(تكنولوجيا) </a:t>
          </a:r>
          <a:r>
            <a:rPr lang="ar-JO" smtClean="0"/>
            <a:t>الرعاية الصحية (</a:t>
          </a:r>
          <a:r>
            <a:rPr lang="en-US" b="1" smtClean="0"/>
            <a:t>Healthcare Technology</a:t>
          </a:r>
          <a:r>
            <a:rPr lang="ar-JO" smtClean="0"/>
            <a:t>)</a:t>
          </a:r>
          <a:endParaRPr lang="ar-JO"/>
        </a:p>
      </dgm:t>
    </dgm:pt>
    <dgm:pt modelId="{40A7CE41-7738-4782-81C0-5221BB914CAF}" type="sibTrans" cxnId="{575FC547-F6E3-485A-9301-592FADA32FAC}">
      <dgm:prSet/>
      <dgm:spPr/>
      <dgm:t>
        <a:bodyPr/>
        <a:lstStyle/>
        <a:p>
          <a:pPr rtl="1"/>
          <a:endParaRPr lang="ar-JO"/>
        </a:p>
      </dgm:t>
    </dgm:pt>
    <dgm:pt modelId="{5B8678D2-3FF5-4F9D-9088-4C0C57FA129E}" type="parTrans" cxnId="{2367A581-B49F-4FB3-93C8-BCFFB0EA5DCC}">
      <dgm:prSet/>
      <dgm:spPr/>
      <dgm:t>
        <a:bodyPr/>
        <a:lstStyle/>
        <a:p>
          <a:pPr rtl="1"/>
          <a:endParaRPr lang="ar-JO"/>
        </a:p>
      </dgm:t>
    </dgm:pt>
    <dgm:pt modelId="{5F939E09-7843-4EAC-882E-219E2F3DA553}">
      <dgm:prSet/>
      <dgm:spPr/>
      <dgm:t>
        <a:bodyPr/>
        <a:lstStyle/>
        <a:p>
          <a:pPr rtl="1"/>
          <a:r>
            <a:rPr lang="ar-JO" b="1" smtClean="0"/>
            <a:t>(التكنولوجيا) </a:t>
          </a:r>
          <a:r>
            <a:rPr lang="ar-JO" smtClean="0"/>
            <a:t>الطبية (</a:t>
          </a:r>
          <a:r>
            <a:rPr lang="en-US" b="1" smtClean="0"/>
            <a:t>Medical Technology</a:t>
          </a:r>
          <a:r>
            <a:rPr lang="ar-JO" smtClean="0"/>
            <a:t>)</a:t>
          </a:r>
          <a:endParaRPr lang="ar-JO"/>
        </a:p>
      </dgm:t>
    </dgm:pt>
    <dgm:pt modelId="{282D50AB-C1F4-4AF8-A313-94C284C000B4}" type="sibTrans" cxnId="{2367A581-B49F-4FB3-93C8-BCFFB0EA5DCC}">
      <dgm:prSet/>
      <dgm:spPr/>
      <dgm:t>
        <a:bodyPr/>
        <a:lstStyle/>
        <a:p>
          <a:pPr rtl="1"/>
          <a:endParaRPr lang="ar-JO"/>
        </a:p>
      </dgm:t>
    </dgm:pt>
    <dgm:pt modelId="{5538C358-4F2D-490D-ACAD-9767A31C77F9}" type="parTrans" cxnId="{1D0B9534-FD1A-4982-B2AA-D2E0BC405268}">
      <dgm:prSet/>
      <dgm:spPr/>
      <dgm:t>
        <a:bodyPr/>
        <a:lstStyle/>
        <a:p>
          <a:pPr rtl="1"/>
          <a:endParaRPr lang="ar-JO"/>
        </a:p>
      </dgm:t>
    </dgm:pt>
    <dgm:pt modelId="{AB71322D-C19C-4766-9837-3023A9C9ED11}">
      <dgm:prSet/>
      <dgm:spPr/>
      <dgm:t>
        <a:bodyPr/>
        <a:lstStyle/>
        <a:p>
          <a:pPr rtl="1"/>
          <a:r>
            <a:rPr lang="ar-JO" smtClean="0"/>
            <a:t>الصحة الرقمية (</a:t>
          </a:r>
          <a:r>
            <a:rPr lang="en-US" b="1" smtClean="0"/>
            <a:t>Digital health</a:t>
          </a:r>
          <a:r>
            <a:rPr lang="en-US" smtClean="0"/>
            <a:t> </a:t>
          </a:r>
          <a:r>
            <a:rPr lang="ar-JO" smtClean="0"/>
            <a:t>) </a:t>
          </a:r>
          <a:endParaRPr lang="ar-JO"/>
        </a:p>
      </dgm:t>
    </dgm:pt>
    <dgm:pt modelId="{7DB6C2EC-D245-4FA6-BF8B-8732670D9355}" type="sibTrans" cxnId="{1D0B9534-FD1A-4982-B2AA-D2E0BC405268}">
      <dgm:prSet/>
      <dgm:spPr/>
      <dgm:t>
        <a:bodyPr/>
        <a:lstStyle/>
        <a:p>
          <a:pPr rtl="1"/>
          <a:endParaRPr lang="ar-JO"/>
        </a:p>
      </dgm:t>
    </dgm:pt>
    <dgm:pt modelId="{3C584BB5-7D9F-49BB-B4C1-1E797C5F3175}" type="pres">
      <dgm:prSet presAssocID="{52634F71-D589-4E94-91A7-C52993CD4CCE}" presName="linear">
        <dgm:presLayoutVars>
          <dgm:animLvl val="lvl"/>
          <dgm:resizeHandles val="exact"/>
        </dgm:presLayoutVars>
      </dgm:prSet>
      <dgm:spPr/>
      <dgm:t>
        <a:bodyPr/>
        <a:lstStyle/>
        <a:p>
          <a:pPr rtl="1"/>
          <a:endParaRPr lang="ar-JO"/>
        </a:p>
      </dgm:t>
    </dgm:pt>
    <dgm:pt modelId="{4A5DD248-9DF6-4FA3-BC53-EB670C6D7E51}" type="pres">
      <dgm:prSet presAssocID="{AEC4F7EC-6A38-4826-9F07-91FF2A536BAB}" presName="parentText" presStyleLbl="node1" presStyleCnt="5">
        <dgm:presLayoutVars>
          <dgm:chMax val="0"/>
          <dgm:bulletEnabled val="1"/>
        </dgm:presLayoutVars>
      </dgm:prSet>
      <dgm:spPr/>
      <dgm:t>
        <a:bodyPr/>
        <a:lstStyle/>
        <a:p>
          <a:pPr rtl="1"/>
          <a:endParaRPr lang="ar-JO"/>
        </a:p>
      </dgm:t>
    </dgm:pt>
    <dgm:pt modelId="{133061DA-69BC-4EE3-9F8E-8D67EFB1F7C5}" type="pres">
      <dgm:prSet presAssocID="{EE414ACA-46FF-44DC-A79D-B8DEEE740F55}" presName="spacer"/>
      <dgm:spPr/>
      <dgm:t>
        <a:bodyPr/>
        <a:lstStyle/>
        <a:p/>
      </dgm:t>
    </dgm:pt>
    <dgm:pt modelId="{0717A7B9-2887-47C3-A802-32E2CEB5F3D5}" type="pres">
      <dgm:prSet presAssocID="{B519C6B9-76A4-4907-9800-D1924ADC65FE}" presName="parentText" presStyleLbl="node1" presStyleIdx="1" presStyleCnt="5">
        <dgm:presLayoutVars>
          <dgm:chMax val="0"/>
          <dgm:bulletEnabled val="1"/>
        </dgm:presLayoutVars>
      </dgm:prSet>
      <dgm:spPr/>
      <dgm:t>
        <a:bodyPr/>
        <a:lstStyle/>
        <a:p>
          <a:pPr rtl="1"/>
          <a:endParaRPr lang="ar-JO"/>
        </a:p>
      </dgm:t>
    </dgm:pt>
    <dgm:pt modelId="{C13F6BBD-0081-430A-87AB-45A547C5ED89}" type="pres">
      <dgm:prSet presAssocID="{6C68FC38-2482-4F5B-9828-01D06C10A186}" presName="spacer"/>
      <dgm:spPr/>
      <dgm:t>
        <a:bodyPr/>
        <a:lstStyle/>
        <a:p/>
      </dgm:t>
    </dgm:pt>
    <dgm:pt modelId="{91EE0909-5DA6-45DC-992C-78B3903CC496}" type="pres">
      <dgm:prSet presAssocID="{D0BCD62D-183B-44C2-A918-DF4E5AE3908A}" presName="parentText" presStyleLbl="node1" presStyleIdx="2" presStyleCnt="5">
        <dgm:presLayoutVars>
          <dgm:chMax val="0"/>
          <dgm:bulletEnabled val="1"/>
        </dgm:presLayoutVars>
      </dgm:prSet>
      <dgm:spPr/>
      <dgm:t>
        <a:bodyPr/>
        <a:lstStyle/>
        <a:p>
          <a:pPr rtl="1"/>
          <a:endParaRPr lang="ar-JO"/>
        </a:p>
      </dgm:t>
    </dgm:pt>
    <dgm:pt modelId="{E3E6689C-B1B5-4DAC-A3CE-9B18F17AECB0}" type="pres">
      <dgm:prSet presAssocID="{40A7CE41-7738-4782-81C0-5221BB914CAF}" presName="spacer"/>
      <dgm:spPr/>
      <dgm:t>
        <a:bodyPr/>
        <a:lstStyle/>
        <a:p/>
      </dgm:t>
    </dgm:pt>
    <dgm:pt modelId="{0B8CBCD1-2204-4C2F-8989-C277AB7E05B7}" type="pres">
      <dgm:prSet presAssocID="{5F939E09-7843-4EAC-882E-219E2F3DA553}" presName="parentText" presStyleLbl="node1" presStyleIdx="3" presStyleCnt="5">
        <dgm:presLayoutVars>
          <dgm:chMax val="0"/>
          <dgm:bulletEnabled val="1"/>
        </dgm:presLayoutVars>
      </dgm:prSet>
      <dgm:spPr/>
      <dgm:t>
        <a:bodyPr/>
        <a:lstStyle/>
        <a:p>
          <a:pPr rtl="1"/>
          <a:endParaRPr lang="ar-JO"/>
        </a:p>
      </dgm:t>
    </dgm:pt>
    <dgm:pt modelId="{ED3194BD-A3D9-4F1A-9C84-74A73A1C3BCF}" type="pres">
      <dgm:prSet presAssocID="{282D50AB-C1F4-4AF8-A313-94C284C000B4}" presName="spacer"/>
      <dgm:spPr/>
      <dgm:t>
        <a:bodyPr/>
        <a:lstStyle/>
        <a:p/>
      </dgm:t>
    </dgm:pt>
    <dgm:pt modelId="{366A3FDE-2828-4FCB-83A0-ECBB8D59C5B7}" type="pres">
      <dgm:prSet presAssocID="{AB71322D-C19C-4766-9837-3023A9C9ED11}" presName="parentText" presStyleLbl="node1" presStyleIdx="4" presStyleCnt="5">
        <dgm:presLayoutVars>
          <dgm:chMax val="0"/>
          <dgm:bulletEnabled val="1"/>
        </dgm:presLayoutVars>
      </dgm:prSet>
      <dgm:spPr/>
      <dgm:t>
        <a:bodyPr/>
        <a:lstStyle/>
        <a:p>
          <a:pPr rtl="1"/>
          <a:endParaRPr lang="ar-JO"/>
        </a:p>
      </dgm:t>
    </dgm:pt>
  </dgm:ptLst>
  <dgm:cxnLst>
    <dgm:cxn modelId="{6D234820-B944-4C97-A265-6A3338C63B6C}" srcId="{52634F71-D589-4E94-91A7-C52993CD4CCE}" destId="{AEC4F7EC-6A38-4826-9F07-91FF2A536BAB}" srcOrd="0" destOrd="0" parTransId="{9958313D-7493-46D9-972E-EDEC5B7924CB}" sibTransId="{EE414ACA-46FF-44DC-A79D-B8DEEE740F55}"/>
    <dgm:cxn modelId="{E4477B64-636D-4DA9-AB79-EB10990DF76E}" srcId="{52634F71-D589-4E94-91A7-C52993CD4CCE}" destId="{B519C6B9-76A4-4907-9800-D1924ADC65FE}" srcOrd="1" destOrd="0" parTransId="{584161BC-7B07-40A7-A7BE-1353EFAE4A87}" sibTransId="{6C68FC38-2482-4F5B-9828-01D06C10A186}"/>
    <dgm:cxn modelId="{575FC547-F6E3-485A-9301-592FADA32FAC}" srcId="{52634F71-D589-4E94-91A7-C52993CD4CCE}" destId="{D0BCD62D-183B-44C2-A918-DF4E5AE3908A}" srcOrd="2" destOrd="0" parTransId="{6C3C8D0A-C105-405A-836B-99BBA60A0E57}" sibTransId="{40A7CE41-7738-4782-81C0-5221BB914CAF}"/>
    <dgm:cxn modelId="{2367A581-B49F-4FB3-93C8-BCFFB0EA5DCC}" srcId="{52634F71-D589-4E94-91A7-C52993CD4CCE}" destId="{5F939E09-7843-4EAC-882E-219E2F3DA553}" srcOrd="3" destOrd="0" parTransId="{5B8678D2-3FF5-4F9D-9088-4C0C57FA129E}" sibTransId="{282D50AB-C1F4-4AF8-A313-94C284C000B4}"/>
    <dgm:cxn modelId="{1D0B9534-FD1A-4982-B2AA-D2E0BC405268}" srcId="{52634F71-D589-4E94-91A7-C52993CD4CCE}" destId="{AB71322D-C19C-4766-9837-3023A9C9ED11}" srcOrd="4" destOrd="0" parTransId="{5538C358-4F2D-490D-ACAD-9767A31C77F9}" sibTransId="{7DB6C2EC-D245-4FA6-BF8B-8732670D9355}"/>
    <dgm:cxn modelId="{F6422814-B4F9-4194-9289-7B5951B0F7A8}" type="presOf" srcId="{52634F71-D589-4E94-91A7-C52993CD4CCE}" destId="{3C584BB5-7D9F-49BB-B4C1-1E797C5F3175}" srcOrd="0" destOrd="0" presId="urn:microsoft.com/office/officeart/2005/8/layout/vList2"/>
    <dgm:cxn modelId="{3E3C4624-E05E-4E23-A535-43C62589FE1A}" type="presParOf" srcId="{3C584BB5-7D9F-49BB-B4C1-1E797C5F3175}" destId="{4A5DD248-9DF6-4FA3-BC53-EB670C6D7E51}" srcOrd="0" destOrd="0" presId="urn:microsoft.com/office/officeart/2005/8/layout/vList2"/>
    <dgm:cxn modelId="{4C9A5D01-34E4-41D4-B6BD-18A18EDEBADF}" type="presOf" srcId="{AEC4F7EC-6A38-4826-9F07-91FF2A536BAB}" destId="{4A5DD248-9DF6-4FA3-BC53-EB670C6D7E51}" srcOrd="0" destOrd="0" presId="urn:microsoft.com/office/officeart/2005/8/layout/vList2"/>
    <dgm:cxn modelId="{D8C6827A-8C9D-4905-8BEC-AB1B03E25C2D}" type="presParOf" srcId="{3C584BB5-7D9F-49BB-B4C1-1E797C5F3175}" destId="{133061DA-69BC-4EE3-9F8E-8D67EFB1F7C5}" srcOrd="1" destOrd="0" presId="urn:microsoft.com/office/officeart/2005/8/layout/vList2"/>
    <dgm:cxn modelId="{B0ED7A29-CF3E-48E1-908F-100D6687ADE4}" type="presParOf" srcId="{3C584BB5-7D9F-49BB-B4C1-1E797C5F3175}" destId="{0717A7B9-2887-47C3-A802-32E2CEB5F3D5}" srcOrd="2" destOrd="0" presId="urn:microsoft.com/office/officeart/2005/8/layout/vList2"/>
    <dgm:cxn modelId="{EA65EE87-0ED6-4A68-ADC5-6F5C5D593156}" type="presOf" srcId="{B519C6B9-76A4-4907-9800-D1924ADC65FE}" destId="{0717A7B9-2887-47C3-A802-32E2CEB5F3D5}" srcOrd="0" destOrd="0" presId="urn:microsoft.com/office/officeart/2005/8/layout/vList2"/>
    <dgm:cxn modelId="{4AF4E0CC-AD8A-4A11-BCF4-617D7D098CC8}" type="presParOf" srcId="{3C584BB5-7D9F-49BB-B4C1-1E797C5F3175}" destId="{C13F6BBD-0081-430A-87AB-45A547C5ED89}" srcOrd="3" destOrd="0" presId="urn:microsoft.com/office/officeart/2005/8/layout/vList2"/>
    <dgm:cxn modelId="{B38C724C-98C3-47CC-9D96-92F7B8A6B971}" type="presParOf" srcId="{3C584BB5-7D9F-49BB-B4C1-1E797C5F3175}" destId="{91EE0909-5DA6-45DC-992C-78B3903CC496}" srcOrd="4" destOrd="0" presId="urn:microsoft.com/office/officeart/2005/8/layout/vList2"/>
    <dgm:cxn modelId="{A3B2CF78-7DED-4DDC-B353-A773C88A4F23}" type="presOf" srcId="{D0BCD62D-183B-44C2-A918-DF4E5AE3908A}" destId="{91EE0909-5DA6-45DC-992C-78B3903CC496}" srcOrd="0" destOrd="0" presId="urn:microsoft.com/office/officeart/2005/8/layout/vList2"/>
    <dgm:cxn modelId="{90B753EC-246F-44D1-A57B-B1AC2DF728DA}" type="presParOf" srcId="{3C584BB5-7D9F-49BB-B4C1-1E797C5F3175}" destId="{E3E6689C-B1B5-4DAC-A3CE-9B18F17AECB0}" srcOrd="5" destOrd="0" presId="urn:microsoft.com/office/officeart/2005/8/layout/vList2"/>
    <dgm:cxn modelId="{259DDE98-DA74-4E04-AED1-FE8B9D0189A1}" type="presParOf" srcId="{3C584BB5-7D9F-49BB-B4C1-1E797C5F3175}" destId="{0B8CBCD1-2204-4C2F-8989-C277AB7E05B7}" srcOrd="6" destOrd="0" presId="urn:microsoft.com/office/officeart/2005/8/layout/vList2"/>
    <dgm:cxn modelId="{D10425B8-8A86-408E-A1E0-1428923AB437}" type="presOf" srcId="{5F939E09-7843-4EAC-882E-219E2F3DA553}" destId="{0B8CBCD1-2204-4C2F-8989-C277AB7E05B7}" srcOrd="0" destOrd="0" presId="urn:microsoft.com/office/officeart/2005/8/layout/vList2"/>
    <dgm:cxn modelId="{2E617B3E-2681-40C3-9CC5-51AC4E7AB2C9}" type="presParOf" srcId="{3C584BB5-7D9F-49BB-B4C1-1E797C5F3175}" destId="{ED3194BD-A3D9-4F1A-9C84-74A73A1C3BCF}" srcOrd="7" destOrd="0" presId="urn:microsoft.com/office/officeart/2005/8/layout/vList2"/>
    <dgm:cxn modelId="{65E54FC6-5FCC-4146-8F10-D063512AFD0F}" type="presParOf" srcId="{3C584BB5-7D9F-49BB-B4C1-1E797C5F3175}" destId="{366A3FDE-2828-4FCB-83A0-ECBB8D59C5B7}" srcOrd="8" destOrd="0" presId="urn:microsoft.com/office/officeart/2005/8/layout/vList2"/>
    <dgm:cxn modelId="{C05F2678-0064-4C80-8C24-60C42C510F50}" type="presOf" srcId="{AB71322D-C19C-4766-9837-3023A9C9ED11}" destId="{366A3FDE-2828-4FCB-83A0-ECBB8D59C5B7}" srcOrd="0" destOrd="0" presId="urn:microsoft.com/office/officeart/2005/8/layout/vList2"/>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8" name=""/>
      <dsp:cNvGrpSpPr/>
    </dsp:nvGrpSpPr>
    <dsp:grpSpPr/>
    <dsp:sp modelId="{BCBFA9BB-6779-4462-92FE-BA4802BE9740}">
      <dsp:nvSpPr>
        <dsp:cNvPr id="9" name=""/>
        <dsp:cNvSpPr/>
      </dsp:nvSpPr>
      <dsp:spPr>
        <a:xfrm>
          <a:off x="617219" y="0"/>
          <a:ext cx="6995160" cy="27733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78C53048-0770-4F3A-BCDD-A2493FDD3398}">
      <dsp:nvSpPr>
        <dsp:cNvPr id="10" name=""/>
        <dsp:cNvSpPr/>
      </dsp:nvSpPr>
      <dsp:spPr>
        <a:xfrm>
          <a:off x="199310" y="832008"/>
          <a:ext cx="2468880" cy="11093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JO" sz="2900" b="1" kern="1200" smtClean="0"/>
            <a:t>حركة الاجتهاد</a:t>
          </a:r>
          <a:endParaRPr lang="ar-JO" sz="2900" b="1" kern="1200"/>
        </a:p>
      </dsp:txBody>
      <dsp:txXfrm>
        <a:off x="199310" y="832008"/>
        <a:ext cx="2468880" cy="1109344"/>
      </dsp:txXfrm>
    </dsp:sp>
    <dsp:sp modelId="{AE7A89DE-3545-4432-AA69-22DEAC8965CD}">
      <dsp:nvSpPr>
        <dsp:cNvPr id="11" name=""/>
        <dsp:cNvSpPr/>
      </dsp:nvSpPr>
      <dsp:spPr>
        <a:xfrm>
          <a:off x="2880359" y="832008"/>
          <a:ext cx="2468880" cy="11093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JO" sz="2900" b="1" kern="1200" smtClean="0">
              <a:solidFill>
                <a:schemeClr val="bg1"/>
              </a:solidFill>
              <a:effectLst>
                <a:outerShdw blurRad="38100" dist="38100" dir="2700000" algn="tl">
                  <a:srgbClr val="000000">
                    <a:alpha val="43137"/>
                  </a:srgbClr>
                </a:outerShdw>
              </a:effectLst>
            </a:rPr>
            <a:t>قطار الابتكار والاختراع</a:t>
          </a:r>
          <a:endParaRPr lang="ar-JO" sz="2900" b="1" kern="1200">
            <a:solidFill>
              <a:schemeClr val="bg1"/>
            </a:solidFill>
            <a:effectLst>
              <a:outerShdw blurRad="38100" dist="38100" dir="2700000" algn="tl">
                <a:srgbClr val="000000">
                  <a:alpha val="43137"/>
                </a:srgbClr>
              </a:outerShdw>
            </a:effectLst>
          </a:endParaRPr>
        </a:p>
      </dsp:txBody>
      <dsp:txXfrm>
        <a:off x="2880359" y="832008"/>
        <a:ext cx="2468880" cy="1109344"/>
      </dsp:txXfrm>
    </dsp:sp>
    <dsp:sp modelId="{ACFA8D44-11EB-49CD-8696-599D71CC1594}">
      <dsp:nvSpPr>
        <dsp:cNvPr id="12" name=""/>
        <dsp:cNvSpPr/>
      </dsp:nvSpPr>
      <dsp:spPr>
        <a:xfrm>
          <a:off x="5562599" y="868361"/>
          <a:ext cx="2468880" cy="1109344"/>
        </a:xfrm>
        <a:prstGeom prst="roundRect">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JO" sz="2900" b="1" kern="1200" smtClean="0">
              <a:solidFill>
                <a:srgbClr val="FF0000"/>
              </a:solidFill>
              <a:effectLst>
                <a:outerShdw blurRad="38100" dist="38100" dir="2700000" algn="tl">
                  <a:srgbClr val="000000">
                    <a:alpha val="43137"/>
                  </a:srgbClr>
                </a:outerShdw>
              </a:effectLst>
            </a:rPr>
            <a:t>حركة الحياة </a:t>
          </a:r>
          <a:endParaRPr lang="ar-JO" sz="2900" kern="1200">
            <a:solidFill>
              <a:srgbClr val="FF0000"/>
            </a:solidFill>
          </a:endParaRPr>
        </a:p>
      </dsp:txBody>
      <dsp:txXfrm>
        <a:off x="5562599" y="868361"/>
        <a:ext cx="2468880" cy="1109344"/>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 modelId="{0D8DF3AF-EF0E-4248-AFAC-D9A2AF8B54D4}">
      <dsp:nvSpPr>
        <dsp:cNvPr id="14" name=""/>
        <dsp:cNvSpPr/>
      </dsp:nvSpPr>
      <dsp:spPr>
        <a:xfrm>
          <a:off x="0" y="35797"/>
          <a:ext cx="7772400" cy="14054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JO" sz="3100" b="1" kern="1200" smtClean="0"/>
            <a:t>هل تأخرنا في بحث هذه المسائل ؟ نعم وألف نعم !</a:t>
          </a:r>
          <a:endParaRPr lang="ar-JO" sz="3100" kern="1200"/>
        </a:p>
      </dsp:txBody>
      <dsp:txXfrm>
        <a:off x="0" y="35797"/>
        <a:ext cx="7772400" cy="1405462"/>
      </dsp:txXfrm>
    </dsp:sp>
    <dsp:sp modelId="{63DDDDE7-25F4-4F5F-AC71-8C4C99CBA642}">
      <dsp:nvSpPr>
        <dsp:cNvPr id="15" name=""/>
        <dsp:cNvSpPr/>
      </dsp:nvSpPr>
      <dsp:spPr>
        <a:xfrm>
          <a:off x="0" y="1530540"/>
          <a:ext cx="7772400" cy="14054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JO" sz="3100" b="1" kern="1200" smtClean="0"/>
            <a:t>الشكر للمنظمة الاسلامية  في الكويت :</a:t>
          </a:r>
        </a:p>
        <a:p>
          <a:pPr lvl="0" algn="r" defTabSz="1377950" rtl="1">
            <a:lnSpc>
              <a:spcPct val="90000"/>
            </a:lnSpc>
            <a:spcBef>
              <a:spcPct val="0"/>
            </a:spcBef>
            <a:spcAft>
              <a:spcPct val="35000"/>
            </a:spcAft>
          </a:pPr>
          <a:r>
            <a:rPr lang="ar-JO" sz="3100" b="1" kern="1200" smtClean="0"/>
            <a:t>أمس – اليوم - غداً </a:t>
          </a:r>
          <a:endParaRPr lang="ar-JO" sz="3100" kern="1200"/>
        </a:p>
      </dsp:txBody>
      <dsp:txXfrm>
        <a:off x="0" y="1530540"/>
        <a:ext cx="7772400" cy="1405462"/>
      </dsp:txXfrm>
    </dsp:sp>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5" name=""/>
      <dsp:cNvGrpSpPr/>
    </dsp:nvGrpSpPr>
    <dsp:grpSpPr/>
    <dsp:sp modelId="{8BE7EB40-F421-41A3-AB15-AA8267E320B2}">
      <dsp:nvSpPr>
        <dsp:cNvPr id="6" name=""/>
        <dsp:cNvSpPr/>
      </dsp:nvSpPr>
      <dsp:spPr>
        <a:xfrm>
          <a:off x="0" y="5220"/>
          <a:ext cx="8229600"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ar-JO" sz="3200" b="1" kern="1200" smtClean="0"/>
            <a:t>أنامُ ملءَ عيوني عنْ شواردها </a:t>
          </a:r>
          <a:endParaRPr lang="ar-JO" sz="3200" kern="1200"/>
        </a:p>
      </dsp:txBody>
      <dsp:txXfrm>
        <a:off x="0" y="5220"/>
        <a:ext cx="8229600" cy="748800"/>
      </dsp:txXfrm>
    </dsp:sp>
    <dsp:sp modelId="{345B9A6C-5663-48C3-9766-C49E021888F5}">
      <dsp:nvSpPr>
        <dsp:cNvPr id="7" name=""/>
        <dsp:cNvSpPr/>
      </dsp:nvSpPr>
      <dsp:spPr>
        <a:xfrm>
          <a:off x="0" y="846180"/>
          <a:ext cx="8229600"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ar-JO" sz="3200" b="1" kern="1200" smtClean="0"/>
            <a:t>                                     ويسهرُ الخلقُ جراها ويختصمُ</a:t>
          </a:r>
          <a:endParaRPr lang="ar-JO" sz="3200" b="1" kern="1200"/>
        </a:p>
      </dsp:txBody>
      <dsp:txXfrm>
        <a:off x="0" y="846180"/>
        <a:ext cx="8229600" cy="748800"/>
      </dsp:txXfrm>
    </dsp:sp>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5" name=""/>
      <dsp:cNvGrpSpPr/>
    </dsp:nvGrpSpPr>
    <dsp:grpSpPr/>
    <dsp:sp modelId="{4A5DD248-9DF6-4FA3-BC53-EB670C6D7E51}">
      <dsp:nvSpPr>
        <dsp:cNvPr id="6" name=""/>
        <dsp:cNvSpPr/>
      </dsp:nvSpPr>
      <dsp:spPr>
        <a:xfrm>
          <a:off x="0" y="3345"/>
          <a:ext cx="8458200" cy="696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JO" sz="2800" b="1" kern="1200" smtClean="0"/>
            <a:t>التقنية أو التقانة (التكنولوجيا )</a:t>
          </a:r>
          <a:endParaRPr lang="ar-JO" sz="2800" kern="1200"/>
        </a:p>
      </dsp:txBody>
      <dsp:txXfrm>
        <a:off x="0" y="3345"/>
        <a:ext cx="8458200" cy="696149"/>
      </dsp:txXfrm>
    </dsp:sp>
    <dsp:sp modelId="{0717A7B9-2887-47C3-A802-32E2CEB5F3D5}">
      <dsp:nvSpPr>
        <dsp:cNvPr id="7" name=""/>
        <dsp:cNvSpPr/>
      </dsp:nvSpPr>
      <dsp:spPr>
        <a:xfrm>
          <a:off x="0" y="780135"/>
          <a:ext cx="8458200" cy="696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JO" sz="2800" b="1" kern="1200" smtClean="0"/>
            <a:t>التقنيات</a:t>
          </a:r>
          <a:r>
            <a:rPr lang="ar-JO" sz="2800" kern="1200" smtClean="0"/>
            <a:t> (التكنولوجيا ) </a:t>
          </a:r>
          <a:r>
            <a:rPr lang="ar-JO" sz="2800" b="1" kern="1200" smtClean="0"/>
            <a:t>الصحية</a:t>
          </a:r>
          <a:r>
            <a:rPr lang="ar-JO" sz="2800" kern="1200" smtClean="0"/>
            <a:t> (</a:t>
          </a:r>
          <a:r>
            <a:rPr lang="en-US" sz="2800" b="1" kern="1200" smtClean="0"/>
            <a:t>Health technologies</a:t>
          </a:r>
          <a:r>
            <a:rPr lang="ar-JO" sz="2800" kern="1200" smtClean="0"/>
            <a:t>)</a:t>
          </a:r>
          <a:endParaRPr lang="ar-JO" sz="2800" kern="1200"/>
        </a:p>
      </dsp:txBody>
      <dsp:txXfrm>
        <a:off x="0" y="780135"/>
        <a:ext cx="8458200" cy="696149"/>
      </dsp:txXfrm>
    </dsp:sp>
    <dsp:sp modelId="{91EE0909-5DA6-45DC-992C-78B3903CC496}">
      <dsp:nvSpPr>
        <dsp:cNvPr id="8" name=""/>
        <dsp:cNvSpPr/>
      </dsp:nvSpPr>
      <dsp:spPr>
        <a:xfrm>
          <a:off x="0" y="1556925"/>
          <a:ext cx="8458200" cy="696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JO" sz="2800" b="1" kern="1200" smtClean="0"/>
            <a:t>(تكنولوجيا) </a:t>
          </a:r>
          <a:r>
            <a:rPr lang="ar-JO" sz="2800" kern="1200" smtClean="0"/>
            <a:t>الرعاية الصحية (</a:t>
          </a:r>
          <a:r>
            <a:rPr lang="en-US" sz="2800" b="1" kern="1200" smtClean="0"/>
            <a:t>Healthcare Technology</a:t>
          </a:r>
          <a:r>
            <a:rPr lang="ar-JO" sz="2800" kern="1200" smtClean="0"/>
            <a:t>)</a:t>
          </a:r>
          <a:endParaRPr lang="ar-JO" sz="2800" kern="1200"/>
        </a:p>
      </dsp:txBody>
      <dsp:txXfrm>
        <a:off x="0" y="1556925"/>
        <a:ext cx="8458200" cy="696149"/>
      </dsp:txXfrm>
    </dsp:sp>
    <dsp:sp modelId="{0B8CBCD1-2204-4C2F-8989-C277AB7E05B7}">
      <dsp:nvSpPr>
        <dsp:cNvPr id="9" name=""/>
        <dsp:cNvSpPr/>
      </dsp:nvSpPr>
      <dsp:spPr>
        <a:xfrm>
          <a:off x="0" y="2333715"/>
          <a:ext cx="8458200" cy="696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JO" sz="2800" b="1" kern="1200" smtClean="0"/>
            <a:t>(التكنولوجيا) </a:t>
          </a:r>
          <a:r>
            <a:rPr lang="ar-JO" sz="2800" kern="1200" smtClean="0"/>
            <a:t>الطبية (</a:t>
          </a:r>
          <a:r>
            <a:rPr lang="en-US" sz="2800" b="1" kern="1200" smtClean="0"/>
            <a:t>Medical Technology</a:t>
          </a:r>
          <a:r>
            <a:rPr lang="ar-JO" sz="2800" kern="1200" smtClean="0"/>
            <a:t>)</a:t>
          </a:r>
          <a:endParaRPr lang="ar-JO" sz="2800" kern="1200"/>
        </a:p>
      </dsp:txBody>
      <dsp:txXfrm>
        <a:off x="0" y="2333715"/>
        <a:ext cx="8458200" cy="696149"/>
      </dsp:txXfrm>
    </dsp:sp>
    <dsp:sp modelId="{366A3FDE-2828-4FCB-83A0-ECBB8D59C5B7}">
      <dsp:nvSpPr>
        <dsp:cNvPr id="10" name=""/>
        <dsp:cNvSpPr/>
      </dsp:nvSpPr>
      <dsp:spPr>
        <a:xfrm>
          <a:off x="0" y="3110505"/>
          <a:ext cx="8458200" cy="696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JO" sz="2800" kern="1200" smtClean="0"/>
            <a:t>الصحة الرقمية (</a:t>
          </a:r>
          <a:r>
            <a:rPr lang="en-US" sz="2800" b="1" kern="1200" smtClean="0"/>
            <a:t>Digital health</a:t>
          </a:r>
          <a:r>
            <a:rPr lang="en-US" sz="2800" kern="1200" smtClean="0"/>
            <a:t> </a:t>
          </a:r>
          <a:r>
            <a:rPr lang="ar-JO" sz="2800" kern="1200" smtClean="0"/>
            <a:t>) </a:t>
          </a:r>
          <a:endParaRPr lang="ar-JO" sz="2800" kern="1200"/>
        </a:p>
      </dsp:txBody>
      <dsp:txXfrm>
        <a:off x="0" y="3110505"/>
        <a:ext cx="8458200" cy="696149"/>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type="rightArrow" r:blip="">
            <dgm:adjLst/>
          </dgm:shape>
        </dgm:if>
        <dgm:else name="Name2">
          <dgm:shape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fact="1"/>
            <dgm:rule type="primFontSz" val="5"/>
          </dgm:ruleLst>
        </dgm:layoutNode>
        <dgm:forEach name="Name7" axis="followSib" ptType="sibTrans" cnt="1">
          <dgm:layoutNode name="sibTrans">
            <dgm:alg type="sp"/>
            <dgm:shape r:blip="">
              <dgm:adjLst/>
            </dgm:shape>
            <dgm:presOf/>
            <dgm:constrLst/>
            <dgm:ruleLst/>
          </dgm:layoutNode>
        </dgm:forEach>
      </dgm:forEach>
    </dgm:layoutNode>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dgm:ruleLst>
    <dgm:forEach name="Name0" axis="ch" ptType="node">
      <dgm:layoutNode name="parentText" styleLbl="node1">
        <dgm:varLst>
          <dgm:chMax val="0"/>
          <dgm:bulletEnabled val="1"/>
        </dgm:varLst>
        <dgm:alg type="tx">
          <dgm:param type="parTxLTRAlign" val="l"/>
          <dgm:param type="parTxRTLAlign" val="r"/>
        </dgm:alg>
        <dgm:shape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dgm:ruleLst>
      </dgm:layoutNode>
      <dgm:choose name="Name1">
        <dgm:if name="Name2" axis="ch" ptType="node" func="cnt" op="gte" val="1">
          <dgm:layoutNode name="childText" styleLbl="revTx">
            <dgm:varLst>
              <dgm:bulletEnabled val="1"/>
            </dgm:varLst>
            <dgm:alg type="tx">
              <dgm:param type="stBulletLvl" val="1"/>
              <dgm:param type="lnSpAfChP" val="20"/>
            </dgm:alg>
            <dgm:shape type="rect" r:blip="">
              <dgm:adjLst/>
            </dgm:shape>
            <dgm:presOf axis="des" ptType="node"/>
            <dgm:constrLst>
              <dgm:constr type="tMarg" refType="primFontSz" fact="0.1"/>
              <dgm:constr type="bMarg" refType="primFontSz" fact="0.1"/>
              <dgm:constr type="lMarg" refType="w" fact="0.09"/>
            </dgm:constrLst>
            <dgm:ruleLst>
              <dgm:rule type="h" val="INF"/>
            </dgm:ruleLst>
          </dgm:layoutNode>
        </dgm:if>
        <dgm:else name="Name3">
          <dgm:choose name="Name4">
            <dgm:if name="Name5" axis="par ch" ptType="doc node" func="cnt" op="gte" val="2">
              <dgm:forEach name="Name6" axis="followSib" ptType="sibTrans" cnt="1">
                <dgm:layoutNode name="spacer">
                  <dgm:alg type="sp"/>
                  <dgm:shape r:blip="">
                    <dgm:adjLst/>
                  </dgm:shape>
                  <dgm:presOf/>
                  <dgm:constrLst/>
                  <dgm:ruleLst/>
                </dgm:layoutNode>
              </dgm:forEach>
            </dgm:if>
            <dgm:else name="Name7"/>
          </dgm:choose>
        </dgm:else>
      </dgm:choose>
    </dgm:forEach>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dgm:ruleLst>
    <dgm:forEach name="Name0" axis="ch" ptType="node">
      <dgm:layoutNode name="parentText" styleLbl="node1">
        <dgm:varLst>
          <dgm:chMax val="0"/>
          <dgm:bulletEnabled val="1"/>
        </dgm:varLst>
        <dgm:alg type="tx">
          <dgm:param type="parTxLTRAlign" val="l"/>
          <dgm:param type="parTxRTLAlign" val="r"/>
        </dgm:alg>
        <dgm:shape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dgm:ruleLst>
      </dgm:layoutNode>
      <dgm:choose name="Name1">
        <dgm:if name="Name2" axis="ch" ptType="node" func="cnt" op="gte" val="1">
          <dgm:layoutNode name="childText" styleLbl="revTx">
            <dgm:varLst>
              <dgm:bulletEnabled val="1"/>
            </dgm:varLst>
            <dgm:alg type="tx">
              <dgm:param type="stBulletLvl" val="1"/>
              <dgm:param type="lnSpAfChP" val="20"/>
            </dgm:alg>
            <dgm:shape type="rect" r:blip="">
              <dgm:adjLst/>
            </dgm:shape>
            <dgm:presOf axis="des" ptType="node"/>
            <dgm:constrLst>
              <dgm:constr type="tMarg" refType="primFontSz" fact="0.1"/>
              <dgm:constr type="bMarg" refType="primFontSz" fact="0.1"/>
              <dgm:constr type="lMarg" refType="w" fact="0.09"/>
            </dgm:constrLst>
            <dgm:ruleLst>
              <dgm:rule type="h" val="INF"/>
            </dgm:ruleLst>
          </dgm:layoutNode>
        </dgm:if>
        <dgm:else name="Name3">
          <dgm:choose name="Name4">
            <dgm:if name="Name5" axis="par ch" ptType="doc node" func="cnt" op="gte" val="2">
              <dgm:forEach name="Name6" axis="followSib" ptType="sibTrans" cnt="1">
                <dgm:layoutNode name="spacer">
                  <dgm:alg type="sp"/>
                  <dgm:shape r:blip="">
                    <dgm:adjLst/>
                  </dgm:shape>
                  <dgm:presOf/>
                  <dgm:constrLst/>
                  <dgm:ruleLst/>
                </dgm:layoutNode>
              </dgm:forEach>
            </dgm:if>
            <dgm:else name="Name7"/>
          </dgm:choose>
        </dgm:else>
      </dgm:choose>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dgm:ruleLst>
    <dgm:forEach name="Name0" axis="ch" ptType="node">
      <dgm:layoutNode name="parentText" styleLbl="node1">
        <dgm:varLst>
          <dgm:chMax val="0"/>
          <dgm:bulletEnabled val="1"/>
        </dgm:varLst>
        <dgm:alg type="tx">
          <dgm:param type="parTxLTRAlign" val="l"/>
          <dgm:param type="parTxRTLAlign" val="r"/>
        </dgm:alg>
        <dgm:shape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dgm:ruleLst>
      </dgm:layoutNode>
      <dgm:choose name="Name1">
        <dgm:if name="Name2" axis="ch" ptType="node" func="cnt" op="gte" val="1">
          <dgm:layoutNode name="childText" styleLbl="revTx">
            <dgm:varLst>
              <dgm:bulletEnabled val="1"/>
            </dgm:varLst>
            <dgm:alg type="tx">
              <dgm:param type="stBulletLvl" val="1"/>
              <dgm:param type="lnSpAfChP" val="20"/>
            </dgm:alg>
            <dgm:shape type="rect" r:blip="">
              <dgm:adjLst/>
            </dgm:shape>
            <dgm:presOf axis="des" ptType="node"/>
            <dgm:constrLst>
              <dgm:constr type="tMarg" refType="primFontSz" fact="0.1"/>
              <dgm:constr type="bMarg" refType="primFontSz" fact="0.1"/>
              <dgm:constr type="lMarg" refType="w" fact="0.09"/>
            </dgm:constrLst>
            <dgm:ruleLst>
              <dgm:rule type="h" val="INF"/>
            </dgm:ruleLst>
          </dgm:layoutNode>
        </dgm:if>
        <dgm:else name="Name3">
          <dgm:choose name="Name4">
            <dgm:if name="Name5" axis="par ch" ptType="doc node" func="cnt" op="gte" val="2">
              <dgm:forEach name="Name6" axis="followSib" ptType="sibTrans" cnt="1">
                <dgm:layoutNode name="spacer">
                  <dgm:alg type="sp"/>
                  <dgm:shape r:blip="">
                    <dgm:adjLst/>
                  </dgm:shape>
                  <dgm:presOf/>
                  <dgm:constrLst/>
                  <dgm:ruleLst/>
                </dgm:layoutNode>
              </dgm:forEach>
            </dgm:if>
            <dgm:else name="Name7"/>
          </dgm:choose>
        </dgm:else>
      </dgm:choos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Ref idx="1003">
        <a:schemeClr val="bg1"/>
      </p:bgRef>
    </p:bg>
    <p:spTree>
      <p:nvGrpSpPr>
        <p:cNvPr id="1" name=""/>
        <p:cNvGrpSpPr/>
        <p:nvPr/>
      </p:nvGrpSpPr>
      <p:grpSpPr>
        <a:xfrm>
          <a:off x="0" y="0"/>
          <a: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C8874F-2F9C-469E-9FB8-81F7731695E4}" type="datetimeFigureOut">
              <a:rPr lang="ar-JO" smtClean="0"/>
              <a:t>21/07/1445</a:t>
            </a:fld>
            <a:endParaRPr lang="ar-JO"/>
          </a:p>
        </p:txBody>
      </p:sp>
      <p:sp>
        <p:nvSpPr>
          <p:cNvPr id="17" name="Footer Placeholder 16"/>
          <p:cNvSpPr>
            <a:spLocks noGrp="1"/>
          </p:cNvSpPr>
          <p:nvPr>
            <p:ph type="ftr" sz="quarter" idx="11"/>
          </p:nvPr>
        </p:nvSpPr>
        <p:spPr/>
        <p:txBody>
          <a:bodyPr/>
          <a:lstStyle/>
          <a:p>
            <a:endParaRPr lang="ar-JO"/>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82DF72F-F187-413C-9942-EA663B7871C3}" type="slidenum">
              <a:rPr lang="ar-JO" smtClean="0"/>
              <a:t>‹#›</a:t>
            </a:fld>
            <a:endParaRPr lang="ar-JO"/>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8874F-2F9C-469E-9FB8-81F7731695E4}" type="datetimeFigureOut">
              <a:rPr lang="ar-JO" smtClean="0"/>
              <a:t>21/07/1445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82DF72F-F187-413C-9942-EA663B7871C3}" type="slidenum">
              <a:rPr lang="ar-JO" smtClean="0"/>
              <a:t>‹#›</a:t>
            </a:fld>
            <a:endParaRPr lang="ar-JO"/>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8874F-2F9C-469E-9FB8-81F7731695E4}" type="datetimeFigureOut">
              <a:rPr lang="ar-JO" smtClean="0"/>
              <a:t>21/07/1445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82DF72F-F187-413C-9942-EA663B7871C3}" type="slidenum">
              <a:rPr lang="ar-JO" smtClean="0"/>
              <a:t>‹#›</a:t>
            </a:fld>
            <a:endParaRPr lang="ar-JO"/>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C8874F-2F9C-469E-9FB8-81F7731695E4}" type="datetimeFigureOut">
              <a:rPr lang="ar-JO" smtClean="0"/>
              <a:t>21/07/1445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82DF72F-F187-413C-9942-EA663B7871C3}" type="slidenum">
              <a:rPr lang="ar-JO" smtClean="0"/>
              <a:t>‹#›</a:t>
            </a:fld>
            <a:endParaRPr lang="ar-JO"/>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Section Header">
    <p:bg>
      <p:bgRef idx="1003">
        <a:schemeClr val="bg1"/>
      </p:bgRef>
    </p:bg>
    <p:spTree>
      <p:nvGrpSpPr>
        <p:cNvPr id="1" name=""/>
        <p:cNvGrpSpPr/>
        <p:nvPr/>
      </p:nvGrpSpPr>
      <p:grpSpPr>
        <a:xfrm>
          <a:off x="0" y="0"/>
          <a: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C8874F-2F9C-469E-9FB8-81F7731695E4}" type="datetimeFigureOut">
              <a:rPr lang="ar-JO" smtClean="0"/>
              <a:t>21/07/1445</a:t>
            </a:fld>
            <a:endParaRPr lang="ar-JO"/>
          </a:p>
        </p:txBody>
      </p:sp>
      <p:sp>
        <p:nvSpPr>
          <p:cNvPr id="5" name="Footer Placeholder 4"/>
          <p:cNvSpPr>
            <a:spLocks noGrp="1"/>
          </p:cNvSpPr>
          <p:nvPr>
            <p:ph type="ftr" sz="quarter" idx="11"/>
          </p:nvPr>
        </p:nvSpPr>
        <p:spPr>
          <a:xfrm>
            <a:off x="800100" y="6172200"/>
            <a:ext cx="4000500" cy="457200"/>
          </a:xfrm>
        </p:spPr>
        <p:txBody>
          <a:bodyPr/>
          <a:lstStyle/>
          <a:p>
            <a:endParaRPr lang="ar-JO"/>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82DF72F-F187-413C-9942-EA663B7871C3}" type="slidenum">
              <a:rPr lang="ar-JO" smtClean="0"/>
              <a:t>‹#›</a:t>
            </a:fld>
            <a:endParaRPr lang="ar-JO"/>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C8874F-2F9C-469E-9FB8-81F7731695E4}" type="datetimeFigureOut">
              <a:rPr lang="ar-JO" smtClean="0"/>
              <a:t>21/07/1445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82DF72F-F187-413C-9942-EA663B7871C3}" type="slidenum">
              <a:rPr lang="ar-JO" smtClean="0"/>
              <a:t>‹#›</a:t>
            </a:fld>
            <a:endParaRPr lang="ar-JO"/>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C8874F-2F9C-469E-9FB8-81F7731695E4}" type="datetimeFigureOut">
              <a:rPr lang="ar-JO" smtClean="0"/>
              <a:t>21/07/1445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C82DF72F-F187-413C-9942-EA663B7871C3}" type="slidenum">
              <a:rPr lang="ar-JO" smtClean="0"/>
              <a:t>‹#›</a:t>
            </a:fld>
            <a:endParaRPr lang="ar-JO"/>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C8874F-2F9C-469E-9FB8-81F7731695E4}" type="datetimeFigureOut">
              <a:rPr lang="ar-JO" smtClean="0"/>
              <a:t>21/07/1445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C82DF72F-F187-413C-9942-EA663B7871C3}" type="slidenum">
              <a:rPr lang="ar-JO" smtClean="0"/>
              <a:t>‹#›</a:t>
            </a:fld>
            <a:endParaRPr lang="ar-JO"/>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88C8874F-2F9C-469E-9FB8-81F7731695E4}" type="datetimeFigureOut">
              <a:rPr lang="ar-JO" smtClean="0"/>
              <a:t>21/07/1445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C82DF72F-F187-413C-9942-EA663B7871C3}" type="slidenum">
              <a:rPr lang="ar-JO" smtClean="0"/>
              <a:t>‹#›</a:t>
            </a:fld>
            <a:endParaRPr lang="ar-JO"/>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8874F-2F9C-469E-9FB8-81F7731695E4}" type="datetimeFigureOut">
              <a:rPr lang="ar-JO" smtClean="0"/>
              <a:t>21/07/1445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82DF72F-F187-413C-9942-EA663B7871C3}" type="slidenum">
              <a:rPr lang="ar-JO" smtClean="0"/>
              <a:t>‹#›</a:t>
            </a:fld>
            <a:endParaRPr lang="ar-JO"/>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8874F-2F9C-469E-9FB8-81F7731695E4}" type="datetimeFigureOut">
              <a:rPr lang="ar-JO" smtClean="0"/>
              <a:t>21/07/1445</a:t>
            </a:fld>
            <a:endParaRPr lang="ar-JO"/>
          </a:p>
        </p:txBody>
      </p:sp>
      <p:sp>
        <p:nvSpPr>
          <p:cNvPr id="6" name="Footer Placeholder 5"/>
          <p:cNvSpPr>
            <a:spLocks noGrp="1"/>
          </p:cNvSpPr>
          <p:nvPr>
            <p:ph type="ftr" sz="quarter" idx="11"/>
          </p:nvPr>
        </p:nvSpPr>
        <p:spPr>
          <a:xfrm>
            <a:off x="914400" y="6172200"/>
            <a:ext cx="3886200" cy="457200"/>
          </a:xfrm>
        </p:spPr>
        <p:txBody>
          <a:bodyPr/>
          <a:lstStyle/>
          <a:p>
            <a:endParaRPr lang="ar-JO"/>
          </a:p>
        </p:txBody>
      </p:sp>
      <p:sp>
        <p:nvSpPr>
          <p:cNvPr id="7" name="Slide Number Placeholder 6"/>
          <p:cNvSpPr>
            <a:spLocks noGrp="1"/>
          </p:cNvSpPr>
          <p:nvPr>
            <p:ph type="sldNum" sz="quarter" idx="12"/>
          </p:nvPr>
        </p:nvSpPr>
        <p:spPr>
          <a:xfrm>
            <a:off x="146304" y="6208776"/>
            <a:ext cx="457200" cy="457200"/>
          </a:xfrm>
        </p:spPr>
        <p:txBody>
          <a:bodyPr/>
          <a:lstStyle/>
          <a:p>
            <a:fld id="{C82DF72F-F187-413C-9942-EA663B7871C3}" type="slidenum">
              <a:rPr lang="ar-JO" smtClean="0"/>
              <a:t>‹#›</a:t>
            </a:fld>
            <a:endParaRPr lang="ar-JO"/>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C8874F-2F9C-469E-9FB8-81F7731695E4}" type="datetimeFigureOut">
              <a:rPr lang="ar-JO" smtClean="0"/>
              <a:t>21/07/1445</a:t>
            </a:fld>
            <a:endParaRPr lang="ar-JO"/>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JO"/>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2DF72F-F187-413C-9942-EA663B7871C3}"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diagramQuickStyle" Target="../diagrams/quickStyle2.xml" /><Relationship Id="rId11" Type="http://schemas.openxmlformats.org/officeDocument/2006/relationships/diagramColors" Target="../diagrams/colors2.xml" /><Relationship Id="rId2" Type="http://schemas.microsoft.com/office/2007/relationships/diagramDrawing" Target="../diagrams/drawing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2.xml" /><Relationship Id="rId8" Type="http://schemas.openxmlformats.org/officeDocument/2006/relationships/diagramData" Target="../diagrams/data2.xml" /><Relationship Id="rId9" Type="http://schemas.openxmlformats.org/officeDocument/2006/relationships/diagramLayout" Target="../diagrams/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3.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4.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Subtitle 2"/>
          <p:cNvSpPr>
            <a:spLocks noGrp="1"/>
          </p:cNvSpPr>
          <p:nvPr>
            <p:ph type="subTitle" idx="1"/>
          </p:nvPr>
        </p:nvSpPr>
        <p:spPr>
          <a:xfrm>
            <a:off x="1371600" y="3886200"/>
            <a:ext cx="6400800" cy="2057400"/>
          </a:xfrm>
        </p:spPr>
        <p:txBody>
          <a:bodyPr>
            <a:normAutofit fontScale="92500" lnSpcReduction="10000"/>
          </a:bodyPr>
          <a:lstStyle/>
          <a:p>
            <a:r>
              <a:rPr lang="ar-JO" b="1" smtClean="0">
                <a:solidFill>
                  <a:schemeClr val="tx1"/>
                </a:solidFill>
                <a:latin typeface="Traditional Arabic" pitchFamily="18" charset="-78"/>
                <a:cs typeface="Traditional Arabic" pitchFamily="18" charset="-78"/>
              </a:rPr>
              <a:t>اعداد </a:t>
            </a:r>
          </a:p>
          <a:p>
            <a:r>
              <a:rPr lang="ar-JO" b="1" smtClean="0">
                <a:solidFill>
                  <a:schemeClr val="tx1"/>
                </a:solidFill>
                <a:latin typeface="Traditional Arabic" pitchFamily="18" charset="-78"/>
                <a:cs typeface="Traditional Arabic" pitchFamily="18" charset="-78"/>
              </a:rPr>
              <a:t>عبدالناصر موسى ابوالبصل</a:t>
            </a:r>
          </a:p>
          <a:p>
            <a:r>
              <a:rPr lang="ar-JO" b="1" smtClean="0">
                <a:solidFill>
                  <a:schemeClr val="tx1"/>
                </a:solidFill>
                <a:latin typeface="Traditional Arabic" pitchFamily="18" charset="-78"/>
                <a:cs typeface="Traditional Arabic" pitchFamily="18" charset="-78"/>
              </a:rPr>
              <a:t>استاذ بكلية الشريعة والدراسات الاسلامية</a:t>
            </a:r>
          </a:p>
          <a:p>
            <a:r>
              <a:rPr lang="ar-JO" b="1" smtClean="0">
                <a:solidFill>
                  <a:schemeClr val="tx1"/>
                </a:solidFill>
                <a:latin typeface="Traditional Arabic" pitchFamily="18" charset="-78"/>
                <a:cs typeface="Traditional Arabic" pitchFamily="18" charset="-78"/>
              </a:rPr>
              <a:t>عضو المجمع الفقهي</a:t>
            </a:r>
          </a:p>
          <a:p>
            <a:r>
              <a:rPr lang="ar-JO" b="1" smtClean="0">
                <a:solidFill>
                  <a:schemeClr val="tx1"/>
                </a:solidFill>
                <a:latin typeface="Traditional Arabic" pitchFamily="18" charset="-78"/>
                <a:cs typeface="Traditional Arabic" pitchFamily="18" charset="-78"/>
              </a:rPr>
              <a:t>جامعة اليرموك - الاردن</a:t>
            </a:r>
            <a:endParaRPr lang="ar-JO" b="1">
              <a:solidFill>
                <a:schemeClr val="tx1"/>
              </a:solidFill>
              <a:latin typeface="Traditional Arabic" pitchFamily="18" charset="-78"/>
              <a:cs typeface="Traditional Arabic" pitchFamily="18" charset="-78"/>
            </a:endParaRPr>
          </a:p>
        </p:txBody>
      </p:sp>
      <p:sp>
        <p:nvSpPr>
          <p:cNvPr id="2" name="Title 1"/>
          <p:cNvSpPr>
            <a:spLocks noGrp="1"/>
          </p:cNvSpPr>
          <p:nvPr>
            <p:ph type="ctrTitle"/>
          </p:nvPr>
        </p:nvSpPr>
        <p:spPr>
          <a:xfrm>
            <a:off x="685800" y="1295401"/>
            <a:ext cx="7772400" cy="2305050"/>
          </a:xfrm>
        </p:spPr>
        <p:txBody>
          <a:bodyPr>
            <a:normAutofit/>
          </a:bodyPr>
          <a:lstStyle/>
          <a:p>
            <a:r>
              <a:rPr lang="ar-JO" sz="5400" b="1" smtClean="0">
                <a:latin typeface="Traditional Arabic" pitchFamily="18" charset="-78"/>
                <a:cs typeface="Traditional Arabic" pitchFamily="18" charset="-78"/>
              </a:rPr>
              <a:t>الحكم العام لاستخدام (التكنولوجيا) الصحية في الاسلام</a:t>
            </a:r>
            <a:br>
              <a:rPr lang="ar-JO" sz="5400" b="1" smtClean="0">
                <a:latin typeface="Traditional Arabic" pitchFamily="18" charset="-78"/>
                <a:cs typeface="Traditional Arabic" pitchFamily="18" charset="-78"/>
              </a:rPr>
            </a:br>
            <a:r>
              <a:rPr lang="ar-JO" sz="2400" b="1" smtClean="0">
                <a:solidFill>
                  <a:srgbClr val="FF0000"/>
                </a:solidFill>
                <a:latin typeface="Traditional Arabic" pitchFamily="18" charset="-78"/>
                <a:cs typeface="Traditional Arabic" pitchFamily="18" charset="-78"/>
              </a:rPr>
              <a:t>ورقة مقدمة الى مؤتمر الذكاء الاصطناعي  -المنظمة الاسلامية للعلوم الطبية</a:t>
            </a:r>
            <a:endParaRPr lang="ar-JO" sz="5400" b="1">
              <a:solidFill>
                <a:srgbClr val="FF0000"/>
              </a:solidFill>
              <a:latin typeface="Traditional Arabic" pitchFamily="18" charset="-78"/>
              <a:cs typeface="Traditional Arabic" pitchFamily="18" charset="-78"/>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050" name="Picture 2"/>
          <p:cNvPicPr>
            <a:picLocks noGrp="1" noChangeAspect="1" noChangeArrowheads="1"/>
          </p:cNvPicPr>
          <p:nvPr>
            <p:ph sz="quarter" idx="1"/>
          </p:nvPr>
        </p:nvPicPr>
        <p:blipFill>
          <a:blip r:embed="rId2"/>
          <a:stretch>
            <a:fillRect/>
          </a:stretch>
        </p:blipFill>
        <p:spPr bwMode="auto">
          <a:xfrm>
            <a:off x="1752600" y="381000"/>
            <a:ext cx="6324599" cy="5943600"/>
          </a:xfrm>
          <a:prstGeom prst="rect">
            <a:avLst/>
          </a:prstGeom>
          <a:noFill/>
          <a:ln w="9525">
            <a:noFill/>
            <a:miter lim="800000"/>
          </a:ln>
          <a:effectLst/>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
          </p:nvPr>
        </p:nvSpPr>
        <p:spPr>
          <a:xfrm>
            <a:off x="457200" y="457200"/>
            <a:ext cx="8229600" cy="5867400"/>
          </a:xfrm>
        </p:spPr>
        <p:txBody>
          <a:bodyPr>
            <a:normAutofit fontScale="92500" lnSpcReduction="10000"/>
          </a:bodyPr>
          <a:lstStyle/>
          <a:p>
            <a:pPr algn="just"/>
            <a:r>
              <a:rPr lang="ar-JO" b="1" u="sng" smtClean="0">
                <a:solidFill>
                  <a:srgbClr val="C00000"/>
                </a:solidFill>
              </a:rPr>
              <a:t>ألا تلاحظون </a:t>
            </a:r>
            <a:r>
              <a:rPr lang="ar-JO" b="1" smtClean="0"/>
              <a:t>أن الضوابط أغلبها يتكرر ذكره في كل مستجد وتقنية ونازلة :</a:t>
            </a:r>
          </a:p>
          <a:p>
            <a:pPr algn="just"/>
            <a:r>
              <a:rPr lang="ar-JO" b="1" smtClean="0"/>
              <a:t>انظر </a:t>
            </a:r>
            <a:r>
              <a:rPr lang="ar-JO" b="1" u="sng" smtClean="0">
                <a:solidFill>
                  <a:srgbClr val="FF0000"/>
                </a:solidFill>
              </a:rPr>
              <a:t>قرارات المجامع الفقهية ، مثال ذلك : الابحاث الطبية (قرار </a:t>
            </a:r>
            <a:r>
              <a:rPr lang="ar-JO" b="1" u="sng">
                <a:solidFill>
                  <a:srgbClr val="FF0000"/>
                </a:solidFill>
              </a:rPr>
              <a:t>رقم: 161 (17/10</a:t>
            </a:r>
            <a:r>
              <a:rPr lang="ar-JO" b="1" u="sng" smtClean="0">
                <a:solidFill>
                  <a:srgbClr val="FF0000"/>
                </a:solidFill>
              </a:rPr>
              <a:t>)) ورد في الضوابط :</a:t>
            </a:r>
          </a:p>
          <a:p>
            <a:pPr algn="just"/>
            <a:r>
              <a:rPr lang="ar-JO" b="1" smtClean="0">
                <a:effectLst>
                  <a:outerShdw blurRad="38100" dist="38100" dir="2700000" algn="tl">
                    <a:srgbClr val="000000">
                      <a:alpha val="43137"/>
                    </a:srgbClr>
                  </a:outerShdw>
                </a:effectLst>
              </a:rPr>
              <a:t>(2) </a:t>
            </a:r>
            <a:r>
              <a:rPr lang="ar-JO" b="1">
                <a:effectLst>
                  <a:outerShdw blurRad="38100" dist="38100" dir="2700000" algn="tl">
                    <a:srgbClr val="000000">
                      <a:alpha val="43137"/>
                    </a:srgbClr>
                  </a:outerShdw>
                </a:effectLst>
              </a:rPr>
              <a:t>تحقيق المصلحة وهو أصل في الشريعة الإسلامية من خلال (جلب المصالح ودرء المفاسد عن العباد)، أما في الحالات التي لا مناص فيها من المفسدة فإنه يصار إلى دفع أعظم الضررين وأشد المفسدتين بارتكاب الأخف والأدنى.</a:t>
            </a:r>
          </a:p>
          <a:p>
            <a:pPr algn="just"/>
            <a:r>
              <a:rPr lang="ar-JO" b="1">
                <a:effectLst>
                  <a:outerShdw blurRad="38100" dist="38100" dir="2700000" algn="tl">
                    <a:srgbClr val="000000">
                      <a:alpha val="43137"/>
                    </a:srgbClr>
                  </a:outerShdw>
                </a:effectLst>
              </a:rPr>
              <a:t>(3) تحقيق العدل وهو الالتزام الأخلاقي بمعاملة كل شخص وفقًا لما هو صواب وصحيح من الناحية الأخلاقية، وإعطاء كل ذي حق حقه سواء أكان ذكرًا أم أنثى، وهو أصل مقرر في الشريعة الإسلامية، وهو أحد الصور التنفيذية لمبدأ إقامة العدل والإنصاف الذي أرسى الإسلام قواعده وجعله محور الصلاح والنجاح في الحياة.</a:t>
            </a:r>
          </a:p>
          <a:p>
            <a:pPr algn="just"/>
            <a:r>
              <a:rPr lang="ar-JO" b="1">
                <a:effectLst>
                  <a:outerShdw blurRad="38100" dist="38100" dir="2700000" algn="tl">
                    <a:srgbClr val="000000">
                      <a:alpha val="43137"/>
                    </a:srgbClr>
                  </a:outerShdw>
                </a:effectLst>
              </a:rPr>
              <a:t>(4) الإحسان: وقد وردت بشأنه أجمع آية في القرآن الكريم للحث على المصالح كلها وللزجر عن المفاسد بأسرها، وهي قوله تعالى: (إِنَّ اللّهَ يَأْمُرُ بِالْعَدْلِ وَالإِحْسَانِ وَإِيتَاء ذِي الْقُرْبَى وَيَنْهَى عَنِ الْفَحْشَاء وَالْمُنكَرِ وَالْبَغْيِ يَعِظُكُمْ لَعَلَّكُمْ تَذَكَّرُونَ) [النحل:90</a:t>
            </a:r>
            <a:r>
              <a:rPr lang="ar-JO" b="1" smtClean="0">
                <a:effectLst>
                  <a:outerShdw blurRad="38100" dist="38100" dir="2700000" algn="tl">
                    <a:srgbClr val="000000">
                      <a:alpha val="43137"/>
                    </a:srgbClr>
                  </a:outerShdw>
                </a:effectLst>
              </a:rPr>
              <a:t>]. )</a:t>
            </a:r>
            <a:endParaRPr lang="ar-JO" b="1">
              <a:effectLst>
                <a:outerShdw blurRad="38100" dist="38100" dir="2700000" algn="tl">
                  <a:srgbClr val="000000">
                    <a:alpha val="43137"/>
                  </a:srgbClr>
                </a:outerShdw>
              </a:effectLst>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pPr algn="ctr"/>
            <a:r>
              <a:rPr lang="ar-JO" sz="66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ضوابط الجراحة (رسالة دكتوراة )</a:t>
            </a:r>
            <a:endParaRPr lang="ar-JO" sz="6600" b="1">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4" name="Picture 2"/>
          <p:cNvPicPr>
            <a:picLocks noGrp="1" noChangeAspect="1" noChangeArrowheads="1"/>
          </p:cNvPicPr>
          <p:nvPr>
            <p:ph sz="quarter" idx="1"/>
          </p:nvPr>
        </p:nvPicPr>
        <p:blipFill>
          <a:blip r:embed="rId2"/>
          <a:stretch>
            <a:fillRect/>
          </a:stretch>
        </p:blipFill>
        <p:spPr bwMode="auto">
          <a:xfrm>
            <a:off x="2346199" y="1517536"/>
            <a:ext cx="4908802" cy="4432528"/>
          </a:xfrm>
          <a:prstGeom prst="rect">
            <a:avLst/>
          </a:prstGeom>
          <a:noFill/>
          <a:ln w="9525">
            <a:noFill/>
            <a:miter lim="800000"/>
          </a:ln>
          <a:effectLst/>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274638"/>
            <a:ext cx="8229600" cy="1782762"/>
          </a:xfrm>
        </p:spPr>
        <p:txBody>
          <a:bodyPr>
            <a:noAutofit/>
          </a:bodyPr>
          <a:lstStyle/>
          <a:p>
            <a:pPr algn="ctr"/>
            <a:r>
              <a:rPr lang="ar-JO" sz="54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المبادئ والقواعد الشرعية الحاكمة </a:t>
            </a:r>
            <a:br>
              <a:rPr lang="ar-JO" sz="48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br>
            <a:r>
              <a:rPr lang="ar-JO" sz="48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لاستخدام التقنيات</a:t>
            </a:r>
            <a:r>
              <a:rPr lang="ar-JO" sz="40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(التكنولوجيا)</a:t>
            </a:r>
            <a:r>
              <a:rPr lang="ar-JO" sz="48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 الصحية</a:t>
            </a:r>
            <a:endParaRPr lang="ar-JO" sz="4800" b="1">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3" name="Content Placeholder 2"/>
          <p:cNvSpPr>
            <a:spLocks noGrp="1"/>
          </p:cNvSpPr>
          <p:nvPr>
            <p:ph sz="quarter" idx="1"/>
          </p:nvPr>
        </p:nvSpPr>
        <p:spPr>
          <a:xfrm>
            <a:off x="381000" y="2362200"/>
            <a:ext cx="8382000" cy="3886200"/>
          </a:xfrm>
        </p:spPr>
        <p:txBody>
          <a:bodyPr>
            <a:normAutofit fontScale="70000" lnSpcReduction="20000"/>
          </a:bodyPr>
          <a:lstStyle/>
          <a:p>
            <a:pPr algn="just"/>
            <a:r>
              <a:rPr lang="ar-JO" sz="3600" b="1" u="sng" smtClean="0">
                <a:effectLst>
                  <a:outerShdw blurRad="38100" dist="38100" dir="2700000" algn="tl">
                    <a:srgbClr val="000000">
                      <a:alpha val="43137"/>
                    </a:srgbClr>
                  </a:outerShdw>
                </a:effectLst>
              </a:rPr>
              <a:t>أولاً:(</a:t>
            </a:r>
            <a:r>
              <a:rPr lang="ar-JO" sz="3600" b="1" smtClean="0">
                <a:effectLst>
                  <a:outerShdw blurRad="38100" dist="38100" dir="2700000" algn="tl">
                    <a:srgbClr val="000000">
                      <a:alpha val="43137"/>
                    </a:srgbClr>
                  </a:outerShdw>
                </a:effectLst>
              </a:rPr>
              <a:t>كلية أو ضابط </a:t>
            </a:r>
            <a:r>
              <a:rPr lang="ar-JO" sz="3600" b="1" smtClean="0">
                <a:solidFill>
                  <a:srgbClr val="C00000"/>
                </a:solidFill>
                <a:effectLst>
                  <a:outerShdw blurRad="38100" dist="38100" dir="2700000" algn="tl">
                    <a:srgbClr val="000000">
                      <a:alpha val="43137"/>
                    </a:srgbClr>
                  </a:outerShdw>
                </a:effectLst>
              </a:rPr>
              <a:t> المصلحة </a:t>
            </a:r>
            <a:r>
              <a:rPr lang="ar-JO" sz="3600" b="1" smtClean="0">
                <a:effectLst>
                  <a:outerShdw blurRad="38100" dist="38100" dir="2700000" algn="tl">
                    <a:srgbClr val="000000">
                      <a:alpha val="43137"/>
                    </a:srgbClr>
                  </a:outerShdw>
                </a:effectLst>
              </a:rPr>
              <a:t>) ومقصودنا هنا (</a:t>
            </a:r>
            <a:r>
              <a:rPr lang="ar-JO" sz="3600" b="1" u="sng" smtClean="0">
                <a:effectLst>
                  <a:outerShdw blurRad="38100" dist="38100" dir="2700000" algn="tl">
                    <a:srgbClr val="000000">
                      <a:alpha val="43137"/>
                    </a:srgbClr>
                  </a:outerShdw>
                </a:effectLst>
              </a:rPr>
              <a:t>المصلحة</a:t>
            </a:r>
            <a:r>
              <a:rPr lang="ar-JO" sz="3600" b="1" smtClean="0">
                <a:effectLst>
                  <a:outerShdw blurRad="38100" dist="38100" dir="2700000" algn="tl">
                    <a:srgbClr val="000000">
                      <a:alpha val="43137"/>
                    </a:srgbClr>
                  </a:outerShdw>
                </a:effectLst>
              </a:rPr>
              <a:t> </a:t>
            </a:r>
            <a:r>
              <a:rPr lang="ar-JO" sz="3600" b="1" u="sng" smtClean="0">
                <a:effectLst>
                  <a:outerShdw blurRad="38100" dist="38100" dir="2700000" algn="tl">
                    <a:srgbClr val="000000">
                      <a:alpha val="43137"/>
                    </a:srgbClr>
                  </a:outerShdw>
                </a:effectLst>
              </a:rPr>
              <a:t>الصحية المعتبرة) وهي </a:t>
            </a:r>
            <a:r>
              <a:rPr lang="ar-JO" sz="3600" b="1" smtClean="0">
                <a:effectLst>
                  <a:outerShdw blurRad="38100" dist="38100" dir="2700000" algn="tl">
                    <a:srgbClr val="000000">
                      <a:alpha val="43137"/>
                    </a:srgbClr>
                  </a:outerShdw>
                </a:effectLst>
              </a:rPr>
              <a:t>كل </a:t>
            </a:r>
            <a:r>
              <a:rPr lang="ar-JO" sz="3600" b="1" smtClean="0"/>
              <a:t>ما فيه (منفعة) أو (فائدة) أو (مصلحة) يقررها الطبيب صاحب الاختصاص (أهل الذكر )  فتوى المفتي الشرعية  تبنى على فتوى الطبيب  الطبية بالنسبة للمنفعة والضرر حالة </a:t>
            </a:r>
            <a:r>
              <a:rPr lang="ar-JO" sz="3100" b="1" smtClean="0">
                <a:effectLst>
                  <a:outerShdw blurRad="38100" dist="38100" dir="2700000" algn="tl">
                    <a:srgbClr val="000000">
                      <a:alpha val="43137"/>
                    </a:srgbClr>
                  </a:outerShdw>
                </a:effectLst>
              </a:rPr>
              <a:t>(الافطار للمريض ) ، ومن المصالح : </a:t>
            </a:r>
            <a:endParaRPr lang="ar-JO" b="1" smtClean="0">
              <a:effectLst>
                <a:outerShdw blurRad="38100" dist="38100" dir="2700000" algn="tl">
                  <a:srgbClr val="000000">
                    <a:alpha val="43137"/>
                  </a:srgbClr>
                </a:outerShdw>
              </a:effectLst>
            </a:endParaRPr>
          </a:p>
          <a:p>
            <a:pPr algn="just"/>
            <a:r>
              <a:rPr lang="ar-JO" b="1" smtClean="0">
                <a:effectLst>
                  <a:outerShdw blurRad="38100" dist="38100" dir="2700000" algn="tl">
                    <a:srgbClr val="000000">
                      <a:alpha val="43137"/>
                    </a:srgbClr>
                  </a:outerShdw>
                </a:effectLst>
              </a:rPr>
              <a:t>انقاذ الحياة .(الضرورة)</a:t>
            </a:r>
          </a:p>
          <a:p>
            <a:pPr algn="just"/>
            <a:r>
              <a:rPr lang="ar-JO" b="1" smtClean="0">
                <a:effectLst>
                  <a:outerShdw blurRad="38100" dist="38100" dir="2700000" algn="tl">
                    <a:srgbClr val="000000">
                      <a:alpha val="43137"/>
                    </a:srgbClr>
                  </a:outerShdw>
                </a:effectLst>
              </a:rPr>
              <a:t>- الشفاء  (باذن الله) بحكم التجربة .</a:t>
            </a:r>
          </a:p>
          <a:p>
            <a:pPr algn="just"/>
            <a:r>
              <a:rPr lang="ar-JO" b="1" smtClean="0">
                <a:effectLst>
                  <a:outerShdw blurRad="38100" dist="38100" dir="2700000" algn="tl">
                    <a:srgbClr val="000000">
                      <a:alpha val="43137"/>
                    </a:srgbClr>
                  </a:outerShdw>
                </a:effectLst>
              </a:rPr>
              <a:t>تقليل مدة المرض (التعجيل)(تخفيف المعاناة) (تقليل الألم)</a:t>
            </a:r>
          </a:p>
          <a:p>
            <a:pPr algn="just"/>
            <a:r>
              <a:rPr lang="ar-JO" b="1" smtClean="0">
                <a:effectLst>
                  <a:outerShdw blurRad="38100" dist="38100" dir="2700000" algn="tl">
                    <a:srgbClr val="000000">
                      <a:alpha val="43137"/>
                    </a:srgbClr>
                  </a:outerShdw>
                </a:effectLst>
              </a:rPr>
              <a:t>تأخير الضرر والمفسدة .</a:t>
            </a:r>
          </a:p>
          <a:p>
            <a:pPr algn="just"/>
            <a:r>
              <a:rPr lang="ar-JO" b="1" smtClean="0">
                <a:effectLst>
                  <a:outerShdw blurRad="38100" dist="38100" dir="2700000" algn="tl">
                    <a:srgbClr val="000000">
                      <a:alpha val="43137"/>
                    </a:srgbClr>
                  </a:outerShdw>
                </a:effectLst>
              </a:rPr>
              <a:t>تقليل التكلفة (ماديا).</a:t>
            </a:r>
          </a:p>
          <a:p>
            <a:r>
              <a:rPr lang="ar-JO" b="1" smtClean="0">
                <a:effectLst>
                  <a:outerShdw blurRad="38100" dist="38100" dir="2700000" algn="tl">
                    <a:srgbClr val="000000">
                      <a:alpha val="43137"/>
                    </a:srgbClr>
                  </a:outerShdw>
                </a:effectLst>
              </a:rPr>
              <a:t>اصلاح العيوب أو الخلل، ....</a:t>
            </a:r>
            <a:endParaRPr lang="ar-JO" smtClean="0"/>
          </a:p>
          <a:p>
            <a:pPr algn="just">
              <a:buNone/>
            </a:pPr>
            <a:r>
              <a:rPr lang="ar-JO" smtClean="0"/>
              <a:t> </a:t>
            </a: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3074" name="Picture 2"/>
          <p:cNvPicPr>
            <a:picLocks noGrp="1" noChangeAspect="1" noChangeArrowheads="1"/>
          </p:cNvPicPr>
          <p:nvPr>
            <p:ph sz="quarter" idx="1"/>
          </p:nvPr>
        </p:nvPicPr>
        <p:blipFill>
          <a:blip r:embed="rId2"/>
          <a:stretch>
            <a:fillRect/>
          </a:stretch>
        </p:blipFill>
        <p:spPr bwMode="auto">
          <a:xfrm rot="5400000">
            <a:off x="1714500" y="-647700"/>
            <a:ext cx="5791202" cy="8001002"/>
          </a:xfrm>
          <a:prstGeom prst="rect">
            <a:avLst/>
          </a:prstGeom>
          <a:noFill/>
          <a:ln w="9525">
            <a:noFill/>
            <a:miter lim="800000"/>
          </a:ln>
          <a:effectLst/>
        </p:spPr>
      </p:pic>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
          </p:nvPr>
        </p:nvSpPr>
        <p:spPr>
          <a:xfrm>
            <a:off x="457200" y="533400"/>
            <a:ext cx="8229600" cy="5592763"/>
          </a:xfrm>
        </p:spPr>
        <p:txBody>
          <a:bodyPr>
            <a:normAutofit/>
          </a:bodyPr>
          <a:lstStyle/>
          <a:p>
            <a:pPr algn="just"/>
            <a:r>
              <a:rPr lang="ar-JO" b="1" smtClean="0">
                <a:effectLst>
                  <a:outerShdw blurRad="38100" dist="38100" dir="2700000" algn="tl">
                    <a:srgbClr val="000000">
                      <a:alpha val="43137"/>
                    </a:srgbClr>
                  </a:outerShdw>
                </a:effectLst>
              </a:rPr>
              <a:t>التقنيات التي تلبي </a:t>
            </a:r>
            <a:r>
              <a:rPr lang="ar-JO" b="1" smtClean="0">
                <a:solidFill>
                  <a:srgbClr val="FF0000"/>
                </a:solidFill>
                <a:effectLst>
                  <a:outerShdw blurRad="38100" dist="38100" dir="2700000" algn="tl">
                    <a:srgbClr val="000000">
                      <a:alpha val="43137"/>
                    </a:srgbClr>
                  </a:outerShdw>
                </a:effectLst>
              </a:rPr>
              <a:t>الضروريات</a:t>
            </a:r>
            <a:r>
              <a:rPr lang="ar-JO" b="1" smtClean="0">
                <a:effectLst>
                  <a:outerShdw blurRad="38100" dist="38100" dir="2700000" algn="tl">
                    <a:srgbClr val="000000">
                      <a:alpha val="43137"/>
                    </a:srgbClr>
                  </a:outerShdw>
                </a:effectLst>
              </a:rPr>
              <a:t> ، كالجراحة التي يجريها الروبوت لإنقاذ حياة انسان ، ونسبة النجاح فيها أعلى بكثير من إجراء الانسان لها (النسب يقررها ذوو الاختصاص والمعرفة)؛ تصبح واجبة أو مندوبة عند بعضهم ،حسب قواعد الترجيح وتحقق النسب وموازنتها . المهم أن المشروعية متحققة .</a:t>
            </a:r>
          </a:p>
          <a:p>
            <a:pPr algn="just"/>
            <a:r>
              <a:rPr lang="ar-JO" b="1" smtClean="0">
                <a:effectLst>
                  <a:outerShdw blurRad="38100" dist="38100" dir="2700000" algn="tl">
                    <a:srgbClr val="000000">
                      <a:alpha val="43137"/>
                    </a:srgbClr>
                  </a:outerShdw>
                </a:effectLst>
              </a:rPr>
              <a:t>وكذلك الحال بالنسبة </a:t>
            </a:r>
            <a:r>
              <a:rPr lang="ar-JO" b="1" smtClean="0">
                <a:solidFill>
                  <a:srgbClr val="FF0000"/>
                </a:solidFill>
                <a:effectLst>
                  <a:outerShdw blurRad="38100" dist="38100" dir="2700000" algn="tl">
                    <a:srgbClr val="000000">
                      <a:alpha val="43137"/>
                    </a:srgbClr>
                  </a:outerShdw>
                </a:effectLst>
              </a:rPr>
              <a:t>للحاجيات</a:t>
            </a:r>
            <a:r>
              <a:rPr lang="ar-JO" b="1" smtClean="0">
                <a:effectLst>
                  <a:outerShdw blurRad="38100" dist="38100" dir="2700000" algn="tl">
                    <a:srgbClr val="000000">
                      <a:alpha val="43137"/>
                    </a:srgbClr>
                  </a:outerShdw>
                </a:effectLst>
              </a:rPr>
              <a:t> – مع ملاحظة ترجيح عدد من الفقهاء للعمل بقاعدة (تنزل الحاجة منزلة الضرورة) ....</a:t>
            </a:r>
          </a:p>
          <a:p>
            <a:pPr algn="just"/>
            <a:r>
              <a:rPr lang="ar-JO" b="1" smtClean="0">
                <a:effectLst>
                  <a:outerShdw blurRad="38100" dist="38100" dir="2700000" algn="tl">
                    <a:srgbClr val="000000">
                      <a:alpha val="43137"/>
                    </a:srgbClr>
                  </a:outerShdw>
                </a:effectLst>
              </a:rPr>
              <a:t>وقد مثل بعض الاطباء (د عمر قصولي ) للضرورات باكتشاف دواء منقذ للحياة كالانسولين لمرضى السكري المعتمدين عليه ، والحاجيات باكتشاف دواء لمعالجة القلق ، والتحسينات باكتشاف مرهم تجميلي ....(المشروعية  بمعنى المباح بضوابطه)</a:t>
            </a:r>
            <a:endParaRPr lang="ar-JO" b="1">
              <a:effectLst>
                <a:outerShdw blurRad="38100" dist="38100" dir="2700000" algn="tl">
                  <a:srgbClr val="000000">
                    <a:alpha val="43137"/>
                  </a:srgbClr>
                </a:outerShdw>
              </a:effectLst>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
          </p:nvPr>
        </p:nvSpPr>
        <p:spPr>
          <a:xfrm>
            <a:off x="457200" y="533400"/>
            <a:ext cx="8229600" cy="5592763"/>
          </a:xfrm>
        </p:spPr>
        <p:txBody>
          <a:bodyPr/>
          <a:lstStyle/>
          <a:p>
            <a:pPr algn="just"/>
            <a:r>
              <a:rPr lang="ar-JO" b="1" smtClean="0"/>
              <a:t>ثانيا : (ضابط منع الضرر )كل ما فيه ضرر أو إضرار بالإنسان فالأصل فيه المنع والحظر.</a:t>
            </a:r>
          </a:p>
          <a:p>
            <a:pPr algn="just"/>
            <a:r>
              <a:rPr lang="ar-JO" b="1" smtClean="0"/>
              <a:t>وتطبيق هذا المبدأ أو القاعدة المستندة الى قاعدة (الضرر يزال) يستلزم جمع بقية القواعد المكملة كالضرر يدفع بقدر الامكان ، والضرر لايزال بمثله ، والموازنة بين الضرر والمنفعة ، والضرر الاشد مقابل الضرر الاخف ...</a:t>
            </a:r>
          </a:p>
          <a:p>
            <a:pPr algn="just"/>
            <a:r>
              <a:rPr lang="ar-JO" b="1" smtClean="0"/>
              <a:t>ضابط  المسؤولية بنوعيها والضمان وعدم هدر حقوق الناس.</a:t>
            </a:r>
          </a:p>
          <a:p>
            <a:pPr algn="just"/>
            <a:r>
              <a:rPr lang="ar-JO" b="1" smtClean="0"/>
              <a:t>ضابط الاذن الشرعي حسب قرار المجمع .</a:t>
            </a:r>
          </a:p>
          <a:p>
            <a:pPr algn="just"/>
            <a:r>
              <a:rPr lang="ar-JO" b="1" smtClean="0"/>
              <a:t>ضابط عدم تغيير الاوضاع الشرعية الثابتة بالنصوص والقواعد التي لاتخضع للتغيير ، أما الاحكام التي بنيت على نتائج أو أضرار ثم تغيرت تلك النتائج وأصبحت منافع فهذه يتغير الحكم بالنسبة لها (مثال ذلك تاريخيا نقل الدم ) .</a:t>
            </a:r>
            <a:endParaRPr lang="ar-JO" b="1"/>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52400"/>
            <a:ext cx="8001000" cy="914400"/>
          </a:xfrm>
        </p:spPr>
        <p:txBody>
          <a:bodyPr>
            <a:noAutofit/>
          </a:bodyPr>
          <a:lstStyle/>
          <a:p>
            <a:pPr algn="ctr"/>
            <a:r>
              <a:rPr lang="ar-JO"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المبادئ الإسلامية العشرة لاستخدام التقنيات الصحية</a:t>
            </a:r>
            <a:endParaRPr lang="ar-JO" b="1">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3" name="Content Placeholder 2"/>
          <p:cNvSpPr>
            <a:spLocks noGrp="1"/>
          </p:cNvSpPr>
          <p:nvPr>
            <p:ph sz="quarter" idx="1"/>
          </p:nvPr>
        </p:nvSpPr>
        <p:spPr>
          <a:xfrm>
            <a:off x="914400" y="1295400"/>
            <a:ext cx="7772400" cy="4724400"/>
          </a:xfrm>
        </p:spPr>
        <p:txBody>
          <a:bodyPr>
            <a:normAutofit lnSpcReduction="10000"/>
          </a:bodyPr>
          <a:lstStyle/>
          <a:p>
            <a:r>
              <a:rPr lang="ar-JO" b="1" smtClean="0">
                <a:effectLst>
                  <a:outerShdw blurRad="38100" dist="38100" dir="2700000" algn="tl">
                    <a:srgbClr val="000000">
                      <a:alpha val="43137"/>
                    </a:srgbClr>
                  </a:outerShdw>
                </a:effectLst>
              </a:rPr>
              <a:t>تحقيق الكرامة الانسانية :</a:t>
            </a:r>
          </a:p>
          <a:p>
            <a:r>
              <a:rPr lang="ar-JO" b="1" smtClean="0">
                <a:effectLst>
                  <a:outerShdw blurRad="38100" dist="38100" dir="2700000" algn="tl">
                    <a:srgbClr val="000000">
                      <a:alpha val="43137"/>
                    </a:srgbClr>
                  </a:outerShdw>
                </a:effectLst>
              </a:rPr>
              <a:t>جلب المصلحة:(مقاصدية)</a:t>
            </a:r>
          </a:p>
          <a:p>
            <a:r>
              <a:rPr lang="ar-JO" b="1" smtClean="0">
                <a:effectLst>
                  <a:outerShdw blurRad="38100" dist="38100" dir="2700000" algn="tl">
                    <a:srgbClr val="000000">
                      <a:alpha val="43137"/>
                    </a:srgbClr>
                  </a:outerShdw>
                </a:effectLst>
              </a:rPr>
              <a:t>دفع المفسدة وانتفاء الضرر:(مقاصدية) (لاضرر ولاضرار)</a:t>
            </a:r>
          </a:p>
          <a:p>
            <a:r>
              <a:rPr lang="ar-JO" b="1" smtClean="0">
                <a:effectLst>
                  <a:outerShdw blurRad="38100" dist="38100" dir="2700000" algn="tl">
                    <a:srgbClr val="000000">
                      <a:alpha val="43137"/>
                    </a:srgbClr>
                  </a:outerShdw>
                </a:effectLst>
              </a:rPr>
              <a:t>العدل والمساواة : </a:t>
            </a:r>
          </a:p>
          <a:p>
            <a:r>
              <a:rPr lang="ar-JO" b="1" smtClean="0">
                <a:effectLst>
                  <a:outerShdw blurRad="38100" dist="38100" dir="2700000" algn="tl">
                    <a:srgbClr val="000000">
                      <a:alpha val="43137"/>
                    </a:srgbClr>
                  </a:outerShdw>
                </a:effectLst>
              </a:rPr>
              <a:t>حرية الارادة :(الاذن )</a:t>
            </a:r>
          </a:p>
          <a:p>
            <a:r>
              <a:rPr lang="ar-JO" b="1" smtClean="0">
                <a:effectLst>
                  <a:outerShdw blurRad="38100" dist="38100" dir="2700000" algn="tl">
                    <a:srgbClr val="000000">
                      <a:alpha val="43137"/>
                    </a:srgbClr>
                  </a:outerShdw>
                </a:effectLst>
              </a:rPr>
              <a:t>النصيحة (الدين النصيحة ) (الأمانة)</a:t>
            </a:r>
          </a:p>
          <a:p>
            <a:r>
              <a:rPr lang="ar-JO" b="1" smtClean="0">
                <a:effectLst>
                  <a:outerShdw blurRad="38100" dist="38100" dir="2700000" algn="tl">
                    <a:srgbClr val="000000">
                      <a:alpha val="43137"/>
                    </a:srgbClr>
                  </a:outerShdw>
                </a:effectLst>
              </a:rPr>
              <a:t>الوعي والتبصير والشفافية</a:t>
            </a:r>
            <a:r>
              <a:rPr lang="ar-JO" b="1" smtClean="0">
                <a:effectLst>
                  <a:outerShdw blurRad="38100" dist="38100" dir="2700000" algn="tl">
                    <a:srgbClr val="000000">
                      <a:alpha val="43137"/>
                    </a:srgbClr>
                  </a:outerShdw>
                </a:effectLst>
                <a:sym typeface="Wingdings" pitchFamily="2" charset="2"/>
              </a:rPr>
              <a:t>(الصدق)</a:t>
            </a:r>
            <a:endParaRPr lang="ar-JO" b="1" smtClean="0">
              <a:effectLst>
                <a:outerShdw blurRad="38100" dist="38100" dir="2700000" algn="tl">
                  <a:srgbClr val="000000">
                    <a:alpha val="43137"/>
                  </a:srgbClr>
                </a:outerShdw>
              </a:effectLst>
            </a:endParaRPr>
          </a:p>
          <a:p>
            <a:r>
              <a:rPr lang="ar-JO" b="1" smtClean="0">
                <a:effectLst>
                  <a:outerShdw blurRad="38100" dist="38100" dir="2700000" algn="tl">
                    <a:srgbClr val="000000">
                      <a:alpha val="43137"/>
                    </a:srgbClr>
                  </a:outerShdw>
                </a:effectLst>
              </a:rPr>
              <a:t>المساءلة والمسؤولية :</a:t>
            </a:r>
          </a:p>
          <a:p>
            <a:r>
              <a:rPr lang="ar-JO" b="1" smtClean="0">
                <a:effectLst>
                  <a:outerShdw blurRad="38100" dist="38100" dir="2700000" algn="tl">
                    <a:srgbClr val="000000">
                      <a:alpha val="43137"/>
                    </a:srgbClr>
                  </a:outerShdw>
                </a:effectLst>
              </a:rPr>
              <a:t>الخصوصية وعدم افشاء الاسرار:</a:t>
            </a:r>
          </a:p>
          <a:p>
            <a:r>
              <a:rPr lang="ar-JO" b="1" smtClean="0">
                <a:effectLst>
                  <a:outerShdw blurRad="38100" dist="38100" dir="2700000" algn="tl">
                    <a:srgbClr val="000000">
                      <a:alpha val="43137"/>
                    </a:srgbClr>
                  </a:outerShdw>
                </a:effectLst>
              </a:rPr>
              <a:t>الاستدامة (اذا قامت القيامة وفي يد أحكم فسيلة فليغرسها):</a:t>
            </a: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algn="ctr"/>
            <a:br>
              <a:rPr lang="ar-JO" sz="3200" b="1" smtClean="0">
                <a:solidFill>
                  <a:schemeClr val="tx1"/>
                </a:solidFill>
                <a:latin typeface="Traditional Arabic" pitchFamily="18" charset="-78"/>
                <a:cs typeface="Traditional Arabic" pitchFamily="18" charset="-78"/>
              </a:rPr>
            </a:br>
            <a:r>
              <a:rPr lang="ar-JO" sz="3200" b="1" smtClean="0">
                <a:solidFill>
                  <a:schemeClr val="tx1"/>
                </a:solidFill>
                <a:latin typeface="Traditional Arabic" pitchFamily="18" charset="-78"/>
                <a:cs typeface="Traditional Arabic" pitchFamily="18" charset="-78"/>
              </a:rPr>
              <a:t>(</a:t>
            </a:r>
            <a:r>
              <a:rPr lang="en-US" sz="3200" b="1" smtClean="0">
                <a:solidFill>
                  <a:schemeClr val="tx1"/>
                </a:solidFill>
                <a:latin typeface="Traditional Arabic" pitchFamily="18" charset="-78"/>
                <a:cs typeface="Traditional Arabic" pitchFamily="18" charset="-78"/>
              </a:rPr>
              <a:t>WHO</a:t>
            </a:r>
            <a:r>
              <a:rPr lang="ar-JO" sz="3200" b="1" smtClean="0">
                <a:solidFill>
                  <a:schemeClr val="tx1"/>
                </a:solidFill>
                <a:latin typeface="Traditional Arabic" pitchFamily="18" charset="-78"/>
                <a:cs typeface="Traditional Arabic" pitchFamily="18" charset="-78"/>
              </a:rPr>
              <a:t>) ستة مبادئ لضمان خدمة الذكاء الاصطناعي </a:t>
            </a:r>
            <a:br>
              <a:rPr lang="ar-JO" sz="3200" b="1" smtClean="0">
                <a:solidFill>
                  <a:schemeClr val="tx1"/>
                </a:solidFill>
                <a:latin typeface="Traditional Arabic" pitchFamily="18" charset="-78"/>
                <a:cs typeface="Traditional Arabic" pitchFamily="18" charset="-78"/>
              </a:rPr>
            </a:br>
            <a:r>
              <a:rPr lang="ar-JO" sz="3200" b="1" smtClean="0">
                <a:solidFill>
                  <a:schemeClr val="tx1"/>
                </a:solidFill>
                <a:latin typeface="Traditional Arabic" pitchFamily="18" charset="-78"/>
                <a:cs typeface="Traditional Arabic" pitchFamily="18" charset="-78"/>
              </a:rPr>
              <a:t>للمصلحة العامة في جميع البلدان</a:t>
            </a:r>
            <a:endParaRPr lang="ar-JO" sz="3200">
              <a:solidFill>
                <a:schemeClr val="tx1"/>
              </a:solidFill>
              <a:latin typeface="Traditional Arabic" pitchFamily="18" charset="-78"/>
              <a:cs typeface="Traditional Arabic" pitchFamily="18" charset="-78"/>
            </a:endParaRPr>
          </a:p>
        </p:txBody>
      </p:sp>
      <p:sp>
        <p:nvSpPr>
          <p:cNvPr id="3" name="Content Placeholder 2"/>
          <p:cNvSpPr>
            <a:spLocks noGrp="1"/>
          </p:cNvSpPr>
          <p:nvPr>
            <p:ph sz="quarter" idx="1"/>
          </p:nvPr>
        </p:nvSpPr>
        <p:spPr>
          <a:xfrm>
            <a:off x="457200" y="1600200"/>
            <a:ext cx="8229600" cy="4800600"/>
          </a:xfrm>
        </p:spPr>
        <p:txBody>
          <a:bodyPr>
            <a:noAutofit/>
          </a:bodyPr>
          <a:lstStyle/>
          <a:p>
            <a:pPr algn="just"/>
            <a:r>
              <a:rPr lang="ar-JO" sz="1400" smtClean="0"/>
              <a:t>للحد </a:t>
            </a:r>
            <a:r>
              <a:rPr lang="ar-JO" sz="1400"/>
              <a:t>من المخاطر وتحقيق الاستفادة القصوى من الفرص التي ينطوي عليها استخدام الذكاء الاصطناعي لأغراض الصحة، تقدم المنظمة المبادئ التالية أساسا لتنظيم الذكاء الاصطناعي وحوكمته:</a:t>
            </a:r>
          </a:p>
          <a:p>
            <a:pPr algn="just"/>
            <a:r>
              <a:rPr lang="ar-JO" sz="1400" b="1"/>
              <a:t>حماية استقلالية الأفراد</a:t>
            </a:r>
            <a:r>
              <a:rPr lang="ar-JO" sz="1400"/>
              <a:t>: يقصد بهذا في سياق الرعاية الصحية أنه ينبغي أن يظل الأفراد متحكمين في نظم الرعاية الصحية والقرارات الطبية؛ وأنه ينبغي حماية الخصوصية والسرية، وأنه يجب أن يعطي المرضى موافقة سليمة ومستنيرة عبر الأطر القانونية المناسبة لحماية البيانات.</a:t>
            </a:r>
          </a:p>
          <a:p>
            <a:pPr algn="just"/>
            <a:r>
              <a:rPr lang="ar-JO" sz="1400" b="1"/>
              <a:t>تعزيز رفاه الأفراد وأمانهم والمصلحة العامة.</a:t>
            </a:r>
            <a:r>
              <a:rPr lang="ar-JO" sz="1400"/>
              <a:t> ينبغي أن يستوفي مصممو تكنولوجيات الذكاء الاصطناعي المتطلبات التنظيمية الخاصة بالأمان والدقة والكفاءة فيما يتعلق بحالات الاستخدام ودواعي الاستعمال المحددة تحديدا دقيقا. ويجب إتاحة تدابير لمراقبة الجودة في الممارسة العملية وتحسين الجودة في استخدام الذكاء الاصطناعي.</a:t>
            </a:r>
          </a:p>
          <a:p>
            <a:pPr algn="just"/>
            <a:r>
              <a:rPr lang="ar-JO" sz="1400" b="1"/>
              <a:t>ضمان الشفافية وعدم الاستعصاء على الفهم البشري والوضوح</a:t>
            </a:r>
            <a:r>
              <a:rPr lang="ar-JO" sz="1400"/>
              <a:t>. تقتضي الشفافية نشر أو توثيق معلومات كافية قبل تصميم تكنولوجيا للذكاء الاصطناعي أو نشرها. ويجب أن تكون هذه المعلومات متاحة بسهولة وأن تيسر إجراء مشاورات ومناقشات عامة هادفة عن الكيفية التي صممت بها التكنولوجيا وكيف ينبغي أو لا ينبغي أن تستخدم.</a:t>
            </a:r>
          </a:p>
          <a:p>
            <a:pPr algn="just"/>
            <a:r>
              <a:rPr lang="ar-JO" sz="1400" b="1"/>
              <a:t>تعزيز المسؤولية والمساءلة</a:t>
            </a:r>
            <a:r>
              <a:rPr lang="ar-JO" sz="1400"/>
              <a:t>. بالرغم من أن تكنولوجيات الذكاء الاصطناعي تنجز مهام محددة، فإن من مسؤولية الجهات المعنية أن تكفل استخدام هذه التكنولوجيات وفقا لشروط مناسبة من قبل أشخاص مدربين تدريبا مناسبا. وينبغي أن تتاح آليات فعالة لطرح الأسئلة والانتصاف للأفراد والمجموعات التي تأثرت سلبا بقرارات اتخذت استنادا إلى خوارزميات.</a:t>
            </a:r>
          </a:p>
          <a:p>
            <a:pPr algn="just"/>
            <a:r>
              <a:rPr lang="ar-JO" sz="1400" b="1"/>
              <a:t>ضمان إشراك الجميع والإنصاف</a:t>
            </a:r>
            <a:r>
              <a:rPr lang="ar-JO" sz="1400"/>
              <a:t>. يقتضي إشراك الجميع تصميم الذكاء الاصطناعي المخصص الصحة بحيث يشجع على استخدامه والاستفادة منه على أوسع نطاق ممكن، بصرف النظر عن العمر، أو الجنس، أو النوع الاجتماعي، أو الدخل، أو العرق، أو الاثنية، أو الميل الجنسي، أو القدرة أو سائر المواصفات المحمية بموجب قوانين حقوق الإنسان.</a:t>
            </a:r>
          </a:p>
          <a:p>
            <a:pPr algn="just"/>
            <a:r>
              <a:rPr lang="ar-JO" sz="1400" b="1"/>
              <a:t>تشجيع ذكاء اصطناعي مستجيب ومستدام.</a:t>
            </a:r>
            <a:r>
              <a:rPr lang="ar-JO" sz="1400"/>
              <a:t> ينبغي للمصممين والمطورين والمستخدمين أن يواظبوا على تقييم تطبيقات الذكاء الاصطناعي بشفافية خلال استعمالها الفعلي لتحديد ما إذا كان الذكاء الاصطناعي يستجيب على نحو كاف ومناسب للتوقعات والمتطلبات. وينبغي أيضا أن تُصمّم نظم الذكاء الاصطناعي على نحو يكفل التقليل إلى الحد الأدنى من تأثيراتها البيئية ويزيد من كفاءة استخدام الطاقة. </a:t>
            </a: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00B0F0"/>
        </a:solidFill>
        <a:effectLst/>
      </p:bgPr>
    </p:bg>
    <p:spTree>
      <p:nvGrpSpPr>
        <p:cNvPr id="1" name=""/>
        <p:cNvGrpSpPr/>
        <p:nvPr/>
      </p:nvGrpSpPr>
      <p:grpSpPr>
        <a:xfrm>
          <a:off x="0" y="0"/>
          <a:ext cx="0" cy="0"/>
        </a:xfrm>
      </p:grpSpPr>
      <p:sp>
        <p:nvSpPr>
          <p:cNvPr id="2" name="Title 1"/>
          <p:cNvSpPr>
            <a:spLocks noGrp="1"/>
          </p:cNvSpPr>
          <p:nvPr>
            <p:ph type="title"/>
          </p:nvPr>
        </p:nvSpPr>
        <p:spPr>
          <a:xfrm>
            <a:off x="914400" y="274638"/>
            <a:ext cx="7772400" cy="3382962"/>
          </a:xfrm>
        </p:spPr>
        <p:txBody>
          <a:bodyPr>
            <a:normAutofit/>
          </a:bodyPr>
          <a:lstStyle/>
          <a:p>
            <a:pPr algn="ctr"/>
            <a:r>
              <a:rPr lang="ar-JO" sz="8800" b="1" smtClean="0">
                <a:solidFill>
                  <a:schemeClr val="tx1"/>
                </a:solidFill>
                <a:latin typeface="Traditional Arabic" pitchFamily="18" charset="-78"/>
                <a:cs typeface="Traditional Arabic" pitchFamily="18" charset="-78"/>
              </a:rPr>
              <a:t>شُكراً لِحُسْنِ اسْتماعِكُم</a:t>
            </a:r>
            <a:endParaRPr lang="ar-JO" sz="8800" b="1">
              <a:solidFill>
                <a:schemeClr val="tx1"/>
              </a:solidFill>
              <a:latin typeface="Traditional Arabic" pitchFamily="18" charset="-78"/>
              <a:cs typeface="Traditional Arabic" pitchFamily="18" charset="-78"/>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6" name="Diagram 5"/>
          <p:cNvGraphicFramePr/>
          <p:nvPr/>
        </p:nvGraphicFramePr>
        <p:xfrm>
          <a:off x="457200" y="274638"/>
          <a:ext cx="8229600" cy="2773362"/>
        </p:xfrm>
        <a:graphic>
          <a:graphicData uri="http://schemas.openxmlformats.org/drawingml/2006/diagram">
            <dgm:relIds xmlns:dgm="http://schemas.openxmlformats.org/drawingml/2006/diagram" r:dm="rId3" r:lo="rId4" r:qs="rId5" r:cs="rId6"/>
          </a:graphicData>
        </a:graphic>
      </p:graphicFrame>
      <p:graphicFrame>
        <p:nvGraphicFramePr>
          <p:cNvPr id="7" name="Content Placeholder 6"/>
          <p:cNvGraphicFramePr>
            <a:graphicFrameLocks noGrp="1"/>
          </p:cNvGraphicFramePr>
          <p:nvPr>
            <p:ph sz="quarter" idx="1"/>
          </p:nvPr>
        </p:nvGraphicFramePr>
        <p:xfrm>
          <a:off x="914400" y="3124200"/>
          <a:ext cx="7772400" cy="2971800"/>
        </p:xfrm>
        <a:graphic>
          <a:graphicData uri="http://schemas.openxmlformats.org/drawingml/2006/diagram">
            <dgm:relIds xmlns:dgm="http://schemas.openxmlformats.org/drawingml/2006/diagram" r:dm="rId8" r:lo="rId9" r:qs="rId10" r:cs="rId11"/>
          </a:graphicData>
        </a:graphic>
      </p:graphicFrame>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Content Placeholder 3"/>
          <p:cNvGraphicFramePr>
            <a:graphicFrameLocks noGrp="1"/>
          </p:cNvGraphicFramePr>
          <p:nvPr>
            <p:ph sz="quarter" idx="1"/>
          </p:nvPr>
        </p:nvGraphicFramePr>
        <p:xfrm>
          <a:off x="533400" y="2514600"/>
          <a:ext cx="8229600" cy="1600200"/>
        </p:xfrm>
        <a:graphic>
          <a:graphicData uri="http://schemas.openxmlformats.org/drawingml/2006/diagram">
            <dgm:relIds xmlns:dgm="http://schemas.openxmlformats.org/drawingml/2006/diagram" r:dm="rId3" r:lo="rId4" r:qs="rId5" r:cs="rId6"/>
          </a:graphicData>
        </a:graphic>
      </p:graphicFrame>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pPr algn="ctr"/>
            <a:r>
              <a:rPr lang="ar-JO" sz="6000" b="1" smtClean="0">
                <a:solidFill>
                  <a:schemeClr val="tx1"/>
                </a:solidFill>
                <a:latin typeface="Traditional Arabic" pitchFamily="18" charset="-78"/>
                <a:cs typeface="Traditional Arabic" pitchFamily="18" charset="-78"/>
              </a:rPr>
              <a:t>مصطلحات </a:t>
            </a:r>
            <a:endParaRPr lang="ar-JO" sz="6000" b="1">
              <a:solidFill>
                <a:schemeClr val="tx1"/>
              </a:solidFill>
              <a:latin typeface="Traditional Arabic" pitchFamily="18" charset="-78"/>
              <a:cs typeface="Traditional Arabic" pitchFamily="18" charset="-78"/>
            </a:endParaRPr>
          </a:p>
        </p:txBody>
      </p:sp>
      <p:graphicFrame>
        <p:nvGraphicFramePr>
          <p:cNvPr id="4" name="Content Placeholder 3"/>
          <p:cNvGraphicFramePr>
            <a:graphicFrameLocks noGrp="1"/>
          </p:cNvGraphicFramePr>
          <p:nvPr>
            <p:ph sz="quarter" idx="1"/>
          </p:nvPr>
        </p:nvGraphicFramePr>
        <p:xfrm>
          <a:off x="228600" y="1371600"/>
          <a:ext cx="8458200" cy="3810000"/>
        </p:xfrm>
        <a:graphic>
          <a:graphicData uri="http://schemas.openxmlformats.org/drawingml/2006/diagram">
            <dgm:relIds xmlns:dgm="http://schemas.openxmlformats.org/drawingml/2006/diagram" r:dm="rId3" r:lo="rId4" r:qs="rId5" r:cs="rId6"/>
          </a:graphicData>
        </a:graphic>
      </p:graphicFrame>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ar-JO" sz="5400" b="1" smtClean="0">
                <a:solidFill>
                  <a:schemeClr val="tx1"/>
                </a:solidFill>
                <a:latin typeface="Traditional Arabic" pitchFamily="18" charset="-78"/>
                <a:cs typeface="Traditional Arabic" pitchFamily="18" charset="-78"/>
              </a:rPr>
              <a:t>التقنية أو التقانة </a:t>
            </a:r>
            <a:r>
              <a:rPr lang="ar-JO" sz="4800" smtClean="0">
                <a:solidFill>
                  <a:schemeClr val="tx1"/>
                </a:solidFill>
                <a:latin typeface="Traditional Arabic" pitchFamily="18" charset="-78"/>
                <a:cs typeface="Traditional Arabic" pitchFamily="18" charset="-78"/>
              </a:rPr>
              <a:t>(</a:t>
            </a:r>
            <a:r>
              <a:rPr lang="en-US" sz="4800" b="1"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Technology</a:t>
            </a:r>
            <a:r>
              <a:rPr lang="ar-JO" sz="4800" smtClean="0">
                <a:solidFill>
                  <a:schemeClr val="tx1"/>
                </a:solidFill>
                <a:latin typeface="Traditional Arabic" pitchFamily="18" charset="-78"/>
                <a:cs typeface="Traditional Arabic" pitchFamily="18" charset="-78"/>
              </a:rPr>
              <a:t>)</a:t>
            </a:r>
            <a:endParaRPr lang="ar-JO" sz="4800">
              <a:solidFill>
                <a:schemeClr val="tx1"/>
              </a:solidFill>
              <a:latin typeface="Traditional Arabic" pitchFamily="18" charset="-78"/>
              <a:cs typeface="Traditional Arabic" pitchFamily="18" charset="-78"/>
            </a:endParaRPr>
          </a:p>
        </p:txBody>
      </p:sp>
      <p:sp>
        <p:nvSpPr>
          <p:cNvPr id="3" name="Content Placeholder 2"/>
          <p:cNvSpPr>
            <a:spLocks noGrp="1"/>
          </p:cNvSpPr>
          <p:nvPr>
            <p:ph sz="quarter" idx="1"/>
          </p:nvPr>
        </p:nvSpPr>
        <p:spPr/>
        <p:txBody>
          <a:bodyPr>
            <a:normAutofit/>
          </a:bodyPr>
          <a:lstStyle/>
          <a:p>
            <a:pPr algn="just"/>
            <a:r>
              <a:rPr lang="ar-JO" b="1" smtClean="0"/>
              <a:t>”هي </a:t>
            </a:r>
            <a:r>
              <a:rPr lang="ar-JO" b="1"/>
              <a:t>الجهد المنظم الرامي لاستخدام نتائج البحث العلمي في تطوير أساليب العمليات  الانتاجية لتسخير البيئة المحيطة بالإنسان وتطويع ما فيها من مواد وطاقة لإشباع مصالحه الضرورية والحاجية والتحسينية.. وبصورة عامة مجموع السبل التي توفر للإنسان حياة مادية </a:t>
            </a:r>
            <a:r>
              <a:rPr lang="ar-JO" b="1" smtClean="0"/>
              <a:t>آمنة“.</a:t>
            </a:r>
            <a:r>
              <a:rPr lang="ar-JO" sz="1800" b="1" smtClean="0"/>
              <a:t>( البيان 37\48).</a:t>
            </a:r>
            <a:endParaRPr lang="ar-JO" b="1" smtClean="0"/>
          </a:p>
          <a:p>
            <a:pPr algn="just"/>
            <a:r>
              <a:rPr lang="ar-JO" b="1" smtClean="0"/>
              <a:t>(التطبيق العملي للبحث والتفكير العلمي لما ينتجه أو يبتكره الإنسان في مجال الثقافة المادية, وما يرتبط بها من معارف ومهارات وخبرات...)</a:t>
            </a:r>
            <a:r>
              <a:rPr lang="ar-JO" sz="1800" b="1" smtClean="0"/>
              <a:t>(</a:t>
            </a:r>
            <a:r>
              <a:rPr lang="ar-JO" sz="1800" smtClean="0"/>
              <a:t>المجلة العربية للعلوم والابحاث ...)</a:t>
            </a:r>
            <a:endParaRPr lang="ar-JO" b="1" smtClean="0"/>
          </a:p>
          <a:p>
            <a:pPr algn="just"/>
            <a:endParaRPr lang="en-US" b="1"/>
          </a:p>
          <a:p>
            <a:endParaRPr lang="ar-JO"/>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274638"/>
            <a:ext cx="8229600" cy="944562"/>
          </a:xfrm>
        </p:spPr>
        <p:txBody>
          <a:bodyPr>
            <a:noAutofit/>
          </a:bodyPr>
          <a:lstStyle/>
          <a:p>
            <a:pPr algn="ctr"/>
            <a:r>
              <a:rPr lang="ar-JO" sz="60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منظمة الصحة العالمية (</a:t>
            </a:r>
            <a:r>
              <a:rPr lang="en-US" sz="60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WHO</a:t>
            </a:r>
            <a:r>
              <a:rPr lang="ar-JO" sz="60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a:t>
            </a:r>
            <a:endParaRPr lang="ar-JO" sz="6000" b="1">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3" name="Content Placeholder 2"/>
          <p:cNvSpPr>
            <a:spLocks noGrp="1"/>
          </p:cNvSpPr>
          <p:nvPr>
            <p:ph sz="quarter" idx="1"/>
          </p:nvPr>
        </p:nvSpPr>
        <p:spPr>
          <a:xfrm>
            <a:off x="457200" y="1447800"/>
            <a:ext cx="8229600" cy="4953000"/>
          </a:xfrm>
        </p:spPr>
        <p:txBody>
          <a:bodyPr>
            <a:normAutofit/>
          </a:bodyPr>
          <a:lstStyle/>
          <a:p>
            <a:pPr algn="just"/>
            <a:r>
              <a:rPr lang="ar-JO" b="1" smtClean="0"/>
              <a:t>تشمل </a:t>
            </a:r>
            <a:r>
              <a:rPr lang="ar-JO" smtClean="0"/>
              <a:t>(التكنولوجيا)</a:t>
            </a:r>
            <a:r>
              <a:rPr lang="ar-JO" b="1" smtClean="0"/>
              <a:t>التقنيات الصحية : الأدوية والأجهزة الطبية والتقنيات المساعدة والتقنيات والإجراءات التي تم تطويرها لحل المشكلات الصحية وتحسين نوعية الحياة. تُستخدم هذه التقنيات في جميع أنواع المرافق الصحية، وتلعب دورًا رئيسيًا في </a:t>
            </a:r>
            <a:r>
              <a:rPr lang="ar-JO" b="1" u="sng" smtClean="0"/>
              <a:t>أنظمة الرعاية الصحية المعاصرة</a:t>
            </a:r>
            <a:r>
              <a:rPr lang="ar-JO" b="1" smtClean="0"/>
              <a:t>، وتساهم بشكل مباشر في جودة رعاية المرضى.</a:t>
            </a:r>
          </a:p>
          <a:p>
            <a:pPr algn="just"/>
            <a:r>
              <a:rPr lang="en-US" sz="2600" b="1"/>
              <a:t>Health technologies </a:t>
            </a:r>
            <a:r>
              <a:rPr lang="en-US" sz="2600"/>
              <a:t>include medicines, medical devices, assistive technologies, techniques and procedures developed to solve health problems and improve the quality of life. Such technologies are used in all types of health facilities, play a major role in contemporary health-care systems, and contribute directly to the quality of patient care.</a:t>
            </a:r>
            <a:endParaRPr lang="ar-JO" sz="2600"/>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sz="quarter" idx="1"/>
          </p:nvPr>
        </p:nvSpPr>
        <p:spPr>
          <a:xfrm>
            <a:off x="457200" y="685800"/>
            <a:ext cx="8229600" cy="5638800"/>
          </a:xfrm>
        </p:spPr>
        <p:txBody>
          <a:bodyPr>
            <a:normAutofit lnSpcReduction="10000"/>
          </a:bodyPr>
          <a:lstStyle/>
          <a:p>
            <a:pPr algn="just"/>
            <a:r>
              <a:rPr lang="ar-JO" sz="3600" b="1" smtClean="0">
                <a:effectLst>
                  <a:outerShdw blurRad="38100" dist="38100" dir="2700000" algn="tl">
                    <a:srgbClr val="000000">
                      <a:alpha val="43137"/>
                    </a:srgbClr>
                  </a:outerShdw>
                </a:effectLst>
              </a:rPr>
              <a:t>تكنولوجيا الرعاية الصحية : </a:t>
            </a:r>
            <a:r>
              <a:rPr lang="ar-JO" sz="3600" b="1" smtClean="0">
                <a:solidFill>
                  <a:srgbClr val="FF0000"/>
                </a:solidFill>
                <a:effectLst>
                  <a:outerShdw blurRad="38100" dist="38100" dir="2700000" algn="tl">
                    <a:srgbClr val="000000">
                      <a:alpha val="43137"/>
                    </a:srgbClr>
                  </a:outerShdw>
                </a:effectLst>
              </a:rPr>
              <a:t>هي أي تقنية، بما في ذلك الأجهزة الطبية وأنظمة تكنولوجيا المعلومات والخوارزميات والذكاء الاصطناعي (AI) والسحابة و blockchain، المصممة لدعم مؤسسات الرعاية الصحية.</a:t>
            </a:r>
          </a:p>
          <a:p>
            <a:pPr algn="just"/>
            <a:r>
              <a:rPr lang="en-US" sz="3600" b="1"/>
              <a:t>Healthcare technology </a:t>
            </a:r>
            <a:r>
              <a:rPr lang="en-US" sz="3600"/>
              <a:t>is any technology, including medical devices, IT systems, algorithms, artificial intelligence (AI), cloud and blockchain, designed to support healthcare organizations.</a:t>
            </a:r>
            <a:endParaRPr lang="ar-JO" sz="3600">
              <a:effectLst>
                <a:outerShdw blurRad="38100" dist="38100" dir="2700000" algn="tl">
                  <a:srgbClr val="000000">
                    <a:alpha val="43137"/>
                  </a:srgbClr>
                </a:outerShdw>
              </a:effectLst>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914400" y="274638"/>
            <a:ext cx="7772400" cy="1630362"/>
          </a:xfrm>
        </p:spPr>
        <p:txBody>
          <a:bodyPr>
            <a:noAutofit/>
          </a:bodyPr>
          <a:lstStyle/>
          <a:p>
            <a:pPr algn="ctr"/>
            <a:r>
              <a:rPr lang="ar-JO" sz="54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التقنيات الطبية</a:t>
            </a:r>
            <a:br>
              <a:rPr lang="ar-JO" sz="54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br>
            <a:r>
              <a:rPr lang="ar-JO" sz="54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en-US" sz="4400" b="1" smtClean="0">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rPr>
              <a:t>Medical technologies</a:t>
            </a:r>
            <a:endParaRPr lang="ar-JO" sz="4400" b="1">
              <a:solidFill>
                <a:srgbClr val="C0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3" name="Content Placeholder 2"/>
          <p:cNvSpPr>
            <a:spLocks noGrp="1"/>
          </p:cNvSpPr>
          <p:nvPr>
            <p:ph sz="quarter" idx="1"/>
          </p:nvPr>
        </p:nvSpPr>
        <p:spPr>
          <a:xfrm>
            <a:off x="838200" y="1905000"/>
            <a:ext cx="7772400" cy="4572000"/>
          </a:xfrm>
        </p:spPr>
        <p:txBody>
          <a:bodyPr>
            <a:normAutofit/>
          </a:bodyPr>
          <a:lstStyle/>
          <a:p>
            <a:r>
              <a:rPr lang="ar-JO" sz="4000" b="1" smtClean="0"/>
              <a:t>(هي منتجات أو خدمات أو حلول تستخدم لإنقاذ حياة الناس وتحسينها.)</a:t>
            </a:r>
          </a:p>
          <a:p>
            <a:pPr algn="just"/>
            <a:r>
              <a:rPr lang="ar-JO" sz="4000" b="1" smtClean="0"/>
              <a:t>أو هي (تطبيق العلم لتطوير حلول للمشاكل أو القضايا الصحية مثل الوقاية من الأمراض أو تأخير ظهورها أو تعزيز ومراقبة الصحة الجيدة.)</a:t>
            </a:r>
          </a:p>
          <a:p>
            <a:pPr algn="just"/>
            <a:endParaRPr lang="ar-JO" sz="4000" b="1" smtClean="0"/>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pPr algn="ctr"/>
            <a:r>
              <a:rPr lang="ar-JO" sz="6000" b="1" smtClean="0">
                <a:solidFill>
                  <a:schemeClr val="tx1"/>
                </a:solidFill>
                <a:cs typeface="+mn-cs"/>
              </a:rPr>
              <a:t>الحكم العام : مقدمات ضرورية </a:t>
            </a:r>
            <a:endParaRPr lang="ar-JO" sz="6000" b="1">
              <a:solidFill>
                <a:schemeClr val="tx1"/>
              </a:solidFill>
              <a:cs typeface="+mn-cs"/>
            </a:endParaRPr>
          </a:p>
        </p:txBody>
      </p:sp>
      <p:sp>
        <p:nvSpPr>
          <p:cNvPr id="3" name="Content Placeholder 2"/>
          <p:cNvSpPr>
            <a:spLocks noGrp="1"/>
          </p:cNvSpPr>
          <p:nvPr>
            <p:ph sz="quarter" idx="1"/>
          </p:nvPr>
        </p:nvSpPr>
        <p:spPr/>
        <p:txBody>
          <a:bodyPr>
            <a:normAutofit/>
          </a:bodyPr>
          <a:lstStyle/>
          <a:p>
            <a:pPr algn="just"/>
            <a:r>
              <a:rPr lang="ar-JO" b="1" smtClean="0"/>
              <a:t> هل نحن بحاجة – اليوم - لبيان </a:t>
            </a:r>
            <a:r>
              <a:rPr lang="ar-JO" b="1" smtClean="0">
                <a:solidFill>
                  <a:srgbClr val="FF0000"/>
                </a:solidFill>
              </a:rPr>
              <a:t>حكم استخدام التقنيات (التكنولوجيا) ؟ أواستخدام (التكنولوجيا) الصحية في الاسلام </a:t>
            </a:r>
            <a:r>
              <a:rPr lang="ar-JO" b="1" smtClean="0"/>
              <a:t>؟ </a:t>
            </a:r>
          </a:p>
          <a:p>
            <a:pPr algn="just"/>
            <a:r>
              <a:rPr lang="ar-JO" b="1" smtClean="0"/>
              <a:t>أدوات ووسائل (حكم الأدوات وضوابطها) مرتبط بالغاية والهدف والمآلات.</a:t>
            </a:r>
          </a:p>
          <a:p>
            <a:pPr algn="just"/>
            <a:r>
              <a:rPr lang="ar-JO" b="1" smtClean="0"/>
              <a:t>ألا تلاحظون : - أن الحكم العام بل والخاص يتكرر (انطباق الاحكام الخمسة :واجب في حالة كذا ، وحرام في حالة كذا  ، ومباح ...)</a:t>
            </a:r>
          </a:p>
          <a:p>
            <a:pPr algn="just"/>
            <a:r>
              <a:rPr lang="ar-JO" b="1" smtClean="0"/>
              <a:t>ألا تلاحظون : - الاعتماد على المقاصد (حفظ الدين والنفس والنسل والعقل والمال ...) </a:t>
            </a:r>
          </a:p>
          <a:p>
            <a:pPr algn="just"/>
            <a:r>
              <a:rPr lang="ar-JO" b="1" smtClean="0"/>
              <a:t>ألا تلاحظون : - الاعتماد على مراتب المصالح الى (ضروريات وحاجيات وتحسينيات ) وأهميته في بيان الحكم .</a:t>
            </a:r>
          </a:p>
          <a:p>
            <a:pPr algn="just">
              <a:buNone/>
            </a:pPr>
            <a:endParaRPr lang="ar-JO" b="1" smtClean="0"/>
          </a:p>
          <a:p>
            <a:pPr algn="just"/>
            <a:endParaRPr lang="ar-JO" b="1"/>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Equity">
  <a:themeElements>
    <a:clrScheme name="Custom 4">
      <a:dk1>
        <a:sysClr val="windowText" lastClr="000000"/>
      </a:dk1>
      <a:lt1>
        <a:sysClr val="window" lastClr="FFFFFF"/>
      </a:lt1>
      <a:dk2>
        <a:srgbClr val="548DD4"/>
      </a:dk2>
      <a:lt2>
        <a:srgbClr val="EEECE1"/>
      </a:lt2>
      <a:accent1>
        <a:srgbClr val="1D457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Arial"/>
        <a:cs typeface="Arial"/>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Arial"/>
        <a:cs typeface="Arial"/>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r:embed="rId1">
            <a:duotone>
              <a:schemeClr val="phClr">
                <a:tint val="30000"/>
                <a:satMod val="300000"/>
              </a:schemeClr>
              <a:schemeClr val="phClr">
                <a:tint val="40000"/>
                <a:satMod val="200000"/>
              </a:schemeClr>
            </a:duotone>
          </a:blip>
          <a:tile tx="0" ty="0" sx="70000" sy="70000" flip="none" algn="ctr"/>
        </a:blipFill>
        <a:blipFill>
          <a:blip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Equity</Template>
  <Company/>
  <PresentationFormat>On-screen Show (4:3)</PresentationFormat>
  <Paragraphs>80</Paragraphs>
  <Slides>19</Slides>
  <Notes>0</Notes>
  <TotalTime>8259</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Equity</vt:lpstr>
      <vt:lpstr>الحكم العام لاستخدام (التكنولوجيا) الصحية في الاسلامورقة مقدمة الى مؤتمر الذكاء الاصطناعي  -المنظمة الاسلامية للعلوم الطبية</vt:lpstr>
      <vt:lpstr>Slide 2</vt:lpstr>
      <vt:lpstr>Slide 3</vt:lpstr>
      <vt:lpstr>مصطلحات </vt:lpstr>
      <vt:lpstr>التقنية أو التقانة (Technology)</vt:lpstr>
      <vt:lpstr>منظمة الصحة العالمية (WHO)</vt:lpstr>
      <vt:lpstr>Slide 7</vt:lpstr>
      <vt:lpstr>التقنيات الطبية Medical technologies</vt:lpstr>
      <vt:lpstr>الحكم العام : مقدمات ضرورية </vt:lpstr>
      <vt:lpstr>Slide 10</vt:lpstr>
      <vt:lpstr>Slide 11</vt:lpstr>
      <vt:lpstr>ضوابط الجراحة (رسالة دكتوراة )</vt:lpstr>
      <vt:lpstr>المبادئ والقواعد الشرعية الحاكمة لاستخدام التقنيات(التكنولوجيا) الصحية</vt:lpstr>
      <vt:lpstr>Slide 14</vt:lpstr>
      <vt:lpstr>Slide 15</vt:lpstr>
      <vt:lpstr>Slide 16</vt:lpstr>
      <vt:lpstr>المبادئ الإسلامية العشرة لاستخدام التقنيات الصحية</vt:lpstr>
      <vt:lpstr>(WHO) ستة مبادئ لضمان خدمة الذكاء الاصطناعي للمصلحة العامة في جميع البلدان</vt:lpstr>
      <vt:lpstr>شُكراً لِحُسْنِ اسْتماعِكُم</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الذكاء الاصطناعي :الحكم العام لاستخدام (التكنولوجيا) الصحية في الاسلام</dc:title>
  <dc:creator>naser mousa</dc:creator>
  <cp:lastModifiedBy>naser mousa</cp:lastModifiedBy>
  <cp:revision>22</cp:revision>
  <dcterms:created xsi:type="dcterms:W3CDTF">2024-01-25T03:48:58Z</dcterms:created>
  <dcterms:modified xsi:type="dcterms:W3CDTF">2024-02-05T17:11:32Z</dcterms:modified>
</cp:coreProperties>
</file>