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9" r:id="rId1"/>
  </p:sldMasterIdLst>
  <p:sldIdLst>
    <p:sldId id="256" r:id="rId2"/>
    <p:sldId id="267" r:id="rId3"/>
    <p:sldId id="269" r:id="rId4"/>
    <p:sldId id="270" r:id="rId5"/>
    <p:sldId id="271" r:id="rId6"/>
    <p:sldId id="289" r:id="rId7"/>
    <p:sldId id="288" r:id="rId8"/>
    <p:sldId id="302" r:id="rId9"/>
    <p:sldId id="290" r:id="rId10"/>
    <p:sldId id="291" r:id="rId11"/>
    <p:sldId id="278" r:id="rId12"/>
    <p:sldId id="279" r:id="rId13"/>
    <p:sldId id="292" r:id="rId14"/>
    <p:sldId id="293" r:id="rId15"/>
    <p:sldId id="303" r:id="rId16"/>
    <p:sldId id="294" r:id="rId17"/>
    <p:sldId id="296" r:id="rId18"/>
    <p:sldId id="297" r:id="rId19"/>
    <p:sldId id="298" r:id="rId20"/>
    <p:sldId id="299" r:id="rId21"/>
    <p:sldId id="300" r:id="rId22"/>
    <p:sldId id="301" r:id="rId23"/>
    <p:sldId id="28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7AFFB9B-9FB8-469E-96F9-4D32314110B6}" type="datetimeFigureOut">
              <a:rPr lang="en-US" smtClean="0"/>
              <a:t>1/25/2024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94595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ar-SA" smtClean="0"/>
              <a:t>انقر فوق الأيقونة لإضافة صورة</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6780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174092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ar-SA" smtClean="0"/>
              <a:t>انقر لتحرير نمط العنوان الرئيسي</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18826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237683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ar-SA" smtClean="0"/>
              <a:t>انقر لتحرير نمط العنوان الرئيسي</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3" name="Date Placeholder 2"/>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100988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ar-SA" smtClean="0"/>
              <a:t>انقر لتحرير نمط العنوان الرئيسي</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smtClean="0"/>
              <a:t>انقر فوق الأيقونة لإضافة صورة</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smtClean="0"/>
              <a:t>انقر فوق الأيقونة لإضافة صورة</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ar-SA" smtClean="0"/>
              <a:t>انقر فوق الأيقونة لإضافة صورة</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3" name="Date Placeholder 2"/>
          <p:cNvSpPr>
            <a:spLocks noGrp="1"/>
          </p:cNvSpPr>
          <p:nvPr>
            <p:ph type="dt" sz="half" idx="10"/>
          </p:nvPr>
        </p:nvSpPr>
        <p:spPr/>
        <p:txBody>
          <a:bodyPr/>
          <a:lstStyle/>
          <a:p>
            <a:fld id="{C35BB1C6-BF8F-4481-8AB2-603A1C8A906A}" type="datetimeFigureOut">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909389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2473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5745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77214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0F7F47CF-67C9-420C-80A5-E2069FF0C2DF}"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2054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84285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Content Placeholder 3"/>
          <p:cNvSpPr>
            <a:spLocks noGrp="1"/>
          </p:cNvSpPr>
          <p:nvPr>
            <p:ph sz="half" idx="2"/>
          </p:nvPr>
        </p:nvSpPr>
        <p:spPr>
          <a:xfrm>
            <a:off x="1141410" y="3073397"/>
            <a:ext cx="4878391" cy="2717801"/>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Content Placeholder 5"/>
          <p:cNvSpPr>
            <a:spLocks noGrp="1"/>
          </p:cNvSpPr>
          <p:nvPr>
            <p:ph sz="quarter" idx="4"/>
          </p:nvPr>
        </p:nvSpPr>
        <p:spPr>
          <a:xfrm>
            <a:off x="6172200" y="3073397"/>
            <a:ext cx="4875210" cy="2717801"/>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07488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21300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30191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50C3BFE2-83B7-4B0A-B9D3-AB28331082B3}"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59247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12EF78E3-FDA3-4D28-AAA2-0B81F349A39D}" type="datetimeFigureOut">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52097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5BB1C6-BF8F-4481-8AB2-603A1C8A906A}" type="datetimeFigureOut">
              <a:rPr lang="en-US" smtClean="0"/>
              <a:t>1/25/2024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4114983"/>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txStyles>
    <p:titleStyle>
      <a:lvl1pPr algn="l" defTabSz="914400" rtl="1"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r" defTabSz="914400" rtl="1"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684295" y="352926"/>
            <a:ext cx="7507705" cy="3192379"/>
          </a:xfrm>
        </p:spPr>
        <p:txBody>
          <a:bodyPr>
            <a:noAutofit/>
          </a:bodyPr>
          <a:lstStyle/>
          <a:p>
            <a:pPr algn="ctr"/>
            <a:r>
              <a:rPr lang="ar-SA" sz="4000" b="1" dirty="0" smtClean="0">
                <a:solidFill>
                  <a:schemeClr val="bg1"/>
                </a:solidFill>
              </a:rPr>
              <a:t/>
            </a:r>
            <a:br>
              <a:rPr lang="ar-SA" sz="4000" b="1" dirty="0" smtClean="0">
                <a:solidFill>
                  <a:schemeClr val="bg1"/>
                </a:solidFill>
              </a:rPr>
            </a:br>
            <a:r>
              <a:rPr lang="ar-SA" sz="4000" b="1" dirty="0" smtClean="0">
                <a:solidFill>
                  <a:schemeClr val="bg1"/>
                </a:solidFill>
              </a:rPr>
              <a:t>المسئولية </a:t>
            </a:r>
            <a:r>
              <a:rPr lang="ar-SA" sz="4000" b="1" dirty="0">
                <a:solidFill>
                  <a:schemeClr val="bg1"/>
                </a:solidFill>
              </a:rPr>
              <a:t>الجنائية في الجراحة </a:t>
            </a:r>
            <a:r>
              <a:rPr lang="ar-SA" sz="4000" b="1" dirty="0" err="1" smtClean="0">
                <a:solidFill>
                  <a:schemeClr val="bg1"/>
                </a:solidFill>
              </a:rPr>
              <a:t>الروبوتية</a:t>
            </a:r>
            <a:r>
              <a:rPr lang="ar-SA" sz="4000" b="1" dirty="0" smtClean="0">
                <a:solidFill>
                  <a:schemeClr val="bg1"/>
                </a:solidFill>
              </a:rPr>
              <a:t> دراسة </a:t>
            </a:r>
            <a:r>
              <a:rPr lang="ar-SA" sz="4000" b="1" dirty="0">
                <a:solidFill>
                  <a:schemeClr val="bg1"/>
                </a:solidFill>
              </a:rPr>
              <a:t>فقهية </a:t>
            </a:r>
            <a:r>
              <a:rPr lang="ar-SA" sz="4000" b="1" dirty="0" smtClean="0">
                <a:solidFill>
                  <a:schemeClr val="bg1"/>
                </a:solidFill>
              </a:rPr>
              <a:t>تأصيلية -تجربة </a:t>
            </a:r>
            <a:r>
              <a:rPr lang="ar-SA" sz="4000" b="1" dirty="0">
                <a:solidFill>
                  <a:schemeClr val="bg1"/>
                </a:solidFill>
              </a:rPr>
              <a:t>الروبوت دافنشي في القطاع الصحي بدولة الكويت </a:t>
            </a:r>
            <a:r>
              <a:rPr lang="ar-SA" sz="4000" b="1" dirty="0" err="1">
                <a:solidFill>
                  <a:schemeClr val="bg1"/>
                </a:solidFill>
              </a:rPr>
              <a:t>إنموذجا</a:t>
            </a:r>
            <a:r>
              <a:rPr lang="ar-SA" sz="4000" b="1" dirty="0">
                <a:solidFill>
                  <a:schemeClr val="bg1"/>
                </a:solidFill>
              </a:rPr>
              <a:t>- </a:t>
            </a:r>
            <a:endParaRPr lang="ar-KW" sz="4000" b="1" dirty="0">
              <a:solidFill>
                <a:schemeClr val="bg1"/>
              </a:solidFill>
            </a:endParaRPr>
          </a:p>
        </p:txBody>
      </p:sp>
      <p:sp>
        <p:nvSpPr>
          <p:cNvPr id="3" name="عنوان فرعي 2"/>
          <p:cNvSpPr>
            <a:spLocks noGrp="1"/>
          </p:cNvSpPr>
          <p:nvPr>
            <p:ph type="subTitle" idx="1"/>
          </p:nvPr>
        </p:nvSpPr>
        <p:spPr>
          <a:xfrm rot="21420000">
            <a:off x="5848716" y="3841552"/>
            <a:ext cx="5241908" cy="1513661"/>
          </a:xfrm>
        </p:spPr>
        <p:txBody>
          <a:bodyPr>
            <a:noAutofit/>
          </a:bodyPr>
          <a:lstStyle/>
          <a:p>
            <a:r>
              <a:rPr lang="ar-SA" sz="3200" b="1" dirty="0" smtClean="0">
                <a:solidFill>
                  <a:schemeClr val="tx1"/>
                </a:solidFill>
              </a:rPr>
              <a:t>د. وسن </a:t>
            </a:r>
            <a:r>
              <a:rPr lang="ar-SA" sz="3200" b="1" dirty="0" err="1" smtClean="0">
                <a:solidFill>
                  <a:schemeClr val="tx1"/>
                </a:solidFill>
              </a:rPr>
              <a:t>الدبيس</a:t>
            </a:r>
            <a:r>
              <a:rPr lang="ar-SA" sz="3200" b="1" dirty="0" smtClean="0">
                <a:solidFill>
                  <a:schemeClr val="tx1"/>
                </a:solidFill>
              </a:rPr>
              <a:t> ( الأستاذ المشارك بقسم الفقه واصوله –كلية الشريعة- جامعة الكويت)</a:t>
            </a:r>
          </a:p>
          <a:p>
            <a:endParaRPr lang="ar-KW" sz="3200" b="1" dirty="0">
              <a:solidFill>
                <a:schemeClr val="tx1"/>
              </a:solidFill>
            </a:endParaRPr>
          </a:p>
        </p:txBody>
      </p:sp>
      <p:pic>
        <p:nvPicPr>
          <p:cNvPr id="5" name="صورة 4"/>
          <p:cNvPicPr>
            <a:picLocks noChangeAspect="1"/>
          </p:cNvPicPr>
          <p:nvPr/>
        </p:nvPicPr>
        <p:blipFill>
          <a:blip r:embed="rId2"/>
          <a:stretch>
            <a:fillRect/>
          </a:stretch>
        </p:blipFill>
        <p:spPr>
          <a:xfrm>
            <a:off x="-48126" y="1"/>
            <a:ext cx="4732421" cy="6946230"/>
          </a:xfrm>
          <a:prstGeom prst="rect">
            <a:avLst/>
          </a:prstGeom>
        </p:spPr>
      </p:pic>
    </p:spTree>
    <p:extLst>
      <p:ext uri="{BB962C8B-B14F-4D97-AF65-F5344CB8AC3E}">
        <p14:creationId xmlns:p14="http://schemas.microsoft.com/office/powerpoint/2010/main" val="12703964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37221" y="618518"/>
            <a:ext cx="6010190" cy="985693"/>
          </a:xfrm>
        </p:spPr>
        <p:txBody>
          <a:bodyPr/>
          <a:lstStyle/>
          <a:p>
            <a:pPr algn="ctr"/>
            <a:r>
              <a:rPr lang="ar-KW" b="1" dirty="0">
                <a:solidFill>
                  <a:schemeClr val="bg1"/>
                </a:solidFill>
              </a:rPr>
              <a:t>سبب المسؤولية الجنائية </a:t>
            </a:r>
          </a:p>
        </p:txBody>
      </p:sp>
      <p:sp>
        <p:nvSpPr>
          <p:cNvPr id="3" name="عنصر نائب للمحتوى 2"/>
          <p:cNvSpPr>
            <a:spLocks noGrp="1"/>
          </p:cNvSpPr>
          <p:nvPr>
            <p:ph idx="1"/>
          </p:nvPr>
        </p:nvSpPr>
        <p:spPr>
          <a:xfrm>
            <a:off x="4347410" y="1491916"/>
            <a:ext cx="7221371" cy="5085347"/>
          </a:xfrm>
        </p:spPr>
        <p:txBody>
          <a:bodyPr>
            <a:normAutofit/>
          </a:bodyPr>
          <a:lstStyle/>
          <a:p>
            <a:r>
              <a:rPr lang="ar-KW" sz="3600" b="1" dirty="0"/>
              <a:t>التعدي : " وهو مجاوزة ما ينبغي أن يقتصر عليه شرعا أو عرفا أو عادة " </a:t>
            </a:r>
            <a:r>
              <a:rPr lang="ar-KW" sz="3600" b="1" dirty="0" smtClean="0"/>
              <a:t>. </a:t>
            </a:r>
          </a:p>
          <a:p>
            <a:pPr marL="0" indent="0">
              <a:buNone/>
            </a:pPr>
            <a:endParaRPr lang="ar-KW" sz="3600" b="1" dirty="0" smtClean="0"/>
          </a:p>
          <a:p>
            <a:r>
              <a:rPr lang="ar-KW" sz="3600" b="1" dirty="0" smtClean="0"/>
              <a:t>وقوع </a:t>
            </a:r>
            <a:r>
              <a:rPr lang="ar-KW" sz="3600" b="1" dirty="0"/>
              <a:t>الضرر </a:t>
            </a:r>
            <a:r>
              <a:rPr lang="ar-KW" sz="3600" b="1" dirty="0" smtClean="0"/>
              <a:t>: وهو كل أذى يلحق الشخص سواء في مال متقوم، أو جسم معصوم، أو عرض مصون</a:t>
            </a:r>
            <a:endParaRPr lang="ar-KW" sz="3600" b="1" dirty="0"/>
          </a:p>
        </p:txBody>
      </p:sp>
      <p:pic>
        <p:nvPicPr>
          <p:cNvPr id="5" name="صورة 4"/>
          <p:cNvPicPr>
            <a:picLocks noChangeAspect="1"/>
          </p:cNvPicPr>
          <p:nvPr/>
        </p:nvPicPr>
        <p:blipFill>
          <a:blip r:embed="rId2"/>
          <a:stretch>
            <a:fillRect/>
          </a:stretch>
        </p:blipFill>
        <p:spPr>
          <a:xfrm>
            <a:off x="0" y="0"/>
            <a:ext cx="4347410" cy="6858000"/>
          </a:xfrm>
          <a:prstGeom prst="rect">
            <a:avLst/>
          </a:prstGeom>
        </p:spPr>
      </p:pic>
    </p:spTree>
    <p:extLst>
      <p:ext uri="{BB962C8B-B14F-4D97-AF65-F5344CB8AC3E}">
        <p14:creationId xmlns:p14="http://schemas.microsoft.com/office/powerpoint/2010/main" val="41664744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561221" y="618518"/>
            <a:ext cx="4486190" cy="1478570"/>
          </a:xfrm>
        </p:spPr>
        <p:txBody>
          <a:bodyPr>
            <a:normAutofit fontScale="90000"/>
          </a:bodyPr>
          <a:lstStyle/>
          <a:p>
            <a:pPr algn="ctr"/>
            <a:r>
              <a:rPr lang="ar-KW" b="1" dirty="0" smtClean="0">
                <a:solidFill>
                  <a:schemeClr val="bg1"/>
                </a:solidFill>
              </a:rPr>
              <a:t>على من تقع المسؤولية الجنائية في الجراحة </a:t>
            </a:r>
            <a:r>
              <a:rPr lang="ar-KW" b="1" dirty="0" err="1" smtClean="0">
                <a:solidFill>
                  <a:schemeClr val="bg1"/>
                </a:solidFill>
              </a:rPr>
              <a:t>الروبوتية</a:t>
            </a:r>
            <a:r>
              <a:rPr lang="ar-KW" b="1" dirty="0" smtClean="0">
                <a:solidFill>
                  <a:schemeClr val="bg1"/>
                </a:solidFill>
              </a:rPr>
              <a:t> </a:t>
            </a:r>
            <a:endParaRPr lang="ar-KW" b="1" dirty="0">
              <a:solidFill>
                <a:schemeClr val="bg1"/>
              </a:solidFill>
            </a:endParaRPr>
          </a:p>
        </p:txBody>
      </p:sp>
      <p:sp>
        <p:nvSpPr>
          <p:cNvPr id="3" name="عنصر نائب للمحتوى 2"/>
          <p:cNvSpPr>
            <a:spLocks noGrp="1"/>
          </p:cNvSpPr>
          <p:nvPr>
            <p:ph idx="1"/>
          </p:nvPr>
        </p:nvSpPr>
        <p:spPr>
          <a:xfrm>
            <a:off x="7058525" y="2180496"/>
            <a:ext cx="4552281" cy="3678303"/>
          </a:xfrm>
        </p:spPr>
        <p:txBody>
          <a:bodyPr>
            <a:normAutofit/>
          </a:bodyPr>
          <a:lstStyle/>
          <a:p>
            <a:r>
              <a:rPr lang="ar-KW" sz="2400" b="1" dirty="0"/>
              <a:t>إن تحديد المسؤول في الجناية </a:t>
            </a:r>
            <a:r>
              <a:rPr lang="ar-KW" sz="2400" b="1" dirty="0" err="1"/>
              <a:t>الروبوتية</a:t>
            </a:r>
            <a:r>
              <a:rPr lang="ar-KW" sz="2400" b="1" dirty="0"/>
              <a:t> من الصعوبة بمكان نظرا لتداخل عدة إشكالات، منها </a:t>
            </a:r>
            <a:r>
              <a:rPr lang="ar-KW" sz="2400" b="1" dirty="0" err="1"/>
              <a:t>ماهو</a:t>
            </a:r>
            <a:r>
              <a:rPr lang="ar-KW" sz="2400" b="1" dirty="0"/>
              <a:t> متعلق بالروبوت الجراحي، ومنها </a:t>
            </a:r>
            <a:r>
              <a:rPr lang="ar-KW" sz="2400" b="1" dirty="0" err="1"/>
              <a:t>ماهو</a:t>
            </a:r>
            <a:r>
              <a:rPr lang="ar-KW" sz="2400" b="1" dirty="0"/>
              <a:t> متعلق بالأطراف الفعالين في الجراحة </a:t>
            </a:r>
            <a:r>
              <a:rPr lang="ar-KW" sz="2400" b="1" dirty="0" err="1"/>
              <a:t>الروبوتية</a:t>
            </a:r>
            <a:endParaRPr lang="ar-KW" sz="2400" b="1" dirty="0"/>
          </a:p>
        </p:txBody>
      </p:sp>
      <p:pic>
        <p:nvPicPr>
          <p:cNvPr id="5" name="صورة 4"/>
          <p:cNvPicPr>
            <a:picLocks noChangeAspect="1"/>
          </p:cNvPicPr>
          <p:nvPr/>
        </p:nvPicPr>
        <p:blipFill>
          <a:blip r:embed="rId2"/>
          <a:stretch>
            <a:fillRect/>
          </a:stretch>
        </p:blipFill>
        <p:spPr>
          <a:xfrm>
            <a:off x="417095" y="737937"/>
            <a:ext cx="6096000" cy="5903495"/>
          </a:xfrm>
          <a:prstGeom prst="rect">
            <a:avLst/>
          </a:prstGeom>
        </p:spPr>
      </p:pic>
    </p:spTree>
    <p:extLst>
      <p:ext uri="{BB962C8B-B14F-4D97-AF65-F5344CB8AC3E}">
        <p14:creationId xmlns:p14="http://schemas.microsoft.com/office/powerpoint/2010/main" val="34610817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03495" y="618518"/>
            <a:ext cx="5143916" cy="1478570"/>
          </a:xfrm>
        </p:spPr>
        <p:txBody>
          <a:bodyPr>
            <a:normAutofit fontScale="90000"/>
          </a:bodyPr>
          <a:lstStyle/>
          <a:p>
            <a:pPr algn="ctr"/>
            <a:r>
              <a:rPr lang="ar-KW" b="1" dirty="0" smtClean="0">
                <a:solidFill>
                  <a:schemeClr val="bg1"/>
                </a:solidFill>
              </a:rPr>
              <a:t>الأطراف المسؤولة في الجراحة </a:t>
            </a:r>
            <a:r>
              <a:rPr lang="ar-KW" b="1" dirty="0" err="1" smtClean="0">
                <a:solidFill>
                  <a:schemeClr val="bg1"/>
                </a:solidFill>
              </a:rPr>
              <a:t>الروبوتية</a:t>
            </a:r>
            <a:r>
              <a:rPr lang="ar-KW" b="1" dirty="0" smtClean="0">
                <a:solidFill>
                  <a:schemeClr val="bg1"/>
                </a:solidFill>
              </a:rPr>
              <a:t> ومحل مسؤولية كل منهم  </a:t>
            </a:r>
            <a:endParaRPr lang="ar-KW" b="1" dirty="0">
              <a:solidFill>
                <a:schemeClr val="bg1"/>
              </a:solidFill>
            </a:endParaRPr>
          </a:p>
        </p:txBody>
      </p:sp>
      <p:sp>
        <p:nvSpPr>
          <p:cNvPr id="3" name="عنصر نائب للمحتوى 2"/>
          <p:cNvSpPr>
            <a:spLocks noGrp="1"/>
          </p:cNvSpPr>
          <p:nvPr>
            <p:ph idx="1"/>
          </p:nvPr>
        </p:nvSpPr>
        <p:spPr>
          <a:xfrm>
            <a:off x="5903495" y="2249486"/>
            <a:ext cx="5582652" cy="4183397"/>
          </a:xfrm>
        </p:spPr>
        <p:txBody>
          <a:bodyPr>
            <a:noAutofit/>
          </a:bodyPr>
          <a:lstStyle/>
          <a:p>
            <a:r>
              <a:rPr lang="ar-KW" dirty="0"/>
              <a:t>عند استخدام الجراح لروبوت جراحي مزود بمستشعرات لتجنب قطع الأوتار </a:t>
            </a:r>
            <a:r>
              <a:rPr lang="ar-KW" dirty="0" smtClean="0"/>
              <a:t>كالروبوت، ففي </a:t>
            </a:r>
            <a:r>
              <a:rPr lang="ar-KW" dirty="0"/>
              <a:t>حال عدم عمل هذه المستشعرات بشكل صحيح وتسببها بقطع وتر حيوي، تتعدد الأطراف المحتمل تحملها للمسؤولية؛ كالجراح الذي اعتمد على الروبوت، أو الشركة المصنعة للروبوت، أو مهندس الصيانة التابع للمستشفى والذي قصر في استكشاف </a:t>
            </a:r>
            <a:r>
              <a:rPr lang="ar-KW" dirty="0" smtClean="0"/>
              <a:t>الخطأ.</a:t>
            </a:r>
            <a:endParaRPr lang="en-US" dirty="0"/>
          </a:p>
        </p:txBody>
      </p:sp>
      <p:pic>
        <p:nvPicPr>
          <p:cNvPr id="4" name="صورة 3"/>
          <p:cNvPicPr>
            <a:picLocks noChangeAspect="1"/>
          </p:cNvPicPr>
          <p:nvPr/>
        </p:nvPicPr>
        <p:blipFill>
          <a:blip r:embed="rId2"/>
          <a:stretch>
            <a:fillRect/>
          </a:stretch>
        </p:blipFill>
        <p:spPr>
          <a:xfrm>
            <a:off x="1141413" y="818147"/>
            <a:ext cx="4457282" cy="5486399"/>
          </a:xfrm>
          <a:prstGeom prst="rect">
            <a:avLst/>
          </a:prstGeom>
        </p:spPr>
      </p:pic>
    </p:spTree>
    <p:extLst>
      <p:ext uri="{BB962C8B-B14F-4D97-AF65-F5344CB8AC3E}">
        <p14:creationId xmlns:p14="http://schemas.microsoft.com/office/powerpoint/2010/main" val="15678401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41413" y="336884"/>
            <a:ext cx="9905998" cy="1090863"/>
          </a:xfrm>
        </p:spPr>
        <p:txBody>
          <a:bodyPr/>
          <a:lstStyle/>
          <a:p>
            <a:pPr algn="ctr"/>
            <a:r>
              <a:rPr lang="ar-KW" b="1" dirty="0" smtClean="0">
                <a:solidFill>
                  <a:schemeClr val="bg1"/>
                </a:solidFill>
              </a:rPr>
              <a:t>الشركة </a:t>
            </a:r>
            <a:r>
              <a:rPr lang="ar-KW" b="1" dirty="0">
                <a:solidFill>
                  <a:schemeClr val="bg1"/>
                </a:solidFill>
              </a:rPr>
              <a:t>المصنعة للروبوت الجراحي</a:t>
            </a:r>
          </a:p>
        </p:txBody>
      </p:sp>
      <p:sp>
        <p:nvSpPr>
          <p:cNvPr id="3" name="عنصر نائب للمحتوى 2"/>
          <p:cNvSpPr>
            <a:spLocks noGrp="1"/>
          </p:cNvSpPr>
          <p:nvPr>
            <p:ph idx="1"/>
          </p:nvPr>
        </p:nvSpPr>
        <p:spPr>
          <a:xfrm>
            <a:off x="5037222" y="1187116"/>
            <a:ext cx="6256420" cy="4604085"/>
          </a:xfrm>
        </p:spPr>
        <p:txBody>
          <a:bodyPr>
            <a:noAutofit/>
          </a:bodyPr>
          <a:lstStyle/>
          <a:p>
            <a:r>
              <a:rPr lang="ar-KW" sz="2800" dirty="0"/>
              <a:t>التعامل مع عيوب التصنيع والتصميم التي قد تؤدي إلى أعطال أو خلل في أداء الروبوت.</a:t>
            </a:r>
          </a:p>
          <a:p>
            <a:r>
              <a:rPr lang="ar-KW" sz="2800" dirty="0"/>
              <a:t>2. تقديم تحذيرات وإرشادات واضحة لاستخدام الروبوت بشكل آمن.</a:t>
            </a:r>
          </a:p>
          <a:p>
            <a:r>
              <a:rPr lang="ar-KW" sz="2800" dirty="0"/>
              <a:t>3. تدريب الأطباء وتوفير الدعم الفني وقاعدة بيانات للأعطال المحتملة</a:t>
            </a:r>
            <a:r>
              <a:rPr lang="ar-KW" sz="2800" dirty="0" smtClean="0"/>
              <a:t>.</a:t>
            </a:r>
            <a:endParaRPr lang="ar-KW" sz="2800" dirty="0"/>
          </a:p>
          <a:p>
            <a:r>
              <a:rPr lang="ar-KW" sz="2800" dirty="0"/>
              <a:t>فإذا كان عيب الروبوت الجراحي سببًا في إلحاق ضرر بالمريض، فإن الشركة تكون متسببة في الإتلاف وبالتالي ملزمة بتحمل </a:t>
            </a:r>
            <a:r>
              <a:rPr lang="ar-KW" sz="2800" dirty="0" smtClean="0"/>
              <a:t>الضمان. </a:t>
            </a:r>
            <a:endParaRPr lang="ar-KW" sz="2800" dirty="0"/>
          </a:p>
        </p:txBody>
      </p:sp>
      <p:pic>
        <p:nvPicPr>
          <p:cNvPr id="4" name="صورة 3"/>
          <p:cNvPicPr>
            <a:picLocks noChangeAspect="1"/>
          </p:cNvPicPr>
          <p:nvPr/>
        </p:nvPicPr>
        <p:blipFill>
          <a:blip r:embed="rId2"/>
          <a:stretch>
            <a:fillRect/>
          </a:stretch>
        </p:blipFill>
        <p:spPr>
          <a:xfrm>
            <a:off x="427538" y="1299411"/>
            <a:ext cx="4465304" cy="5185193"/>
          </a:xfrm>
          <a:prstGeom prst="rect">
            <a:avLst/>
          </a:prstGeom>
        </p:spPr>
      </p:pic>
    </p:spTree>
    <p:extLst>
      <p:ext uri="{BB962C8B-B14F-4D97-AF65-F5344CB8AC3E}">
        <p14:creationId xmlns:p14="http://schemas.microsoft.com/office/powerpoint/2010/main" val="40192721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994357" y="433634"/>
            <a:ext cx="4053053" cy="791852"/>
          </a:xfrm>
        </p:spPr>
        <p:txBody>
          <a:bodyPr/>
          <a:lstStyle/>
          <a:p>
            <a:pPr algn="ctr"/>
            <a:r>
              <a:rPr lang="ar-KW" b="1" dirty="0">
                <a:solidFill>
                  <a:schemeClr val="bg1"/>
                </a:solidFill>
              </a:rPr>
              <a:t>الجراحون والفريق الطبي</a:t>
            </a:r>
          </a:p>
        </p:txBody>
      </p:sp>
      <p:sp>
        <p:nvSpPr>
          <p:cNvPr id="3" name="عنصر نائب للمحتوى 2"/>
          <p:cNvSpPr>
            <a:spLocks noGrp="1"/>
          </p:cNvSpPr>
          <p:nvPr>
            <p:ph idx="1"/>
          </p:nvPr>
        </p:nvSpPr>
        <p:spPr>
          <a:xfrm>
            <a:off x="5967663" y="1459832"/>
            <a:ext cx="5743074" cy="5037221"/>
          </a:xfrm>
        </p:spPr>
        <p:txBody>
          <a:bodyPr>
            <a:normAutofit/>
          </a:bodyPr>
          <a:lstStyle/>
          <a:p>
            <a:r>
              <a:rPr lang="ar-KW" sz="2800" b="1" dirty="0"/>
              <a:t>1. استخدام الروبوتات الجراحية وفق المعايير المحددة وتقديم الرعاية الطبية الكفؤة.</a:t>
            </a:r>
          </a:p>
          <a:p>
            <a:r>
              <a:rPr lang="ar-KW" sz="2800" b="1" dirty="0"/>
              <a:t>2. تحمل مسؤولية الأخطاء الطبية المترتبة على سوء الممارسة أثناء الجراحة.</a:t>
            </a:r>
          </a:p>
          <a:p>
            <a:r>
              <a:rPr lang="ar-KW" sz="2800" b="1" dirty="0"/>
              <a:t>3. ضمان تدريب وكفاءة المساعدين الطبيين</a:t>
            </a:r>
            <a:r>
              <a:rPr lang="ar-KW" sz="2800" b="1" dirty="0" smtClean="0"/>
              <a:t>.</a:t>
            </a:r>
          </a:p>
          <a:p>
            <a:endParaRPr lang="ar-KW" sz="2800" b="1" dirty="0"/>
          </a:p>
          <a:p>
            <a:r>
              <a:rPr lang="ar-KW" sz="2800" b="1" dirty="0" smtClean="0"/>
              <a:t> </a:t>
            </a:r>
            <a:endParaRPr lang="ar-KW" sz="2800" b="1" dirty="0"/>
          </a:p>
          <a:p>
            <a:endParaRPr lang="ar-KW" sz="2800" b="1" dirty="0"/>
          </a:p>
        </p:txBody>
      </p:sp>
      <p:pic>
        <p:nvPicPr>
          <p:cNvPr id="4" name="صورة 3"/>
          <p:cNvPicPr>
            <a:picLocks noChangeAspect="1"/>
          </p:cNvPicPr>
          <p:nvPr/>
        </p:nvPicPr>
        <p:blipFill>
          <a:blip r:embed="rId2"/>
          <a:stretch>
            <a:fillRect/>
          </a:stretch>
        </p:blipFill>
        <p:spPr>
          <a:xfrm>
            <a:off x="0" y="0"/>
            <a:ext cx="5967663" cy="6858000"/>
          </a:xfrm>
          <a:prstGeom prst="rect">
            <a:avLst/>
          </a:prstGeom>
        </p:spPr>
      </p:pic>
    </p:spTree>
    <p:extLst>
      <p:ext uri="{BB962C8B-B14F-4D97-AF65-F5344CB8AC3E}">
        <p14:creationId xmlns:p14="http://schemas.microsoft.com/office/powerpoint/2010/main" val="38609523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141412" y="465221"/>
            <a:ext cx="9905999" cy="5325980"/>
          </a:xfrm>
        </p:spPr>
        <p:txBody>
          <a:bodyPr>
            <a:noAutofit/>
          </a:bodyPr>
          <a:lstStyle/>
          <a:p>
            <a:r>
              <a:rPr lang="ar-KW" sz="2800" b="1" dirty="0"/>
              <a:t>فالطبيب أو الفريق الطبي إذا  أخطأ باستعمال الروبوت الجراحي ـ أو كان جاهلا بالتقنية وأجرى العملية الجراحية وأدت إلى الموت أو تلف العضو ضمن . وهذا بالإجماع لقول رسول الله صلى الله عليه وسلم قال: " من تطبب ولم يعلم منه طب فهو ضامن" وللإمام أن يعزره بما يراه مناسبا ، وأن يمنعه من مزاولة المهنة .</a:t>
            </a:r>
          </a:p>
          <a:p>
            <a:r>
              <a:rPr lang="ar-KW" sz="2800" b="1" dirty="0"/>
              <a:t>وهو </a:t>
            </a:r>
            <a:r>
              <a:rPr lang="ar-KW" sz="2800" b="1" dirty="0" err="1"/>
              <a:t>ماجاء</a:t>
            </a:r>
            <a:r>
              <a:rPr lang="ar-KW" sz="2800" b="1" dirty="0"/>
              <a:t> في قرار مجمع الفقه الإسلامي في شأن ضمان الطبيب ، وجاء في القرار: إذا قام بالعمل الطبي الواحد فريق طبي متكامل، فيُسأل كل واحد منهم عن خطئه تطبيقًا للقاعدة (إذا اجتمعت مباشرة الضرر مع التسبب فيه فالمسؤول هو المباشر، ما لم يكن المتسبب أولى بالمسؤولية منه). ويكون رئيس الفريق مسؤولًا مسؤولية تضامنية عن فعل معاونيه إذا أخطأ في توجيههم أو قصر في الرقابة عليهم </a:t>
            </a:r>
          </a:p>
          <a:p>
            <a:endParaRPr lang="ar-KW" sz="2800" b="1" dirty="0"/>
          </a:p>
        </p:txBody>
      </p:sp>
    </p:spTree>
    <p:extLst>
      <p:ext uri="{BB962C8B-B14F-4D97-AF65-F5344CB8AC3E}">
        <p14:creationId xmlns:p14="http://schemas.microsoft.com/office/powerpoint/2010/main" val="9343555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53725" y="0"/>
            <a:ext cx="4293685" cy="1540042"/>
          </a:xfrm>
        </p:spPr>
        <p:txBody>
          <a:bodyPr/>
          <a:lstStyle/>
          <a:p>
            <a:pPr algn="ctr"/>
            <a:r>
              <a:rPr lang="ar-KW" b="1" dirty="0" smtClean="0">
                <a:solidFill>
                  <a:schemeClr val="bg1"/>
                </a:solidFill>
              </a:rPr>
              <a:t> </a:t>
            </a:r>
            <a:r>
              <a:rPr lang="ar-KW" b="1" dirty="0">
                <a:solidFill>
                  <a:schemeClr val="bg1"/>
                </a:solidFill>
              </a:rPr>
              <a:t>المستشفيات والمراكز الطبية </a:t>
            </a:r>
          </a:p>
        </p:txBody>
      </p:sp>
      <p:sp>
        <p:nvSpPr>
          <p:cNvPr id="3" name="عنصر نائب للمحتوى 2"/>
          <p:cNvSpPr>
            <a:spLocks noGrp="1"/>
          </p:cNvSpPr>
          <p:nvPr>
            <p:ph idx="1"/>
          </p:nvPr>
        </p:nvSpPr>
        <p:spPr>
          <a:xfrm>
            <a:off x="5486400" y="1299411"/>
            <a:ext cx="6112042" cy="5176803"/>
          </a:xfrm>
        </p:spPr>
        <p:txBody>
          <a:bodyPr>
            <a:noAutofit/>
          </a:bodyPr>
          <a:lstStyle/>
          <a:p>
            <a:r>
              <a:rPr lang="ar-KW" dirty="0"/>
              <a:t>. تسويق الجراحة </a:t>
            </a:r>
            <a:r>
              <a:rPr lang="ar-KW" dirty="0" err="1"/>
              <a:t>الروبوتية</a:t>
            </a:r>
            <a:r>
              <a:rPr lang="ar-KW" dirty="0"/>
              <a:t> بشكل </a:t>
            </a:r>
            <a:r>
              <a:rPr lang="ar-KW" dirty="0" smtClean="0"/>
              <a:t>نزيه.</a:t>
            </a:r>
            <a:endParaRPr lang="ar-KW" dirty="0"/>
          </a:p>
          <a:p>
            <a:r>
              <a:rPr lang="ar-KW" dirty="0"/>
              <a:t>2. الحفاظ على نظافة وتعقيم الروبوت الجراحي وفق البروتوكولات المعيارية.</a:t>
            </a:r>
          </a:p>
          <a:p>
            <a:r>
              <a:rPr lang="ar-KW" dirty="0"/>
              <a:t>3. تقديم التدريب اللازم للجراحين وفرق العمل </a:t>
            </a:r>
            <a:endParaRPr lang="ar-KW" dirty="0" smtClean="0"/>
          </a:p>
          <a:p>
            <a:r>
              <a:rPr lang="ar-KW" dirty="0" smtClean="0"/>
              <a:t>4</a:t>
            </a:r>
            <a:r>
              <a:rPr lang="ar-KW" dirty="0"/>
              <a:t>. التحقق من دقة البيانات المدخلة </a:t>
            </a:r>
            <a:r>
              <a:rPr lang="ar-KW" dirty="0" smtClean="0"/>
              <a:t>ومراقبة </a:t>
            </a:r>
            <a:r>
              <a:rPr lang="ar-KW" dirty="0"/>
              <a:t>النتائج.</a:t>
            </a:r>
          </a:p>
          <a:p>
            <a:r>
              <a:rPr lang="ar-KW" dirty="0"/>
              <a:t>وفي حال إخلالهم بواجباتهم تتحمل المستشفيات </a:t>
            </a:r>
            <a:r>
              <a:rPr lang="ar-KW" dirty="0" smtClean="0"/>
              <a:t>المسؤولية.</a:t>
            </a:r>
          </a:p>
          <a:p>
            <a:r>
              <a:rPr lang="ar-KW" dirty="0" smtClean="0"/>
              <a:t> </a:t>
            </a:r>
            <a:r>
              <a:rPr lang="ar-KW" dirty="0"/>
              <a:t>جاء في قرار مجمع الفقه الإسلامي:" تكون المؤسسة الصحية (عامة أو خاصة) مسؤولة عن الأضرار إذا قصّرت في التزاماتها، أو صدرت عنها تعليمات ترتب عليها ضرر بالمرضى دون مسوغ</a:t>
            </a:r>
            <a:r>
              <a:rPr lang="ar-KW" dirty="0" smtClean="0"/>
              <a:t>"</a:t>
            </a:r>
            <a:endParaRPr lang="ar-KW" dirty="0"/>
          </a:p>
          <a:p>
            <a:endParaRPr lang="ar-KW" dirty="0"/>
          </a:p>
        </p:txBody>
      </p:sp>
      <p:pic>
        <p:nvPicPr>
          <p:cNvPr id="4" name="صورة 3"/>
          <p:cNvPicPr>
            <a:picLocks noChangeAspect="1"/>
          </p:cNvPicPr>
          <p:nvPr/>
        </p:nvPicPr>
        <p:blipFill>
          <a:blip r:embed="rId2"/>
          <a:stretch>
            <a:fillRect/>
          </a:stretch>
        </p:blipFill>
        <p:spPr>
          <a:xfrm>
            <a:off x="0" y="0"/>
            <a:ext cx="5325979" cy="6858000"/>
          </a:xfrm>
          <a:prstGeom prst="rect">
            <a:avLst/>
          </a:prstGeom>
        </p:spPr>
      </p:pic>
    </p:spTree>
    <p:extLst>
      <p:ext uri="{BB962C8B-B14F-4D97-AF65-F5344CB8AC3E}">
        <p14:creationId xmlns:p14="http://schemas.microsoft.com/office/powerpoint/2010/main" val="4763544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41413" y="352926"/>
            <a:ext cx="9905998" cy="1171074"/>
          </a:xfrm>
        </p:spPr>
        <p:txBody>
          <a:bodyPr/>
          <a:lstStyle/>
          <a:p>
            <a:pPr algn="ctr"/>
            <a:r>
              <a:rPr lang="ar-KW" b="1" dirty="0">
                <a:solidFill>
                  <a:schemeClr val="bg1"/>
                </a:solidFill>
              </a:rPr>
              <a:t>خطأ الروبوت المحض</a:t>
            </a:r>
          </a:p>
        </p:txBody>
      </p:sp>
      <p:sp>
        <p:nvSpPr>
          <p:cNvPr id="3" name="عنصر نائب للمحتوى 2"/>
          <p:cNvSpPr>
            <a:spLocks noGrp="1"/>
          </p:cNvSpPr>
          <p:nvPr>
            <p:ph idx="1"/>
          </p:nvPr>
        </p:nvSpPr>
        <p:spPr>
          <a:xfrm>
            <a:off x="6160168" y="2249487"/>
            <a:ext cx="4887243" cy="3541714"/>
          </a:xfrm>
        </p:spPr>
        <p:txBody>
          <a:bodyPr>
            <a:normAutofit/>
          </a:bodyPr>
          <a:lstStyle/>
          <a:p>
            <a:endParaRPr lang="ar-KW" dirty="0"/>
          </a:p>
        </p:txBody>
      </p:sp>
      <p:pic>
        <p:nvPicPr>
          <p:cNvPr id="4" name="صورة 3"/>
          <p:cNvPicPr>
            <a:picLocks noChangeAspect="1"/>
          </p:cNvPicPr>
          <p:nvPr/>
        </p:nvPicPr>
        <p:blipFill>
          <a:blip r:embed="rId2"/>
          <a:stretch>
            <a:fillRect/>
          </a:stretch>
        </p:blipFill>
        <p:spPr>
          <a:xfrm>
            <a:off x="1" y="1892969"/>
            <a:ext cx="11999494" cy="4965032"/>
          </a:xfrm>
          <a:prstGeom prst="rect">
            <a:avLst/>
          </a:prstGeom>
        </p:spPr>
      </p:pic>
    </p:spTree>
    <p:extLst>
      <p:ext uri="{BB962C8B-B14F-4D97-AF65-F5344CB8AC3E}">
        <p14:creationId xmlns:p14="http://schemas.microsoft.com/office/powerpoint/2010/main" val="39356600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KW" b="1" dirty="0" smtClean="0">
                <a:solidFill>
                  <a:schemeClr val="bg1"/>
                </a:solidFill>
              </a:rPr>
              <a:t>أن </a:t>
            </a:r>
            <a:r>
              <a:rPr lang="ar-KW" b="1" dirty="0">
                <a:solidFill>
                  <a:schemeClr val="bg1"/>
                </a:solidFill>
              </a:rPr>
              <a:t>هذا الخطأ يعد هدرا </a:t>
            </a:r>
          </a:p>
        </p:txBody>
      </p:sp>
      <p:sp>
        <p:nvSpPr>
          <p:cNvPr id="3" name="عنصر نائب للمحتوى 2"/>
          <p:cNvSpPr>
            <a:spLocks noGrp="1"/>
          </p:cNvSpPr>
          <p:nvPr>
            <p:ph idx="1"/>
          </p:nvPr>
        </p:nvSpPr>
        <p:spPr/>
        <p:txBody>
          <a:bodyPr/>
          <a:lstStyle/>
          <a:p>
            <a:r>
              <a:rPr lang="ar-KW" dirty="0"/>
              <a:t>لقوله صلى الله عليه وسلم : "العجماء جرحها </a:t>
            </a:r>
            <a:r>
              <a:rPr lang="ar-KW" dirty="0" smtClean="0"/>
              <a:t>جبار"</a:t>
            </a:r>
          </a:p>
          <a:p>
            <a:r>
              <a:rPr lang="ar-KW" dirty="0" smtClean="0"/>
              <a:t>فالضرر </a:t>
            </a:r>
            <a:r>
              <a:rPr lang="ar-KW" dirty="0"/>
              <a:t>الذي يسببه حيوان غير مسيطر عليه يعتبر ضررًا لا يمكن تحميل مسؤوليته لأحد، وهذا ينطبق على صورة خطأ الروبوت الجراحي </a:t>
            </a:r>
            <a:r>
              <a:rPr lang="ar-KW" dirty="0" smtClean="0"/>
              <a:t>المحض</a:t>
            </a:r>
            <a:endParaRPr lang="ar-KW" dirty="0"/>
          </a:p>
        </p:txBody>
      </p:sp>
    </p:spTree>
    <p:extLst>
      <p:ext uri="{BB962C8B-B14F-4D97-AF65-F5344CB8AC3E}">
        <p14:creationId xmlns:p14="http://schemas.microsoft.com/office/powerpoint/2010/main" val="36680323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KW" b="1" dirty="0">
                <a:solidFill>
                  <a:schemeClr val="bg1"/>
                </a:solidFill>
              </a:rPr>
              <a:t>تطبيق  </a:t>
            </a:r>
            <a:r>
              <a:rPr lang="ar-KW" b="1" dirty="0" smtClean="0">
                <a:solidFill>
                  <a:schemeClr val="bg1"/>
                </a:solidFill>
              </a:rPr>
              <a:t>ما يعرف </a:t>
            </a:r>
            <a:r>
              <a:rPr lang="ar-KW" b="1" dirty="0">
                <a:solidFill>
                  <a:schemeClr val="bg1"/>
                </a:solidFill>
              </a:rPr>
              <a:t>بالمسؤولية الصارمة </a:t>
            </a:r>
            <a:r>
              <a:rPr lang="ar-KW" b="1" dirty="0" smtClean="0">
                <a:solidFill>
                  <a:schemeClr val="bg1"/>
                </a:solidFill>
              </a:rPr>
              <a:t>على </a:t>
            </a:r>
            <a:r>
              <a:rPr lang="ar-KW" b="1" dirty="0">
                <a:solidFill>
                  <a:schemeClr val="bg1"/>
                </a:solidFill>
              </a:rPr>
              <a:t>الشركة المصنعة والموزع وتاجر التجزئة، حتى لو لم تكن مهملة.</a:t>
            </a:r>
          </a:p>
        </p:txBody>
      </p:sp>
      <p:sp>
        <p:nvSpPr>
          <p:cNvPr id="3" name="عنصر نائب للمحتوى 2"/>
          <p:cNvSpPr>
            <a:spLocks noGrp="1"/>
          </p:cNvSpPr>
          <p:nvPr>
            <p:ph idx="1"/>
          </p:nvPr>
        </p:nvSpPr>
        <p:spPr/>
        <p:txBody>
          <a:bodyPr>
            <a:normAutofit/>
          </a:bodyPr>
          <a:lstStyle/>
          <a:p>
            <a:r>
              <a:rPr lang="ar-KW" sz="2800" b="1" dirty="0"/>
              <a:t>والمسؤولية الصارمة تعني مسؤولية الشخص عن النتائج المترتبة على أي نشاط حتى في حال عدم الخطأ (مثل الإهمال أو النية المؤذية</a:t>
            </a:r>
            <a:r>
              <a:rPr lang="ar-KW" sz="2800" b="1" dirty="0" smtClean="0"/>
              <a:t>).</a:t>
            </a:r>
          </a:p>
          <a:p>
            <a:r>
              <a:rPr lang="ar-KW" sz="2800" b="1" dirty="0" smtClean="0"/>
              <a:t>. </a:t>
            </a:r>
            <a:r>
              <a:rPr lang="ar-KW" sz="2800" b="1" dirty="0"/>
              <a:t>ويفرض هذا القانون على الحالات التي يعتبرها خطرة بطبيعتها </a:t>
            </a:r>
            <a:endParaRPr lang="ar-KW" sz="2800" b="1" dirty="0" smtClean="0"/>
          </a:p>
          <a:p>
            <a:r>
              <a:rPr lang="ar-KW" sz="2800" b="1" dirty="0" smtClean="0"/>
              <a:t>وانتقد </a:t>
            </a:r>
            <a:r>
              <a:rPr lang="ar-KW" sz="2800" b="1" dirty="0"/>
              <a:t>هذا الرأي إلى أنه يؤدي إلى حماية مفرطة من خلال استباق وتوقع المخاطر التي لا يزال من المستحيل التحقق منها في الوقت الراهن</a:t>
            </a:r>
          </a:p>
          <a:p>
            <a:endParaRPr lang="ar-KW" sz="2800" b="1" dirty="0"/>
          </a:p>
        </p:txBody>
      </p:sp>
    </p:spTree>
    <p:extLst>
      <p:ext uri="{BB962C8B-B14F-4D97-AF65-F5344CB8AC3E}">
        <p14:creationId xmlns:p14="http://schemas.microsoft.com/office/powerpoint/2010/main" val="6562551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KW" b="1" dirty="0" smtClean="0"/>
              <a:t>مفهوم المسؤولية الجنائية للجراحة </a:t>
            </a:r>
            <a:r>
              <a:rPr lang="ar-KW" b="1" dirty="0" err="1" smtClean="0"/>
              <a:t>الروبوتية</a:t>
            </a:r>
            <a:endParaRPr lang="ar-KW" b="1" dirty="0"/>
          </a:p>
        </p:txBody>
      </p:sp>
      <p:sp>
        <p:nvSpPr>
          <p:cNvPr id="3" name="عنصر نائب للمحتوى 2"/>
          <p:cNvSpPr>
            <a:spLocks noGrp="1"/>
          </p:cNvSpPr>
          <p:nvPr>
            <p:ph idx="1"/>
          </p:nvPr>
        </p:nvSpPr>
        <p:spPr>
          <a:xfrm>
            <a:off x="417095" y="1620254"/>
            <a:ext cx="11366409" cy="5037220"/>
          </a:xfrm>
        </p:spPr>
        <p:txBody>
          <a:bodyPr>
            <a:noAutofit/>
          </a:bodyPr>
          <a:lstStyle/>
          <a:p>
            <a:r>
              <a:rPr lang="ar-KW" sz="2400" b="1" dirty="0"/>
              <a:t>المسؤولية </a:t>
            </a:r>
            <a:r>
              <a:rPr lang="ar-KW" sz="2400" b="1" dirty="0" smtClean="0"/>
              <a:t>تعني اقتراف </a:t>
            </a:r>
            <a:r>
              <a:rPr lang="ar-KW" sz="2400" b="1" dirty="0"/>
              <a:t>أمر يوجب مؤاخذة </a:t>
            </a:r>
            <a:r>
              <a:rPr lang="ar-KW" sz="2400" b="1" dirty="0" smtClean="0"/>
              <a:t>فاعله. </a:t>
            </a:r>
            <a:endParaRPr lang="ar-KW" sz="2400" b="1" dirty="0"/>
          </a:p>
          <a:p>
            <a:r>
              <a:rPr lang="ar-KW" sz="2400" b="1" dirty="0"/>
              <a:t>وكلمة المسؤولية اصطلاح قانوني يقابلها لفظ الضمان في الفقه الإسلامي كما يرى بعض </a:t>
            </a:r>
            <a:r>
              <a:rPr lang="ar-KW" sz="2400" b="1" dirty="0" smtClean="0"/>
              <a:t>الباحثين.</a:t>
            </a:r>
          </a:p>
          <a:p>
            <a:r>
              <a:rPr lang="ar-KW" sz="2400" b="1" dirty="0"/>
              <a:t>الجنائية من الجناية وهي  لغة : الذنب والجرم، وما يفعله الإنسان مما يوجب العقاب أو </a:t>
            </a:r>
            <a:r>
              <a:rPr lang="ar-KW" sz="2400" b="1" dirty="0" smtClean="0"/>
              <a:t>القصاص.، وهي </a:t>
            </a:r>
            <a:r>
              <a:rPr lang="ar-KW" sz="2400" b="1" dirty="0"/>
              <a:t>في الشرع </a:t>
            </a:r>
            <a:r>
              <a:rPr lang="ar-KW" sz="2400" b="1" dirty="0" err="1"/>
              <a:t>لاتخرج</a:t>
            </a:r>
            <a:r>
              <a:rPr lang="ar-KW" sz="2400" b="1" dirty="0"/>
              <a:t> عن هذا المعنى ، لكن تخصص بالجناية على النفس أو </a:t>
            </a:r>
            <a:r>
              <a:rPr lang="ar-KW" sz="2400" b="1" dirty="0" smtClean="0"/>
              <a:t>الأطراف.</a:t>
            </a:r>
          </a:p>
          <a:p>
            <a:r>
              <a:rPr lang="ar-KW" sz="2400" b="1" dirty="0" smtClean="0"/>
              <a:t> و </a:t>
            </a:r>
            <a:r>
              <a:rPr lang="ar-KW" sz="2400" b="1" dirty="0"/>
              <a:t>تُعرف الجراحة </a:t>
            </a:r>
            <a:r>
              <a:rPr lang="ar-KW" sz="2400" b="1" dirty="0" err="1"/>
              <a:t>الروبوتية</a:t>
            </a:r>
            <a:r>
              <a:rPr lang="ar-KW" sz="2400" b="1" dirty="0"/>
              <a:t> بأنها تقنية تستخدم أنظمة </a:t>
            </a:r>
            <a:r>
              <a:rPr lang="ar-KW" sz="2400" b="1" dirty="0" err="1"/>
              <a:t>روبوتية</a:t>
            </a:r>
            <a:r>
              <a:rPr lang="ar-KW" sz="2400" b="1" dirty="0"/>
              <a:t> متقدمة والذكاء الاصطناعي لإجراء عمليات جراحية بدقة متناهية ومرونة عالية، مع تقليل الشق الجراحي وتدخل الجراح المباشر</a:t>
            </a:r>
            <a:r>
              <a:rPr lang="ar-KW" sz="2400" b="1" dirty="0" smtClean="0"/>
              <a:t>.</a:t>
            </a:r>
          </a:p>
          <a:p>
            <a:r>
              <a:rPr lang="ar-KW" sz="2400" b="1" dirty="0"/>
              <a:t> </a:t>
            </a:r>
            <a:r>
              <a:rPr lang="ar-KW" sz="2400" b="1" dirty="0" smtClean="0"/>
              <a:t>فالمسؤولية </a:t>
            </a:r>
            <a:r>
              <a:rPr lang="ar-KW" sz="2400" b="1" dirty="0"/>
              <a:t>الجنائية في الجراحة </a:t>
            </a:r>
            <a:r>
              <a:rPr lang="ar-KW" sz="2400" b="1" dirty="0" err="1"/>
              <a:t>الروبوتية</a:t>
            </a:r>
            <a:r>
              <a:rPr lang="ar-KW" sz="2400" b="1" dirty="0"/>
              <a:t> : </a:t>
            </a:r>
            <a:r>
              <a:rPr lang="ar-KW" sz="2400" b="1" dirty="0" smtClean="0"/>
              <a:t>هي أثر </a:t>
            </a:r>
            <a:r>
              <a:rPr lang="ar-KW" sz="2400" b="1" dirty="0"/>
              <a:t>جناية الطبيب ومن في حكمه  باستخدام الروبوت الجراحي  من قصاص أو تعزير أو ضمان. </a:t>
            </a:r>
          </a:p>
        </p:txBody>
      </p:sp>
    </p:spTree>
    <p:extLst>
      <p:ext uri="{BB962C8B-B14F-4D97-AF65-F5344CB8AC3E}">
        <p14:creationId xmlns:p14="http://schemas.microsoft.com/office/powerpoint/2010/main" val="13750855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KW" b="1" dirty="0">
                <a:solidFill>
                  <a:schemeClr val="bg1"/>
                </a:solidFill>
              </a:rPr>
              <a:t>المالك للروبوت الجراحي هو من تتوجه إليه المسؤولية سواء كان المالك الطبيب أو المؤسسة الصحية </a:t>
            </a:r>
          </a:p>
        </p:txBody>
      </p:sp>
      <p:sp>
        <p:nvSpPr>
          <p:cNvPr id="3" name="عنصر نائب للمحتوى 2"/>
          <p:cNvSpPr>
            <a:spLocks noGrp="1"/>
          </p:cNvSpPr>
          <p:nvPr>
            <p:ph idx="1"/>
          </p:nvPr>
        </p:nvSpPr>
        <p:spPr/>
        <p:txBody>
          <a:bodyPr>
            <a:normAutofit/>
          </a:bodyPr>
          <a:lstStyle/>
          <a:p>
            <a:r>
              <a:rPr lang="ar-KW" sz="2800" b="1" dirty="0" smtClean="0"/>
              <a:t>لقوله </a:t>
            </a:r>
            <a:r>
              <a:rPr lang="ar-KW" sz="2800" b="1" dirty="0"/>
              <a:t>صلى الله عليه وسلم :" الخراج بالضمان </a:t>
            </a:r>
            <a:r>
              <a:rPr lang="ar-KW" sz="2800" b="1" dirty="0" smtClean="0"/>
              <a:t>"ـ فلما </a:t>
            </a:r>
            <a:r>
              <a:rPr lang="ar-KW" sz="2800" b="1" dirty="0"/>
              <a:t>كان مالك التقنية يربح ويكسب المال بها ، فإذا تضرر شخص باستخدامها بموت أو تلف عضو من أعضائه فهو الذي يضمن ويدفع الدية  . </a:t>
            </a:r>
          </a:p>
        </p:txBody>
      </p:sp>
    </p:spTree>
    <p:extLst>
      <p:ext uri="{BB962C8B-B14F-4D97-AF65-F5344CB8AC3E}">
        <p14:creationId xmlns:p14="http://schemas.microsoft.com/office/powerpoint/2010/main" val="29915717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KW" b="1" dirty="0">
                <a:solidFill>
                  <a:schemeClr val="bg1"/>
                </a:solidFill>
              </a:rPr>
              <a:t>إنشاء هيئة مختصة </a:t>
            </a:r>
          </a:p>
        </p:txBody>
      </p:sp>
      <p:sp>
        <p:nvSpPr>
          <p:cNvPr id="3" name="عنصر نائب للمحتوى 2"/>
          <p:cNvSpPr>
            <a:spLocks noGrp="1"/>
          </p:cNvSpPr>
          <p:nvPr>
            <p:ph idx="1"/>
          </p:nvPr>
        </p:nvSpPr>
        <p:spPr/>
        <p:txBody>
          <a:bodyPr>
            <a:noAutofit/>
          </a:bodyPr>
          <a:lstStyle/>
          <a:p>
            <a:r>
              <a:rPr lang="ar-KW" sz="2800" b="1" dirty="0"/>
              <a:t>إنشاء هيئة مختصة بتسجيل الروبوتات وتسجيل بيانات مالكيها ومطوريها، وفتح حسابات بنكية لهذه الروبوتات العاملة في مجالات تدر أرباحا على مالكيها، على غرار حسابات الشركات الاعتبارية، بحيث تتعلق الحقوق بهذه الحسابات ابتداء ، </a:t>
            </a:r>
            <a:r>
              <a:rPr lang="ar-KW" sz="2800" b="1" dirty="0" smtClean="0"/>
              <a:t>فتؤدى </a:t>
            </a:r>
            <a:r>
              <a:rPr lang="ar-KW" sz="2800" b="1" dirty="0"/>
              <a:t>منها الديات، وبدل المتلفات، وإذا لم تف بالتعويض المطلوب ، تعلقت المسؤولية برقبة الروبوت فيباع ويستوفى من ثمنه </a:t>
            </a:r>
            <a:r>
              <a:rPr lang="ar-KW" sz="2800" b="1" dirty="0" err="1"/>
              <a:t>مابقي</a:t>
            </a:r>
            <a:r>
              <a:rPr lang="ar-KW" sz="2800" b="1" dirty="0"/>
              <a:t> من تعويض ، وإذا أراد مالك الروبوت أن يفديه ويبقيه في ملكيته بدفع التعويض المطلوب فله ذلك وذلك قياسا على أحكام </a:t>
            </a:r>
            <a:r>
              <a:rPr lang="ar-KW" sz="2800" b="1" dirty="0" smtClean="0"/>
              <a:t>الرقيق.</a:t>
            </a:r>
          </a:p>
          <a:p>
            <a:pPr marL="0" indent="0">
              <a:buNone/>
            </a:pPr>
            <a:endParaRPr lang="ar-KW" sz="2800" b="1" dirty="0"/>
          </a:p>
        </p:txBody>
      </p:sp>
    </p:spTree>
    <p:extLst>
      <p:ext uri="{BB962C8B-B14F-4D97-AF65-F5344CB8AC3E}">
        <p14:creationId xmlns:p14="http://schemas.microsoft.com/office/powerpoint/2010/main" val="34100738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960980"/>
          </a:xfrm>
        </p:spPr>
        <p:txBody>
          <a:bodyPr>
            <a:normAutofit/>
          </a:bodyPr>
          <a:lstStyle/>
          <a:p>
            <a:pPr algn="ctr"/>
            <a:r>
              <a:rPr lang="ar-KW" b="1" dirty="0" smtClean="0">
                <a:solidFill>
                  <a:schemeClr val="bg1"/>
                </a:solidFill>
              </a:rPr>
              <a:t>الرأي المختار: تطبيق </a:t>
            </a:r>
            <a:r>
              <a:rPr lang="ar-KW" b="1" dirty="0">
                <a:solidFill>
                  <a:schemeClr val="bg1"/>
                </a:solidFill>
              </a:rPr>
              <a:t>مفهوم المسؤولية التضامنية الصارمة على الأطراف التالية : الشركة المصنعة وتوابعها من الوكيل </a:t>
            </a:r>
            <a:r>
              <a:rPr lang="ar-KW" b="1" dirty="0" smtClean="0">
                <a:solidFill>
                  <a:schemeClr val="bg1"/>
                </a:solidFill>
              </a:rPr>
              <a:t>المحلي، </a:t>
            </a:r>
            <a:r>
              <a:rPr lang="ar-KW" b="1" dirty="0">
                <a:solidFill>
                  <a:schemeClr val="bg1"/>
                </a:solidFill>
              </a:rPr>
              <a:t>والمالك </a:t>
            </a:r>
            <a:r>
              <a:rPr lang="ar-KW" b="1" dirty="0" smtClean="0">
                <a:solidFill>
                  <a:schemeClr val="bg1"/>
                </a:solidFill>
              </a:rPr>
              <a:t>للتقنية، وشركات </a:t>
            </a:r>
            <a:r>
              <a:rPr lang="ar-KW" b="1" dirty="0">
                <a:solidFill>
                  <a:schemeClr val="bg1"/>
                </a:solidFill>
              </a:rPr>
              <a:t>التأمين. </a:t>
            </a:r>
          </a:p>
        </p:txBody>
      </p:sp>
      <p:pic>
        <p:nvPicPr>
          <p:cNvPr id="4" name="عنصر نائب للمحتوى 3"/>
          <p:cNvPicPr>
            <a:picLocks noGrp="1" noChangeAspect="1"/>
          </p:cNvPicPr>
          <p:nvPr>
            <p:ph idx="1"/>
          </p:nvPr>
        </p:nvPicPr>
        <p:blipFill>
          <a:blip r:embed="rId2"/>
          <a:stretch>
            <a:fillRect/>
          </a:stretch>
        </p:blipFill>
        <p:spPr>
          <a:xfrm>
            <a:off x="-1" y="2534653"/>
            <a:ext cx="11999495" cy="4323347"/>
          </a:xfrm>
          <a:prstGeom prst="rect">
            <a:avLst/>
          </a:prstGeom>
        </p:spPr>
      </p:pic>
    </p:spTree>
    <p:extLst>
      <p:ext uri="{BB962C8B-B14F-4D97-AF65-F5344CB8AC3E}">
        <p14:creationId xmlns:p14="http://schemas.microsoft.com/office/powerpoint/2010/main" val="12152161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KW"/>
          </a:p>
        </p:txBody>
      </p:sp>
      <p:sp>
        <p:nvSpPr>
          <p:cNvPr id="5" name="عنصر نائب للمحتوى 4"/>
          <p:cNvSpPr>
            <a:spLocks noGrp="1"/>
          </p:cNvSpPr>
          <p:nvPr>
            <p:ph idx="1"/>
          </p:nvPr>
        </p:nvSpPr>
        <p:spPr/>
        <p:txBody>
          <a:bodyPr>
            <a:normAutofit/>
          </a:bodyPr>
          <a:lstStyle/>
          <a:p>
            <a:pPr marL="0" indent="0" algn="ctr">
              <a:buNone/>
            </a:pPr>
            <a:r>
              <a:rPr lang="ar-SA" sz="5400" b="1" dirty="0" smtClean="0">
                <a:solidFill>
                  <a:schemeClr val="bg1"/>
                </a:solidFill>
              </a:rPr>
              <a:t>وآخر دعوانا أن الحمد لله رب العالمين </a:t>
            </a:r>
            <a:endParaRPr lang="ar-KW" sz="5400" b="1" dirty="0">
              <a:solidFill>
                <a:schemeClr val="bg1"/>
              </a:solidFill>
            </a:endParaRPr>
          </a:p>
        </p:txBody>
      </p:sp>
    </p:spTree>
    <p:extLst>
      <p:ext uri="{BB962C8B-B14F-4D97-AF65-F5344CB8AC3E}">
        <p14:creationId xmlns:p14="http://schemas.microsoft.com/office/powerpoint/2010/main" val="35818983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293895" y="618518"/>
            <a:ext cx="5753516" cy="1478570"/>
          </a:xfrm>
        </p:spPr>
        <p:txBody>
          <a:bodyPr>
            <a:normAutofit/>
          </a:bodyPr>
          <a:lstStyle/>
          <a:p>
            <a:pPr algn="ctr"/>
            <a:r>
              <a:rPr lang="ar-KW" sz="3200" b="1" dirty="0" smtClean="0"/>
              <a:t>مزايا الجراحة </a:t>
            </a:r>
            <a:r>
              <a:rPr lang="ar-KW" sz="3200" b="1" dirty="0" err="1" smtClean="0"/>
              <a:t>الروبوتية</a:t>
            </a:r>
            <a:r>
              <a:rPr lang="ar-KW" sz="3200" b="1" dirty="0" smtClean="0"/>
              <a:t> </a:t>
            </a:r>
            <a:endParaRPr lang="ar-KW" sz="3200" b="1" dirty="0"/>
          </a:p>
        </p:txBody>
      </p:sp>
      <p:sp>
        <p:nvSpPr>
          <p:cNvPr id="3" name="عنصر نائب للمحتوى 2"/>
          <p:cNvSpPr>
            <a:spLocks noGrp="1"/>
          </p:cNvSpPr>
          <p:nvPr>
            <p:ph idx="1"/>
          </p:nvPr>
        </p:nvSpPr>
        <p:spPr>
          <a:xfrm>
            <a:off x="5919537" y="1611984"/>
            <a:ext cx="5160970" cy="4034672"/>
          </a:xfrm>
        </p:spPr>
        <p:txBody>
          <a:bodyPr>
            <a:noAutofit/>
          </a:bodyPr>
          <a:lstStyle/>
          <a:p>
            <a:pPr marL="0" indent="0">
              <a:buNone/>
            </a:pPr>
            <a:endParaRPr lang="ar-SA" sz="2400" b="1" dirty="0"/>
          </a:p>
          <a:p>
            <a:r>
              <a:rPr lang="ar-SA" sz="2400" b="1" dirty="0"/>
              <a:t>1. الجراحة </a:t>
            </a:r>
            <a:r>
              <a:rPr lang="ar-SA" sz="2400" b="1" dirty="0" err="1"/>
              <a:t>الروبوتية</a:t>
            </a:r>
            <a:r>
              <a:rPr lang="ar-SA" sz="2400" b="1" dirty="0"/>
              <a:t> تتميز بدقة عالية وشقوق جراحية أصغر.</a:t>
            </a:r>
          </a:p>
          <a:p>
            <a:r>
              <a:rPr lang="ar-SA" sz="2400" b="1" dirty="0"/>
              <a:t>2. تقليل المضاعفات والألم بفضل استخدام فتحات ضيقة.</a:t>
            </a:r>
          </a:p>
          <a:p>
            <a:r>
              <a:rPr lang="ar-SA" sz="2400" b="1" dirty="0"/>
              <a:t>3. توفير رؤية ثلاثية الأبعاد تسهل على الجراح وتقلل مخاطر العدوى.</a:t>
            </a:r>
          </a:p>
          <a:p>
            <a:r>
              <a:rPr lang="ar-SA" sz="2400" b="1" dirty="0"/>
              <a:t>4. تسريع فترة التعافي وتقليل فقدان الدم مقارنة بالجراحة التقليدية.</a:t>
            </a:r>
          </a:p>
          <a:p>
            <a:endParaRPr lang="ar-SA" sz="2400" b="1" dirty="0"/>
          </a:p>
        </p:txBody>
      </p:sp>
      <p:pic>
        <p:nvPicPr>
          <p:cNvPr id="5" name="صورة 4"/>
          <p:cNvPicPr>
            <a:picLocks noChangeAspect="1"/>
          </p:cNvPicPr>
          <p:nvPr/>
        </p:nvPicPr>
        <p:blipFill>
          <a:blip r:embed="rId2"/>
          <a:stretch>
            <a:fillRect/>
          </a:stretch>
        </p:blipFill>
        <p:spPr>
          <a:xfrm>
            <a:off x="0" y="1"/>
            <a:ext cx="5775157" cy="6858000"/>
          </a:xfrm>
          <a:prstGeom prst="rect">
            <a:avLst/>
          </a:prstGeom>
        </p:spPr>
      </p:pic>
    </p:spTree>
    <p:extLst>
      <p:ext uri="{BB962C8B-B14F-4D97-AF65-F5344CB8AC3E}">
        <p14:creationId xmlns:p14="http://schemas.microsoft.com/office/powerpoint/2010/main" val="9081448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75159" y="0"/>
            <a:ext cx="5272252" cy="1604211"/>
          </a:xfrm>
        </p:spPr>
        <p:txBody>
          <a:bodyPr>
            <a:normAutofit/>
          </a:bodyPr>
          <a:lstStyle/>
          <a:p>
            <a:pPr algn="ctr"/>
            <a:r>
              <a:rPr lang="ar-SA" sz="3200" b="1" dirty="0" smtClean="0"/>
              <a:t>مخاطر الجراحة </a:t>
            </a:r>
            <a:r>
              <a:rPr lang="ar-SA" sz="3200" b="1" dirty="0" err="1" smtClean="0"/>
              <a:t>الروبوتية</a:t>
            </a:r>
            <a:r>
              <a:rPr lang="ar-SA" sz="3200" b="1" dirty="0" smtClean="0"/>
              <a:t> </a:t>
            </a:r>
            <a:endParaRPr lang="ar-KW" sz="3200" b="1" dirty="0"/>
          </a:p>
        </p:txBody>
      </p:sp>
      <p:sp>
        <p:nvSpPr>
          <p:cNvPr id="3" name="عنصر نائب للمحتوى 2"/>
          <p:cNvSpPr>
            <a:spLocks noGrp="1"/>
          </p:cNvSpPr>
          <p:nvPr>
            <p:ph idx="1"/>
          </p:nvPr>
        </p:nvSpPr>
        <p:spPr>
          <a:xfrm>
            <a:off x="5518484" y="1203158"/>
            <a:ext cx="5791200" cy="5374105"/>
          </a:xfrm>
        </p:spPr>
        <p:txBody>
          <a:bodyPr>
            <a:noAutofit/>
          </a:bodyPr>
          <a:lstStyle/>
          <a:p>
            <a:pPr lvl="0"/>
            <a:r>
              <a:rPr lang="ar-SA" sz="2800" b="1" dirty="0"/>
              <a:t>. احتمال حدوث أعطال في الروبوت.</a:t>
            </a:r>
          </a:p>
          <a:p>
            <a:pPr lvl="0"/>
            <a:r>
              <a:rPr lang="ar-SA" sz="2800" b="1" dirty="0"/>
              <a:t>2. مخاطر الحروق أو تلف الأنسجة نتيجة لأخطاء كهربائية أو تشغيلية.</a:t>
            </a:r>
          </a:p>
          <a:p>
            <a:pPr lvl="0"/>
            <a:r>
              <a:rPr lang="ar-SA" sz="2800" b="1" dirty="0"/>
              <a:t>3. قلة التغذية الراجعة الحسية للجراح بسبب غياب الرؤية المباشرة.</a:t>
            </a:r>
          </a:p>
          <a:p>
            <a:pPr lvl="0"/>
            <a:r>
              <a:rPr lang="ar-SA" sz="2800" b="1" dirty="0"/>
              <a:t>4. خطر الاختراق الإلكتروني وأهمية تأمين البيانات.</a:t>
            </a:r>
          </a:p>
          <a:p>
            <a:pPr lvl="0"/>
            <a:r>
              <a:rPr lang="ar-SA" sz="2800" b="1" dirty="0"/>
              <a:t>5. تكلفة مرتفعة ووقت إعداد أطول للجراحة </a:t>
            </a:r>
            <a:r>
              <a:rPr lang="ar-SA" sz="2800" b="1" dirty="0" err="1"/>
              <a:t>الروبوتية</a:t>
            </a:r>
            <a:r>
              <a:rPr lang="ar-SA" sz="2800" b="1" dirty="0"/>
              <a:t>. </a:t>
            </a:r>
          </a:p>
        </p:txBody>
      </p:sp>
      <p:pic>
        <p:nvPicPr>
          <p:cNvPr id="5" name="صورة 4"/>
          <p:cNvPicPr>
            <a:picLocks noChangeAspect="1"/>
          </p:cNvPicPr>
          <p:nvPr/>
        </p:nvPicPr>
        <p:blipFill>
          <a:blip r:embed="rId2"/>
          <a:stretch>
            <a:fillRect/>
          </a:stretch>
        </p:blipFill>
        <p:spPr>
          <a:xfrm>
            <a:off x="-144378" y="0"/>
            <a:ext cx="5566610" cy="6858000"/>
          </a:xfrm>
          <a:prstGeom prst="rect">
            <a:avLst/>
          </a:prstGeom>
        </p:spPr>
      </p:pic>
    </p:spTree>
    <p:extLst>
      <p:ext uri="{BB962C8B-B14F-4D97-AF65-F5344CB8AC3E}">
        <p14:creationId xmlns:p14="http://schemas.microsoft.com/office/powerpoint/2010/main" val="16835156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sz="3600" b="1" dirty="0">
                <a:ea typeface="Calibri" panose="020F0502020204030204" pitchFamily="34" charset="0"/>
                <a:cs typeface="Traditional Arabic" panose="02020603050405020304" pitchFamily="18" charset="-78"/>
              </a:rPr>
              <a:t>تجربة الجراحة </a:t>
            </a:r>
            <a:r>
              <a:rPr lang="ar-SA" sz="3600" b="1" dirty="0" err="1">
                <a:ea typeface="Calibri" panose="020F0502020204030204" pitchFamily="34" charset="0"/>
                <a:cs typeface="Traditional Arabic" panose="02020603050405020304" pitchFamily="18" charset="-78"/>
              </a:rPr>
              <a:t>الروبوتية</a:t>
            </a:r>
            <a:r>
              <a:rPr lang="ar-SA" sz="3600" b="1" dirty="0">
                <a:ea typeface="Calibri" panose="020F0502020204030204" pitchFamily="34" charset="0"/>
                <a:cs typeface="Traditional Arabic" panose="02020603050405020304" pitchFamily="18" charset="-78"/>
              </a:rPr>
              <a:t> في القطاع الصحي بدولة الكويت</a:t>
            </a:r>
            <a:endParaRPr lang="ar-KW" sz="3600" dirty="0"/>
          </a:p>
        </p:txBody>
      </p:sp>
      <p:sp>
        <p:nvSpPr>
          <p:cNvPr id="3" name="عنصر نائب للمحتوى 2"/>
          <p:cNvSpPr>
            <a:spLocks noGrp="1"/>
          </p:cNvSpPr>
          <p:nvPr>
            <p:ph idx="1"/>
          </p:nvPr>
        </p:nvSpPr>
        <p:spPr>
          <a:xfrm>
            <a:off x="5374105" y="2063396"/>
            <a:ext cx="5706402" cy="3311189"/>
          </a:xfrm>
        </p:spPr>
        <p:txBody>
          <a:bodyPr>
            <a:normAutofit/>
          </a:bodyPr>
          <a:lstStyle/>
          <a:p>
            <a:pPr marL="0" indent="0">
              <a:buNone/>
            </a:pPr>
            <a:endParaRPr lang="ar-KW" sz="2400" dirty="0"/>
          </a:p>
        </p:txBody>
      </p:sp>
      <p:pic>
        <p:nvPicPr>
          <p:cNvPr id="4" name="صورة 3"/>
          <p:cNvPicPr>
            <a:picLocks noChangeAspect="1"/>
          </p:cNvPicPr>
          <p:nvPr/>
        </p:nvPicPr>
        <p:blipFill>
          <a:blip r:embed="rId2"/>
          <a:stretch>
            <a:fillRect/>
          </a:stretch>
        </p:blipFill>
        <p:spPr>
          <a:xfrm>
            <a:off x="386498" y="1951348"/>
            <a:ext cx="11387579" cy="4513620"/>
          </a:xfrm>
          <a:prstGeom prst="rect">
            <a:avLst/>
          </a:prstGeom>
        </p:spPr>
      </p:pic>
    </p:spTree>
    <p:extLst>
      <p:ext uri="{BB962C8B-B14F-4D97-AF65-F5344CB8AC3E}">
        <p14:creationId xmlns:p14="http://schemas.microsoft.com/office/powerpoint/2010/main" val="28093022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17095" y="1588169"/>
            <a:ext cx="11342057" cy="1732548"/>
          </a:xfrm>
        </p:spPr>
        <p:txBody>
          <a:bodyPr>
            <a:normAutofit fontScale="92500" lnSpcReduction="10000"/>
          </a:bodyPr>
          <a:lstStyle/>
          <a:p>
            <a:r>
              <a:rPr lang="ar-KW" sz="3200" dirty="0"/>
              <a:t>إن استخدام الروبوت الجراحي مباحًا شرعًا إذا تم إثبات أمانه </a:t>
            </a:r>
            <a:r>
              <a:rPr lang="ar-KW" sz="3200" dirty="0" smtClean="0"/>
              <a:t>وكفاءته، بل </a:t>
            </a:r>
            <a:r>
              <a:rPr lang="ar-KW" sz="3200" dirty="0"/>
              <a:t>قد تكون الجراحة </a:t>
            </a:r>
            <a:r>
              <a:rPr lang="ar-KW" sz="3200" dirty="0" err="1"/>
              <a:t>الروبوتية</a:t>
            </a:r>
            <a:r>
              <a:rPr lang="ar-KW" sz="3200" dirty="0"/>
              <a:t> مستحبة في حالات نقص الكوادر الطبية. وقد يصل الأمر إلى درجة الوجوب في ظروف </a:t>
            </a:r>
            <a:r>
              <a:rPr lang="ar-KW" sz="3200" dirty="0" smtClean="0"/>
              <a:t>معينة.</a:t>
            </a:r>
            <a:endParaRPr lang="ar-KW" sz="3200" dirty="0"/>
          </a:p>
        </p:txBody>
      </p:sp>
      <p:pic>
        <p:nvPicPr>
          <p:cNvPr id="5" name="صورة 4"/>
          <p:cNvPicPr>
            <a:picLocks noChangeAspect="1"/>
          </p:cNvPicPr>
          <p:nvPr/>
        </p:nvPicPr>
        <p:blipFill>
          <a:blip r:embed="rId2"/>
          <a:stretch>
            <a:fillRect/>
          </a:stretch>
        </p:blipFill>
        <p:spPr>
          <a:xfrm>
            <a:off x="-5678905" y="0"/>
            <a:ext cx="24438732" cy="1548000"/>
          </a:xfrm>
          <a:prstGeom prst="rect">
            <a:avLst/>
          </a:prstGeom>
        </p:spPr>
      </p:pic>
      <p:pic>
        <p:nvPicPr>
          <p:cNvPr id="6" name="صورة 5"/>
          <p:cNvPicPr>
            <a:picLocks noChangeAspect="1"/>
          </p:cNvPicPr>
          <p:nvPr/>
        </p:nvPicPr>
        <p:blipFill>
          <a:blip r:embed="rId3"/>
          <a:stretch>
            <a:fillRect/>
          </a:stretch>
        </p:blipFill>
        <p:spPr>
          <a:xfrm>
            <a:off x="0" y="3320716"/>
            <a:ext cx="12192000" cy="3537284"/>
          </a:xfrm>
          <a:prstGeom prst="rect">
            <a:avLst/>
          </a:prstGeom>
        </p:spPr>
      </p:pic>
    </p:spTree>
    <p:extLst>
      <p:ext uri="{BB962C8B-B14F-4D97-AF65-F5344CB8AC3E}">
        <p14:creationId xmlns:p14="http://schemas.microsoft.com/office/powerpoint/2010/main" val="14370998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55703" y="618518"/>
            <a:ext cx="4891708" cy="1478570"/>
          </a:xfrm>
        </p:spPr>
        <p:txBody>
          <a:bodyPr>
            <a:normAutofit/>
          </a:bodyPr>
          <a:lstStyle/>
          <a:p>
            <a:pPr algn="ctr"/>
            <a:r>
              <a:rPr lang="ar-KW" sz="3600" b="1" dirty="0" smtClean="0"/>
              <a:t>ضوابط الجراحة </a:t>
            </a:r>
            <a:r>
              <a:rPr lang="ar-KW" sz="3600" b="1" dirty="0" err="1" smtClean="0"/>
              <a:t>الروبوتية</a:t>
            </a:r>
            <a:r>
              <a:rPr lang="ar-KW" sz="3600" b="1" dirty="0" smtClean="0"/>
              <a:t> </a:t>
            </a:r>
            <a:endParaRPr lang="ar-KW" sz="3600" b="1" dirty="0"/>
          </a:p>
        </p:txBody>
      </p:sp>
      <p:sp>
        <p:nvSpPr>
          <p:cNvPr id="3" name="عنصر نائب للمحتوى 2"/>
          <p:cNvSpPr>
            <a:spLocks noGrp="1"/>
          </p:cNvSpPr>
          <p:nvPr>
            <p:ph idx="1"/>
          </p:nvPr>
        </p:nvSpPr>
        <p:spPr>
          <a:xfrm>
            <a:off x="5438275" y="1138990"/>
            <a:ext cx="6172532" cy="5582652"/>
          </a:xfrm>
        </p:spPr>
        <p:txBody>
          <a:bodyPr>
            <a:noAutofit/>
          </a:bodyPr>
          <a:lstStyle/>
          <a:p>
            <a:endParaRPr lang="ar-KW" sz="3200" dirty="0"/>
          </a:p>
          <a:p>
            <a:r>
              <a:rPr lang="ar-KW" sz="3200" dirty="0"/>
              <a:t>1-	الحفاظ على سلامة </a:t>
            </a:r>
            <a:r>
              <a:rPr lang="ar-KW" sz="3200" dirty="0" smtClean="0"/>
              <a:t>المريض</a:t>
            </a:r>
            <a:endParaRPr lang="ar-KW" sz="3200" dirty="0"/>
          </a:p>
          <a:p>
            <a:r>
              <a:rPr lang="ar-KW" sz="3200" dirty="0"/>
              <a:t>2-	الحفاظ على خصوصية </a:t>
            </a:r>
            <a:r>
              <a:rPr lang="ar-KW" sz="3200" dirty="0" smtClean="0"/>
              <a:t>المريض</a:t>
            </a:r>
            <a:endParaRPr lang="ar-KW" sz="3200" dirty="0"/>
          </a:p>
          <a:p>
            <a:r>
              <a:rPr lang="ar-KW" sz="3200" dirty="0"/>
              <a:t>3-	 الشفافية والموافقة </a:t>
            </a:r>
            <a:r>
              <a:rPr lang="ar-KW" sz="3200" dirty="0" smtClean="0"/>
              <a:t>المسبقة</a:t>
            </a:r>
          </a:p>
          <a:p>
            <a:r>
              <a:rPr lang="ar-KW" sz="3200" dirty="0"/>
              <a:t>4-	المسؤولية </a:t>
            </a:r>
            <a:r>
              <a:rPr lang="ar-KW" sz="3200" dirty="0" smtClean="0"/>
              <a:t>الطبية</a:t>
            </a:r>
            <a:endParaRPr lang="ar-KW" sz="3200" dirty="0"/>
          </a:p>
          <a:p>
            <a:r>
              <a:rPr lang="ar-KW" sz="3200" dirty="0"/>
              <a:t>5-	التعليم والتدريب المستمر على تقنيات الجراحة </a:t>
            </a:r>
            <a:r>
              <a:rPr lang="ar-KW" sz="3200" dirty="0" err="1" smtClean="0"/>
              <a:t>الروبوتية</a:t>
            </a:r>
            <a:r>
              <a:rPr lang="ar-KW" sz="3200" dirty="0" smtClean="0"/>
              <a:t>.</a:t>
            </a:r>
            <a:endParaRPr lang="ar-KW" sz="3200" dirty="0"/>
          </a:p>
          <a:p>
            <a:r>
              <a:rPr lang="ar-KW" sz="3200" dirty="0"/>
              <a:t>6-	التقييم </a:t>
            </a:r>
            <a:r>
              <a:rPr lang="ar-KW" sz="3200" dirty="0" smtClean="0"/>
              <a:t>الدقيق</a:t>
            </a:r>
            <a:r>
              <a:rPr lang="ar-KW" sz="3200" dirty="0"/>
              <a:t>.</a:t>
            </a:r>
          </a:p>
        </p:txBody>
      </p:sp>
      <p:pic>
        <p:nvPicPr>
          <p:cNvPr id="6" name="صورة 5"/>
          <p:cNvPicPr>
            <a:picLocks noChangeAspect="1"/>
          </p:cNvPicPr>
          <p:nvPr/>
        </p:nvPicPr>
        <p:blipFill>
          <a:blip r:embed="rId2"/>
          <a:stretch>
            <a:fillRect/>
          </a:stretch>
        </p:blipFill>
        <p:spPr>
          <a:xfrm>
            <a:off x="0" y="0"/>
            <a:ext cx="5438275" cy="6858000"/>
          </a:xfrm>
          <a:prstGeom prst="rect">
            <a:avLst/>
          </a:prstGeom>
        </p:spPr>
      </p:pic>
    </p:spTree>
    <p:extLst>
      <p:ext uri="{BB962C8B-B14F-4D97-AF65-F5344CB8AC3E}">
        <p14:creationId xmlns:p14="http://schemas.microsoft.com/office/powerpoint/2010/main" val="8890031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KW"/>
          </a:p>
        </p:txBody>
      </p:sp>
      <p:pic>
        <p:nvPicPr>
          <p:cNvPr id="4" name="عنصر نائب للمحتوى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145687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838033"/>
          </a:xfrm>
        </p:spPr>
        <p:txBody>
          <a:bodyPr/>
          <a:lstStyle/>
          <a:p>
            <a:pPr algn="ctr"/>
            <a:r>
              <a:rPr lang="ar-SA" b="1" dirty="0" smtClean="0">
                <a:solidFill>
                  <a:schemeClr val="bg1"/>
                </a:solidFill>
              </a:rPr>
              <a:t>أنواع الجناية </a:t>
            </a:r>
            <a:endParaRPr lang="ar-KW" b="1" dirty="0">
              <a:solidFill>
                <a:schemeClr val="bg1"/>
              </a:solidFill>
            </a:endParaRPr>
          </a:p>
        </p:txBody>
      </p:sp>
      <p:sp>
        <p:nvSpPr>
          <p:cNvPr id="3" name="عنصر نائب للمحتوى 2"/>
          <p:cNvSpPr>
            <a:spLocks noGrp="1"/>
          </p:cNvSpPr>
          <p:nvPr>
            <p:ph idx="1"/>
          </p:nvPr>
        </p:nvSpPr>
        <p:spPr>
          <a:xfrm>
            <a:off x="838200" y="1331496"/>
            <a:ext cx="10515600" cy="5101388"/>
          </a:xfrm>
        </p:spPr>
        <p:txBody>
          <a:bodyPr>
            <a:normAutofit lnSpcReduction="10000"/>
          </a:bodyPr>
          <a:lstStyle/>
          <a:p>
            <a:pPr marL="0" indent="0">
              <a:buNone/>
            </a:pPr>
            <a:r>
              <a:rPr lang="ar-KW" dirty="0" smtClean="0"/>
              <a:t>.قسم </a:t>
            </a:r>
            <a:r>
              <a:rPr lang="ar-KW" dirty="0"/>
              <a:t>الفقهاء  جرائم الجناية على النفس وما دونها إلى:</a:t>
            </a:r>
          </a:p>
          <a:p>
            <a:r>
              <a:rPr lang="ar-KW" dirty="0"/>
              <a:t>1- الجناية على النفس وتكون بالقتل، أي إزهاق روح الإنسان بغير وجه حق. وتقسم إلى:</a:t>
            </a:r>
          </a:p>
          <a:p>
            <a:r>
              <a:rPr lang="ar-KW" dirty="0"/>
              <a:t>أ- القتل العمد : </a:t>
            </a:r>
            <a:r>
              <a:rPr lang="ar-KW" dirty="0" smtClean="0"/>
              <a:t>يوجب الإثم، والقود، والحرمان من الميراث عند الحنفية والمالكية، وعند الشافعية والحنابلة يوجب الإثم، والقود أو الدية، والحرمان من الميراث </a:t>
            </a:r>
          </a:p>
          <a:p>
            <a:r>
              <a:rPr lang="ar-KW" dirty="0" smtClean="0"/>
              <a:t>ب- القتل شبه العمد عند الجمهور السوى المالكية، ويوجب الإثم ، والكفارة والدية المغلظة على العاقلة. </a:t>
            </a:r>
          </a:p>
          <a:p>
            <a:r>
              <a:rPr lang="ar-KW" dirty="0" smtClean="0"/>
              <a:t>ج-القتل </a:t>
            </a:r>
            <a:r>
              <a:rPr lang="ar-KW" dirty="0"/>
              <a:t>الخطأ: ويوجب الدية على العاقلة، </a:t>
            </a:r>
            <a:r>
              <a:rPr lang="ar-KW" dirty="0" smtClean="0"/>
              <a:t>والكفارة.</a:t>
            </a:r>
            <a:endParaRPr lang="ar-KW" sz="3000" dirty="0"/>
          </a:p>
          <a:p>
            <a:r>
              <a:rPr lang="ar-KW" dirty="0"/>
              <a:t>2- الجناية على ما دون النفس : ويقصد بها كل جناية وقعت على طرف أو عضو سواء كانت بالقطع أو الجرح أو إزالة المنفعة كالإبصار أو السمع، وباختصار شديد، وإذا كانت عمدا أوجبت القصاص، بشروط خاصة، وإذا كانت الجناية خطأ ففيها الدية، أو الأرش، أو حكومة </a:t>
            </a:r>
            <a:r>
              <a:rPr lang="ar-KW" dirty="0" smtClean="0"/>
              <a:t>العدل.  </a:t>
            </a:r>
            <a:endParaRPr lang="ar-KW" dirty="0"/>
          </a:p>
          <a:p>
            <a:r>
              <a:rPr lang="ar-KW" dirty="0"/>
              <a:t>3 - الجناية على الجنين </a:t>
            </a:r>
          </a:p>
          <a:p>
            <a:endParaRPr lang="ar-KW" dirty="0"/>
          </a:p>
        </p:txBody>
      </p:sp>
    </p:spTree>
    <p:extLst>
      <p:ext uri="{BB962C8B-B14F-4D97-AF65-F5344CB8AC3E}">
        <p14:creationId xmlns:p14="http://schemas.microsoft.com/office/powerpoint/2010/main" val="9336110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دارة">
  <a:themeElements>
    <a:clrScheme name="دارة">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دارة">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ارة">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TM04033919[[fn=دارة]]</Template>
  <TotalTime>2065</TotalTime>
  <Words>1165</Words>
  <Application>Microsoft Office PowerPoint</Application>
  <PresentationFormat>شاشة عريضة</PresentationFormat>
  <Paragraphs>80</Paragraphs>
  <Slides>23</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23</vt:i4>
      </vt:variant>
    </vt:vector>
  </HeadingPairs>
  <TitlesOfParts>
    <vt:vector size="30" baseType="lpstr">
      <vt:lpstr>Arial</vt:lpstr>
      <vt:lpstr>Calibri</vt:lpstr>
      <vt:lpstr>Times New Roman</vt:lpstr>
      <vt:lpstr>Traditional Arabic</vt:lpstr>
      <vt:lpstr>Trebuchet MS</vt:lpstr>
      <vt:lpstr>Tw Cen MT</vt:lpstr>
      <vt:lpstr>دارة</vt:lpstr>
      <vt:lpstr> المسئولية الجنائية في الجراحة الروبوتية دراسة فقهية تأصيلية -تجربة الروبوت دافنشي في القطاع الصحي بدولة الكويت إنموذجا- </vt:lpstr>
      <vt:lpstr>مفهوم المسؤولية الجنائية للجراحة الروبوتية</vt:lpstr>
      <vt:lpstr>مزايا الجراحة الروبوتية </vt:lpstr>
      <vt:lpstr>مخاطر الجراحة الروبوتية </vt:lpstr>
      <vt:lpstr>تجربة الجراحة الروبوتية في القطاع الصحي بدولة الكويت</vt:lpstr>
      <vt:lpstr>عرض تقديمي في PowerPoint</vt:lpstr>
      <vt:lpstr>ضوابط الجراحة الروبوتية </vt:lpstr>
      <vt:lpstr>عرض تقديمي في PowerPoint</vt:lpstr>
      <vt:lpstr>أنواع الجناية </vt:lpstr>
      <vt:lpstr>سبب المسؤولية الجنائية </vt:lpstr>
      <vt:lpstr>على من تقع المسؤولية الجنائية في الجراحة الروبوتية </vt:lpstr>
      <vt:lpstr>الأطراف المسؤولة في الجراحة الروبوتية ومحل مسؤولية كل منهم  </vt:lpstr>
      <vt:lpstr>الشركة المصنعة للروبوت الجراحي</vt:lpstr>
      <vt:lpstr>الجراحون والفريق الطبي</vt:lpstr>
      <vt:lpstr>عرض تقديمي في PowerPoint</vt:lpstr>
      <vt:lpstr> المستشفيات والمراكز الطبية </vt:lpstr>
      <vt:lpstr>خطأ الروبوت المحض</vt:lpstr>
      <vt:lpstr>أن هذا الخطأ يعد هدرا </vt:lpstr>
      <vt:lpstr>تطبيق  ما يعرف بالمسؤولية الصارمة على الشركة المصنعة والموزع وتاجر التجزئة، حتى لو لم تكن مهملة.</vt:lpstr>
      <vt:lpstr>المالك للروبوت الجراحي هو من تتوجه إليه المسؤولية سواء كان المالك الطبيب أو المؤسسة الصحية </vt:lpstr>
      <vt:lpstr>إنشاء هيئة مختصة </vt:lpstr>
      <vt:lpstr>الرأي المختار: تطبيق مفهوم المسؤولية التضامنية الصارمة على الأطراف التالية : الشركة المصنعة وتوابعها من الوكيل المحلي، والمالك للتقنية، وشركات التأمين. </vt:lpstr>
      <vt:lpstr>عرض تقديمي في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الجراحة الروبوتية دراسة فقهية تطبيقية على القطاع الصحي في دول الكويت.</dc:title>
  <dc:creator>user</dc:creator>
  <cp:lastModifiedBy>user</cp:lastModifiedBy>
  <cp:revision>48</cp:revision>
  <dcterms:created xsi:type="dcterms:W3CDTF">2023-11-18T13:54:38Z</dcterms:created>
  <dcterms:modified xsi:type="dcterms:W3CDTF">2024-01-25T16:13:47Z</dcterms:modified>
</cp:coreProperties>
</file>