
<file path=[Content_Types].xml><?xml version="1.0" encoding="utf-8"?>
<Types xmlns="http://schemas.openxmlformats.org/package/2006/content-types">
  <Default Extension="rels" ContentType="application/vnd.openxmlformats-package.relationships+xml"/>
  <Default Extension="jpeg" ContentType="image/jpeg"/>
  <Default Extension="vml" ContentType="application/vnd.openxmlformats-officedocument.vmlDrawing"/>
  <Default Extension="bin" ContentType="application/vnd.openxmlformats-officedocument.oleObject"/>
  <Default Extension="wdp" ContentType="image/vnd.ms-photo"/>
  <Override PartName="/docProps/app.xml" ContentType="application/vnd.openxmlformats-officedocument.extended-properties+xml"/>
  <Override PartName="/docProps/core.xml" ContentType="application/vnd.openxmlformats-package.core-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6.12.1.0-->
<p:presentation xmlns:r="http://schemas.openxmlformats.org/officeDocument/2006/relationships" xmlns:a="http://schemas.openxmlformats.org/drawingml/2006/main" xmlns:p="http://schemas.openxmlformats.org/presentationml/2006/main" rtl="1" saveSubsetFonts="1">
  <p:sldMasterIdLst>
    <p:sldMasterId id="2147483696" r:id="rId1"/>
  </p:sldMasterIdLst>
  <p:notesMasterIdLst>
    <p:notesMasterId r:id="rId2"/>
  </p:notesMasterIdLst>
  <p:handoutMasterIdLst>
    <p:handoutMasterId r:id="rId3"/>
  </p:handoutMasterIdLst>
  <p:sldIdLst>
    <p:sldId id="498" r:id="rId4"/>
    <p:sldId id="258" r:id="rId5"/>
    <p:sldId id="520" r:id="rId6"/>
    <p:sldId id="521" r:id="rId7"/>
    <p:sldId id="522" r:id="rId8"/>
    <p:sldId id="523" r:id="rId9"/>
    <p:sldId id="524" r:id="rId10"/>
    <p:sldId id="531" r:id="rId11"/>
    <p:sldId id="301" r:id="rId12"/>
    <p:sldId id="264" r:id="rId13"/>
    <p:sldId id="284" r:id="rId14"/>
    <p:sldId id="286" r:id="rId15"/>
    <p:sldId id="413" r:id="rId16"/>
    <p:sldId id="530" r:id="rId17"/>
    <p:sldId id="353" r:id="rId18"/>
    <p:sldId id="360" r:id="rId19"/>
    <p:sldId id="529" r:id="rId20"/>
    <p:sldId id="441" r:id="rId21"/>
    <p:sldId id="346" r:id="rId22"/>
    <p:sldId id="334" r:id="rId23"/>
    <p:sldId id="333" r:id="rId24"/>
    <p:sldId id="355" r:id="rId25"/>
    <p:sldId id="332" r:id="rId26"/>
    <p:sldId id="528" r:id="rId27"/>
    <p:sldId id="357" r:id="rId28"/>
    <p:sldId id="364" r:id="rId29"/>
    <p:sldId id="365" r:id="rId30"/>
    <p:sldId id="368" r:id="rId31"/>
    <p:sldId id="369" r:id="rId32"/>
    <p:sldId id="367" r:id="rId33"/>
    <p:sldId id="366" r:id="rId34"/>
    <p:sldId id="451" r:id="rId35"/>
    <p:sldId id="256" r:id="rId36"/>
    <p:sldId id="351" r:id="rId37"/>
    <p:sldId id="363" r:id="rId38"/>
    <p:sldId id="358" r:id="rId39"/>
    <p:sldId id="359" r:id="rId40"/>
    <p:sldId id="443" r:id="rId41"/>
    <p:sldId id="348" r:id="rId42"/>
    <p:sldId id="356" r:id="rId43"/>
    <p:sldId id="453" r:id="rId44"/>
    <p:sldId id="533" r:id="rId45"/>
    <p:sldId id="452" r:id="rId46"/>
    <p:sldId id="349" r:id="rId47"/>
    <p:sldId id="444" r:id="rId48"/>
    <p:sldId id="450" r:id="rId49"/>
    <p:sldId id="329" r:id="rId50"/>
    <p:sldId id="525" r:id="rId51"/>
    <p:sldId id="440" r:id="rId52"/>
    <p:sldId id="390" r:id="rId53"/>
    <p:sldId id="392" r:id="rId54"/>
  </p:sldIdLst>
  <p:sldSz cx="12192000" cy="6858000"/>
  <p:notesSz cx="6858000" cy="9144000"/>
  <p:custDataLst>
    <p:tags r:id="rId5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00"/>
    <a:srgbClr val="000099"/>
    <a:srgbClr val="FFFF00"/>
    <a:srgbClr val="66FF33"/>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78" autoAdjust="0"/>
    <p:restoredTop sz="94692" autoAdjust="0"/>
  </p:normalViewPr>
  <p:slideViewPr>
    <p:cSldViewPr>
      <p:cViewPr varScale="1">
        <p:scale>
          <a:sx n="68" d="100"/>
          <a:sy n="68" d="100"/>
        </p:scale>
        <p:origin x="792"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55" d="100"/>
        <a:sy n="55" d="100"/>
      </p:scale>
      <p:origin x="0" y="-750"/>
    </p:cViewPr>
  </p:sorterViewPr>
  <p:notesViewPr>
    <p:cSldViewPr>
      <p:cViewPr>
        <p:scale>
          <a:sx n="0" d="100"/>
          <a:sy n="0"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handoutMaster" Target="handoutMasters/handout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 Type="http://schemas.openxmlformats.org/officeDocument/2006/relationships/slide" Target="slides/slide1.xml" /><Relationship Id="rId40" Type="http://schemas.openxmlformats.org/officeDocument/2006/relationships/slide" Target="slides/slide37.xml" /><Relationship Id="rId41" Type="http://schemas.openxmlformats.org/officeDocument/2006/relationships/slide" Target="slides/slide38.xml" /><Relationship Id="rId42" Type="http://schemas.openxmlformats.org/officeDocument/2006/relationships/slide" Target="slides/slide39.xml" /><Relationship Id="rId43" Type="http://schemas.openxmlformats.org/officeDocument/2006/relationships/slide" Target="slides/slide40.xml" /><Relationship Id="rId44" Type="http://schemas.openxmlformats.org/officeDocument/2006/relationships/slide" Target="slides/slide41.xml" /><Relationship Id="rId45" Type="http://schemas.openxmlformats.org/officeDocument/2006/relationships/slide" Target="slides/slide42.xml" /><Relationship Id="rId46" Type="http://schemas.openxmlformats.org/officeDocument/2006/relationships/slide" Target="slides/slide43.xml" /><Relationship Id="rId47" Type="http://schemas.openxmlformats.org/officeDocument/2006/relationships/slide" Target="slides/slide44.xml" /><Relationship Id="rId48" Type="http://schemas.openxmlformats.org/officeDocument/2006/relationships/slide" Target="slides/slide45.xml" /><Relationship Id="rId49" Type="http://schemas.openxmlformats.org/officeDocument/2006/relationships/slide" Target="slides/slide46.xml" /><Relationship Id="rId5" Type="http://schemas.openxmlformats.org/officeDocument/2006/relationships/slide" Target="slides/slide2.xml" /><Relationship Id="rId50" Type="http://schemas.openxmlformats.org/officeDocument/2006/relationships/slide" Target="slides/slide47.xml" /><Relationship Id="rId51" Type="http://schemas.openxmlformats.org/officeDocument/2006/relationships/slide" Target="slides/slide48.xml" /><Relationship Id="rId52" Type="http://schemas.openxmlformats.org/officeDocument/2006/relationships/slide" Target="slides/slide49.xml" /><Relationship Id="rId53" Type="http://schemas.openxmlformats.org/officeDocument/2006/relationships/slide" Target="slides/slide50.xml" /><Relationship Id="rId54" Type="http://schemas.openxmlformats.org/officeDocument/2006/relationships/slide" Target="slides/slide51.xml" /><Relationship Id="rId55" Type="http://schemas.openxmlformats.org/officeDocument/2006/relationships/tags" Target="tags/tag1.xml" /><Relationship Id="rId56" Type="http://schemas.openxmlformats.org/officeDocument/2006/relationships/presProps" Target="presProps.xml" /><Relationship Id="rId57" Type="http://schemas.openxmlformats.org/officeDocument/2006/relationships/viewProps" Target="viewProps.xml" /><Relationship Id="rId58" Type="http://schemas.openxmlformats.org/officeDocument/2006/relationships/theme" Target="theme/theme1.xml" /><Relationship Id="rId59" Type="http://schemas.openxmlformats.org/officeDocument/2006/relationships/tableStyles" Target="tableStyles.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diagrams/colors1.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dgm="http://schemas.openxmlformats.org/drawingml/2006/diagram">
  <dgm:ptLst>
    <dgm:pt modelId="{51FEE25F-1B61-4303-B44F-84C2E6DAE6D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dgm:t>
    </dgm:pt>
    <dgm:pt modelId="{299E36E6-0B1D-4D80-A345-7E3938719078}" type="parTrans" cxnId="{C9302757-D38C-45AE-93C4-CDD1B223A30E}">
      <dgm:prSet/>
      <dgm:spPr/>
      <dgm:t>
        <a:bodyPr/>
        <a:lstStyle/>
        <a:p>
          <a:pPr rtl="1"/>
          <a:endParaRPr lang="ar-SA"/>
        </a:p>
      </dgm:t>
    </dgm:pt>
    <dgm:pt modelId="{2FEAF0CB-AF32-4814-9492-AB5E6E682A18}">
      <dgm:prSet custT="1"/>
      <dgm:spPr>
        <a:solidFill>
          <a:schemeClr val="accent2"/>
        </a:solidFill>
      </dgm:spPr>
      <dgm:t>
        <a:bodyPr/>
        <a:lstStyle/>
        <a:p>
          <a:pPr marL="0" marR="0" lvl="0" indent="0" algn="ctr" defTabSz="914400" rtl="1" eaLnBrk="1" fontAlgn="base" latinLnBrk="0" hangingPunct="1">
            <a:lnSpc>
              <a:spcPct val="100000"/>
            </a:lnSpc>
            <a:spcBef>
              <a:spcPct val="0"/>
            </a:spcBef>
            <a:spcAft>
              <a:spcPct val="0"/>
            </a:spcAft>
            <a:buClrTx/>
            <a:buSzTx/>
            <a:buFontTx/>
            <a:buNone/>
          </a:pPr>
          <a:r>
            <a:rPr kumimoji="0" lang="ar-SA" altLang="ar-SA" sz="4000" b="0" i="0" u="none" strike="noStrike" cap="none" normalizeH="0" baseline="0">
              <a:ln>
                <a:noFill/>
              </a:ln>
              <a:solidFill>
                <a:schemeClr val="tx1"/>
              </a:solidFill>
              <a:effectLst/>
              <a:latin typeface="Arial" panose="020b0604020202020204" pitchFamily="34" charset="0"/>
              <a:cs typeface="Arial" panose="020b0604020202020204" pitchFamily="34" charset="0"/>
            </a:rPr>
            <a:t>الفرق بين العمل و المهنة</a:t>
          </a:r>
          <a:endParaRPr kumimoji="0" lang="en-US" altLang="ar-SA" sz="4000" b="1" i="0" u="none" strike="noStrike" cap="none" normalizeH="0" baseline="0">
            <a:ln>
              <a:noFill/>
            </a:ln>
            <a:solidFill>
              <a:schemeClr val="accent6">
                <a:lumMod val="50000"/>
              </a:schemeClr>
            </a:solidFill>
            <a:effectLst/>
            <a:latin typeface="Arial" panose="020b0604020202020204" pitchFamily="34" charset="0"/>
            <a:cs typeface="Arial" panose="020b0604020202020204" pitchFamily="34" charset="0"/>
          </a:endParaRPr>
        </a:p>
      </dgm:t>
    </dgm:pt>
    <dgm:pt modelId="{6FDC72E8-DB98-419C-BA50-39DFF43CE726}" type="parTrans" cxnId="{6A04289F-C3A2-4171-9AF5-961903278785}">
      <dgm:prSet/>
      <dgm:spPr/>
      <dgm:t>
        <a:bodyPr/>
        <a:lstStyle/>
        <a:p>
          <a:pPr rtl="1"/>
          <a:endParaRPr lang="ar-SA"/>
        </a:p>
      </dgm:t>
    </dgm:pt>
    <dgm:pt modelId="{192404DB-EA86-4452-A4E9-6F5E2CF1442D}">
      <dgm:prSet/>
      <dgm:spPr>
        <a:solidFill>
          <a:schemeClr val="accent2">
            <a:lumMod val="60000"/>
            <a:lumOff val="40000"/>
          </a:schemeClr>
        </a:solidFill>
      </dgm:spPr>
      <dgm:t>
        <a:bodyPr/>
        <a:lstStyle/>
        <a:p>
          <a:pPr marL="0" marR="0" lvl="0" indent="0" algn="ctr" defTabSz="914400" rtl="1" eaLnBrk="1" fontAlgn="base" latinLnBrk="0" hangingPunct="1">
            <a:lnSpc>
              <a:spcPct val="100000"/>
            </a:lnSpc>
            <a:spcBef>
              <a:spcPct val="0"/>
            </a:spcBef>
            <a:spcAft>
              <a:spcPct val="0"/>
            </a:spcAft>
            <a:buClrTx/>
            <a:buSzTx/>
            <a:buFontTx/>
            <a:buNone/>
          </a:pPr>
          <a:r>
            <a:rPr kumimoji="0" lang="ar-SA" altLang="ar-SA" b="0" i="0" u="none" strike="noStrike" cap="none" normalizeH="0" baseline="0">
              <a:ln>
                <a:noFill/>
              </a:ln>
              <a:solidFill>
                <a:schemeClr val="tx1"/>
              </a:solidFill>
              <a:effectLst/>
              <a:latin typeface="Arial" panose="020b0604020202020204" pitchFamily="34" charset="0"/>
              <a:cs typeface="Arial" panose="020b0604020202020204" pitchFamily="34" charset="0"/>
            </a:rPr>
            <a:t>يمكن تنفيذ العمل من قبل عديمي الخبرة</a:t>
          </a:r>
          <a:endParaRPr kumimoji="0" lang="en-US" altLang="ar-SA" b="0" i="0" u="none" strike="noStrike" cap="none" normalizeH="0" baseline="0">
            <a:ln>
              <a:noFill/>
            </a:ln>
            <a:solidFill>
              <a:schemeClr val="tx1"/>
            </a:solidFill>
            <a:effectLst/>
            <a:latin typeface="Arial" panose="020b0604020202020204" pitchFamily="34" charset="0"/>
            <a:cs typeface="Arial" panose="020b0604020202020204" pitchFamily="34" charset="0"/>
          </a:endParaRPr>
        </a:p>
      </dgm:t>
    </dgm:pt>
    <dgm:pt modelId="{F24A9A90-F9EF-4975-8D7F-C2B4B45D5FBF}" type="sibTrans" cxnId="{6A04289F-C3A2-4171-9AF5-961903278785}">
      <dgm:prSet/>
      <dgm:spPr/>
      <dgm:t>
        <a:bodyPr/>
        <a:lstStyle/>
        <a:p>
          <a:pPr rtl="1"/>
          <a:endParaRPr lang="ar-SA"/>
        </a:p>
      </dgm:t>
    </dgm:pt>
    <dgm:pt modelId="{C9930B9D-26E7-4D5F-BFFC-DFF3BA78419F}" type="parTrans" cxnId="{2F886D3F-6201-4492-8A5E-B4278DB5E256}">
      <dgm:prSet/>
      <dgm:spPr/>
      <dgm:t>
        <a:bodyPr/>
        <a:lstStyle/>
        <a:p>
          <a:pPr rtl="1"/>
          <a:endParaRPr lang="ar-SA"/>
        </a:p>
      </dgm:t>
    </dgm:pt>
    <dgm:pt modelId="{696FE055-3873-49BB-8C51-E71BA0400809}">
      <dgm:prSet custT="1"/>
      <dgm:spPr>
        <a:solidFill>
          <a:schemeClr val="accent5">
            <a:lumMod val="20000"/>
            <a:lumOff val="80000"/>
          </a:schemeClr>
        </a:solidFill>
      </dgm:spPr>
      <dgm:t>
        <a:bodyPr/>
        <a:lstStyle/>
        <a:p>
          <a:pPr marL="0" marR="0" lvl="0" indent="0" algn="ctr" defTabSz="914400" rtl="1" eaLnBrk="1" fontAlgn="base" latinLnBrk="0" hangingPunct="1">
            <a:lnSpc>
              <a:spcPct val="100000"/>
            </a:lnSpc>
            <a:spcBef>
              <a:spcPct val="0"/>
            </a:spcBef>
            <a:spcAft>
              <a:spcPct val="0"/>
            </a:spcAft>
            <a:buClrTx/>
            <a:buSzTx/>
            <a:buFontTx/>
            <a:buNone/>
          </a:pPr>
          <a:r>
            <a:rPr kumimoji="0" lang="ar-SA" altLang="ar-SA" sz="4000" b="0" i="0" u="none" strike="noStrike" cap="none" normalizeH="0" baseline="0">
              <a:ln>
                <a:noFill/>
              </a:ln>
              <a:solidFill>
                <a:srgbClr val="0000FF"/>
              </a:solidFill>
              <a:effectLst/>
              <a:latin typeface="Arial" panose="020b0604020202020204" pitchFamily="34" charset="0"/>
              <a:cs typeface="Arial" panose="020b0604020202020204" pitchFamily="34" charset="0"/>
            </a:rPr>
            <a:t>المهنة</a:t>
          </a:r>
          <a:r>
            <a:rPr kumimoji="0" lang="ar-SA" altLang="ar-SA" sz="4000" b="0" i="0" u="none" strike="noStrike" cap="none" normalizeH="0" baseline="0">
              <a:ln>
                <a:noFill/>
              </a:ln>
              <a:solidFill>
                <a:schemeClr val="tx1"/>
              </a:solidFill>
              <a:effectLst/>
              <a:latin typeface="Arial" panose="020b0604020202020204" pitchFamily="34" charset="0"/>
              <a:cs typeface="Arial" panose="020b0604020202020204" pitchFamily="34" charset="0"/>
            </a:rPr>
            <a:t> تتطلب الإتقان</a:t>
          </a:r>
          <a:endParaRPr kumimoji="0" lang="en-US" altLang="ar-SA" sz="4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dgm:t>
    </dgm:pt>
    <dgm:pt modelId="{DFFAD92B-5E11-4E24-9A7F-4DE57A29D586}" type="sibTrans" cxnId="{2F886D3F-6201-4492-8A5E-B4278DB5E256}">
      <dgm:prSet/>
      <dgm:spPr/>
      <dgm:t>
        <a:bodyPr/>
        <a:lstStyle/>
        <a:p>
          <a:pPr rtl="1"/>
          <a:endParaRPr lang="ar-SA"/>
        </a:p>
      </dgm:t>
    </dgm:pt>
    <dgm:pt modelId="{D1D839FF-05C2-41D2-BE95-497A90662D98}" type="sibTrans" cxnId="{C9302757-D38C-45AE-93C4-CDD1B223A30E}">
      <dgm:prSet/>
      <dgm:spPr/>
      <dgm:t>
        <a:bodyPr/>
        <a:lstStyle/>
        <a:p>
          <a:pPr rtl="1"/>
          <a:endParaRPr lang="ar-SA"/>
        </a:p>
      </dgm:t>
    </dgm:pt>
    <dgm:pt modelId="{B3366F7D-EFF8-4B78-BB74-F16B4E401B89}" type="pres">
      <dgm:prSet presAssocID="{51FEE25F-1B61-4303-B44F-84C2E6DAE6D5}" presName="hierChild1">
        <dgm:presLayoutVars>
          <dgm:orgChart val="1"/>
          <dgm:chPref val="1"/>
          <dgm:dir/>
          <dgm:animOne val="branch"/>
          <dgm:animLvl val="lvl"/>
          <dgm:resizeHandles/>
        </dgm:presLayoutVars>
      </dgm:prSet>
      <dgm:spPr/>
      <dgm:t>
        <a:bodyPr/>
        <a:lstStyle/>
        <a:p/>
      </dgm:t>
    </dgm:pt>
    <dgm:pt modelId="{7ECA1FB7-35AB-4976-A962-EE2B4EF13B42}" type="pres">
      <dgm:prSet presAssocID="{2FEAF0CB-AF32-4814-9492-AB5E6E682A18}" presName="hierRoot1">
        <dgm:presLayoutVars>
          <dgm:hierBranch/>
        </dgm:presLayoutVars>
      </dgm:prSet>
      <dgm:spPr/>
      <dgm:t>
        <a:bodyPr/>
        <a:lstStyle/>
        <a:p/>
      </dgm:t>
    </dgm:pt>
    <dgm:pt modelId="{F8941B69-18C6-47CA-8BC7-4970EC7786E7}" type="pres">
      <dgm:prSet presAssocID="{2FEAF0CB-AF32-4814-9492-AB5E6E682A18}" presName="rootComposite1"/>
      <dgm:spPr/>
      <dgm:t>
        <a:bodyPr/>
        <a:lstStyle/>
        <a:p/>
      </dgm:t>
    </dgm:pt>
    <dgm:pt modelId="{758BC8F1-9D12-4E48-8F16-8F8CF135ECC3}" type="pres">
      <dgm:prSet presAssocID="{2FEAF0CB-AF32-4814-9492-AB5E6E682A18}" presName="rootText1" presStyleLbl="node0" presStyleCnt="1" custScaleX="127280">
        <dgm:presLayoutVars>
          <dgm:chPref val="3"/>
        </dgm:presLayoutVars>
      </dgm:prSet>
      <dgm:spPr/>
      <dgm:t>
        <a:bodyPr/>
        <a:lstStyle/>
        <a:p/>
      </dgm:t>
    </dgm:pt>
    <dgm:pt modelId="{85970978-FA58-4ACE-B799-BD79A4A4BC15}" type="pres">
      <dgm:prSet presAssocID="{2FEAF0CB-AF32-4814-9492-AB5E6E682A18}" presName="rootConnector1" presStyleLbl="node1" presStyleCnt="1"/>
      <dgm:spPr/>
      <dgm:t>
        <a:bodyPr/>
        <a:lstStyle/>
        <a:p/>
      </dgm:t>
    </dgm:pt>
    <dgm:pt modelId="{12A449CE-DE4F-4AB4-9CAE-CE2723BBE759}" type="pres">
      <dgm:prSet presAssocID="{2FEAF0CB-AF32-4814-9492-AB5E6E682A18}" presName="hierChild2"/>
      <dgm:spPr/>
      <dgm:t>
        <a:bodyPr/>
        <a:lstStyle/>
        <a:p/>
      </dgm:t>
    </dgm:pt>
    <dgm:pt modelId="{AD6EE68F-2046-42E7-8DA2-969E7A164BF2}" type="pres">
      <dgm:prSet presAssocID="{6FDC72E8-DB98-419C-BA50-39DFF43CE726}" presName="Name35" presStyleLbl="parChTrans1D2" presStyleIdx="1" presStyleCnt="2"/>
      <dgm:spPr/>
      <dgm:t>
        <a:bodyPr/>
        <a:lstStyle/>
        <a:p/>
      </dgm:t>
    </dgm:pt>
    <dgm:pt modelId="{A105F72C-8F56-42FB-8B91-9F1943101BD5}" type="pres">
      <dgm:prSet presAssocID="{192404DB-EA86-4452-A4E9-6F5E2CF1442D}" presName="hierRoot2">
        <dgm:presLayoutVars>
          <dgm:hierBranch/>
        </dgm:presLayoutVars>
      </dgm:prSet>
      <dgm:spPr/>
      <dgm:t>
        <a:bodyPr/>
        <a:lstStyle/>
        <a:p/>
      </dgm:t>
    </dgm:pt>
    <dgm:pt modelId="{3218E04D-52BF-46B0-AC9A-9CFAB14FCBB7}" type="pres">
      <dgm:prSet presAssocID="{192404DB-EA86-4452-A4E9-6F5E2CF1442D}" presName="rootComposite"/>
      <dgm:spPr/>
      <dgm:t>
        <a:bodyPr/>
        <a:lstStyle/>
        <a:p/>
      </dgm:t>
    </dgm:pt>
    <dgm:pt modelId="{6650FEE0-5DCD-4D68-885E-229867B17B81}" type="pres">
      <dgm:prSet presAssocID="{192404DB-EA86-4452-A4E9-6F5E2CF1442D}" presName="rootText" presStyleLbl="node2" presStyleCnt="2">
        <dgm:presLayoutVars>
          <dgm:chPref val="3"/>
        </dgm:presLayoutVars>
      </dgm:prSet>
      <dgm:spPr/>
      <dgm:t>
        <a:bodyPr/>
        <a:lstStyle/>
        <a:p/>
      </dgm:t>
    </dgm:pt>
    <dgm:pt modelId="{89D1D3C7-7535-422C-9D45-1A9AF6C40D23}" type="pres">
      <dgm:prSet presAssocID="{192404DB-EA86-4452-A4E9-6F5E2CF1442D}" presName="rootConnector" presStyleLbl="node2" presStyleCnt="2"/>
      <dgm:spPr/>
      <dgm:t>
        <a:bodyPr/>
        <a:lstStyle/>
        <a:p/>
      </dgm:t>
    </dgm:pt>
    <dgm:pt modelId="{6D84E705-6712-409C-9315-01708E9A221B}" type="pres">
      <dgm:prSet presAssocID="{192404DB-EA86-4452-A4E9-6F5E2CF1442D}" presName="hierChild4"/>
      <dgm:spPr/>
      <dgm:t>
        <a:bodyPr/>
        <a:lstStyle/>
        <a:p/>
      </dgm:t>
    </dgm:pt>
    <dgm:pt modelId="{3B9A7CC8-F291-4F03-ADD0-FEFB8E0B1B1E}" type="pres">
      <dgm:prSet presAssocID="{192404DB-EA86-4452-A4E9-6F5E2CF1442D}" presName="hierChild5"/>
      <dgm:spPr/>
      <dgm:t>
        <a:bodyPr/>
        <a:lstStyle/>
        <a:p/>
      </dgm:t>
    </dgm:pt>
    <dgm:pt modelId="{8F866E61-CCCE-4B76-B131-ACBA9A3E095B}" type="pres">
      <dgm:prSet presAssocID="{C9930B9D-26E7-4D5F-BFFC-DFF3BA78419F}" presName="Name35" presStyleLbl="parChTrans1D2" presStyleCnt="2"/>
      <dgm:spPr/>
      <dgm:t>
        <a:bodyPr/>
        <a:lstStyle/>
        <a:p/>
      </dgm:t>
    </dgm:pt>
    <dgm:pt modelId="{0AF023CD-C1FD-40A4-986F-17A4E5D23A61}" type="pres">
      <dgm:prSet presAssocID="{696FE055-3873-49BB-8C51-E71BA0400809}" presName="hierRoot2">
        <dgm:presLayoutVars>
          <dgm:hierBranch/>
        </dgm:presLayoutVars>
      </dgm:prSet>
      <dgm:spPr/>
      <dgm:t>
        <a:bodyPr/>
        <a:lstStyle/>
        <a:p/>
      </dgm:t>
    </dgm:pt>
    <dgm:pt modelId="{685C5903-6AB4-43B0-A622-DC7A1CE68064}" type="pres">
      <dgm:prSet presAssocID="{696FE055-3873-49BB-8C51-E71BA0400809}" presName="rootComposite"/>
      <dgm:spPr/>
      <dgm:t>
        <a:bodyPr/>
        <a:lstStyle/>
        <a:p/>
      </dgm:t>
    </dgm:pt>
    <dgm:pt modelId="{9B7EFDF1-DDFB-4AA5-91D3-CD7C6623A5E7}" type="pres">
      <dgm:prSet presAssocID="{696FE055-3873-49BB-8C51-E71BA0400809}" presName="rootText" presStyleLbl="node2" presStyleIdx="1" presStyleCnt="2" custScaleX="119059">
        <dgm:presLayoutVars>
          <dgm:chPref val="3"/>
        </dgm:presLayoutVars>
      </dgm:prSet>
      <dgm:spPr/>
      <dgm:t>
        <a:bodyPr/>
        <a:lstStyle/>
        <a:p/>
      </dgm:t>
    </dgm:pt>
    <dgm:pt modelId="{315EF73E-9370-4917-9A7F-94048766723F}" type="pres">
      <dgm:prSet presAssocID="{696FE055-3873-49BB-8C51-E71BA0400809}" presName="rootConnector" presStyleLbl="node2" presStyleIdx="1" presStyleCnt="2"/>
      <dgm:spPr/>
      <dgm:t>
        <a:bodyPr/>
        <a:lstStyle/>
        <a:p/>
      </dgm:t>
    </dgm:pt>
    <dgm:pt modelId="{9AAB9D65-33A9-4194-A0D6-3F314A8F225B}" type="pres">
      <dgm:prSet presAssocID="{696FE055-3873-49BB-8C51-E71BA0400809}" presName="hierChild4"/>
      <dgm:spPr/>
      <dgm:t>
        <a:bodyPr/>
        <a:lstStyle/>
        <a:p/>
      </dgm:t>
    </dgm:pt>
    <dgm:pt modelId="{C74005AE-AC57-4395-858E-25643922FBBF}" type="pres">
      <dgm:prSet presAssocID="{696FE055-3873-49BB-8C51-E71BA0400809}" presName="hierChild5"/>
      <dgm:spPr/>
      <dgm:t>
        <a:bodyPr/>
        <a:lstStyle/>
        <a:p/>
      </dgm:t>
    </dgm:pt>
    <dgm:pt modelId="{B5BE3B1B-2218-468A-97BC-7725C629CCFA}" type="pres">
      <dgm:prSet presAssocID="{2FEAF0CB-AF32-4814-9492-AB5E6E682A18}" presName="hierChild3"/>
      <dgm:spPr/>
      <dgm:t>
        <a:bodyPr/>
        <a:lstStyle/>
        <a:p/>
      </dgm:t>
    </dgm:pt>
  </dgm:ptLst>
  <dgm:cxnLst>
    <dgm:cxn modelId="{C9302757-D38C-45AE-93C4-CDD1B223A30E}" srcId="{51FEE25F-1B61-4303-B44F-84C2E6DAE6D5}" destId="{2FEAF0CB-AF32-4814-9492-AB5E6E682A18}" srcOrd="0" destOrd="0" parTransId="{299E36E6-0B1D-4D80-A345-7E3938719078}" sibTransId="{D1D839FF-05C2-41D2-BE95-497A90662D98}"/>
    <dgm:cxn modelId="{6A04289F-C3A2-4171-9AF5-961903278785}" srcId="{2FEAF0CB-AF32-4814-9492-AB5E6E682A18}" destId="{192404DB-EA86-4452-A4E9-6F5E2CF1442D}" srcOrd="0" destOrd="0" parTransId="{6FDC72E8-DB98-419C-BA50-39DFF43CE726}" sibTransId="{F24A9A90-F9EF-4975-8D7F-C2B4B45D5FBF}"/>
    <dgm:cxn modelId="{2F886D3F-6201-4492-8A5E-B4278DB5E256}" srcId="{2FEAF0CB-AF32-4814-9492-AB5E6E682A18}" destId="{696FE055-3873-49BB-8C51-E71BA0400809}" srcOrd="1" destOrd="0" parTransId="{C9930B9D-26E7-4D5F-BFFC-DFF3BA78419F}" sibTransId="{DFFAD92B-5E11-4E24-9A7F-4DE57A29D586}"/>
    <dgm:cxn modelId="{E996B8DF-183F-45F9-B314-C48680D01A9F}" type="presOf" srcId="{51FEE25F-1B61-4303-B44F-84C2E6DAE6D5}" destId="{B3366F7D-EFF8-4B78-BB74-F16B4E401B89}" srcOrd="0" destOrd="0" presId="urn:microsoft.com/office/officeart/2005/8/layout/orgChart1"/>
    <dgm:cxn modelId="{C594280B-BE72-40BA-B4FF-B9A121B72F7F}" type="presParOf" srcId="{B3366F7D-EFF8-4B78-BB74-F16B4E401B89}" destId="{7ECA1FB7-35AB-4976-A962-EE2B4EF13B42}" srcOrd="0" destOrd="0" presId="urn:microsoft.com/office/officeart/2005/8/layout/orgChart1"/>
    <dgm:cxn modelId="{99352BFF-F3E5-42D5-88F4-B091309DC4A0}" type="presParOf" srcId="{7ECA1FB7-35AB-4976-A962-EE2B4EF13B42}" destId="{F8941B69-18C6-47CA-8BC7-4970EC7786E7}" srcOrd="0" destOrd="0" presId="urn:microsoft.com/office/officeart/2005/8/layout/orgChart1"/>
    <dgm:cxn modelId="{30BD4775-8B76-4C48-9AAA-D7CA72A5204D}" type="presParOf" srcId="{F8941B69-18C6-47CA-8BC7-4970EC7786E7}" destId="{758BC8F1-9D12-4E48-8F16-8F8CF135ECC3}" srcOrd="0" destOrd="0" presId="urn:microsoft.com/office/officeart/2005/8/layout/orgChart1"/>
    <dgm:cxn modelId="{BFE5753E-41B0-4358-8586-74B1AB4BEB1B}" type="presOf" srcId="{2FEAF0CB-AF32-4814-9492-AB5E6E682A18}" destId="{758BC8F1-9D12-4E48-8F16-8F8CF135ECC3}" srcOrd="0" destOrd="0" presId="urn:microsoft.com/office/officeart/2005/8/layout/orgChart1"/>
    <dgm:cxn modelId="{B2547E03-ED9C-44C8-894D-4ED477E501E0}" type="presParOf" srcId="{F8941B69-18C6-47CA-8BC7-4970EC7786E7}" destId="{85970978-FA58-4ACE-B799-BD79A4A4BC15}" srcOrd="1" destOrd="0" presId="urn:microsoft.com/office/officeart/2005/8/layout/orgChart1"/>
    <dgm:cxn modelId="{C21683AF-FA4E-4A54-9B94-8B1276D915DD}" type="presOf" srcId="{2FEAF0CB-AF32-4814-9492-AB5E6E682A18}" destId="{85970978-FA58-4ACE-B799-BD79A4A4BC15}" srcOrd="1" destOrd="0" presId="urn:microsoft.com/office/officeart/2005/8/layout/orgChart1"/>
    <dgm:cxn modelId="{509DDF24-27EC-48D3-A959-0F7E51D39423}" type="presParOf" srcId="{7ECA1FB7-35AB-4976-A962-EE2B4EF13B42}" destId="{12A449CE-DE4F-4AB4-9CAE-CE2723BBE759}" srcOrd="1" destOrd="0" presId="urn:microsoft.com/office/officeart/2005/8/layout/orgChart1"/>
    <dgm:cxn modelId="{FA275F45-1D59-4F93-B1CD-F54B9E7F75CA}" type="presParOf" srcId="{12A449CE-DE4F-4AB4-9CAE-CE2723BBE759}" destId="{AD6EE68F-2046-42E7-8DA2-969E7A164BF2}" srcOrd="0" destOrd="0" presId="urn:microsoft.com/office/officeart/2005/8/layout/orgChart1"/>
    <dgm:cxn modelId="{A364DDCB-56E9-48D4-A931-A26A03FA90B1}" type="presOf" srcId="{6FDC72E8-DB98-419C-BA50-39DFF43CE726}" destId="{AD6EE68F-2046-42E7-8DA2-969E7A164BF2}" srcOrd="0" destOrd="0" presId="urn:microsoft.com/office/officeart/2005/8/layout/orgChart1"/>
    <dgm:cxn modelId="{D9F10FB8-18C1-40FE-A595-8ED967774034}" type="presParOf" srcId="{12A449CE-DE4F-4AB4-9CAE-CE2723BBE759}" destId="{A105F72C-8F56-42FB-8B91-9F1943101BD5}" srcOrd="1" destOrd="0" presId="urn:microsoft.com/office/officeart/2005/8/layout/orgChart1"/>
    <dgm:cxn modelId="{603F761F-4CDA-4196-B4E2-E03E620B1E11}" type="presParOf" srcId="{A105F72C-8F56-42FB-8B91-9F1943101BD5}" destId="{3218E04D-52BF-46B0-AC9A-9CFAB14FCBB7}" srcOrd="0" destOrd="0" presId="urn:microsoft.com/office/officeart/2005/8/layout/orgChart1"/>
    <dgm:cxn modelId="{BCAEB3FE-3CD9-4725-A60B-B1886BACF1D0}" type="presParOf" srcId="{3218E04D-52BF-46B0-AC9A-9CFAB14FCBB7}" destId="{6650FEE0-5DCD-4D68-885E-229867B17B81}" srcOrd="0" destOrd="0" presId="urn:microsoft.com/office/officeart/2005/8/layout/orgChart1"/>
    <dgm:cxn modelId="{A48009A5-BC14-4DE5-B3C8-91117AB17AF4}" type="presOf" srcId="{192404DB-EA86-4452-A4E9-6F5E2CF1442D}" destId="{6650FEE0-5DCD-4D68-885E-229867B17B81}" srcOrd="0" destOrd="0" presId="urn:microsoft.com/office/officeart/2005/8/layout/orgChart1"/>
    <dgm:cxn modelId="{1F5AD497-2605-4E3C-9435-74EE5E7FB981}" type="presParOf" srcId="{3218E04D-52BF-46B0-AC9A-9CFAB14FCBB7}" destId="{89D1D3C7-7535-422C-9D45-1A9AF6C40D23}" srcOrd="1" destOrd="0" presId="urn:microsoft.com/office/officeart/2005/8/layout/orgChart1"/>
    <dgm:cxn modelId="{A29B191A-6428-44F6-A643-63F62D27510F}" type="presOf" srcId="{192404DB-EA86-4452-A4E9-6F5E2CF1442D}" destId="{89D1D3C7-7535-422C-9D45-1A9AF6C40D23}" srcOrd="1" destOrd="0" presId="urn:microsoft.com/office/officeart/2005/8/layout/orgChart1"/>
    <dgm:cxn modelId="{EF62F63D-51C3-47AF-AFC3-1F21BCFCEA03}" type="presParOf" srcId="{A105F72C-8F56-42FB-8B91-9F1943101BD5}" destId="{6D84E705-6712-409C-9315-01708E9A221B}" srcOrd="1" destOrd="0" presId="urn:microsoft.com/office/officeart/2005/8/layout/orgChart1"/>
    <dgm:cxn modelId="{EEBEF8FA-F0B1-4E68-B292-D0A493ED1D28}" type="presParOf" srcId="{A105F72C-8F56-42FB-8B91-9F1943101BD5}" destId="{3B9A7CC8-F291-4F03-ADD0-FEFB8E0B1B1E}" srcOrd="2" destOrd="0" presId="urn:microsoft.com/office/officeart/2005/8/layout/orgChart1"/>
    <dgm:cxn modelId="{8A0F277B-02CB-4DBB-AD2A-935905C976E2}" type="presParOf" srcId="{12A449CE-DE4F-4AB4-9CAE-CE2723BBE759}" destId="{8F866E61-CCCE-4B76-B131-ACBA9A3E095B}" srcOrd="2" destOrd="0" presId="urn:microsoft.com/office/officeart/2005/8/layout/orgChart1"/>
    <dgm:cxn modelId="{4E63345C-E38F-4AB5-82FD-D3148846608C}" type="presOf" srcId="{C9930B9D-26E7-4D5F-BFFC-DFF3BA78419F}" destId="{8F866E61-CCCE-4B76-B131-ACBA9A3E095B}" srcOrd="0" destOrd="0" presId="urn:microsoft.com/office/officeart/2005/8/layout/orgChart1"/>
    <dgm:cxn modelId="{0B1057E9-1DEF-4ED3-B9A7-D6B2045C1A35}" type="presParOf" srcId="{12A449CE-DE4F-4AB4-9CAE-CE2723BBE759}" destId="{0AF023CD-C1FD-40A4-986F-17A4E5D23A61}" srcOrd="3" destOrd="0" presId="urn:microsoft.com/office/officeart/2005/8/layout/orgChart1"/>
    <dgm:cxn modelId="{06BC4314-97F8-4DE0-B1CB-0B0C45307439}" type="presParOf" srcId="{0AF023CD-C1FD-40A4-986F-17A4E5D23A61}" destId="{685C5903-6AB4-43B0-A622-DC7A1CE68064}" srcOrd="0" destOrd="0" presId="urn:microsoft.com/office/officeart/2005/8/layout/orgChart1"/>
    <dgm:cxn modelId="{79A0FAB2-F8F7-4E97-9547-C93751B350E9}" type="presParOf" srcId="{685C5903-6AB4-43B0-A622-DC7A1CE68064}" destId="{9B7EFDF1-DDFB-4AA5-91D3-CD7C6623A5E7}" srcOrd="0" destOrd="0" presId="urn:microsoft.com/office/officeart/2005/8/layout/orgChart1"/>
    <dgm:cxn modelId="{4286F78D-29D7-4677-97C7-D34A688C347F}" type="presOf" srcId="{696FE055-3873-49BB-8C51-E71BA0400809}" destId="{9B7EFDF1-DDFB-4AA5-91D3-CD7C6623A5E7}" srcOrd="0" destOrd="0" presId="urn:microsoft.com/office/officeart/2005/8/layout/orgChart1"/>
    <dgm:cxn modelId="{FC7BADE9-650A-40FD-8C16-309FAEBAA85D}" type="presParOf" srcId="{685C5903-6AB4-43B0-A622-DC7A1CE68064}" destId="{315EF73E-9370-4917-9A7F-94048766723F}" srcOrd="1" destOrd="0" presId="urn:microsoft.com/office/officeart/2005/8/layout/orgChart1"/>
    <dgm:cxn modelId="{8323D095-17F9-426C-BF98-8A43EB65FF3A}" type="presOf" srcId="{696FE055-3873-49BB-8C51-E71BA0400809}" destId="{315EF73E-9370-4917-9A7F-94048766723F}" srcOrd="1" destOrd="0" presId="urn:microsoft.com/office/officeart/2005/8/layout/orgChart1"/>
    <dgm:cxn modelId="{2887FAF3-7B9B-49E3-B187-48EE24323250}" type="presParOf" srcId="{0AF023CD-C1FD-40A4-986F-17A4E5D23A61}" destId="{9AAB9D65-33A9-4194-A0D6-3F314A8F225B}" srcOrd="1" destOrd="0" presId="urn:microsoft.com/office/officeart/2005/8/layout/orgChart1"/>
    <dgm:cxn modelId="{C36936FD-A3AF-4FC2-9F5F-0601CC85BA7C}" type="presParOf" srcId="{0AF023CD-C1FD-40A4-986F-17A4E5D23A61}" destId="{C74005AE-AC57-4395-858E-25643922FBBF}" srcOrd="2" destOrd="0" presId="urn:microsoft.com/office/officeart/2005/8/layout/orgChart1"/>
    <dgm:cxn modelId="{675B6778-BC86-4B74-921B-258BB9537108}" type="presParOf" srcId="{7ECA1FB7-35AB-4976-A962-EE2B4EF13B42}" destId="{B5BE3B1B-2218-468A-97BC-7725C629CCFA}" srcOrd="2" destOrd="0" presId="urn:microsoft.com/office/officeart/2005/8/layout/orgChart1"/>
  </dgm:cxnLst>
  <dgm:bg/>
  <dgm:whole/>
  <dgm:extLst>
    <a:ext uri="http://schemas.microsoft.com/office/drawing/2008/diagram">
      <dsp:dataModelExt xmlns:dsp="http://schemas.microsoft.com/office/drawing/2008/diagram" relId="rId2" minVer="http://schemas.openxmlformats.org/drawingml/2006/main"/>
    </a:ext>
  </dgm:extLst>
</dgm:dataModel>
</file>

<file path=ppt/diagrams/drawing1.xml><?xml version="1.0" encoding="utf-8"?>
<dsp:drawing xmlns:a="http://schemas.openxmlformats.org/drawingml/2006/main" xmlns:r="http://schemas.openxmlformats.org/officeDocument/2006/relationships" xmlns:dsp="http://schemas.microsoft.com/office/drawing/2008/diagram">
  <dsp:spTree>
    <dsp:nvGrpSpPr>
      <dsp:cNvPr id="9" name=""/>
      <dsp:cNvGrpSpPr/>
    </dsp:nvGrpSpPr>
    <dsp:grpSpPr/>
    <dsp:sp modelId="{8F866E61-CCCE-4B76-B131-ACBA9A3E095B}">
      <dsp:nvSpPr>
        <dsp:cNvPr id="10" name=""/>
        <dsp:cNvSpPr/>
      </dsp:nvSpPr>
      <dsp:spPr>
        <a:xfrm>
          <a:off x="4368165" y="2426446"/>
          <a:ext cx="2200132" cy="763682"/>
        </a:xfrm>
        <a:custGeom>
          <a:rect l="0" t="0" r="0" b="0"/>
          <a:pathLst>
            <a:path>
              <a:moveTo>
                <a:pt x="0" y="0"/>
              </a:moveTo>
              <a:lnTo>
                <a:pt x="0" y="381841"/>
              </a:lnTo>
              <a:lnTo>
                <a:pt x="2200132" y="381841"/>
              </a:lnTo>
              <a:lnTo>
                <a:pt x="2200132" y="76368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a:lstStyle/>
        <a:p/>
      </dsp:txBody>
    </dsp:sp>
    <dsp:sp modelId="{AD6EE68F-2046-42E7-8DA2-969E7A164BF2}">
      <dsp:nvSpPr>
        <dsp:cNvPr id="11" name=""/>
        <dsp:cNvSpPr/>
      </dsp:nvSpPr>
      <dsp:spPr>
        <a:xfrm>
          <a:off x="1821484" y="2426446"/>
          <a:ext cx="2546680" cy="763682"/>
        </a:xfrm>
        <a:custGeom>
          <a:rect l="0" t="0" r="0" b="0"/>
          <a:pathLst>
            <a:path>
              <a:moveTo>
                <a:pt x="2546680" y="0"/>
              </a:moveTo>
              <a:lnTo>
                <a:pt x="2546680" y="381841"/>
              </a:lnTo>
              <a:lnTo>
                <a:pt x="0" y="381841"/>
              </a:lnTo>
              <a:lnTo>
                <a:pt x="0" y="76368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a:lstStyle/>
        <a:p/>
      </dsp:txBody>
    </dsp:sp>
    <dsp:sp modelId="{758BC8F1-9D12-4E48-8F16-8F8CF135ECC3}">
      <dsp:nvSpPr>
        <dsp:cNvPr id="12" name=""/>
        <dsp:cNvSpPr/>
      </dsp:nvSpPr>
      <dsp:spPr>
        <a:xfrm>
          <a:off x="2053844" y="608154"/>
          <a:ext cx="4628642" cy="1818291"/>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pPr>
          <a:r>
            <a:rPr kumimoji="0" lang="ar-SA" altLang="ar-SA" sz="4000" b="0" i="0" u="none" strike="noStrike" kern="1200" cap="none" normalizeH="0" baseline="0">
              <a:ln>
                <a:noFill/>
              </a:ln>
              <a:solidFill>
                <a:schemeClr val="tx1"/>
              </a:solidFill>
              <a:effectLst/>
              <a:latin typeface="Arial" panose="020b0604020202020204" pitchFamily="34" charset="0"/>
              <a:cs typeface="Arial" panose="020b0604020202020204" pitchFamily="34" charset="0"/>
            </a:rPr>
            <a:t>الفرق بين العمل و المهنة</a:t>
          </a:r>
          <a:endParaRPr kumimoji="0" lang="en-US" altLang="ar-SA" sz="4000" b="1" i="0" u="none" strike="noStrike" kern="1200" cap="none" normalizeH="0" baseline="0">
            <a:ln>
              <a:noFill/>
            </a:ln>
            <a:solidFill>
              <a:schemeClr val="accent6">
                <a:lumMod val="50000"/>
              </a:schemeClr>
            </a:solidFill>
            <a:effectLst/>
            <a:latin typeface="Arial" panose="020b0604020202020204" pitchFamily="34" charset="0"/>
            <a:cs typeface="Arial" panose="020b0604020202020204" pitchFamily="34" charset="0"/>
          </a:endParaRPr>
        </a:p>
      </dsp:txBody>
      <dsp:txXfrm>
        <a:off x="2053844" y="608154"/>
        <a:ext cx="4628642" cy="1818291"/>
      </dsp:txXfrm>
    </dsp:sp>
    <dsp:sp modelId="{6650FEE0-5DCD-4D68-885E-229867B17B81}">
      <dsp:nvSpPr>
        <dsp:cNvPr id="13" name=""/>
        <dsp:cNvSpPr/>
      </dsp:nvSpPr>
      <dsp:spPr>
        <a:xfrm>
          <a:off x="3192" y="3190128"/>
          <a:ext cx="3636583" cy="1818291"/>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pPr>
          <a:r>
            <a:rPr kumimoji="0" lang="ar-SA" altLang="ar-SA" sz="4400" b="0" i="0" u="none" strike="noStrike" kern="1200" cap="none" normalizeH="0" baseline="0">
              <a:ln>
                <a:noFill/>
              </a:ln>
              <a:solidFill>
                <a:schemeClr val="tx1"/>
              </a:solidFill>
              <a:effectLst/>
              <a:latin typeface="Arial" panose="020b0604020202020204" pitchFamily="34" charset="0"/>
              <a:cs typeface="Arial" panose="020b0604020202020204" pitchFamily="34" charset="0"/>
            </a:rPr>
            <a:t>يمكن تنفيذ العمل من قبل عديمي الخبرة</a:t>
          </a:r>
          <a:endParaRPr kumimoji="0" lang="en-US" altLang="ar-SA" sz="4400" b="0" i="0" u="none" strike="noStrike" kern="1200" cap="none" normalizeH="0" baseline="0">
            <a:ln>
              <a:noFill/>
            </a:ln>
            <a:solidFill>
              <a:schemeClr val="tx1"/>
            </a:solidFill>
            <a:effectLst/>
            <a:latin typeface="Arial" panose="020b0604020202020204" pitchFamily="34" charset="0"/>
            <a:cs typeface="Arial" panose="020b0604020202020204" pitchFamily="34" charset="0"/>
          </a:endParaRPr>
        </a:p>
      </dsp:txBody>
      <dsp:txXfrm>
        <a:off x="3192" y="3190128"/>
        <a:ext cx="3636583" cy="1818291"/>
      </dsp:txXfrm>
    </dsp:sp>
    <dsp:sp modelId="{9B7EFDF1-DDFB-4AA5-91D3-CD7C6623A5E7}">
      <dsp:nvSpPr>
        <dsp:cNvPr id="14" name=""/>
        <dsp:cNvSpPr/>
      </dsp:nvSpPr>
      <dsp:spPr>
        <a:xfrm>
          <a:off x="4403458" y="3190128"/>
          <a:ext cx="4329679" cy="1818291"/>
        </a:xfrm>
        <a:prstGeom prst="rect">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pPr>
          <a:r>
            <a:rPr kumimoji="0" lang="ar-SA" altLang="ar-SA" sz="4000" b="0" i="0" u="none" strike="noStrike" kern="1200" cap="none" normalizeH="0" baseline="0">
              <a:ln>
                <a:noFill/>
              </a:ln>
              <a:solidFill>
                <a:srgbClr val="0000FF"/>
              </a:solidFill>
              <a:effectLst/>
              <a:latin typeface="Arial" panose="020b0604020202020204" pitchFamily="34" charset="0"/>
              <a:cs typeface="Arial" panose="020b0604020202020204" pitchFamily="34" charset="0"/>
            </a:rPr>
            <a:t>المهنة</a:t>
          </a:r>
          <a:r>
            <a:rPr kumimoji="0" lang="ar-SA" altLang="ar-SA" sz="4000" b="0" i="0" u="none" strike="noStrike" kern="1200" cap="none" normalizeH="0" baseline="0">
              <a:ln>
                <a:noFill/>
              </a:ln>
              <a:solidFill>
                <a:schemeClr val="tx1"/>
              </a:solidFill>
              <a:effectLst/>
              <a:latin typeface="Arial" panose="020b0604020202020204" pitchFamily="34" charset="0"/>
              <a:cs typeface="Arial" panose="020b0604020202020204" pitchFamily="34" charset="0"/>
            </a:rPr>
            <a:t> تتطلب الإتقان</a:t>
          </a:r>
          <a:endParaRPr kumimoji="0" lang="en-US" altLang="ar-SA" sz="4000" b="0" i="0" u="none" strike="noStrike" kern="1200" cap="none" normalizeH="0" baseline="0">
            <a:ln>
              <a:noFill/>
            </a:ln>
            <a:solidFill>
              <a:schemeClr val="tx1"/>
            </a:solidFill>
            <a:effectLst/>
            <a:latin typeface="Arial" panose="020b0604020202020204" pitchFamily="34" charset="0"/>
            <a:cs typeface="Arial" panose="020b0604020202020204" pitchFamily="34" charset="0"/>
          </a:endParaRPr>
        </a:p>
      </dsp:txBody>
      <dsp:txXfrm>
        <a:off x="4403458" y="3190128"/>
        <a:ext cx="4329679" cy="1818291"/>
      </dsp:txXfrm>
    </dsp:sp>
  </dsp:spTree>
</dsp:drawing>
</file>

<file path=ppt/diagrams/layout1.xml><?xml version="1.0" encoding="utf-8"?>
<dgm:layoutDef xmlns:a="http://schemas.openxmlformats.org/drawingml/2006/main" xmlns:r="http://schemas.openxmlformats.org/officeDocument/2006/relationships" xmlns:dgm="http://schemas.openxmlformats.org/drawingml/2006/diagram"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r:blip="">
            <dgm:adjLst/>
          </dgm:shape>
          <dgm:presOf/>
          <dgm:ruleLst/>
          <dgm:layoutNode name="rootComposite1">
            <dgm:alg type="composite"/>
            <dgm:shape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dgm:ruleLst>
            </dgm:layoutNode>
            <dgm:layoutNode name="rootConnector1" moveWith="rootText1">
              <dgm:alg type="sp"/>
              <dgm:shape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r:blip="">
                          <dgm:adjLst/>
                        </dgm:shape>
                        <dgm:presOf/>
                        <dgm:constrLst>
                          <dgm:constr type="alignOff" val="0.65"/>
                        </dgm:constrLst>
                      </dgm:if>
                      <dgm:else name="Name64">
                        <dgm:alg type="hierRoot">
                          <dgm:param type="hierAlign" val="tR"/>
                        </dgm:alg>
                        <dgm:shape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r:blip="">
                          <dgm:adjLst/>
                        </dgm:shape>
                        <dgm:presOf/>
                        <dgm:constrLst>
                          <dgm:constr type="alignOff" val="0.65"/>
                        </dgm:constrLst>
                      </dgm:if>
                      <dgm:else name="Name68">
                        <dgm:alg type="hierRoot">
                          <dgm:param type="hierAlign" val="tL"/>
                        </dgm:alg>
                        <dgm:shape r:blip="">
                          <dgm:adjLst/>
                        </dgm:shape>
                        <dgm:presOf/>
                        <dgm:constrLst>
                          <dgm:constr type="alignOff" val="0.25"/>
                        </dgm:constrLst>
                      </dgm:else>
                    </dgm:choose>
                  </dgm:if>
                  <dgm:if name="Name69" func="var" arg="hierBranch" op="equ" val="std">
                    <dgm:alg type="hierRoot"/>
                    <dgm:shape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r:blip="">
                              <dgm:adjLst/>
                            </dgm:shape>
                            <dgm:presOf/>
                            <dgm:constrLst>
                              <dgm:constr type="alignOff" val="0.65"/>
                            </dgm:constrLst>
                          </dgm:if>
                          <dgm:else name="Name75">
                            <dgm:alg type="hierRoot">
                              <dgm:param type="hierAlign" val="tL"/>
                            </dgm:alg>
                            <dgm:shape r:blip="">
                              <dgm:adjLst/>
                            </dgm:shape>
                            <dgm:presOf/>
                            <dgm:constrLst>
                              <dgm:constr type="alignOff" val="0.25"/>
                            </dgm:constrLst>
                          </dgm:else>
                        </dgm:choose>
                      </dgm:if>
                      <dgm:else name="Name76">
                        <dgm:alg type="hierRoot"/>
                        <dgm:shape r:blip="">
                          <dgm:adjLst/>
                        </dgm:shape>
                        <dgm:presOf/>
                        <dgm:constrLst>
                          <dgm:constr type="alignOff"/>
                          <dgm:constr type="bendDist" for="des" ptType="parTrans" refType="sp" fact="0.5"/>
                        </dgm:constrLst>
                      </dgm:else>
                    </dgm:choose>
                  </dgm:if>
                  <dgm:else name="Name77">
                    <dgm:alg type="hierRoot"/>
                    <dgm:shape r:blip="">
                      <dgm:adjLst/>
                    </dgm:shape>
                    <dgm:presOf/>
                    <dgm:constrLst>
                      <dgm:constr type="alignOff" val="0.65"/>
                    </dgm:constrLst>
                  </dgm:else>
                </dgm:choose>
                <dgm:ruleLst/>
                <dgm:layoutNode name="rootComposite">
                  <dgm:alg type="composite"/>
                  <dgm:shape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dgm:ruleLst>
                  </dgm:layoutNode>
                  <dgm:layoutNode name="rootConnector" moveWith="rootText">
                    <dgm:alg type="sp"/>
                    <dgm:shape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r:blip="">
                      <dgm:adjLst/>
                    </dgm:shape>
                    <dgm:presOf/>
                    <dgm:constrLst>
                      <dgm:constr type="alignOff" val="0.65"/>
                    </dgm:constrLst>
                  </dgm:if>
                  <dgm:if name="Name114" func="var" arg="hierBranch" op="equ" val="r">
                    <dgm:alg type="hierRoot">
                      <dgm:param type="hierAlign" val="tL"/>
                    </dgm:alg>
                    <dgm:shape r:blip="">
                      <dgm:adjLst/>
                    </dgm:shape>
                    <dgm:presOf/>
                    <dgm:constrLst>
                      <dgm:constr type="alignOff" val="0.65"/>
                    </dgm:constrLst>
                  </dgm:if>
                  <dgm:if name="Name115" func="var" arg="hierBranch" op="equ" val="hang">
                    <dgm:alg type="hierRoot"/>
                    <dgm:shape r:blip="">
                      <dgm:adjLst/>
                    </dgm:shape>
                    <dgm:presOf/>
                    <dgm:constrLst>
                      <dgm:constr type="alignOff" val="0.65"/>
                    </dgm:constrLst>
                  </dgm:if>
                  <dgm:if name="Name116" func="var" arg="hierBranch" op="equ" val="std">
                    <dgm:alg type="hierRoot"/>
                    <dgm:shape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r:blip="">
                          <dgm:adjLst/>
                        </dgm:shape>
                        <dgm:presOf/>
                        <dgm:constrLst>
                          <dgm:constr type="alignOff" val="0.65"/>
                        </dgm:constrLst>
                      </dgm:if>
                      <dgm:else name="Name120">
                        <dgm:alg type="hierRoot"/>
                        <dgm:shape r:blip="">
                          <dgm:adjLst/>
                        </dgm:shape>
                        <dgm:presOf/>
                        <dgm:constrLst>
                          <dgm:constr type="alignOff"/>
                          <dgm:constr type="bendDist" for="des" ptType="parTrans" refType="sp" fact="0.5"/>
                        </dgm:constrLst>
                      </dgm:else>
                    </dgm:choose>
                  </dgm:if>
                  <dgm:else name="Name121"/>
                </dgm:choose>
                <dgm:ruleLst/>
                <dgm:layoutNode name="rootComposite3">
                  <dgm:alg type="composite"/>
                  <dgm:shape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dgm:ruleLst>
                  </dgm:layoutNode>
                  <dgm:layoutNode name="rootConnector3" moveWith="rootText1">
                    <dgm:alg type="sp"/>
                    <dgm:shape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&#65279;<?xml version="1.0" encoding="utf-8" standalone="yes"?><Relationships xmlns="http://schemas.openxmlformats.org/package/2006/relationships"><Relationship Id="rId1" Type="http://schemas.openxmlformats.org/officeDocument/2006/relationships/image" Target="../media/image53.jpeg" /><Relationship Id="rId2" Type="http://schemas.openxmlformats.org/officeDocument/2006/relationships/image" Target="../media/image54.jpeg"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7CEFA14B-10D7-43A1-8507-8F29BC5A962C}" type="datetimeFigureOut">
              <a:rPr lang="ar-SA" smtClean="0"/>
              <a:t>21/07/1445</a:t>
            </a:fld>
            <a:endParaRPr lang="ar-SA"/>
          </a:p>
        </p:txBody>
      </p:sp>
      <p:sp>
        <p:nvSpPr>
          <p:cNvPr id="4" name="عنصر نائب للتذييل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5" name="عنصر نائب لرقم الشريحة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0FD05C23-95AE-48C5-8FF0-7F89C56C0638}" type="slidenum">
              <a:rPr lang="ar-SA" smtClean="0"/>
              <a:t>‹#›</a:t>
            </a:fld>
            <a:endParaRPr lang="ar-SA"/>
          </a:p>
        </p:txBody>
      </p:sp>
    </p:spTree>
    <p:extLst>
      <p:ext uri="{BB962C8B-B14F-4D97-AF65-F5344CB8AC3E}">
        <p14:creationId xmlns:p14="http://schemas.microsoft.com/office/powerpoint/2010/main" val="3583539692"/>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33A42D4-1F8D-4BD0-B1DE-ABAC6741EE66}" type="datetimeFigureOut">
              <a:rPr lang="ar-SA" smtClean="0"/>
              <a:t>21/07/1445</a:t>
            </a:fld>
            <a:endParaRPr lang="ar-SA"/>
          </a:p>
        </p:txBody>
      </p:sp>
      <p:sp>
        <p:nvSpPr>
          <p:cNvPr id="4" name="عنصر نائب لصورة الشريحة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1E08211-389A-4388-9AAD-800ED2648200}" type="slidenum">
              <a:rPr lang="ar-SA" smtClean="0"/>
              <a:t>‹#›</a:t>
            </a:fld>
            <a:endParaRPr lang="ar-SA"/>
          </a:p>
        </p:txBody>
      </p:sp>
    </p:spTree>
    <p:extLst>
      <p:ext uri="{BB962C8B-B14F-4D97-AF65-F5344CB8AC3E}">
        <p14:creationId xmlns:p14="http://schemas.microsoft.com/office/powerpoint/2010/main" val="290608578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144386" name="Rectangle 7"/>
          <p:cNvSpPr>
            <a:spLocks noGrp="1" noChangeArrowheads="1"/>
          </p:cNvSpPr>
          <p:nvPr>
            <p:ph type="sldNum" sz="quarter" idx="5"/>
          </p:nvPr>
        </p:nvSpPr>
        <p:spPr bwMode="auto">
          <a:ln>
            <a:miter lim="800000"/>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D47E69C-232F-4386-9CA6-19A76E4D9401}" type="slidenum">
              <a:rPr lang="ar-SA" altLang="ar-SA">
                <a:latin typeface="Calibri" panose="020f0502020204030204" pitchFamily="34" charset="0"/>
              </a:rPr>
              <a:pPr eaLnBrk="1" hangingPunct="1"/>
              <a:t>1</a:t>
            </a:fld>
            <a:endParaRPr lang="en-US" altLang="ar-SA">
              <a:latin typeface="Calibri" panose="020f0502020204030204" pitchFamily="34" charset="0"/>
              <a:cs typeface="Times New Roman" pitchFamily="18" charset="0"/>
            </a:endParaRPr>
          </a:p>
        </p:txBody>
      </p:sp>
      <p:sp>
        <p:nvSpPr>
          <p:cNvPr id="88067" name="Rectangle 2"/>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80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ar-SA"/>
          </a:p>
        </p:txBody>
      </p:sp>
    </p:spTree>
    <p:extLst>
      <p:ext uri="{BB962C8B-B14F-4D97-AF65-F5344CB8AC3E}">
        <p14:creationId xmlns:p14="http://schemas.microsoft.com/office/powerpoint/2010/main" val="4103291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145410" name="Rectangle 7"/>
          <p:cNvSpPr>
            <a:spLocks noGrp="1" noChangeArrowheads="1"/>
          </p:cNvSpPr>
          <p:nvPr>
            <p:ph type="sldNum" sz="quarter" idx="5"/>
          </p:nvPr>
        </p:nvSpPr>
        <p:spPr bwMode="auto">
          <a:ln>
            <a:miter lim="800000"/>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EA54F66-637A-491A-8617-B90C7B70894E}" type="slidenum">
              <a:rPr lang="ar-SA" altLang="ar-SA">
                <a:latin typeface="Calibri" panose="020f0502020204030204" pitchFamily="34" charset="0"/>
              </a:rPr>
              <a:pPr eaLnBrk="1" hangingPunct="1"/>
              <a:t>2</a:t>
            </a:fld>
            <a:endParaRPr lang="en-US" altLang="ar-SA">
              <a:latin typeface="Calibri" panose="020f0502020204030204" pitchFamily="34" charset="0"/>
              <a:cs typeface="Times New Roman" pitchFamily="18" charset="0"/>
            </a:endParaRPr>
          </a:p>
        </p:txBody>
      </p:sp>
      <p:sp>
        <p:nvSpPr>
          <p:cNvPr id="89091" name="Rectangle 2"/>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ar-SA"/>
          </a:p>
        </p:txBody>
      </p:sp>
    </p:spTree>
    <p:extLst>
      <p:ext uri="{BB962C8B-B14F-4D97-AF65-F5344CB8AC3E}">
        <p14:creationId xmlns:p14="http://schemas.microsoft.com/office/powerpoint/2010/main" val="2856322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195586" name="Rectangle 7"/>
          <p:cNvSpPr>
            <a:spLocks noGrp="1" noChangeArrowheads="1"/>
          </p:cNvSpPr>
          <p:nvPr>
            <p:ph type="sldNum" sz="quarter" idx="5"/>
          </p:nvPr>
        </p:nvSpPr>
        <p:spPr>
          <a:noFill/>
        </p:spPr>
        <p:txBody>
          <a:bodyPr/>
          <a:lstStyle/>
          <a:p>
            <a:fld id="{B1C436E7-8C9B-4AE1-9E0F-4ADDF69B4B59}" type="slidenum">
              <a:rPr lang="ar-SA" smtClean="0"/>
              <a:t>13</a:t>
            </a:fld>
            <a:endParaRPr lang="en-US"/>
          </a:p>
        </p:txBody>
      </p:sp>
      <p:sp>
        <p:nvSpPr>
          <p:cNvPr id="195587" name="Rectangle 2"/>
          <p:cNvSpPr>
            <a:spLocks noGrp="1" noRot="1" noChangeAspect="1" noChangeArrowheads="1" noTextEdit="1"/>
          </p:cNvSpPr>
          <p:nvPr>
            <p:ph type="sldImg"/>
          </p:nvPr>
        </p:nvSpPr>
        <p:spPr/>
      </p:sp>
      <p:sp>
        <p:nvSpPr>
          <p:cNvPr id="195588" name="Rectangle 3"/>
          <p:cNvSpPr>
            <a:spLocks noGrp="1" noChangeArrowheads="1"/>
          </p:cNvSpPr>
          <p:nvPr>
            <p:ph type="body" idx="1"/>
          </p:nvPr>
        </p:nvSpPr>
        <p:spPr>
          <a:xfrm>
            <a:off x="989271" y="3229443"/>
            <a:ext cx="7895710" cy="3058953"/>
          </a:xfrm>
          <a:noFill/>
        </p:spPr>
        <p:txBody>
          <a:bodyPr/>
          <a:lstStyle/>
          <a:p>
            <a:pPr eaLnBrk="1" hangingPunct="1"/>
            <a:endParaRPr lang="en-US"/>
          </a:p>
        </p:txBody>
      </p:sp>
    </p:spTree>
    <p:extLst>
      <p:ext uri="{BB962C8B-B14F-4D97-AF65-F5344CB8AC3E}">
        <p14:creationId xmlns:p14="http://schemas.microsoft.com/office/powerpoint/2010/main" val="176573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47" name="PlaceHolder 1"/>
          <p:cNvSpPr>
            <a:spLocks noGrp="1" noRot="1" noChangeAspect="1"/>
          </p:cNvSpPr>
          <p:nvPr>
            <p:ph type="sldImg"/>
          </p:nvPr>
        </p:nvSpPr>
        <p:spPr>
          <a:xfrm>
            <a:off x="823913" y="1006475"/>
            <a:ext cx="6124575" cy="3446463"/>
          </a:xfrm>
          <a:prstGeom prst="rect">
            <a:avLst/>
          </a:prstGeom>
        </p:spPr>
      </p:sp>
      <p:sp>
        <p:nvSpPr>
          <p:cNvPr id="48" name="PlaceHolder 2"/>
          <p:cNvSpPr>
            <a:spLocks noGrp="1"/>
          </p:cNvSpPr>
          <p:nvPr>
            <p:ph type="body" idx="1"/>
          </p:nvPr>
        </p:nvSpPr>
        <p:spPr>
          <a:xfrm>
            <a:off x="1185120" y="4787640"/>
            <a:ext cx="5407560" cy="5100120"/>
          </a:xfrm>
          <a:prstGeom prst="rect">
            <a:avLst/>
          </a:prstGeom>
        </p:spPr>
        <p:txBody>
          <a:bodyPr lIns="0" tIns="0" rIns="0" bIns="0"/>
          <a:lstStyle/>
          <a:p>
            <a:r>
              <a:rPr lang="en-US" sz="2000" b="0" strike="noStrike" spc="-1">
                <a:latin typeface="Arial"/>
              </a:rPr>
              <a:t>Standards of practice for artificial intelligence in clinical radiology</a:t>
            </a:r>
          </a:p>
          <a:p>
            <a:r>
              <a:rPr lang="en-US" sz="2000" b="0" strike="noStrike" spc="-1">
                <a:latin typeface="Arial"/>
              </a:rPr>
              <a:t>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PERMISSIONS' LINK ACCOMPANYING THIS ARTICLE. WILEY OR AUTHOR OWNED IMAGES MAY BE USED FOR NON-COMMERCIAL PURPOSES, SUBJECT TO PROPER CITATION OF THE ARTICLE, AUTHOR, AND PUBLISHER. </a:t>
            </a: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D906494-7D44-4308-9FE0-FC0B64F05A0F}" type="datetime1">
              <a:rPr lang="ar-SA" smtClean="0"/>
              <a:t>21/07/1445</a:t>
            </a:fld>
            <a:endParaRPr lang="ar-SA"/>
          </a:p>
        </p:txBody>
      </p:sp>
      <p:sp>
        <p:nvSpPr>
          <p:cNvPr id="5" name="Footer Placeholder 4"/>
          <p:cNvSpPr>
            <a:spLocks noGrp="1"/>
          </p:cNvSpPr>
          <p:nvPr>
            <p:ph type="ftr" sz="quarter" idx="11"/>
          </p:nvPr>
        </p:nvSpPr>
        <p:spPr/>
        <p:txBody>
          <a:bodyPr/>
          <a:lstStyle/>
          <a:p>
            <a:r>
              <a:rPr lang="en-GB"/>
              <a:t>Prof. Tawfik A. Khoja</a:t>
            </a:r>
            <a:endParaRPr lang="ar-SA"/>
          </a:p>
        </p:txBody>
      </p:sp>
      <p:sp>
        <p:nvSpPr>
          <p:cNvPr id="6" name="Slide Number Placeholder 5"/>
          <p:cNvSpPr>
            <a:spLocks noGrp="1"/>
          </p:cNvSpPr>
          <p:nvPr>
            <p:ph type="sldNum" sz="quarter" idx="12"/>
          </p:nvPr>
        </p:nvSpPr>
        <p:spPr/>
        <p:txBody>
          <a:bodyPr/>
          <a:lstStyle/>
          <a:p>
            <a:fld id="{BB901C35-EF7F-4CB2-A6CE-12DBBFA37FA5}" type="slidenum">
              <a:rPr lang="ar-SA" smtClean="0"/>
              <a:t>‹#›</a:t>
            </a:fld>
            <a:endParaRPr lang="ar-SA"/>
          </a:p>
        </p:txBody>
      </p:sp>
    </p:spTree>
    <p:extLst>
      <p:ext uri="{BB962C8B-B14F-4D97-AF65-F5344CB8AC3E}">
        <p14:creationId xmlns:p14="http://schemas.microsoft.com/office/powerpoint/2010/main" val="3147765131"/>
      </p:ext>
    </p:extLst>
  </p:cSld>
  <p:clrMapOvr>
    <a:masterClrMapping/>
  </p:clrMapOvr>
  <p:transition/>
  <p:timing/>
  <p:hf hdr="0" dt="0"/>
</p:sldLayout>
</file>

<file path=ppt/slideLayouts/slideLayout1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906494-7D44-4308-9FE0-FC0B64F05A0F}" type="datetime1">
              <a:rPr lang="ar-SA" smtClean="0"/>
              <a:t>21/07/1445</a:t>
            </a:fld>
            <a:endParaRPr lang="ar-SA"/>
          </a:p>
        </p:txBody>
      </p:sp>
      <p:sp>
        <p:nvSpPr>
          <p:cNvPr id="5" name="Footer Placeholder 4"/>
          <p:cNvSpPr>
            <a:spLocks noGrp="1"/>
          </p:cNvSpPr>
          <p:nvPr>
            <p:ph type="ftr" sz="quarter" idx="11"/>
          </p:nvPr>
        </p:nvSpPr>
        <p:spPr/>
        <p:txBody>
          <a:bodyPr/>
          <a:lstStyle/>
          <a:p>
            <a:r>
              <a:rPr lang="en-GB"/>
              <a:t>Prof. Tawfik A. Khoja</a:t>
            </a:r>
            <a:endParaRPr lang="ar-SA"/>
          </a:p>
        </p:txBody>
      </p:sp>
      <p:sp>
        <p:nvSpPr>
          <p:cNvPr id="6" name="Slide Number Placeholder 5"/>
          <p:cNvSpPr>
            <a:spLocks noGrp="1"/>
          </p:cNvSpPr>
          <p:nvPr>
            <p:ph type="sldNum" sz="quarter" idx="12"/>
          </p:nvPr>
        </p:nvSpPr>
        <p:spPr/>
        <p:txBody>
          <a:bodyPr/>
          <a:lstStyle/>
          <a:p>
            <a:fld id="{BB901C35-EF7F-4CB2-A6CE-12DBBFA37FA5}" type="slidenum">
              <a:rPr lang="ar-SA" smtClean="0"/>
              <a:t>‹#›</a:t>
            </a:fld>
            <a:endParaRPr lang="ar-SA"/>
          </a:p>
        </p:txBody>
      </p:sp>
    </p:spTree>
    <p:extLst>
      <p:ext uri="{BB962C8B-B14F-4D97-AF65-F5344CB8AC3E}">
        <p14:creationId xmlns:p14="http://schemas.microsoft.com/office/powerpoint/2010/main" val="146846923"/>
      </p:ext>
    </p:extLst>
  </p:cSld>
  <p:clrMapOvr>
    <a:masterClrMapping/>
  </p:clrMapOvr>
  <p:transition/>
  <p:timing/>
  <p:hf hdr="0" dt="0"/>
</p:sldLayout>
</file>

<file path=ppt/slideLayouts/slideLayout1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906494-7D44-4308-9FE0-FC0B64F05A0F}" type="datetime1">
              <a:rPr lang="ar-SA" smtClean="0"/>
              <a:t>21/07/1445</a:t>
            </a:fld>
            <a:endParaRPr lang="ar-SA"/>
          </a:p>
        </p:txBody>
      </p:sp>
      <p:sp>
        <p:nvSpPr>
          <p:cNvPr id="5" name="Footer Placeholder 4"/>
          <p:cNvSpPr>
            <a:spLocks noGrp="1"/>
          </p:cNvSpPr>
          <p:nvPr>
            <p:ph type="ftr" sz="quarter" idx="11"/>
          </p:nvPr>
        </p:nvSpPr>
        <p:spPr/>
        <p:txBody>
          <a:bodyPr/>
          <a:lstStyle/>
          <a:p>
            <a:r>
              <a:rPr lang="en-GB"/>
              <a:t>Prof. Tawfik A. Khoja</a:t>
            </a:r>
            <a:endParaRPr lang="ar-SA"/>
          </a:p>
        </p:txBody>
      </p:sp>
      <p:sp>
        <p:nvSpPr>
          <p:cNvPr id="6" name="Slide Number Placeholder 5"/>
          <p:cNvSpPr>
            <a:spLocks noGrp="1"/>
          </p:cNvSpPr>
          <p:nvPr>
            <p:ph type="sldNum" sz="quarter" idx="12"/>
          </p:nvPr>
        </p:nvSpPr>
        <p:spPr/>
        <p:txBody>
          <a:bodyPr/>
          <a:lstStyle/>
          <a:p>
            <a:fld id="{BB901C35-EF7F-4CB2-A6CE-12DBBFA37FA5}" type="slidenum">
              <a:rPr lang="ar-SA" smtClean="0"/>
              <a:t>‹#›</a:t>
            </a:fld>
            <a:endParaRPr lang="ar-SA"/>
          </a:p>
        </p:txBody>
      </p:sp>
    </p:spTree>
    <p:extLst>
      <p:ext uri="{BB962C8B-B14F-4D97-AF65-F5344CB8AC3E}">
        <p14:creationId xmlns:p14="http://schemas.microsoft.com/office/powerpoint/2010/main" val="1275867059"/>
      </p:ext>
    </p:extLst>
  </p:cSld>
  <p:clrMapOvr>
    <a:masterClrMapping/>
  </p:clrMapOvr>
  <p:transition/>
  <p:timing/>
  <p:hf hdr="0" dt="0"/>
</p:sldLayout>
</file>

<file path=ppt/slideLayouts/slideLayout1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name="1_Title Slide">
    <p:spTree>
      <p:nvGrpSpPr>
        <p:cNvPr id="1" name=""/>
        <p:cNvGrpSpPr/>
        <p:nvPr/>
      </p:nvGrpSpPr>
      <p:grpSpPr>
        <a:xfrm>
          <a:off x="0" y="0"/>
          <a:ext cx="0" cy="0"/>
        </a:xfrm>
      </p:grpSpPr>
      <p:sp>
        <p:nvSpPr>
          <p:cNvPr id="2"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latin typeface="Arial"/>
            </a:endParaRPr>
          </a:p>
        </p:txBody>
      </p:sp>
      <p:sp>
        <p:nvSpPr>
          <p:cNvPr id="3" name="PlaceHolder 2"/>
          <p:cNvSpPr>
            <a:spLocks noGrp="1"/>
          </p:cNvSpPr>
          <p:nvPr>
            <p:ph type="subTitle" idx="1"/>
          </p:nvPr>
        </p:nvSpPr>
        <p:spPr>
          <a:xfrm>
            <a:off x="609600" y="1604520"/>
            <a:ext cx="10972320" cy="3977280"/>
          </a:xfrm>
          <a:prstGeom prst="rect">
            <a:avLst/>
          </a:prstGeom>
        </p:spPr>
        <p:txBody>
          <a:bodyPr lIns="0" tIns="0" rIns="0" bIns="0" anchor="ctr"/>
          <a:lstStyle/>
          <a:p>
            <a:pPr algn="ctr"/>
            <a:endParaRPr lang="en-US" sz="3200" b="0" strike="noStrike" spc="-1">
              <a:latin typeface="Arial"/>
            </a:endParaRPr>
          </a:p>
        </p:txBody>
      </p:sp>
    </p:spTree>
    <p:extLst>
      <p:ext uri="{BB962C8B-B14F-4D97-AF65-F5344CB8AC3E}">
        <p14:creationId xmlns:p14="http://schemas.microsoft.com/office/powerpoint/2010/main" val="3199663006"/>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name="Title and Text">
    <p:spTree>
      <p:nvGrpSpPr>
        <p:cNvPr id="1" name=""/>
        <p:cNvGrpSpPr/>
        <p:nvPr/>
      </p:nvGrpSpPr>
      <p:grpSpPr>
        <a:xfrm>
          <a:off x="0" y="0"/>
          <a:ext cx="0" cy="0"/>
        </a:xfrm>
      </p:grpSpPr>
      <p:sp>
        <p:nvSpPr>
          <p:cNvPr id="2" name="Shape 1"/>
          <p:cNvSpPr>
            <a:spLocks noGrp="1"/>
          </p:cNvSpPr>
          <p:nvPr>
            <p:ph type="title"/>
          </p:nvPr>
        </p:nvSpPr>
        <p:spPr/>
        <p:txBody>
          <a:bodyPr rtlCol="0"/>
          <a:lstStyle/>
          <a:p>
            <a:r>
              <a:rPr lang="en-US"/>
              <a:t>Click to edit Master title style</a:t>
            </a:r>
          </a:p>
        </p:txBody>
      </p:sp>
      <p:sp>
        <p:nvSpPr>
          <p:cNvPr id="3" name="Shape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5331115"/>
      </p:ext>
    </p:extLst>
  </p:cSld>
  <p:clrMapOvr>
    <a:masterClrMapping/>
  </p:clrMapOvr>
  <p:transition>
    <p:dissolve/>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906494-7D44-4308-9FE0-FC0B64F05A0F}" type="datetime1">
              <a:rPr lang="ar-SA" smtClean="0"/>
              <a:t>21/07/1445</a:t>
            </a:fld>
            <a:endParaRPr lang="ar-SA"/>
          </a:p>
        </p:txBody>
      </p:sp>
      <p:sp>
        <p:nvSpPr>
          <p:cNvPr id="5" name="Footer Placeholder 4"/>
          <p:cNvSpPr>
            <a:spLocks noGrp="1"/>
          </p:cNvSpPr>
          <p:nvPr>
            <p:ph type="ftr" sz="quarter" idx="11"/>
          </p:nvPr>
        </p:nvSpPr>
        <p:spPr/>
        <p:txBody>
          <a:bodyPr/>
          <a:lstStyle/>
          <a:p>
            <a:r>
              <a:rPr lang="en-GB"/>
              <a:t>Prof. Tawfik A. Khoja</a:t>
            </a:r>
            <a:endParaRPr lang="ar-SA"/>
          </a:p>
        </p:txBody>
      </p:sp>
      <p:sp>
        <p:nvSpPr>
          <p:cNvPr id="6" name="Slide Number Placeholder 5"/>
          <p:cNvSpPr>
            <a:spLocks noGrp="1"/>
          </p:cNvSpPr>
          <p:nvPr>
            <p:ph type="sldNum" sz="quarter" idx="12"/>
          </p:nvPr>
        </p:nvSpPr>
        <p:spPr/>
        <p:txBody>
          <a:bodyPr/>
          <a:lstStyle/>
          <a:p>
            <a:fld id="{BB901C35-EF7F-4CB2-A6CE-12DBBFA37FA5}" type="slidenum">
              <a:rPr lang="ar-SA" smtClean="0"/>
              <a:t>‹#›</a:t>
            </a:fld>
            <a:endParaRPr lang="ar-SA"/>
          </a:p>
        </p:txBody>
      </p:sp>
    </p:spTree>
    <p:extLst>
      <p:ext uri="{BB962C8B-B14F-4D97-AF65-F5344CB8AC3E}">
        <p14:creationId xmlns:p14="http://schemas.microsoft.com/office/powerpoint/2010/main" val="4154377730"/>
      </p:ext>
    </p:extLst>
  </p:cSld>
  <p:clrMapOvr>
    <a:masterClrMapping/>
  </p:clrMapOvr>
  <p:transition/>
  <p:timing/>
  <p:hf hdr="0" dt="0"/>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906494-7D44-4308-9FE0-FC0B64F05A0F}" type="datetime1">
              <a:rPr lang="ar-SA" smtClean="0"/>
              <a:t>21/07/1445</a:t>
            </a:fld>
            <a:endParaRPr lang="ar-SA"/>
          </a:p>
        </p:txBody>
      </p:sp>
      <p:sp>
        <p:nvSpPr>
          <p:cNvPr id="5" name="Footer Placeholder 4"/>
          <p:cNvSpPr>
            <a:spLocks noGrp="1"/>
          </p:cNvSpPr>
          <p:nvPr>
            <p:ph type="ftr" sz="quarter" idx="11"/>
          </p:nvPr>
        </p:nvSpPr>
        <p:spPr/>
        <p:txBody>
          <a:bodyPr/>
          <a:lstStyle/>
          <a:p>
            <a:r>
              <a:rPr lang="en-GB"/>
              <a:t>Prof. Tawfik A. Khoja</a:t>
            </a:r>
            <a:endParaRPr lang="ar-SA"/>
          </a:p>
        </p:txBody>
      </p:sp>
      <p:sp>
        <p:nvSpPr>
          <p:cNvPr id="6" name="Slide Number Placeholder 5"/>
          <p:cNvSpPr>
            <a:spLocks noGrp="1"/>
          </p:cNvSpPr>
          <p:nvPr>
            <p:ph type="sldNum" sz="quarter" idx="12"/>
          </p:nvPr>
        </p:nvSpPr>
        <p:spPr/>
        <p:txBody>
          <a:bodyPr/>
          <a:lstStyle/>
          <a:p>
            <a:fld id="{BB901C35-EF7F-4CB2-A6CE-12DBBFA37FA5}" type="slidenum">
              <a:rPr lang="ar-SA" smtClean="0"/>
              <a:t>‹#›</a:t>
            </a:fld>
            <a:endParaRPr lang="ar-SA"/>
          </a:p>
        </p:txBody>
      </p:sp>
    </p:spTree>
    <p:extLst>
      <p:ext uri="{BB962C8B-B14F-4D97-AF65-F5344CB8AC3E}">
        <p14:creationId xmlns:p14="http://schemas.microsoft.com/office/powerpoint/2010/main" val="1552323842"/>
      </p:ext>
    </p:extLst>
  </p:cSld>
  <p:clrMapOvr>
    <a:masterClrMapping/>
  </p:clrMapOvr>
  <p:transition/>
  <p:timing/>
  <p:hf hdr="0" dt="0"/>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906494-7D44-4308-9FE0-FC0B64F05A0F}" type="datetime1">
              <a:rPr lang="ar-SA" smtClean="0"/>
              <a:t>21/07/1445</a:t>
            </a:fld>
            <a:endParaRPr lang="ar-SA"/>
          </a:p>
        </p:txBody>
      </p:sp>
      <p:sp>
        <p:nvSpPr>
          <p:cNvPr id="6" name="Footer Placeholder 5"/>
          <p:cNvSpPr>
            <a:spLocks noGrp="1"/>
          </p:cNvSpPr>
          <p:nvPr>
            <p:ph type="ftr" sz="quarter" idx="11"/>
          </p:nvPr>
        </p:nvSpPr>
        <p:spPr/>
        <p:txBody>
          <a:bodyPr/>
          <a:lstStyle/>
          <a:p>
            <a:r>
              <a:rPr lang="en-GB"/>
              <a:t>Prof. Tawfik A. Khoja</a:t>
            </a:r>
            <a:endParaRPr lang="ar-SA"/>
          </a:p>
        </p:txBody>
      </p:sp>
      <p:sp>
        <p:nvSpPr>
          <p:cNvPr id="7" name="Slide Number Placeholder 6"/>
          <p:cNvSpPr>
            <a:spLocks noGrp="1"/>
          </p:cNvSpPr>
          <p:nvPr>
            <p:ph type="sldNum" sz="quarter" idx="12"/>
          </p:nvPr>
        </p:nvSpPr>
        <p:spPr/>
        <p:txBody>
          <a:bodyPr/>
          <a:lstStyle/>
          <a:p>
            <a:fld id="{BB901C35-EF7F-4CB2-A6CE-12DBBFA37FA5}" type="slidenum">
              <a:rPr lang="ar-SA" smtClean="0"/>
              <a:t>‹#›</a:t>
            </a:fld>
            <a:endParaRPr lang="ar-SA"/>
          </a:p>
        </p:txBody>
      </p:sp>
    </p:spTree>
    <p:extLst>
      <p:ext uri="{BB962C8B-B14F-4D97-AF65-F5344CB8AC3E}">
        <p14:creationId xmlns:p14="http://schemas.microsoft.com/office/powerpoint/2010/main" val="1178258484"/>
      </p:ext>
    </p:extLst>
  </p:cSld>
  <p:clrMapOvr>
    <a:masterClrMapping/>
  </p:clrMapOvr>
  <p:transition/>
  <p:timing/>
  <p:hf hdr="0" dt="0"/>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906494-7D44-4308-9FE0-FC0B64F05A0F}" type="datetime1">
              <a:rPr lang="ar-SA" smtClean="0"/>
              <a:t>21/07/1445</a:t>
            </a:fld>
            <a:endParaRPr lang="ar-SA"/>
          </a:p>
        </p:txBody>
      </p:sp>
      <p:sp>
        <p:nvSpPr>
          <p:cNvPr id="8" name="Footer Placeholder 7"/>
          <p:cNvSpPr>
            <a:spLocks noGrp="1"/>
          </p:cNvSpPr>
          <p:nvPr>
            <p:ph type="ftr" sz="quarter" idx="11"/>
          </p:nvPr>
        </p:nvSpPr>
        <p:spPr/>
        <p:txBody>
          <a:bodyPr/>
          <a:lstStyle/>
          <a:p>
            <a:r>
              <a:rPr lang="en-GB"/>
              <a:t>Prof. Tawfik A. Khoja</a:t>
            </a:r>
            <a:endParaRPr lang="ar-SA"/>
          </a:p>
        </p:txBody>
      </p:sp>
      <p:sp>
        <p:nvSpPr>
          <p:cNvPr id="9" name="Slide Number Placeholder 8"/>
          <p:cNvSpPr>
            <a:spLocks noGrp="1"/>
          </p:cNvSpPr>
          <p:nvPr>
            <p:ph type="sldNum" sz="quarter" idx="12"/>
          </p:nvPr>
        </p:nvSpPr>
        <p:spPr/>
        <p:txBody>
          <a:bodyPr/>
          <a:lstStyle/>
          <a:p>
            <a:fld id="{BB901C35-EF7F-4CB2-A6CE-12DBBFA37FA5}" type="slidenum">
              <a:rPr lang="ar-SA" smtClean="0"/>
              <a:t>‹#›</a:t>
            </a:fld>
            <a:endParaRPr lang="ar-SA"/>
          </a:p>
        </p:txBody>
      </p:sp>
    </p:spTree>
    <p:extLst>
      <p:ext uri="{BB962C8B-B14F-4D97-AF65-F5344CB8AC3E}">
        <p14:creationId xmlns:p14="http://schemas.microsoft.com/office/powerpoint/2010/main" val="1944965734"/>
      </p:ext>
    </p:extLst>
  </p:cSld>
  <p:clrMapOvr>
    <a:masterClrMapping/>
  </p:clrMapOvr>
  <p:transition/>
  <p:timing/>
  <p:hf hdr="0" dt="0"/>
</p:sldLayout>
</file>

<file path=ppt/slideLayouts/slideLayout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906494-7D44-4308-9FE0-FC0B64F05A0F}" type="datetime1">
              <a:rPr lang="ar-SA" smtClean="0"/>
              <a:t>21/07/1445</a:t>
            </a:fld>
            <a:endParaRPr lang="ar-SA"/>
          </a:p>
        </p:txBody>
      </p:sp>
      <p:sp>
        <p:nvSpPr>
          <p:cNvPr id="4" name="Footer Placeholder 3"/>
          <p:cNvSpPr>
            <a:spLocks noGrp="1"/>
          </p:cNvSpPr>
          <p:nvPr>
            <p:ph type="ftr" sz="quarter" idx="11"/>
          </p:nvPr>
        </p:nvSpPr>
        <p:spPr/>
        <p:txBody>
          <a:bodyPr/>
          <a:lstStyle/>
          <a:p>
            <a:r>
              <a:rPr lang="en-GB"/>
              <a:t>Prof. Tawfik A. Khoja</a:t>
            </a:r>
            <a:endParaRPr lang="ar-SA"/>
          </a:p>
        </p:txBody>
      </p:sp>
      <p:sp>
        <p:nvSpPr>
          <p:cNvPr id="5" name="Slide Number Placeholder 4"/>
          <p:cNvSpPr>
            <a:spLocks noGrp="1"/>
          </p:cNvSpPr>
          <p:nvPr>
            <p:ph type="sldNum" sz="quarter" idx="12"/>
          </p:nvPr>
        </p:nvSpPr>
        <p:spPr/>
        <p:txBody>
          <a:bodyPr/>
          <a:lstStyle/>
          <a:p>
            <a:fld id="{BB901C35-EF7F-4CB2-A6CE-12DBBFA37FA5}" type="slidenum">
              <a:rPr lang="ar-SA" smtClean="0"/>
              <a:t>‹#›</a:t>
            </a:fld>
            <a:endParaRPr lang="ar-SA"/>
          </a:p>
        </p:txBody>
      </p:sp>
    </p:spTree>
    <p:extLst>
      <p:ext uri="{BB962C8B-B14F-4D97-AF65-F5344CB8AC3E}">
        <p14:creationId xmlns:p14="http://schemas.microsoft.com/office/powerpoint/2010/main" val="2265428206"/>
      </p:ext>
    </p:extLst>
  </p:cSld>
  <p:clrMapOvr>
    <a:masterClrMapping/>
  </p:clrMapOvr>
  <p:transition/>
  <p:timing/>
  <p:hf hdr="0" dt="0"/>
</p:sldLayout>
</file>

<file path=ppt/slideLayouts/slideLayout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2D906494-7D44-4308-9FE0-FC0B64F05A0F}" type="datetime1">
              <a:rPr lang="ar-SA" smtClean="0"/>
              <a:t>21/07/1445</a:t>
            </a:fld>
            <a:endParaRPr lang="ar-SA"/>
          </a:p>
        </p:txBody>
      </p:sp>
      <p:sp>
        <p:nvSpPr>
          <p:cNvPr id="3" name="Footer Placeholder 2"/>
          <p:cNvSpPr>
            <a:spLocks noGrp="1"/>
          </p:cNvSpPr>
          <p:nvPr>
            <p:ph type="ftr" sz="quarter" idx="11"/>
          </p:nvPr>
        </p:nvSpPr>
        <p:spPr/>
        <p:txBody>
          <a:bodyPr/>
          <a:lstStyle/>
          <a:p>
            <a:r>
              <a:rPr lang="en-GB"/>
              <a:t>Prof. Tawfik A. Khoja</a:t>
            </a:r>
            <a:endParaRPr lang="ar-SA"/>
          </a:p>
        </p:txBody>
      </p:sp>
      <p:sp>
        <p:nvSpPr>
          <p:cNvPr id="4" name="Slide Number Placeholder 3"/>
          <p:cNvSpPr>
            <a:spLocks noGrp="1"/>
          </p:cNvSpPr>
          <p:nvPr>
            <p:ph type="sldNum" sz="quarter" idx="12"/>
          </p:nvPr>
        </p:nvSpPr>
        <p:spPr/>
        <p:txBody>
          <a:bodyPr/>
          <a:lstStyle/>
          <a:p>
            <a:fld id="{BB901C35-EF7F-4CB2-A6CE-12DBBFA37FA5}" type="slidenum">
              <a:rPr lang="ar-SA" smtClean="0"/>
              <a:t>‹#›</a:t>
            </a:fld>
            <a:endParaRPr lang="ar-SA"/>
          </a:p>
        </p:txBody>
      </p:sp>
    </p:spTree>
    <p:extLst>
      <p:ext uri="{BB962C8B-B14F-4D97-AF65-F5344CB8AC3E}">
        <p14:creationId xmlns:p14="http://schemas.microsoft.com/office/powerpoint/2010/main" val="3660191760"/>
      </p:ext>
    </p:extLst>
  </p:cSld>
  <p:clrMapOvr>
    <a:masterClrMapping/>
  </p:clrMapOvr>
  <p:transition/>
  <p:timing/>
  <p:hf hdr="0" dt="0"/>
</p:sldLayout>
</file>

<file path=ppt/slideLayouts/slideLayout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906494-7D44-4308-9FE0-FC0B64F05A0F}" type="datetime1">
              <a:rPr lang="ar-SA" smtClean="0"/>
              <a:t>21/07/1445</a:t>
            </a:fld>
            <a:endParaRPr lang="ar-SA"/>
          </a:p>
        </p:txBody>
      </p:sp>
      <p:sp>
        <p:nvSpPr>
          <p:cNvPr id="6" name="Footer Placeholder 5"/>
          <p:cNvSpPr>
            <a:spLocks noGrp="1"/>
          </p:cNvSpPr>
          <p:nvPr>
            <p:ph type="ftr" sz="quarter" idx="11"/>
          </p:nvPr>
        </p:nvSpPr>
        <p:spPr/>
        <p:txBody>
          <a:bodyPr/>
          <a:lstStyle/>
          <a:p>
            <a:r>
              <a:rPr lang="en-GB"/>
              <a:t>Prof. Tawfik A. Khoja</a:t>
            </a:r>
            <a:endParaRPr lang="ar-SA"/>
          </a:p>
        </p:txBody>
      </p:sp>
      <p:sp>
        <p:nvSpPr>
          <p:cNvPr id="7" name="Slide Number Placeholder 6"/>
          <p:cNvSpPr>
            <a:spLocks noGrp="1"/>
          </p:cNvSpPr>
          <p:nvPr>
            <p:ph type="sldNum" sz="quarter" idx="12"/>
          </p:nvPr>
        </p:nvSpPr>
        <p:spPr/>
        <p:txBody>
          <a:bodyPr/>
          <a:lstStyle/>
          <a:p>
            <a:fld id="{BB901C35-EF7F-4CB2-A6CE-12DBBFA37FA5}" type="slidenum">
              <a:rPr lang="ar-SA" smtClean="0"/>
              <a:t>‹#›</a:t>
            </a:fld>
            <a:endParaRPr lang="ar-SA"/>
          </a:p>
        </p:txBody>
      </p:sp>
    </p:spTree>
    <p:extLst>
      <p:ext uri="{BB962C8B-B14F-4D97-AF65-F5344CB8AC3E}">
        <p14:creationId xmlns:p14="http://schemas.microsoft.com/office/powerpoint/2010/main" val="4147248333"/>
      </p:ext>
    </p:extLst>
  </p:cSld>
  <p:clrMapOvr>
    <a:masterClrMapping/>
  </p:clrMapOvr>
  <p:transition/>
  <p:timing/>
  <p:hf hdr="0" dt="0"/>
</p:sldLayout>
</file>

<file path=ppt/slideLayouts/slideLayout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906494-7D44-4308-9FE0-FC0B64F05A0F}" type="datetime1">
              <a:rPr lang="ar-SA" smtClean="0"/>
              <a:t>21/07/1445</a:t>
            </a:fld>
            <a:endParaRPr lang="ar-SA"/>
          </a:p>
        </p:txBody>
      </p:sp>
      <p:sp>
        <p:nvSpPr>
          <p:cNvPr id="6" name="Footer Placeholder 5"/>
          <p:cNvSpPr>
            <a:spLocks noGrp="1"/>
          </p:cNvSpPr>
          <p:nvPr>
            <p:ph type="ftr" sz="quarter" idx="11"/>
          </p:nvPr>
        </p:nvSpPr>
        <p:spPr/>
        <p:txBody>
          <a:bodyPr/>
          <a:lstStyle/>
          <a:p>
            <a:r>
              <a:rPr lang="en-GB"/>
              <a:t>Prof. Tawfik A. Khoja</a:t>
            </a:r>
            <a:endParaRPr lang="ar-SA"/>
          </a:p>
        </p:txBody>
      </p:sp>
      <p:sp>
        <p:nvSpPr>
          <p:cNvPr id="7" name="Slide Number Placeholder 6"/>
          <p:cNvSpPr>
            <a:spLocks noGrp="1"/>
          </p:cNvSpPr>
          <p:nvPr>
            <p:ph type="sldNum" sz="quarter" idx="12"/>
          </p:nvPr>
        </p:nvSpPr>
        <p:spPr/>
        <p:txBody>
          <a:bodyPr/>
          <a:lstStyle/>
          <a:p>
            <a:fld id="{BB901C35-EF7F-4CB2-A6CE-12DBBFA37FA5}" type="slidenum">
              <a:rPr lang="ar-SA" smtClean="0"/>
              <a:t>‹#›</a:t>
            </a:fld>
            <a:endParaRPr lang="ar-SA"/>
          </a:p>
        </p:txBody>
      </p:sp>
    </p:spTree>
    <p:extLst>
      <p:ext uri="{BB962C8B-B14F-4D97-AF65-F5344CB8AC3E}">
        <p14:creationId xmlns:p14="http://schemas.microsoft.com/office/powerpoint/2010/main" val="661000566"/>
      </p:ext>
    </p:extLst>
  </p:cSld>
  <p:clrMapOvr>
    <a:masterClrMapping/>
  </p:clrMapOvr>
  <p:transition/>
  <p:timing/>
  <p:hf hdr="0" dt="0"/>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906494-7D44-4308-9FE0-FC0B64F05A0F}" type="datetime1">
              <a:rPr lang="ar-SA" smtClean="0"/>
              <a:t>21/07/1445</a:t>
            </a:fld>
            <a:endParaRPr lang="ar-S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Prof. Tawfik A. Khoja</a:t>
            </a:r>
            <a:endParaRPr lang="ar-S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901C35-EF7F-4CB2-A6CE-12DBBFA37FA5}" type="slidenum">
              <a:rPr lang="ar-SA" smtClean="0"/>
              <a:t>‹#›</a:t>
            </a:fld>
            <a:endParaRPr lang="ar-SA"/>
          </a:p>
        </p:txBody>
      </p:sp>
    </p:spTree>
    <p:extLst>
      <p:ext uri="{BB962C8B-B14F-4D97-AF65-F5344CB8AC3E}">
        <p14:creationId xmlns:p14="http://schemas.microsoft.com/office/powerpoint/2010/main" val="234546158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ransition/>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xml" /><Relationship Id="rId3" Type="http://schemas.openxmlformats.org/officeDocument/2006/relationships/image" Target="../media/image1.jpeg" /><Relationship Id="rId4" Type="http://schemas.openxmlformats.org/officeDocument/2006/relationships/image" Target="../media/image2.jpeg" /><Relationship Id="rId5" Type="http://schemas.openxmlformats.org/officeDocument/2006/relationships/image" Target="../media/image3.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4.jpeg" /><Relationship Id="rId3" Type="http://schemas.microsoft.com/office/2007/relationships/hdphoto" Target="../media/hdphoto1.wdp"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5.jpeg" /><Relationship Id="rId3" Type="http://schemas.microsoft.com/office/2007/relationships/hdphoto" Target="../media/hdphoto2.wdp"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6.jpeg" /><Relationship Id="rId3" Type="http://schemas.openxmlformats.org/officeDocument/2006/relationships/image" Target="../media/image17.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xml" /><Relationship Id="rId3" Type="http://schemas.openxmlformats.org/officeDocument/2006/relationships/image" Target="../media/image18.jpeg" /><Relationship Id="rId4" Type="http://schemas.openxmlformats.org/officeDocument/2006/relationships/image" Target="../media/image19.jpeg" /><Relationship Id="rId5" Type="http://schemas.openxmlformats.org/officeDocument/2006/relationships/image" Target="../media/image20.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1.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2.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3.jpeg" /><Relationship Id="rId3" Type="http://schemas.openxmlformats.org/officeDocument/2006/relationships/image" Target="../media/image24.jpeg" /><Relationship Id="rId4" Type="http://schemas.microsoft.com/office/2007/relationships/hdphoto" Target="../media/hdphoto3.wdp"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5.jpeg" /><Relationship Id="rId3" Type="http://schemas.openxmlformats.org/officeDocument/2006/relationships/image" Target="../media/image26.jpeg" /><Relationship Id="rId4" Type="http://schemas.openxmlformats.org/officeDocument/2006/relationships/image" Target="../media/image27.jpeg" /><Relationship Id="rId5" Type="http://schemas.openxmlformats.org/officeDocument/2006/relationships/image" Target="../media/image28.jpeg" /><Relationship Id="rId6" Type="http://schemas.openxmlformats.org/officeDocument/2006/relationships/image" Target="../media/image29.jpeg" /><Relationship Id="rId7" Type="http://schemas.microsoft.com/office/2007/relationships/hdphoto" Target="../media/hdphoto4.wdp"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xml" /><Relationship Id="rId3" Type="http://schemas.openxmlformats.org/officeDocument/2006/relationships/image" Target="../media/image4.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0.jpeg" /><Relationship Id="rId3" Type="http://schemas.openxmlformats.org/officeDocument/2006/relationships/hyperlink" Target="https://orcid.org/0000-0002-1157-5905" TargetMode="External" /><Relationship Id="rId4" Type="http://schemas.openxmlformats.org/officeDocument/2006/relationships/image" Target="../media/image31.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2.jpeg" /><Relationship Id="rId3" Type="http://schemas.openxmlformats.org/officeDocument/2006/relationships/image" Target="../media/image20.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3.jpe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4.jpeg" /><Relationship Id="rId3" Type="http://schemas.openxmlformats.org/officeDocument/2006/relationships/image" Target="../media/image35.jpe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6.jpe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7.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jpe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8.jpeg" /><Relationship Id="rId3" Type="http://schemas.microsoft.com/office/2007/relationships/hdphoto" Target="../media/hdphoto5.wdp"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9.jpeg" /><Relationship Id="rId3" Type="http://schemas.openxmlformats.org/officeDocument/2006/relationships/image" Target="../media/image40.jpe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1.jpeg" /><Relationship Id="rId3" Type="http://schemas.openxmlformats.org/officeDocument/2006/relationships/image" Target="../media/image42.jpe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4.xml" /><Relationship Id="rId3" Type="http://schemas.openxmlformats.org/officeDocument/2006/relationships/image" Target="../media/image43.jpe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4.jpe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5.jpeg" /><Relationship Id="rId3" Type="http://schemas.openxmlformats.org/officeDocument/2006/relationships/image" Target="../media/image46.jpeg"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microsoft.com/office/2007/relationships/diagramDrawing" Target="../diagrams/drawing1.xml" /><Relationship Id="rId3" Type="http://schemas.openxmlformats.org/officeDocument/2006/relationships/diagramData" Target="../diagrams/data1.xml" /><Relationship Id="rId4" Type="http://schemas.openxmlformats.org/officeDocument/2006/relationships/diagramLayout" Target="../diagrams/layout1.xml" /><Relationship Id="rId5" Type="http://schemas.openxmlformats.org/officeDocument/2006/relationships/diagramQuickStyle" Target="../diagrams/quickStyle1.xml" /><Relationship Id="rId6" Type="http://schemas.openxmlformats.org/officeDocument/2006/relationships/diagramColors" Target="../diagrams/colors1.xml" /><Relationship Id="rId7" Type="http://schemas.openxmlformats.org/officeDocument/2006/relationships/image" Target="../media/image6.jpeg" /><Relationship Id="rId8" Type="http://schemas.openxmlformats.org/officeDocument/2006/relationships/image" Target="../media/image7.jpeg"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7.jpeg"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8.jpeg" /><Relationship Id="rId3" Type="http://schemas.microsoft.com/office/2007/relationships/hdphoto" Target="../media/hdphoto6.wdp"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9.jpeg"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0.jpeg" /><Relationship Id="rId3" Type="http://schemas.openxmlformats.org/officeDocument/2006/relationships/image" Target="../media/image51.jpeg"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2.jpeg" /><Relationship Id="rId3" Type="http://schemas.openxmlformats.org/officeDocument/2006/relationships/oleObject" Target="../embeddings/oleObject1.bin" TargetMode="Internal" /><Relationship Id="rId4" Type="http://schemas.openxmlformats.org/officeDocument/2006/relationships/image" Target="../media/image53.jpeg" /><Relationship Id="rId5" Type="http://schemas.openxmlformats.org/officeDocument/2006/relationships/oleObject" Target="../embeddings/oleObject2.bin" TargetMode="Internal" /><Relationship Id="rId6" Type="http://schemas.openxmlformats.org/officeDocument/2006/relationships/image" Target="../media/image54.jpeg" /><Relationship Id="rId7" Type="http://schemas.openxmlformats.org/officeDocument/2006/relationships/image" Target="../media/image55.jpeg" /><Relationship Id="rId8" Type="http://schemas.openxmlformats.org/officeDocument/2006/relationships/vmlDrawing" Target="../drawings/vmlDrawing1.v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jpeg"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6.jpeg"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7.jpeg" /><Relationship Id="rId3" Type="http://schemas.openxmlformats.org/officeDocument/2006/relationships/image" Target="../media/image58.jpeg" /><Relationship Id="rId4" Type="http://schemas.openxmlformats.org/officeDocument/2006/relationships/image" Target="../media/image59.jpeg" /><Relationship Id="rId5" Type="http://schemas.openxmlformats.org/officeDocument/2006/relationships/image" Target="../media/image60.jpeg" /><Relationship Id="rId6" Type="http://schemas.openxmlformats.org/officeDocument/2006/relationships/image" Target="../media/image61.jpeg" /><Relationship Id="rId7" Type="http://schemas.openxmlformats.org/officeDocument/2006/relationships/image" Target="../media/image62.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8.jpeg" /><Relationship Id="rId3" Type="http://schemas.openxmlformats.org/officeDocument/2006/relationships/image" Target="../media/image9.jpeg" /><Relationship Id="rId4" Type="http://schemas.openxmlformats.org/officeDocument/2006/relationships/image" Target="../media/image6.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0.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11.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2.jpeg" /><Relationship Id="rId3" Type="http://schemas.openxmlformats.org/officeDocument/2006/relationships/image" Target="../media/image13.jpeg"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10" name="عنصر نائب للتذييل 5"/>
          <p:cNvSpPr>
            <a:spLocks noGrp="1"/>
          </p:cNvSpPr>
          <p:nvPr>
            <p:ph type="ftr" sz="quarter" idx="11"/>
          </p:nvPr>
        </p:nvSpPr>
        <p:spPr/>
        <p:txBody>
          <a:bodyPr/>
          <a:lstStyle/>
          <a:p>
            <a:pPr>
              <a:defRPr/>
            </a:pPr>
            <a:r>
              <a:rPr lang="en-US"/>
              <a:t>Prof. Tawfik A. Khoja</a:t>
            </a:r>
          </a:p>
        </p:txBody>
      </p:sp>
      <p:sp>
        <p:nvSpPr>
          <p:cNvPr id="11" name="عنصر نائب لرقم الشريحة 6"/>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C10A6B1-B641-455F-94DD-CCA0A078BD49}" type="slidenum">
              <a:rPr lang="ar-SA" altLang="ar-SA">
                <a:solidFill>
                  <a:srgbClr val="BCBCBC"/>
                </a:solidFill>
              </a:rPr>
              <a:pPr eaLnBrk="1" hangingPunct="1"/>
              <a:t>1</a:t>
            </a:fld>
            <a:endParaRPr lang="en-US" altLang="ar-SA">
              <a:solidFill>
                <a:srgbClr val="BCBCBC"/>
              </a:solidFill>
            </a:endParaRPr>
          </a:p>
        </p:txBody>
      </p:sp>
      <p:sp>
        <p:nvSpPr>
          <p:cNvPr id="56344" name="Text Box 24"/>
          <p:cNvSpPr txBox="1">
            <a:spLocks noChangeArrowheads="1"/>
          </p:cNvSpPr>
          <p:nvPr/>
        </p:nvSpPr>
        <p:spPr bwMode="auto">
          <a:xfrm>
            <a:off x="1981199" y="5943600"/>
            <a:ext cx="8686799" cy="523220"/>
          </a:xfrm>
          <a:prstGeom prst="rect">
            <a:avLst/>
          </a:prstGeom>
          <a:solidFill>
            <a:schemeClr val="tx2">
              <a:lumMod val="10000"/>
            </a:schemeClr>
          </a:solidFill>
          <a:ln w="9525">
            <a:noFill/>
            <a:miter lim="800000"/>
          </a:ln>
        </p:spPr>
        <p:txBody>
          <a:bodyPr wrap="square">
            <a:spAutoFit/>
          </a:bodyPr>
          <a:lstStyle/>
          <a:p>
            <a:pPr algn="ctr" rtl="0">
              <a:defRPr/>
            </a:pPr>
            <a:r>
              <a:rPr lang="ar-SA" sz="2800">
                <a:solidFill>
                  <a:srgbClr val="0000FF"/>
                </a:solidFill>
                <a:highlight>
                  <a:srgbClr val="FFFF00"/>
                </a:highlight>
                <a:latin typeface="Arial Rounded MT Bold" pitchFamily="34" charset="0"/>
                <a:cs typeface="Times New Roman" pitchFamily="18" charset="0"/>
              </a:rPr>
              <a:t>الكويت</a:t>
            </a:r>
            <a:r>
              <a:rPr lang="ar-SA" sz="2800">
                <a:solidFill>
                  <a:schemeClr val="bg1"/>
                </a:solidFill>
                <a:highlight>
                  <a:srgbClr val="FF0000"/>
                </a:highlight>
                <a:latin typeface="Arial Rounded MT Bold" pitchFamily="34" charset="0"/>
                <a:cs typeface="Times New Roman" pitchFamily="18" charset="0"/>
              </a:rPr>
              <a:t> 3018 رجب – 21 رجب 1445ه الموافق  يناير – 2 فبراير 2024</a:t>
            </a:r>
            <a:endParaRPr lang="en-US" sz="2800">
              <a:solidFill>
                <a:schemeClr val="bg1"/>
              </a:solidFill>
              <a:highlight>
                <a:srgbClr val="FF0000"/>
              </a:highlight>
              <a:latin typeface="Arial Rounded MT Bold" pitchFamily="34" charset="0"/>
              <a:cs typeface="Times New Roman" pitchFamily="18" charset="0"/>
            </a:endParaRPr>
          </a:p>
        </p:txBody>
      </p:sp>
      <p:sp>
        <p:nvSpPr>
          <p:cNvPr id="56328" name="Text Box 8"/>
          <p:cNvSpPr txBox="1">
            <a:spLocks noChangeArrowheads="1"/>
          </p:cNvSpPr>
          <p:nvPr/>
        </p:nvSpPr>
        <p:spPr bwMode="auto">
          <a:xfrm>
            <a:off x="2738439" y="1905000"/>
            <a:ext cx="6715125"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sz="2800" b="1">
                <a:solidFill>
                  <a:srgbClr val="FF0000"/>
                </a:solidFill>
                <a:latin typeface="Calibri" panose="020f0502020204030204" pitchFamily="34" charset="0"/>
                <a:cs typeface="Calibri" panose="020f0502020204030204" pitchFamily="34" charset="0"/>
              </a:rPr>
              <a:t>أ. د. توفيق بن أحمد خوجة </a:t>
            </a:r>
          </a:p>
          <a:p>
            <a:pPr algn="ctr" rtl="1"/>
            <a:r>
              <a:rPr lang="ar-SA" sz="2400" b="1">
                <a:latin typeface="Calibri" panose="020f0502020204030204" pitchFamily="34" charset="0"/>
                <a:cs typeface="Calibri" panose="020f0502020204030204" pitchFamily="34" charset="0"/>
              </a:rPr>
              <a:t>أمين عام اتحاد المستشفيات العربية </a:t>
            </a:r>
          </a:p>
          <a:p>
            <a:pPr algn="ctr" rtl="1"/>
            <a:r>
              <a:rPr lang="ar-SA" sz="2400" b="1">
                <a:latin typeface="Calibri" panose="020f0502020204030204" pitchFamily="34" charset="0"/>
                <a:cs typeface="Calibri" panose="020f0502020204030204" pitchFamily="34" charset="0"/>
              </a:rPr>
              <a:t>أستاذ الصحة العامة – إمبريال كولج – لندن </a:t>
            </a:r>
          </a:p>
          <a:p>
            <a:pPr algn="ctr" rtl="1"/>
            <a:r>
              <a:rPr lang="ar-SA" sz="2400" b="1">
                <a:latin typeface="Calibri" panose="020f0502020204030204" pitchFamily="34" charset="0"/>
                <a:cs typeface="Calibri" panose="020f0502020204030204" pitchFamily="34" charset="0"/>
              </a:rPr>
              <a:t>استشاري طب الأسرة والمجتمع (الرعاية الصحية الأولية) </a:t>
            </a:r>
          </a:p>
          <a:p>
            <a:pPr algn="ctr" rtl="1"/>
            <a:r>
              <a:rPr lang="ar-SA" sz="2400" b="1">
                <a:latin typeface="Calibri" panose="020f0502020204030204" pitchFamily="34" charset="0"/>
                <a:cs typeface="Calibri" panose="020f0502020204030204" pitchFamily="34" charset="0"/>
              </a:rPr>
              <a:t>زميل الكلية الملكية للطب العام </a:t>
            </a:r>
          </a:p>
          <a:p>
            <a:pPr algn="ctr" rtl="1"/>
            <a:r>
              <a:rPr lang="ar-SA" sz="2400" b="1">
                <a:latin typeface="Calibri" panose="020f0502020204030204" pitchFamily="34" charset="0"/>
                <a:cs typeface="Calibri" panose="020f0502020204030204" pitchFamily="34" charset="0"/>
              </a:rPr>
              <a:t>وزميل كلية الصحة العامة وزميل كلية الأطباء (بريطانيا) </a:t>
            </a:r>
          </a:p>
        </p:txBody>
      </p:sp>
      <p:sp>
        <p:nvSpPr>
          <p:cNvPr id="12" name="Text Box 24"/>
          <p:cNvSpPr txBox="1">
            <a:spLocks noChangeArrowheads="1"/>
          </p:cNvSpPr>
          <p:nvPr/>
        </p:nvSpPr>
        <p:spPr bwMode="auto">
          <a:xfrm>
            <a:off x="1524000" y="4713982"/>
            <a:ext cx="9143999" cy="1077218"/>
          </a:xfrm>
          <a:prstGeom prst="rect">
            <a:avLst/>
          </a:prstGeom>
          <a:solidFill>
            <a:schemeClr val="bg2"/>
          </a:solidFill>
          <a:ln w="28575">
            <a:solidFill>
              <a:srgbClr val="FF0000"/>
            </a:solid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ar-SA" sz="2400" b="1">
                <a:latin typeface="Arial Black" panose="020b0a04020102020204" pitchFamily="34" charset="0"/>
                <a:cs typeface="+mn-cs"/>
              </a:rPr>
              <a:t>المؤتمر الدولي السادس عشر </a:t>
            </a:r>
          </a:p>
          <a:p>
            <a:pPr algn="ctr" rtl="1" eaLnBrk="1" hangingPunct="1"/>
            <a:r>
              <a:rPr lang="ar-SA" altLang="ar-SA" sz="3200" b="1">
                <a:latin typeface="Andalus" panose="02020603050405020304" pitchFamily="18" charset="-78"/>
                <a:cs typeface="Andalus" panose="02020603050405020304" pitchFamily="18" charset="-78"/>
              </a:rPr>
              <a:t>الذكاء الإصطناعي </a:t>
            </a:r>
            <a:r>
              <a:rPr lang="ar-SA" altLang="ar-SA" sz="2400" b="1">
                <a:latin typeface="Arial Black" panose="020b0a04020102020204" pitchFamily="34" charset="0"/>
                <a:cs typeface="+mn-cs"/>
              </a:rPr>
              <a:t>: </a:t>
            </a:r>
            <a:r>
              <a:rPr lang="ar-SA" altLang="ar-SA" sz="4000" b="1">
                <a:latin typeface="Arabic Typesetting" panose="03020402040406030203" pitchFamily="66" charset="-78"/>
                <a:cs typeface="Arabic Typesetting" panose="03020402040406030203" pitchFamily="66" charset="-78"/>
              </a:rPr>
              <a:t>تعزيز للصحة وتحقيق لمقاصد الشريعة الإسلامية</a:t>
            </a:r>
            <a:endParaRPr lang="en-US" altLang="ar-SA" sz="2400" b="1">
              <a:latin typeface="Arabic Typesetting" panose="03020402040406030203" pitchFamily="66" charset="-78"/>
              <a:cs typeface="Arabic Typesetting" panose="03020402040406030203" pitchFamily="66" charset="-78"/>
            </a:endParaRPr>
          </a:p>
        </p:txBody>
      </p:sp>
      <p:sp>
        <p:nvSpPr>
          <p:cNvPr id="2" name="TextBox 1">
            <a:extLst>
              <a:ext uri="{FF2B5EF4-FFF2-40B4-BE49-F238E27FC236}">
                <a16:creationId xmlns:a16="http://schemas.microsoft.com/office/drawing/2014/main" id="{B72AAAD2-8B52-90C4-808B-73344B0846BE}"/>
              </a:ext>
            </a:extLst>
          </p:cNvPr>
          <p:cNvSpPr txBox="1"/>
          <p:nvPr/>
        </p:nvSpPr>
        <p:spPr>
          <a:xfrm>
            <a:off x="1981199" y="381000"/>
            <a:ext cx="9143999" cy="1478995"/>
          </a:xfrm>
          <a:prstGeom prst="rect">
            <a:avLst/>
          </a:prstGeom>
          <a:noFill/>
        </p:spPr>
        <p:txBody>
          <a:bodyPr wrap="square">
            <a:spAutoFit/>
          </a:bodyPr>
          <a:lstStyle/>
          <a:p>
            <a:pPr marL="0" marR="0" algn="ctr" rtl="1">
              <a:lnSpc>
                <a:spcPct val="107000"/>
              </a:lnSpc>
              <a:spcBef>
                <a:spcPct val="0"/>
              </a:spcBef>
              <a:spcAft>
                <a:spcPts val="800"/>
              </a:spcAft>
            </a:pPr>
            <a:r>
              <a:rPr lang="ar-SA" sz="4000" b="1" kern="100">
                <a:ln w="19050">
                  <a:solidFill>
                    <a:srgbClr val="FFFF00"/>
                  </a:solidFill>
                  <a:prstDash val="solid"/>
                </a:ln>
                <a:effectLst>
                  <a:outerShdw blurRad="12700" dist="38100" dir="2700000" algn="tl" rotWithShape="0">
                    <a:schemeClr val="bg1">
                      <a:lumMod val="50000"/>
                    </a:schemeClr>
                  </a:outerShdw>
                </a:effectLst>
                <a:latin typeface="Calibri" panose="020f0502020204030204" pitchFamily="34" charset="0"/>
                <a:ea typeface="Calibri" panose="020f0502020204030204" pitchFamily="34" charset="0"/>
                <a:cs typeface="Arial" panose="020b0604020202020204" pitchFamily="34" charset="0"/>
              </a:rPr>
              <a:t>نظرة متعمقة في الجوانب الأخلاقية والقانونية</a:t>
            </a:r>
          </a:p>
          <a:p>
            <a:pPr marL="0" marR="0" algn="ctr" rtl="1">
              <a:lnSpc>
                <a:spcPct val="107000"/>
              </a:lnSpc>
              <a:spcBef>
                <a:spcPct val="0"/>
              </a:spcBef>
              <a:spcAft>
                <a:spcPts val="800"/>
              </a:spcAft>
            </a:pPr>
            <a:r>
              <a:rPr lang="ar-SA" sz="4000" b="1" kern="100">
                <a:ln w="19050">
                  <a:solidFill>
                    <a:srgbClr val="FFFF00"/>
                  </a:solidFill>
                  <a:prstDash val="solid"/>
                </a:ln>
                <a:effectLst>
                  <a:outerShdw blurRad="12700" dist="38100" dir="2700000" algn="tl" rotWithShape="0">
                    <a:schemeClr val="bg1">
                      <a:lumMod val="50000"/>
                    </a:schemeClr>
                  </a:outerShdw>
                </a:effectLst>
                <a:latin typeface="Calibri" panose="020f0502020204030204" pitchFamily="34" charset="0"/>
                <a:ea typeface="Calibri" panose="020f0502020204030204" pitchFamily="34" charset="0"/>
                <a:cs typeface="Arial" panose="020b0604020202020204" pitchFamily="34" charset="0"/>
              </a:rPr>
              <a:t> للذكاء الاصطناعي</a:t>
            </a:r>
            <a:endParaRPr lang="en-US" sz="2400" b="1" kern="100">
              <a:ln w="19050">
                <a:solidFill>
                  <a:srgbClr val="FFFF00"/>
                </a:solidFill>
                <a:prstDash val="solid"/>
              </a:ln>
              <a:effectLst>
                <a:outerShdw blurRad="12700" dist="38100" dir="2700000" algn="tl" rotWithShape="0">
                  <a:schemeClr val="bg1">
                    <a:lumMod val="50000"/>
                  </a:schemeClr>
                </a:outerShdw>
              </a:effectLst>
              <a:latin typeface="Calibri" panose="020f0502020204030204" pitchFamily="34" charset="0"/>
              <a:ea typeface="Calibri" panose="020f0502020204030204" pitchFamily="34" charset="0"/>
              <a:cs typeface="Arial" panose="020b0604020202020204" pitchFamily="34" charset="0"/>
            </a:endParaRPr>
          </a:p>
        </p:txBody>
      </p:sp>
      <p:pic>
        <p:nvPicPr>
          <p:cNvPr id="1026" name="Picture 2" descr="2020: The Year Of Artificial Intelligence For Your Business | Entrepreneur">
            <a:extLst>
              <a:ext uri="{FF2B5EF4-FFF2-40B4-BE49-F238E27FC236}">
                <a16:creationId xmlns:a16="http://schemas.microsoft.com/office/drawing/2014/main" id="{E787887A-893A-2F95-F6D8-0754EC1CCB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050" r="10013"/>
          <a:stretch>
            <a:fillRect/>
          </a:stretch>
        </p:blipFill>
        <p:spPr bwMode="auto">
          <a:xfrm>
            <a:off x="9448800" y="1831704"/>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3" name="صورة 7">
            <a:extLst>
              <a:ext uri="{FF2B5EF4-FFF2-40B4-BE49-F238E27FC236}">
                <a16:creationId xmlns:a16="http://schemas.microsoft.com/office/drawing/2014/main" id="{86F07B6D-B8DD-A584-78D3-E958C467A8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167593"/>
            <a:ext cx="2093449" cy="1692402"/>
          </a:xfrm>
          <a:prstGeom prst="ellipse">
            <a:avLst/>
          </a:prstGeom>
          <a:ln>
            <a:noFill/>
          </a:ln>
          <a:effectLst>
            <a:softEdge rad="112500"/>
          </a:effectLst>
        </p:spPr>
      </p:pic>
      <p:pic>
        <p:nvPicPr>
          <p:cNvPr id="6" name="Picture 5">
            <a:extLst>
              <a:ext uri="{FF2B5EF4-FFF2-40B4-BE49-F238E27FC236}">
                <a16:creationId xmlns:a16="http://schemas.microsoft.com/office/drawing/2014/main" id="{D9922712-04E4-2C62-550C-A8BE12F90B0B}"/>
              </a:ext>
            </a:extLst>
          </p:cNvPr>
          <p:cNvPicPr>
            <a:picLocks noChangeAspect="1"/>
          </p:cNvPicPr>
          <p:nvPr/>
        </p:nvPicPr>
        <p:blipFill>
          <a:blip r:embed="rId5"/>
          <a:stretch>
            <a:fillRect/>
          </a:stretch>
        </p:blipFill>
        <p:spPr>
          <a:xfrm>
            <a:off x="-98428" y="1771161"/>
            <a:ext cx="2895600" cy="2928937"/>
          </a:xfrm>
          <a:prstGeom prst="rect">
            <a:avLst/>
          </a:prstGeom>
        </p:spPr>
      </p:pic>
    </p:spTree>
    <p:extLst>
      <p:ext uri="{BB962C8B-B14F-4D97-AF65-F5344CB8AC3E}">
        <p14:creationId xmlns:p14="http://schemas.microsoft.com/office/powerpoint/2010/main" val="33969199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9" presetClass="entr" presetSubtype="0" fill="hold" grpId="0" nodeType="afterEffect">
                                  <p:childTnLst>
                                    <p:set>
                                      <p:cBhvr>
                                        <p:cTn id="7" dur="1" fill="hold">
                                          <p:stCondLst>
                                            <p:cond delay="0"/>
                                          </p:stCondLst>
                                        </p:cTn>
                                        <p:tgtEl>
                                          <p:spTgt spid="56344"/>
                                        </p:tgtEl>
                                        <p:attrNameLst>
                                          <p:attrName>style.visibility</p:attrName>
                                        </p:attrNameLst>
                                      </p:cBhvr>
                                      <p:to>
                                        <p:strVal val="visible"/>
                                      </p:to>
                                    </p:set>
                                    <p:animEffect transition="in" filter="dissolve">
                                      <p:cBhvr>
                                        <p:cTn id="8" dur="500"/>
                                        <p:tgtEl>
                                          <p:spTgt spid="56344"/>
                                        </p:tgtEl>
                                      </p:cBhvr>
                                    </p:animEffect>
                                  </p:childTnLst>
                                </p:cTn>
                              </p:par>
                            </p:childTnLst>
                          </p:cTn>
                        </p:par>
                        <p:par>
                          <p:cTn id="9" fill="hold" nodeType="withGroup">
                            <p:stCondLst>
                              <p:cond delay="500"/>
                            </p:stCondLst>
                            <p:childTnLst>
                              <p:par>
                                <p:cTn id="10" presetID="9" presetClass="entr" presetSubtype="0" fill="hold" grpId="1" nodeType="afterEffect">
                                  <p:childTnLst>
                                    <p:set>
                                      <p:cBhvr>
                                        <p:cTn id="11" dur="1" fill="hold">
                                          <p:stCondLst>
                                            <p:cond delay="0"/>
                                          </p:stCondLst>
                                        </p:cTn>
                                        <p:tgtEl>
                                          <p:spTgt spid="56328"/>
                                        </p:tgtEl>
                                        <p:attrNameLst>
                                          <p:attrName>style.visibility</p:attrName>
                                        </p:attrNameLst>
                                      </p:cBhvr>
                                      <p:to>
                                        <p:strVal val="visible"/>
                                      </p:to>
                                    </p:set>
                                    <p:animEffect transition="in" filter="dissolve">
                                      <p:cBhvr>
                                        <p:cTn id="12" dur="500"/>
                                        <p:tgtEl>
                                          <p:spTgt spid="56328"/>
                                        </p:tgtEl>
                                      </p:cBhvr>
                                    </p:animEffect>
                                  </p:childTnLst>
                                </p:cTn>
                              </p:par>
                            </p:childTnLst>
                          </p:cTn>
                        </p:par>
                        <p:par>
                          <p:cTn id="13" fill="hold" nodeType="withGroup">
                            <p:stCondLst>
                              <p:cond delay="1000"/>
                            </p:stCondLst>
                            <p:childTnLst>
                              <p:par>
                                <p:cTn id="14" presetID="9" presetClass="entr" presetSubtype="0" fill="hold" grpId="2" nodeType="afterEffect">
                                  <p:childTnLst>
                                    <p:set>
                                      <p:cBhvr>
                                        <p:cTn id="15" dur="1" fill="hold">
                                          <p:stCondLst>
                                            <p:cond delay="0"/>
                                          </p:stCondLst>
                                        </p:cTn>
                                        <p:tgtEl>
                                          <p:spTgt spid="12"/>
                                        </p:tgtEl>
                                        <p:attrNameLst>
                                          <p:attrName>style.visibility</p:attrName>
                                        </p:attrNameLst>
                                      </p:cBhvr>
                                      <p:to>
                                        <p:strVal val="visible"/>
                                      </p:to>
                                    </p:set>
                                    <p:animEffect transition="in" filter="dissolv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44" grpId="0"/>
      <p:bldP spid="56328" grpId="1"/>
      <p:bldP spid="12" grpId="2"/>
    </p:bldLst>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مربع نص 3"/>
          <p:cNvSpPr txBox="1"/>
          <p:nvPr/>
        </p:nvSpPr>
        <p:spPr>
          <a:xfrm>
            <a:off x="457201" y="1887246"/>
            <a:ext cx="8686800" cy="3903954"/>
          </a:xfrm>
          <a:prstGeom prst="rect">
            <a:avLst/>
          </a:prstGeom>
          <a:noFill/>
        </p:spPr>
        <p:txBody>
          <a:bodyPr wrap="square" rtlCol="1">
            <a:spAutoFit/>
          </a:bodyPr>
          <a:lstStyle/>
          <a:p>
            <a:pPr marL="342900" indent="-342900" algn="just" rtl="1">
              <a:lnSpc>
                <a:spcPct val="150000"/>
              </a:lnSpc>
              <a:buFont typeface="Wingdings" panose="05000000000000000000" pitchFamily="2" charset="2"/>
              <a:buChar char="§"/>
            </a:pPr>
            <a:r>
              <a:rPr lang="ar-SA" sz="2400" b="1">
                <a:latin typeface="Times New Roman" panose="02020603050405020304" pitchFamily="18" charset="0"/>
                <a:cs typeface="Times New Roman" pitchFamily="18" charset="0"/>
              </a:rPr>
              <a:t>تلعب المعلومات السليمة دورًا متزايد الأهمية في تقديم الرعاية الصحية الحديثة وكفاءة الأنظمة الصحية.</a:t>
            </a:r>
          </a:p>
          <a:p>
            <a:pPr marL="342900" indent="-342900" algn="just" rtl="1">
              <a:lnSpc>
                <a:spcPct val="150000"/>
              </a:lnSpc>
              <a:buFont typeface="Wingdings" panose="05000000000000000000" pitchFamily="2" charset="2"/>
              <a:buChar char="§"/>
            </a:pPr>
            <a:endParaRPr lang="ar-SA" sz="2400" b="1">
              <a:latin typeface="Times New Roman" panose="02020603050405020304" pitchFamily="18" charset="0"/>
              <a:cs typeface="Times New Roman" pitchFamily="18" charset="0"/>
            </a:endParaRPr>
          </a:p>
          <a:p>
            <a:pPr marL="342900" indent="-342900" algn="just" rtl="1">
              <a:lnSpc>
                <a:spcPct val="150000"/>
              </a:lnSpc>
              <a:buFont typeface="Wingdings" panose="05000000000000000000" pitchFamily="2" charset="2"/>
              <a:buChar char="§"/>
            </a:pPr>
            <a:endParaRPr lang="ar-SA" sz="2400" b="1">
              <a:latin typeface="Times New Roman" panose="02020603050405020304" pitchFamily="18" charset="0"/>
              <a:cs typeface="Times New Roman" pitchFamily="18" charset="0"/>
            </a:endParaRPr>
          </a:p>
          <a:p>
            <a:pPr marL="342900" indent="-342900" algn="just" rtl="1">
              <a:lnSpc>
                <a:spcPct val="150000"/>
              </a:lnSpc>
              <a:buFont typeface="Wingdings" panose="05000000000000000000" pitchFamily="2" charset="2"/>
              <a:buChar char="§"/>
            </a:pPr>
            <a:r>
              <a:rPr lang="ar-SA" sz="2400" b="1">
                <a:latin typeface="Times New Roman" panose="02020603050405020304" pitchFamily="18" charset="0"/>
                <a:cs typeface="Times New Roman" pitchFamily="18" charset="0"/>
              </a:rPr>
              <a:t>تتعامل المعلوماتية الصحية - تقاطع علوم المعلومات والطب والرعاية الصحية - مع الموارد والأجهزة والأساليب المطلوبة لتحسين عملية الحصول على المعلومات واستخدامها في مجال الصحة والطب الحيوي.</a:t>
            </a:r>
            <a:endParaRPr lang="en-US" sz="2400" b="1">
              <a:latin typeface="Times New Roman" panose="02020603050405020304" pitchFamily="18" charset="0"/>
              <a:cs typeface="Times New Roman" pitchFamily="18" charset="0"/>
            </a:endParaRPr>
          </a:p>
        </p:txBody>
      </p:sp>
      <p:sp>
        <p:nvSpPr>
          <p:cNvPr id="2" name="عنصر نائب للتاريخ 1"/>
          <p:cNvSpPr>
            <a:spLocks noGrp="1"/>
          </p:cNvSpPr>
          <p:nvPr>
            <p:ph type="dt" sz="half" idx="10"/>
          </p:nvPr>
        </p:nvSpPr>
        <p:spPr/>
        <p:txBody>
          <a:bodyPr/>
          <a:lstStyle/>
          <a:p>
            <a:fld id="{C7D5D29E-989A-489D-B9FB-6D504ADAC082}" type="uaqdatetime1">
              <a:rPr lang="ar-SA" smtClean="0"/>
              <a:t>19/07/1445</a:t>
            </a:fld>
            <a:endParaRPr lang="ar-SA"/>
          </a:p>
        </p:txBody>
      </p:sp>
      <p:sp>
        <p:nvSpPr>
          <p:cNvPr id="3" name="عنصر نائب للتذييل 2"/>
          <p:cNvSpPr>
            <a:spLocks noGrp="1"/>
          </p:cNvSpPr>
          <p:nvPr>
            <p:ph type="ftr" sz="quarter" idx="11"/>
          </p:nvPr>
        </p:nvSpPr>
        <p:spPr/>
        <p:txBody>
          <a:bodyPr/>
          <a:lstStyle/>
          <a:p>
            <a:r>
              <a:rPr lang="en-US" err="1"/>
              <a:t>Prof.Tawfik A. Khoja</a:t>
            </a:r>
            <a:endParaRPr lang="ar-SA"/>
          </a:p>
        </p:txBody>
      </p:sp>
      <p:sp>
        <p:nvSpPr>
          <p:cNvPr id="6" name="عنصر نائب لرقم الشريحة 5"/>
          <p:cNvSpPr>
            <a:spLocks noGrp="1"/>
          </p:cNvSpPr>
          <p:nvPr>
            <p:ph type="sldNum" sz="quarter" idx="12"/>
          </p:nvPr>
        </p:nvSpPr>
        <p:spPr/>
        <p:txBody>
          <a:bodyPr/>
          <a:lstStyle/>
          <a:p>
            <a:fld id="{8F5357D0-5098-4968-9ED4-D390F5274265}" type="slidenum">
              <a:rPr lang="ar-SA" smtClean="0"/>
              <a:t>10</a:t>
            </a:fld>
            <a:endParaRPr lang="ar-SA"/>
          </a:p>
        </p:txBody>
      </p:sp>
      <p:sp>
        <p:nvSpPr>
          <p:cNvPr id="7" name="مربع نص 6"/>
          <p:cNvSpPr txBox="1"/>
          <p:nvPr/>
        </p:nvSpPr>
        <p:spPr>
          <a:xfrm>
            <a:off x="1524002" y="254169"/>
            <a:ext cx="9143999" cy="769441"/>
          </a:xfrm>
          <a:prstGeom prst="rect">
            <a:avLst/>
          </a:prstGeom>
          <a:solidFill>
            <a:srgbClr val="C00000"/>
          </a:solidFill>
        </p:spPr>
        <p:txBody>
          <a:bodyPr wrap="square" rtlCol="1">
            <a:spAutoFit/>
          </a:bodyPr>
          <a:lstStyle/>
          <a:p>
            <a:pPr algn="ctr" rtl="1"/>
            <a:r>
              <a:rPr lang="ar-SA" sz="4400" b="1">
                <a:solidFill>
                  <a:schemeClr val="bg1"/>
                </a:solidFill>
                <a:latin typeface="Arial Black" panose="020b0a04020102020204" pitchFamily="34" charset="0"/>
                <a:cs typeface="Times New Roman" pitchFamily="18" charset="0"/>
              </a:rPr>
              <a:t>مصادر المعلومات</a:t>
            </a:r>
            <a:endParaRPr lang="en-US" sz="4400" b="1">
              <a:solidFill>
                <a:schemeClr val="bg1"/>
              </a:solidFill>
              <a:latin typeface="Arial Black" panose="020b0a04020102020204" pitchFamily="34" charset="0"/>
              <a:cs typeface="Times New Roman" pitchFamily="18" charset="0"/>
            </a:endParaRPr>
          </a:p>
        </p:txBody>
      </p:sp>
      <p:pic>
        <p:nvPicPr>
          <p:cNvPr id="2050" name="Picture 2" descr="ORGANIZATION OF INFORMATION RESOURCES | PPT">
            <a:extLst>
              <a:ext uri="{FF2B5EF4-FFF2-40B4-BE49-F238E27FC236}">
                <a16:creationId xmlns:a16="http://schemas.microsoft.com/office/drawing/2014/main" id="{41FDA602-C4DC-5498-CDE1-DC08664388B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bwMode="auto">
          <a:xfrm>
            <a:off x="8839200" y="2438400"/>
            <a:ext cx="3048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931039"/>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عنصر نائب للتاريخ 1"/>
          <p:cNvSpPr>
            <a:spLocks noGrp="1"/>
          </p:cNvSpPr>
          <p:nvPr>
            <p:ph type="dt" sz="half" idx="10"/>
          </p:nvPr>
        </p:nvSpPr>
        <p:spPr/>
        <p:txBody>
          <a:bodyPr/>
          <a:lstStyle/>
          <a:p>
            <a:fld id="{C7D5D29E-989A-489D-B9FB-6D504ADAC082}" type="uaqdatetime1">
              <a:rPr lang="ar-SA" smtClean="0"/>
              <a:t>19/07/1445</a:t>
            </a:fld>
            <a:endParaRPr lang="ar-SA"/>
          </a:p>
        </p:txBody>
      </p:sp>
      <p:sp>
        <p:nvSpPr>
          <p:cNvPr id="3" name="عنصر نائب للتذييل 2"/>
          <p:cNvSpPr>
            <a:spLocks noGrp="1"/>
          </p:cNvSpPr>
          <p:nvPr>
            <p:ph type="ftr" sz="quarter" idx="11"/>
          </p:nvPr>
        </p:nvSpPr>
        <p:spPr/>
        <p:txBody>
          <a:bodyPr/>
          <a:lstStyle/>
          <a:p>
            <a:r>
              <a:rPr lang="en-US" err="1"/>
              <a:t>Prof.Tawfik A. Khoja</a:t>
            </a:r>
            <a:endParaRPr lang="ar-SA"/>
          </a:p>
        </p:txBody>
      </p:sp>
      <p:sp>
        <p:nvSpPr>
          <p:cNvPr id="6" name="عنصر نائب لرقم الشريحة 5"/>
          <p:cNvSpPr>
            <a:spLocks noGrp="1"/>
          </p:cNvSpPr>
          <p:nvPr>
            <p:ph type="sldNum" sz="quarter" idx="12"/>
          </p:nvPr>
        </p:nvSpPr>
        <p:spPr/>
        <p:txBody>
          <a:bodyPr/>
          <a:lstStyle/>
          <a:p>
            <a:fld id="{8F5357D0-5098-4968-9ED4-D390F5274265}" type="slidenum">
              <a:rPr lang="ar-SA" smtClean="0"/>
              <a:t>11</a:t>
            </a:fld>
            <a:endParaRPr lang="ar-SA"/>
          </a:p>
        </p:txBody>
      </p:sp>
      <p:sp>
        <p:nvSpPr>
          <p:cNvPr id="7" name="مربع نص 6"/>
          <p:cNvSpPr txBox="1"/>
          <p:nvPr/>
        </p:nvSpPr>
        <p:spPr>
          <a:xfrm>
            <a:off x="838200" y="1066800"/>
            <a:ext cx="10363200" cy="5642891"/>
          </a:xfrm>
          <a:prstGeom prst="rect">
            <a:avLst/>
          </a:prstGeom>
          <a:noFill/>
        </p:spPr>
        <p:txBody>
          <a:bodyPr wrap="square" rtlCol="1">
            <a:spAutoFit/>
          </a:bodyPr>
          <a:lstStyle/>
          <a:p>
            <a:pPr algn="just" rtl="1">
              <a:lnSpc>
                <a:spcPct val="150000"/>
              </a:lnSpc>
            </a:pPr>
            <a:r>
              <a:rPr lang="ar-SA" sz="2400" b="1">
                <a:solidFill>
                  <a:srgbClr val="0000FF"/>
                </a:solidFill>
                <a:latin typeface="Times New Roman" panose="02020603050405020304" pitchFamily="18" charset="0"/>
                <a:cs typeface="Times New Roman" pitchFamily="18" charset="0"/>
              </a:rPr>
              <a:t>يعد تقديم الخدمات الجيدة عنصرًا حيويًا في أي نظام صحي. يعد تقديم الخدمات مدخلاً أساسيًا للحالة الصحية للسكان، إلى جانب عوامل أخرى، بما في ذلك المحددات الاجتماعية للصحة:</a:t>
            </a:r>
          </a:p>
          <a:p>
            <a:pPr algn="just" rtl="1">
              <a:lnSpc>
                <a:spcPct val="150000"/>
              </a:lnSpc>
            </a:pPr>
            <a:r>
              <a:rPr lang="en-US" sz="1600" b="1">
                <a:solidFill>
                  <a:srgbClr val="0000FF"/>
                </a:solidFill>
                <a:latin typeface="Times New Roman" panose="02020603050405020304" pitchFamily="18" charset="0"/>
                <a:cs typeface="Times New Roman" pitchFamily="18" charset="0"/>
              </a:rPr>
              <a:t> </a:t>
            </a:r>
            <a:endParaRPr lang="en-US" sz="600" b="1">
              <a:solidFill>
                <a:srgbClr val="0000FF"/>
              </a:solidFill>
              <a:latin typeface="Times New Roman" panose="02020603050405020304" pitchFamily="18" charset="0"/>
              <a:cs typeface="Times New Roman" pitchFamily="18" charset="0"/>
            </a:endParaRPr>
          </a:p>
          <a:p>
            <a:pPr marL="971550" lvl="1" indent="-514350" algn="r" rtl="1">
              <a:lnSpc>
                <a:spcPts val="4100"/>
              </a:lnSpc>
              <a:buFont typeface="+mj-lt"/>
              <a:buAutoNum type="arabicPeriod"/>
            </a:pPr>
            <a:r>
              <a:rPr lang="ar-SA" sz="2800" b="1">
                <a:solidFill>
                  <a:srgbClr val="C00000"/>
                </a:solidFill>
                <a:latin typeface="Times New Roman" panose="02020603050405020304" pitchFamily="18" charset="0"/>
                <a:cs typeface="Times New Roman" pitchFamily="18" charset="0"/>
              </a:rPr>
              <a:t>الشمولية.</a:t>
            </a:r>
          </a:p>
          <a:p>
            <a:pPr marL="971550" lvl="1" indent="-514350" algn="r" rtl="1">
              <a:lnSpc>
                <a:spcPts val="4100"/>
              </a:lnSpc>
              <a:buFont typeface="+mj-lt"/>
              <a:buAutoNum type="arabicPeriod"/>
            </a:pPr>
            <a:r>
              <a:rPr lang="ar-SA" sz="2800" b="1">
                <a:solidFill>
                  <a:srgbClr val="C00000"/>
                </a:solidFill>
                <a:latin typeface="Times New Roman" panose="02020603050405020304" pitchFamily="18" charset="0"/>
                <a:cs typeface="Times New Roman" pitchFamily="18" charset="0"/>
              </a:rPr>
              <a:t>  إمكانية الوصول</a:t>
            </a:r>
          </a:p>
          <a:p>
            <a:pPr marL="971550" lvl="1" indent="-514350" algn="r" rtl="1">
              <a:lnSpc>
                <a:spcPts val="4100"/>
              </a:lnSpc>
              <a:buFont typeface="+mj-lt"/>
              <a:buAutoNum type="arabicPeriod"/>
            </a:pPr>
            <a:r>
              <a:rPr lang="ar-SA" sz="2800" b="1">
                <a:solidFill>
                  <a:srgbClr val="C00000"/>
                </a:solidFill>
                <a:latin typeface="Times New Roman" panose="02020603050405020304" pitchFamily="18" charset="0"/>
                <a:cs typeface="Times New Roman" pitchFamily="18" charset="0"/>
              </a:rPr>
              <a:t>تغطية</a:t>
            </a:r>
          </a:p>
          <a:p>
            <a:pPr marL="971550" lvl="1" indent="-514350" algn="r" rtl="1">
              <a:lnSpc>
                <a:spcPts val="4100"/>
              </a:lnSpc>
              <a:buFont typeface="+mj-lt"/>
              <a:buAutoNum type="arabicPeriod"/>
            </a:pPr>
            <a:r>
              <a:rPr lang="ar-SA" sz="2800" b="1">
                <a:solidFill>
                  <a:srgbClr val="C00000"/>
                </a:solidFill>
                <a:latin typeface="Times New Roman" panose="02020603050405020304" pitchFamily="18" charset="0"/>
                <a:cs typeface="Times New Roman" pitchFamily="18" charset="0"/>
              </a:rPr>
              <a:t>استمرارية</a:t>
            </a:r>
          </a:p>
          <a:p>
            <a:pPr marL="971550" lvl="1" indent="-514350" algn="r" rtl="1">
              <a:lnSpc>
                <a:spcPts val="4100"/>
              </a:lnSpc>
              <a:buFont typeface="+mj-lt"/>
              <a:buAutoNum type="arabicPeriod"/>
            </a:pPr>
            <a:r>
              <a:rPr lang="ar-SA" sz="2800" b="1">
                <a:solidFill>
                  <a:srgbClr val="C00000"/>
                </a:solidFill>
                <a:latin typeface="Times New Roman" panose="02020603050405020304" pitchFamily="18" charset="0"/>
                <a:cs typeface="Times New Roman" pitchFamily="18" charset="0"/>
              </a:rPr>
              <a:t>تنسيق</a:t>
            </a:r>
          </a:p>
          <a:p>
            <a:pPr marL="971550" lvl="1" indent="-514350" algn="r" rtl="1">
              <a:lnSpc>
                <a:spcPts val="4100"/>
              </a:lnSpc>
              <a:buFont typeface="+mj-lt"/>
              <a:buAutoNum type="arabicPeriod"/>
            </a:pPr>
            <a:r>
              <a:rPr lang="ar-SA" sz="2800" b="1">
                <a:solidFill>
                  <a:srgbClr val="C00000"/>
                </a:solidFill>
                <a:latin typeface="Times New Roman" panose="02020603050405020304" pitchFamily="18" charset="0"/>
                <a:cs typeface="Times New Roman" pitchFamily="18" charset="0"/>
              </a:rPr>
              <a:t>المساءلة والكفاءة</a:t>
            </a:r>
            <a:endParaRPr lang="en-US" sz="2800" b="1">
              <a:solidFill>
                <a:srgbClr val="C00000"/>
              </a:solidFill>
              <a:latin typeface="Times New Roman" panose="02020603050405020304" pitchFamily="18" charset="0"/>
              <a:cs typeface="Times New Roman" pitchFamily="18" charset="0"/>
            </a:endParaRPr>
          </a:p>
          <a:p>
            <a:pPr marL="914400" lvl="1" indent="-457200" algn="just">
              <a:buAutoNum type="arabicPeriod"/>
            </a:pPr>
            <a:endParaRPr lang="en-US" sz="2800" b="1">
              <a:solidFill>
                <a:srgbClr val="FF0000"/>
              </a:solidFill>
              <a:latin typeface="Times New Roman" panose="02020603050405020304" pitchFamily="18" charset="0"/>
              <a:cs typeface="Times New Roman" pitchFamily="18" charset="0"/>
            </a:endParaRPr>
          </a:p>
          <a:p>
            <a:pPr marL="914400" lvl="1" indent="-457200" algn="just">
              <a:lnSpc>
                <a:spcPct val="150000"/>
              </a:lnSpc>
              <a:buAutoNum type="arabicPeriod"/>
            </a:pPr>
            <a:endParaRPr lang="en-US" sz="2400" b="1">
              <a:latin typeface="Times New Roman" panose="02020603050405020304" pitchFamily="18" charset="0"/>
              <a:cs typeface="Times New Roman" pitchFamily="18" charset="0"/>
            </a:endParaRPr>
          </a:p>
        </p:txBody>
      </p:sp>
      <p:sp>
        <p:nvSpPr>
          <p:cNvPr id="8" name="مربع نص 7"/>
          <p:cNvSpPr txBox="1"/>
          <p:nvPr/>
        </p:nvSpPr>
        <p:spPr>
          <a:xfrm>
            <a:off x="609600" y="254169"/>
            <a:ext cx="10591800" cy="584775"/>
          </a:xfrm>
          <a:prstGeom prst="rect">
            <a:avLst/>
          </a:prstGeom>
          <a:solidFill>
            <a:srgbClr val="C00000"/>
          </a:solidFill>
        </p:spPr>
        <p:txBody>
          <a:bodyPr wrap="square" rtlCol="1">
            <a:spAutoFit/>
          </a:bodyPr>
          <a:lstStyle/>
          <a:p>
            <a:pPr algn="ctr" rtl="1"/>
            <a:r>
              <a:rPr lang="ar-SA" sz="3200" b="1">
                <a:solidFill>
                  <a:schemeClr val="bg1"/>
                </a:solidFill>
                <a:latin typeface="Arial Black" panose="020b0a04020102020204" pitchFamily="34" charset="0"/>
                <a:cs typeface="Times New Roman" pitchFamily="18" charset="0"/>
              </a:rPr>
              <a:t>الخصائص الرئيسية لتقديم الخدمة الجيدة</a:t>
            </a:r>
            <a:endParaRPr lang="en-US" sz="3200" b="1">
              <a:solidFill>
                <a:schemeClr val="bg1"/>
              </a:solidFill>
              <a:latin typeface="Arial Black" panose="020b0a04020102020204" pitchFamily="34" charset="0"/>
              <a:cs typeface="Times New Roman" pitchFamily="18" charset="0"/>
            </a:endParaRPr>
          </a:p>
        </p:txBody>
      </p:sp>
      <p:pic>
        <p:nvPicPr>
          <p:cNvPr id="3074" name="Picture 2" descr="Health care delivery system in india | PPT">
            <a:extLst>
              <a:ext uri="{FF2B5EF4-FFF2-40B4-BE49-F238E27FC236}">
                <a16:creationId xmlns:a16="http://schemas.microsoft.com/office/drawing/2014/main" id="{AFCFAAC0-C237-8494-E030-9ECCD78B4A4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bwMode="auto">
          <a:xfrm>
            <a:off x="838200" y="2405023"/>
            <a:ext cx="4614333" cy="3708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51536"/>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عنصر نائب للتاريخ 1"/>
          <p:cNvSpPr>
            <a:spLocks noGrp="1"/>
          </p:cNvSpPr>
          <p:nvPr>
            <p:ph type="dt" sz="half" idx="10"/>
          </p:nvPr>
        </p:nvSpPr>
        <p:spPr/>
        <p:txBody>
          <a:bodyPr/>
          <a:lstStyle/>
          <a:p>
            <a:fld id="{C7D5D29E-989A-489D-B9FB-6D504ADAC082}" type="uaqdatetime1">
              <a:rPr lang="ar-SA" smtClean="0"/>
              <a:t>19/07/1445</a:t>
            </a:fld>
            <a:endParaRPr lang="ar-SA"/>
          </a:p>
        </p:txBody>
      </p:sp>
      <p:sp>
        <p:nvSpPr>
          <p:cNvPr id="3" name="عنصر نائب للتذييل 2"/>
          <p:cNvSpPr>
            <a:spLocks noGrp="1"/>
          </p:cNvSpPr>
          <p:nvPr>
            <p:ph type="ftr" sz="quarter" idx="11"/>
          </p:nvPr>
        </p:nvSpPr>
        <p:spPr/>
        <p:txBody>
          <a:bodyPr/>
          <a:lstStyle/>
          <a:p>
            <a:r>
              <a:rPr lang="en-US" err="1"/>
              <a:t>Prof.Tawfik A. Khoja</a:t>
            </a:r>
            <a:endParaRPr lang="ar-SA"/>
          </a:p>
        </p:txBody>
      </p:sp>
      <p:sp>
        <p:nvSpPr>
          <p:cNvPr id="6" name="عنصر نائب لرقم الشريحة 5"/>
          <p:cNvSpPr>
            <a:spLocks noGrp="1"/>
          </p:cNvSpPr>
          <p:nvPr>
            <p:ph type="sldNum" sz="quarter" idx="12"/>
          </p:nvPr>
        </p:nvSpPr>
        <p:spPr/>
        <p:txBody>
          <a:bodyPr/>
          <a:lstStyle/>
          <a:p>
            <a:fld id="{8F5357D0-5098-4968-9ED4-D390F5274265}" type="slidenum">
              <a:rPr lang="ar-SA" smtClean="0"/>
              <a:t>12</a:t>
            </a:fld>
            <a:endParaRPr lang="ar-SA"/>
          </a:p>
        </p:txBody>
      </p:sp>
      <p:sp>
        <p:nvSpPr>
          <p:cNvPr id="7" name="مربع نص 6"/>
          <p:cNvSpPr txBox="1"/>
          <p:nvPr/>
        </p:nvSpPr>
        <p:spPr>
          <a:xfrm>
            <a:off x="838200" y="457200"/>
            <a:ext cx="10896600" cy="5545749"/>
          </a:xfrm>
          <a:prstGeom prst="rect">
            <a:avLst/>
          </a:prstGeom>
          <a:noFill/>
        </p:spPr>
        <p:txBody>
          <a:bodyPr wrap="square" rtlCol="1">
            <a:spAutoFit/>
          </a:bodyPr>
          <a:lstStyle/>
          <a:p>
            <a:pPr marL="400050" indent="-400050" algn="just" rtl="1">
              <a:lnSpc>
                <a:spcPct val="150000"/>
              </a:lnSpc>
            </a:pPr>
            <a:r>
              <a:rPr lang="ar-SA" sz="2800" b="1">
                <a:solidFill>
                  <a:srgbClr val="C00000"/>
                </a:solidFill>
                <a:latin typeface="Times New Roman" panose="02020603050405020304" pitchFamily="18" charset="0"/>
                <a:cs typeface="Times New Roman" pitchFamily="18" charset="0"/>
              </a:rPr>
              <a:t>7. الجودة: </a:t>
            </a:r>
            <a:r>
              <a:rPr lang="ar-SA" sz="2800" b="1">
                <a:latin typeface="Times New Roman" panose="02020603050405020304" pitchFamily="18" charset="0"/>
                <a:cs typeface="Times New Roman" pitchFamily="18" charset="0"/>
              </a:rPr>
              <a:t>الخدمات الصحية ذات جودة عالية، أي أنها فعالة وآمنة وتركز على احتياجات المريض وتقدم في الوقت المناسب.</a:t>
            </a:r>
            <a:endParaRPr lang="en-US" sz="2800" b="1">
              <a:latin typeface="Times New Roman" panose="02020603050405020304" pitchFamily="18" charset="0"/>
              <a:cs typeface="Times New Roman" pitchFamily="18" charset="0"/>
            </a:endParaRPr>
          </a:p>
          <a:p>
            <a:pPr marL="400050" indent="-400050" algn="just">
              <a:lnSpc>
                <a:spcPct val="150000"/>
              </a:lnSpc>
            </a:pPr>
            <a:endParaRPr lang="en-US" sz="5400" b="1">
              <a:latin typeface="Times New Roman" panose="02020603050405020304" pitchFamily="18" charset="0"/>
              <a:cs typeface="Times New Roman" pitchFamily="18" charset="0"/>
            </a:endParaRPr>
          </a:p>
          <a:p>
            <a:pPr algn="just" rtl="1">
              <a:lnSpc>
                <a:spcPct val="150000"/>
              </a:lnSpc>
            </a:pPr>
            <a:r>
              <a:rPr lang="ar-SA" sz="2800" b="1">
                <a:solidFill>
                  <a:srgbClr val="C00000"/>
                </a:solidFill>
                <a:latin typeface="Times New Roman" panose="02020603050405020304" pitchFamily="18" charset="0"/>
                <a:cs typeface="Times New Roman" pitchFamily="18" charset="0"/>
              </a:rPr>
              <a:t>8. التركيز على الشخص: </a:t>
            </a:r>
            <a:r>
              <a:rPr lang="ar-SA" sz="2800" b="1">
                <a:latin typeface="Times New Roman" panose="02020603050405020304" pitchFamily="18" charset="0"/>
                <a:cs typeface="Times New Roman" pitchFamily="18" charset="0"/>
              </a:rPr>
              <a:t>يتم تنظيم الخدمات حول الشخص، وليس حول المرض أو التمويل. </a:t>
            </a:r>
            <a:r>
              <a:rPr lang="ar-SA" sz="2800" b="1">
                <a:solidFill>
                  <a:srgbClr val="0000FF"/>
                </a:solidFill>
                <a:latin typeface="Times New Roman" panose="02020603050405020304" pitchFamily="18" charset="0"/>
                <a:cs typeface="Times New Roman" pitchFamily="18" charset="0"/>
              </a:rPr>
              <a:t>ويرى المستخدمون أن الخدمات الصحية سريعة الاستجابة ومقبولة بالنسبة لهم.</a:t>
            </a:r>
          </a:p>
          <a:p>
            <a:pPr algn="just" rtl="1">
              <a:lnSpc>
                <a:spcPct val="150000"/>
              </a:lnSpc>
            </a:pPr>
            <a:r>
              <a:rPr lang="ar-SA" sz="2800" b="1">
                <a:solidFill>
                  <a:srgbClr val="7030A0"/>
                </a:solidFill>
                <a:latin typeface="Times New Roman" panose="02020603050405020304" pitchFamily="18" charset="0"/>
                <a:cs typeface="Times New Roman" pitchFamily="18" charset="0"/>
              </a:rPr>
              <a:t>الناس شركاء في الرعاية الصحية الخاصة بهم.</a:t>
            </a:r>
          </a:p>
          <a:p>
            <a:pPr algn="just" rtl="1">
              <a:lnSpc>
                <a:spcPct val="150000"/>
              </a:lnSpc>
            </a:pPr>
            <a:r>
              <a:rPr lang="ar-SA" sz="4800" b="1">
                <a:highlight>
                  <a:srgbClr val="FFFF00"/>
                </a:highlight>
                <a:latin typeface="Times New Roman" panose="02020603050405020304" pitchFamily="18" charset="0"/>
                <a:cs typeface="Times New Roman" pitchFamily="18" charset="0"/>
              </a:rPr>
              <a:t>الرعاية الصحية الرحيمة.</a:t>
            </a:r>
            <a:endParaRPr lang="en-US" sz="5400" b="1">
              <a:highlight>
                <a:srgbClr val="FFFF00"/>
              </a:highlight>
              <a:latin typeface="Times New Roman" panose="02020603050405020304" pitchFamily="18" charset="0"/>
              <a:cs typeface="Times New Roman" pitchFamily="18" charset="0"/>
            </a:endParaRPr>
          </a:p>
        </p:txBody>
      </p:sp>
      <p:pic>
        <p:nvPicPr>
          <p:cNvPr id="4" name="Picture 2" descr="F:\b29826e07ef772b38d32ad008340a394_w570_h0.jpg">
            <a:extLst>
              <a:ext uri="{FF2B5EF4-FFF2-40B4-BE49-F238E27FC236}">
                <a16:creationId xmlns:a16="http://schemas.microsoft.com/office/drawing/2014/main" id="{3E1386E6-48B2-0E58-689B-3F6B651780AC}"/>
              </a:ext>
            </a:extLst>
          </p:cNvPr>
          <p:cNvPicPr>
            <a:picLocks noChangeAspect="1" noChangeArrowheads="1"/>
          </p:cNvPicPr>
          <p:nvPr/>
        </p:nvPicPr>
        <p:blipFill>
          <a:blip r:embed="rId2"/>
          <a:stretch>
            <a:fillRect/>
          </a:stretch>
        </p:blipFill>
        <p:spPr bwMode="auto">
          <a:xfrm>
            <a:off x="0" y="4444090"/>
            <a:ext cx="2566087" cy="2423527"/>
          </a:xfrm>
          <a:prstGeom prst="rect">
            <a:avLst/>
          </a:prstGeom>
          <a:noFill/>
        </p:spPr>
      </p:pic>
      <p:sp>
        <p:nvSpPr>
          <p:cNvPr id="5" name="مستطيل 21">
            <a:extLst>
              <a:ext uri="{FF2B5EF4-FFF2-40B4-BE49-F238E27FC236}">
                <a16:creationId xmlns:a16="http://schemas.microsoft.com/office/drawing/2014/main" id="{0C445454-19B5-A185-07F4-756653664800}"/>
              </a:ext>
            </a:extLst>
          </p:cNvPr>
          <p:cNvSpPr/>
          <p:nvPr/>
        </p:nvSpPr>
        <p:spPr>
          <a:xfrm>
            <a:off x="2667000" y="1654314"/>
            <a:ext cx="3810000" cy="707886"/>
          </a:xfrm>
          <a:prstGeom prst="rect">
            <a:avLst/>
          </a:prstGeom>
          <a:noFill/>
        </p:spPr>
        <p:txBody>
          <a:bodyPr wrap="square">
            <a:spAutoFit/>
            <a:scene3d>
              <a:camera prst="isometricRightUp"/>
              <a:lightRig rig="soft" dir="tl">
                <a:rot lat="0" lon="0" rev="0"/>
              </a:lightRig>
            </a:scene3d>
            <a:sp3d contourW="25400" prstMaterial="matte">
              <a:bevelT w="25400" h="55880" prst="artDeco"/>
              <a:contourClr>
                <a:schemeClr val="accent2">
                  <a:tint val="20000"/>
                </a:schemeClr>
              </a:contourClr>
            </a:sp3d>
          </a:bodyPr>
          <a:lstStyle/>
          <a:p>
            <a:pPr algn="ctr" rtl="1" fontAlgn="auto">
              <a:spcBef>
                <a:spcPct val="0"/>
              </a:spcBef>
              <a:spcAft>
                <a:spcPct val="0"/>
              </a:spcAft>
              <a:defRPr/>
            </a:pPr>
            <a:r>
              <a:rPr lang="ar-SA"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سلامة المرضى</a:t>
            </a:r>
          </a:p>
        </p:txBody>
      </p:sp>
      <p:sp>
        <p:nvSpPr>
          <p:cNvPr id="8" name="Oval 7">
            <a:extLst>
              <a:ext uri="{FF2B5EF4-FFF2-40B4-BE49-F238E27FC236}">
                <a16:creationId xmlns:a16="http://schemas.microsoft.com/office/drawing/2014/main" id="{50DB7D13-6D5E-94BB-1DB6-63829C91936F}"/>
              </a:ext>
            </a:extLst>
          </p:cNvPr>
          <p:cNvSpPr>
            <a:spLocks noChangeArrowheads="1"/>
          </p:cNvSpPr>
          <p:nvPr/>
        </p:nvSpPr>
        <p:spPr bwMode="auto">
          <a:xfrm>
            <a:off x="5944772" y="1578743"/>
            <a:ext cx="1828800" cy="1615073"/>
          </a:xfrm>
          <a:prstGeom prst="ellipse">
            <a:avLst/>
          </a:prstGeom>
          <a:blipFill dpi="0" rotWithShape="1">
            <a:blip r:embed="rId3">
              <a:lum bright="-10000" contrast="40000"/>
            </a:blip>
            <a:stretch>
              <a:fillRect/>
            </a:stretch>
          </a:blipFill>
          <a:ln w="9525">
            <a:noFill/>
            <a:round/>
          </a:ln>
          <a:effectLst>
            <a:outerShdw blurRad="127000" dist="38100" dir="2700000" algn="ctr">
              <a:srgbClr val="000000">
                <a:alpha val="45000"/>
              </a:srgbClr>
            </a:outerShdw>
          </a:effectLst>
          <a:scene3d>
            <a:camera prst="perspectiveFront">
              <a:rot lat="20376000" lon="1938000" rev="20112001"/>
            </a:camera>
            <a:lightRig rig="soft" dir="t"/>
          </a:scene3d>
          <a:sp3d prstMaterial="translucentPowder">
            <a:bevelT w="203200" h="50800" prst="softRound"/>
          </a:sp3d>
        </p:spPr>
        <p:txBody>
          <a:bodyPr wrap="none" anchor="ctr">
            <a:flatTx/>
          </a:bodyPr>
          <a:lstStyle/>
          <a:p>
            <a:pPr algn="r" rtl="1">
              <a:defRPr/>
            </a:pPr>
            <a:endParaRPr lang="ar-SA">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48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8" presetClass="emph" presetSubtype="0" repeatCount="2000" fill="hold" nodeType="withEffect">
                                  <p:childTnLst>
                                    <p:animRot by="21600000">
                                      <p:cBhvr>
                                        <p:cTn id="6" dur="5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93186" name="عنصر نائب للتذييل 2"/>
          <p:cNvSpPr>
            <a:spLocks noGrp="1"/>
          </p:cNvSpPr>
          <p:nvPr>
            <p:ph type="ftr" sz="quarter" idx="11"/>
          </p:nvPr>
        </p:nvSpPr>
        <p:spPr>
          <a:noFill/>
        </p:spPr>
        <p:txBody>
          <a:bodyPr/>
          <a:lstStyle/>
          <a:p>
            <a:r>
              <a:rPr lang="en-US"/>
              <a:t>Prof. Tawfik A. Khoja</a:t>
            </a:r>
          </a:p>
        </p:txBody>
      </p:sp>
      <p:sp>
        <p:nvSpPr>
          <p:cNvPr id="93187" name="عنصر نائب لرقم الشريحة 3"/>
          <p:cNvSpPr>
            <a:spLocks noGrp="1"/>
          </p:cNvSpPr>
          <p:nvPr>
            <p:ph type="sldNum" sz="quarter" idx="12"/>
          </p:nvPr>
        </p:nvSpPr>
        <p:spPr>
          <a:noFill/>
        </p:spPr>
        <p:txBody>
          <a:bodyPr/>
          <a:lstStyle/>
          <a:p>
            <a:fld id="{B847D489-9ED8-4D85-9074-248191C0E852}" type="slidenum">
              <a:rPr lang="ar-SA" smtClean="0"/>
              <a:t>13</a:t>
            </a:fld>
            <a:endParaRPr lang="en-US"/>
          </a:p>
        </p:txBody>
      </p:sp>
      <p:sp>
        <p:nvSpPr>
          <p:cNvPr id="369666" name="Text Box 2"/>
          <p:cNvSpPr txBox="1">
            <a:spLocks noChangeArrowheads="1"/>
          </p:cNvSpPr>
          <p:nvPr/>
        </p:nvSpPr>
        <p:spPr bwMode="auto">
          <a:xfrm>
            <a:off x="1812032" y="3075709"/>
            <a:ext cx="8460432" cy="584775"/>
          </a:xfrm>
          <a:prstGeom prst="rect">
            <a:avLst/>
          </a:prstGeom>
          <a:noFill/>
          <a:ln w="9525">
            <a:noFill/>
            <a:miter lim="800000"/>
          </a:ln>
        </p:spPr>
        <p:txBody>
          <a:bodyPr>
            <a:spAutoFit/>
          </a:bodyPr>
          <a:lstStyle/>
          <a:p>
            <a:pPr indent="373063" algn="ctr" rtl="1" eaLnBrk="0" hangingPunct="0"/>
            <a:r>
              <a:rPr lang="ar-SA" sz="3200" b="1" i="1">
                <a:solidFill>
                  <a:srgbClr val="FF0066"/>
                </a:solidFill>
                <a:latin typeface="Times New Roman" panose="02020603050405020304" pitchFamily="18" charset="0"/>
                <a:cs typeface="Arabic Transparent" pitchFamily="2" charset="-78"/>
              </a:rPr>
              <a:t>نحن بحاجة إلى خطة استراتيجية ل</a:t>
            </a:r>
            <a:r>
              <a:rPr lang="en-US" sz="3200" b="1" i="1">
                <a:solidFill>
                  <a:srgbClr val="FF0066"/>
                </a:solidFill>
                <a:latin typeface="Times New Roman" panose="02020603050405020304" pitchFamily="18" charset="0"/>
                <a:cs typeface="Arabic Transparent" pitchFamily="2" charset="-78"/>
              </a:rPr>
              <a:t>PCC </a:t>
            </a:r>
            <a:r>
              <a:rPr lang="ar-SA" sz="3200" b="1" i="1">
                <a:solidFill>
                  <a:srgbClr val="FF0066"/>
                </a:solidFill>
                <a:latin typeface="Times New Roman" panose="02020603050405020304" pitchFamily="18" charset="0"/>
                <a:cs typeface="Arabic Transparent" pitchFamily="2" charset="-78"/>
              </a:rPr>
              <a:t>في مجال الصحة</a:t>
            </a:r>
            <a:endParaRPr lang="en-US" sz="3200" b="1" i="1">
              <a:solidFill>
                <a:srgbClr val="FF0066"/>
              </a:solidFill>
              <a:latin typeface="Times New Roman" panose="02020603050405020304" pitchFamily="18" charset="0"/>
              <a:cs typeface="Arabic Transparent" pitchFamily="2" charset="-78"/>
            </a:endParaRPr>
          </a:p>
        </p:txBody>
      </p:sp>
      <p:sp>
        <p:nvSpPr>
          <p:cNvPr id="369668" name="WordArt 4"/>
          <p:cNvSpPr>
            <a:spLocks noChangeArrowheads="1" noChangeShapeType="1" noTextEdit="1"/>
          </p:cNvSpPr>
          <p:nvPr/>
        </p:nvSpPr>
        <p:spPr bwMode="auto">
          <a:xfrm>
            <a:off x="3977081" y="1816005"/>
            <a:ext cx="4034863" cy="1205354"/>
          </a:xfrm>
          <a:prstGeom prst="rect">
            <a:avLst/>
          </a:prstGeom>
        </p:spPr>
        <p:txBody>
          <a:bodyPr wrap="none" fromWordArt="1">
            <a:prstTxWarp prst="textSlantUp">
              <a:avLst>
                <a:gd name="adj" fmla="val 32056"/>
              </a:avLst>
            </a:prstTxWarp>
          </a:bodyPr>
          <a:lstStyle/>
          <a:p>
            <a:pPr algn="ctr" rtl="0"/>
            <a:r>
              <a:rPr lang="ar-SA" sz="3600" kern="1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Black"/>
              </a:rPr>
              <a:t>الجودة.. استمر</a:t>
            </a:r>
          </a:p>
        </p:txBody>
      </p:sp>
      <p:sp>
        <p:nvSpPr>
          <p:cNvPr id="93190" name="AutoShape 5"/>
          <p:cNvSpPr>
            <a:spLocks noChangeArrowheads="1"/>
          </p:cNvSpPr>
          <p:nvPr/>
        </p:nvSpPr>
        <p:spPr bwMode="auto">
          <a:xfrm rot="20198666">
            <a:off x="8521626" y="1638462"/>
            <a:ext cx="1564299" cy="1187238"/>
          </a:xfrm>
          <a:prstGeom prst="verticalScroll">
            <a:avLst>
              <a:gd name="adj" fmla="val 12500"/>
            </a:avLst>
          </a:prstGeom>
          <a:solidFill>
            <a:schemeClr val="accent1"/>
          </a:solidFill>
          <a:ln w="9525">
            <a:solidFill>
              <a:schemeClr val="tx1"/>
            </a:solidFill>
            <a:round/>
          </a:ln>
        </p:spPr>
        <p:txBody>
          <a:bodyPr vert="eaVert" wrap="none" anchor="ctr"/>
          <a:lstStyle/>
          <a:p>
            <a:endParaRPr lang="ar-SA"/>
          </a:p>
        </p:txBody>
      </p:sp>
      <p:grpSp>
        <p:nvGrpSpPr>
          <p:cNvPr id="93191" name="Group 6"/>
          <p:cNvGrpSpPr/>
          <p:nvPr/>
        </p:nvGrpSpPr>
        <p:grpSpPr>
          <a:xfrm rot="19834942">
            <a:off x="9377950" y="2300321"/>
            <a:ext cx="487650" cy="561613"/>
            <a:chOff x="748" y="1845"/>
            <a:chExt cx="318" cy="519"/>
          </a:xfrm>
        </p:grpSpPr>
        <p:sp>
          <p:nvSpPr>
            <p:cNvPr id="93203" name="Oval 7"/>
            <p:cNvSpPr>
              <a:spLocks noChangeArrowheads="1"/>
            </p:cNvSpPr>
            <p:nvPr/>
          </p:nvSpPr>
          <p:spPr bwMode="auto">
            <a:xfrm>
              <a:off x="782" y="1845"/>
              <a:ext cx="272" cy="272"/>
            </a:xfrm>
            <a:prstGeom prst="ellipse">
              <a:avLst/>
            </a:prstGeom>
            <a:solidFill>
              <a:srgbClr val="FF3300"/>
            </a:solidFill>
            <a:ln w="9525">
              <a:noFill/>
              <a:round/>
            </a:ln>
          </p:spPr>
          <p:txBody>
            <a:bodyPr wrap="none" anchor="ctr"/>
            <a:lstStyle/>
            <a:p>
              <a:endParaRPr lang="ar-SA"/>
            </a:p>
          </p:txBody>
        </p:sp>
        <p:sp>
          <p:nvSpPr>
            <p:cNvPr id="93204" name="AutoShape 8"/>
            <p:cNvSpPr>
              <a:spLocks noChangeArrowheads="1"/>
            </p:cNvSpPr>
            <p:nvPr/>
          </p:nvSpPr>
          <p:spPr bwMode="auto">
            <a:xfrm>
              <a:off x="748" y="1956"/>
              <a:ext cx="227" cy="408"/>
            </a:xfrm>
            <a:prstGeom prst="parallelogram">
              <a:avLst>
                <a:gd name="adj" fmla="val 45375"/>
              </a:avLst>
            </a:prstGeom>
            <a:solidFill>
              <a:srgbClr val="FF3300"/>
            </a:solidFill>
            <a:ln w="9525">
              <a:noFill/>
              <a:miter lim="800000"/>
            </a:ln>
          </p:spPr>
          <p:txBody>
            <a:bodyPr wrap="none" anchor="ctr"/>
            <a:lstStyle/>
            <a:p>
              <a:endParaRPr lang="ar-SA"/>
            </a:p>
          </p:txBody>
        </p:sp>
        <p:sp>
          <p:nvSpPr>
            <p:cNvPr id="93205" name="AutoShape 9"/>
            <p:cNvSpPr>
              <a:spLocks noChangeArrowheads="1"/>
            </p:cNvSpPr>
            <p:nvPr/>
          </p:nvSpPr>
          <p:spPr bwMode="auto">
            <a:xfrm flipH="1">
              <a:off x="839" y="1956"/>
              <a:ext cx="227" cy="408"/>
            </a:xfrm>
            <a:prstGeom prst="parallelogram">
              <a:avLst>
                <a:gd name="adj" fmla="val 45375"/>
              </a:avLst>
            </a:prstGeom>
            <a:solidFill>
              <a:srgbClr val="FF3300"/>
            </a:solidFill>
            <a:ln w="9525">
              <a:noFill/>
              <a:miter lim="800000"/>
            </a:ln>
          </p:spPr>
          <p:txBody>
            <a:bodyPr wrap="none" anchor="ctr"/>
            <a:lstStyle/>
            <a:p>
              <a:endParaRPr lang="ar-SA"/>
            </a:p>
          </p:txBody>
        </p:sp>
      </p:grpSp>
      <p:sp>
        <p:nvSpPr>
          <p:cNvPr id="93192" name="WordArt 10"/>
          <p:cNvSpPr>
            <a:spLocks noChangeArrowheads="1" noChangeShapeType="1" noTextEdit="1"/>
          </p:cNvSpPr>
          <p:nvPr/>
        </p:nvSpPr>
        <p:spPr bwMode="auto">
          <a:xfrm rot="19895513">
            <a:off x="8788951" y="1921081"/>
            <a:ext cx="988520" cy="434797"/>
          </a:xfrm>
          <a:prstGeom prst="rect">
            <a:avLst/>
          </a:prstGeom>
        </p:spPr>
        <p:txBody>
          <a:bodyPr wrap="none" fromWordArt="1">
            <a:prstTxWarp prst="textPlain">
              <a:avLst>
                <a:gd name="adj" fmla="val 50000"/>
              </a:avLst>
            </a:prstTxWarp>
          </a:bodyPr>
          <a:lstStyle/>
          <a:p>
            <a:pPr algn="ctr" rtl="0"/>
            <a:r>
              <a:rPr lang="en-US" sz="3600" kern="10">
                <a:ln w="9525">
                  <a:noFill/>
                  <a:round/>
                </a:ln>
                <a:gradFill rotWithShape="1">
                  <a:gsLst>
                    <a:gs pos="0">
                      <a:srgbClr val="FFFF00"/>
                    </a:gs>
                    <a:gs pos="100000">
                      <a:srgbClr val="FF9933"/>
                    </a:gs>
                  </a:gsLst>
                  <a:path path="rect">
                    <a:fillToRect l="50000" t="50000" r="50000" b="50000"/>
                  </a:path>
                </a:gradFill>
                <a:effectLst>
                  <a:outerShdw dist="35921" dir="2700000" algn="ctr" rotWithShape="0">
                    <a:schemeClr val="tx2">
                      <a:alpha val="79999"/>
                    </a:schemeClr>
                  </a:outerShdw>
                </a:effectLst>
                <a:latin typeface="Arial Black"/>
              </a:rPr>
              <a:t>EBHC</a:t>
            </a:r>
            <a:endParaRPr lang="ar-SA" sz="3600" kern="10">
              <a:ln w="9525">
                <a:noFill/>
                <a:round/>
              </a:ln>
              <a:gradFill rotWithShape="1">
                <a:gsLst>
                  <a:gs pos="0">
                    <a:srgbClr val="FFFF00"/>
                  </a:gs>
                  <a:gs pos="100000">
                    <a:srgbClr val="FF9933"/>
                  </a:gs>
                </a:gsLst>
                <a:path path="rect">
                  <a:fillToRect l="50000" t="50000" r="50000" b="50000"/>
                </a:path>
              </a:gradFill>
              <a:effectLst>
                <a:outerShdw dist="35921" dir="2700000" algn="ctr" rotWithShape="0">
                  <a:schemeClr val="tx2">
                    <a:alpha val="79999"/>
                  </a:schemeClr>
                </a:outerShdw>
              </a:effectLst>
              <a:latin typeface="Arial Black"/>
            </a:endParaRPr>
          </a:p>
        </p:txBody>
      </p:sp>
      <p:sp>
        <p:nvSpPr>
          <p:cNvPr id="93193" name="AutoShape 11"/>
          <p:cNvSpPr>
            <a:spLocks noChangeArrowheads="1"/>
          </p:cNvSpPr>
          <p:nvPr/>
        </p:nvSpPr>
        <p:spPr bwMode="auto">
          <a:xfrm rot="1405885">
            <a:off x="2204210" y="1628801"/>
            <a:ext cx="1650959" cy="1274197"/>
          </a:xfrm>
          <a:prstGeom prst="verticalScroll">
            <a:avLst>
              <a:gd name="adj" fmla="val 12500"/>
            </a:avLst>
          </a:prstGeom>
          <a:solidFill>
            <a:schemeClr val="accent1"/>
          </a:solidFill>
          <a:ln w="9525">
            <a:solidFill>
              <a:schemeClr val="tx1"/>
            </a:solidFill>
            <a:round/>
          </a:ln>
        </p:spPr>
        <p:txBody>
          <a:bodyPr vert="eaVert" wrap="none" anchor="ctr"/>
          <a:lstStyle/>
          <a:p>
            <a:endParaRPr lang="ar-SA"/>
          </a:p>
        </p:txBody>
      </p:sp>
      <p:grpSp>
        <p:nvGrpSpPr>
          <p:cNvPr id="93194" name="Group 12"/>
          <p:cNvGrpSpPr/>
          <p:nvPr/>
        </p:nvGrpSpPr>
        <p:grpSpPr>
          <a:xfrm rot="1041965">
            <a:off x="2490630" y="2479071"/>
            <a:ext cx="439179" cy="580937"/>
            <a:chOff x="748" y="1845"/>
            <a:chExt cx="318" cy="519"/>
          </a:xfrm>
        </p:grpSpPr>
        <p:sp>
          <p:nvSpPr>
            <p:cNvPr id="93200" name="Oval 13"/>
            <p:cNvSpPr>
              <a:spLocks noChangeArrowheads="1"/>
            </p:cNvSpPr>
            <p:nvPr/>
          </p:nvSpPr>
          <p:spPr bwMode="auto">
            <a:xfrm>
              <a:off x="782" y="1845"/>
              <a:ext cx="272" cy="272"/>
            </a:xfrm>
            <a:prstGeom prst="ellipse">
              <a:avLst/>
            </a:prstGeom>
            <a:solidFill>
              <a:srgbClr val="FF3300"/>
            </a:solidFill>
            <a:ln w="9525">
              <a:noFill/>
              <a:round/>
            </a:ln>
          </p:spPr>
          <p:txBody>
            <a:bodyPr wrap="none" anchor="ctr"/>
            <a:lstStyle/>
            <a:p>
              <a:endParaRPr lang="ar-SA"/>
            </a:p>
          </p:txBody>
        </p:sp>
        <p:sp>
          <p:nvSpPr>
            <p:cNvPr id="93201" name="AutoShape 14"/>
            <p:cNvSpPr>
              <a:spLocks noChangeArrowheads="1"/>
            </p:cNvSpPr>
            <p:nvPr/>
          </p:nvSpPr>
          <p:spPr bwMode="auto">
            <a:xfrm>
              <a:off x="748" y="1956"/>
              <a:ext cx="227" cy="408"/>
            </a:xfrm>
            <a:prstGeom prst="parallelogram">
              <a:avLst>
                <a:gd name="adj" fmla="val 45375"/>
              </a:avLst>
            </a:prstGeom>
            <a:solidFill>
              <a:srgbClr val="FF3300"/>
            </a:solidFill>
            <a:ln w="9525">
              <a:noFill/>
              <a:miter lim="800000"/>
            </a:ln>
          </p:spPr>
          <p:txBody>
            <a:bodyPr wrap="none" anchor="ctr"/>
            <a:lstStyle/>
            <a:p>
              <a:endParaRPr lang="ar-SA"/>
            </a:p>
          </p:txBody>
        </p:sp>
        <p:sp>
          <p:nvSpPr>
            <p:cNvPr id="93202" name="AutoShape 15"/>
            <p:cNvSpPr>
              <a:spLocks noChangeArrowheads="1"/>
            </p:cNvSpPr>
            <p:nvPr/>
          </p:nvSpPr>
          <p:spPr bwMode="auto">
            <a:xfrm flipH="1">
              <a:off x="839" y="1956"/>
              <a:ext cx="227" cy="408"/>
            </a:xfrm>
            <a:prstGeom prst="parallelogram">
              <a:avLst>
                <a:gd name="adj" fmla="val 45375"/>
              </a:avLst>
            </a:prstGeom>
            <a:solidFill>
              <a:srgbClr val="FF3300"/>
            </a:solidFill>
            <a:ln w="9525">
              <a:noFill/>
              <a:miter lim="800000"/>
            </a:ln>
          </p:spPr>
          <p:txBody>
            <a:bodyPr wrap="none" anchor="ctr"/>
            <a:lstStyle/>
            <a:p>
              <a:endParaRPr lang="ar-SA"/>
            </a:p>
          </p:txBody>
        </p:sp>
      </p:grpSp>
      <p:sp>
        <p:nvSpPr>
          <p:cNvPr id="93195" name="WordArt 16"/>
          <p:cNvSpPr>
            <a:spLocks noChangeArrowheads="1" noChangeShapeType="1" noTextEdit="1"/>
          </p:cNvSpPr>
          <p:nvPr/>
        </p:nvSpPr>
        <p:spPr bwMode="auto">
          <a:xfrm rot="1103754">
            <a:off x="2514130" y="1989924"/>
            <a:ext cx="1060492" cy="434797"/>
          </a:xfrm>
          <a:prstGeom prst="rect">
            <a:avLst/>
          </a:prstGeom>
        </p:spPr>
        <p:txBody>
          <a:bodyPr wrap="none" fromWordArt="1">
            <a:prstTxWarp prst="textPlain">
              <a:avLst>
                <a:gd name="adj" fmla="val 50000"/>
              </a:avLst>
            </a:prstTxWarp>
          </a:bodyPr>
          <a:lstStyle/>
          <a:p>
            <a:pPr algn="ctr" rtl="0"/>
            <a:r>
              <a:rPr lang="en-US" sz="3600" kern="10">
                <a:ln w="9525">
                  <a:noFill/>
                  <a:round/>
                </a:ln>
                <a:gradFill rotWithShape="1">
                  <a:gsLst>
                    <a:gs pos="0">
                      <a:srgbClr val="FFFF00"/>
                    </a:gs>
                    <a:gs pos="100000">
                      <a:srgbClr val="FF9933"/>
                    </a:gs>
                  </a:gsLst>
                  <a:path path="rect">
                    <a:fillToRect l="50000" t="50000" r="50000" b="50000"/>
                  </a:path>
                </a:gradFill>
                <a:effectLst>
                  <a:outerShdw dist="35921" dir="2700000" algn="ctr" rotWithShape="0">
                    <a:schemeClr val="tx2">
                      <a:alpha val="79999"/>
                    </a:schemeClr>
                  </a:outerShdw>
                </a:effectLst>
                <a:latin typeface="Arial Black"/>
              </a:rPr>
              <a:t>EBPH</a:t>
            </a:r>
            <a:endParaRPr lang="ar-SA" sz="3600" kern="10">
              <a:ln w="9525">
                <a:noFill/>
                <a:round/>
              </a:ln>
              <a:gradFill rotWithShape="1">
                <a:gsLst>
                  <a:gs pos="0">
                    <a:srgbClr val="FFFF00"/>
                  </a:gs>
                  <a:gs pos="100000">
                    <a:srgbClr val="FF9933"/>
                  </a:gs>
                </a:gsLst>
                <a:path path="rect">
                  <a:fillToRect l="50000" t="50000" r="50000" b="50000"/>
                </a:path>
              </a:gradFill>
              <a:effectLst>
                <a:outerShdw dist="35921" dir="2700000" algn="ctr" rotWithShape="0">
                  <a:schemeClr val="tx2">
                    <a:alpha val="79999"/>
                  </a:schemeClr>
                </a:outerShdw>
              </a:effectLst>
              <a:latin typeface="Arial Black"/>
            </a:endParaRPr>
          </a:p>
        </p:txBody>
      </p:sp>
      <p:sp>
        <p:nvSpPr>
          <p:cNvPr id="369681" name="AutoShape 17"/>
          <p:cNvSpPr>
            <a:spLocks noChangeArrowheads="1"/>
          </p:cNvSpPr>
          <p:nvPr/>
        </p:nvSpPr>
        <p:spPr bwMode="auto">
          <a:xfrm>
            <a:off x="3400724" y="3611123"/>
            <a:ext cx="5462560" cy="2465058"/>
          </a:xfrm>
          <a:prstGeom prst="star5">
            <a:avLst/>
          </a:prstGeom>
          <a:gradFill rotWithShape="1">
            <a:gsLst>
              <a:gs pos="0">
                <a:srgbClr val="4D0808"/>
              </a:gs>
              <a:gs pos="30000">
                <a:srgbClr val="FF0300"/>
              </a:gs>
              <a:gs pos="55000">
                <a:srgbClr val="FF7A00"/>
              </a:gs>
              <a:gs pos="100000">
                <a:srgbClr val="FFF200"/>
              </a:gs>
            </a:gsLst>
            <a:path path="shape">
              <a:fillToRect l="50000" t="50000" r="50000" b="50000"/>
            </a:path>
          </a:gradFill>
          <a:ln w="9525">
            <a:noFill/>
            <a:miter lim="800000"/>
          </a:ln>
          <a:effectLst/>
        </p:spPr>
        <p:txBody>
          <a:bodyPr wrap="none" anchor="ctr"/>
          <a:lstStyle/>
          <a:p>
            <a:pPr>
              <a:defRPr/>
            </a:pPr>
            <a:endParaRPr lang="ar-SA"/>
          </a:p>
        </p:txBody>
      </p:sp>
      <p:sp>
        <p:nvSpPr>
          <p:cNvPr id="369683" name="Text Box 19"/>
          <p:cNvSpPr txBox="1">
            <a:spLocks noChangeArrowheads="1"/>
          </p:cNvSpPr>
          <p:nvPr/>
        </p:nvSpPr>
        <p:spPr bwMode="auto">
          <a:xfrm>
            <a:off x="1812032" y="5596324"/>
            <a:ext cx="8460432" cy="1015663"/>
          </a:xfrm>
          <a:prstGeom prst="rect">
            <a:avLst/>
          </a:prstGeom>
          <a:noFill/>
          <a:ln w="9525">
            <a:noFill/>
            <a:miter lim="800000"/>
          </a:ln>
        </p:spPr>
        <p:txBody>
          <a:bodyPr>
            <a:spAutoFit/>
          </a:bodyPr>
          <a:lstStyle/>
          <a:p>
            <a:pPr indent="373063" algn="ctr" rtl="1" eaLnBrk="0" hangingPunct="0"/>
            <a:r>
              <a:rPr lang="ar-SA" sz="3200" b="1" i="1">
                <a:solidFill>
                  <a:srgbClr val="FF3300"/>
                </a:solidFill>
                <a:latin typeface="Times New Roman" panose="02020603050405020304" pitchFamily="18" charset="0"/>
                <a:cs typeface="Arabic Transparent" pitchFamily="2" charset="-78"/>
              </a:rPr>
              <a:t>أن تكون</a:t>
            </a:r>
            <a:endParaRPr lang="en-US" sz="3200" b="1" i="1">
              <a:solidFill>
                <a:srgbClr val="FF3300"/>
              </a:solidFill>
              <a:latin typeface="Times New Roman" panose="02020603050405020304" pitchFamily="18" charset="0"/>
              <a:cs typeface="Arabic Transparent" pitchFamily="2" charset="-78"/>
            </a:endParaRPr>
          </a:p>
          <a:p>
            <a:pPr indent="373063" algn="ctr" rtl="1" eaLnBrk="0" hangingPunct="0"/>
            <a:r>
              <a:rPr lang="ar-SA" sz="2800" b="1" i="1">
                <a:solidFill>
                  <a:srgbClr val="0000FF"/>
                </a:solidFill>
                <a:latin typeface="Times New Roman" panose="02020603050405020304" pitchFamily="18" charset="0"/>
                <a:cs typeface="Arabic Transparent" pitchFamily="2" charset="-78"/>
              </a:rPr>
              <a:t>استيعاب ومأسسة النظام الصحي</a:t>
            </a:r>
            <a:endParaRPr lang="en-US" sz="2800" b="1" i="1">
              <a:solidFill>
                <a:srgbClr val="0000FF"/>
              </a:solidFill>
              <a:latin typeface="Times New Roman" panose="02020603050405020304" pitchFamily="18" charset="0"/>
              <a:cs typeface="Arabic Transparent" pitchFamily="2" charset="-78"/>
            </a:endParaRPr>
          </a:p>
        </p:txBody>
      </p:sp>
      <p:pic>
        <p:nvPicPr>
          <p:cNvPr id="93199" name="Picture 20" descr="andart"/>
          <p:cNvPicPr>
            <a:picLocks noChangeAspect="1" noChangeArrowheads="1" noCrop="1"/>
          </p:cNvPicPr>
          <p:nvPr/>
        </p:nvPicPr>
        <p:blipFill>
          <a:blip r:embed="rId3"/>
          <a:stretch>
            <a:fillRect/>
          </a:stretch>
        </p:blipFill>
        <p:spPr bwMode="auto">
          <a:xfrm>
            <a:off x="2910713" y="3570893"/>
            <a:ext cx="6796254" cy="772972"/>
          </a:xfrm>
          <a:prstGeom prst="rect">
            <a:avLst/>
          </a:prstGeom>
          <a:noFill/>
          <a:ln w="9525">
            <a:noFill/>
            <a:miter lim="800000"/>
          </a:ln>
        </p:spPr>
      </p:pic>
      <p:sp>
        <p:nvSpPr>
          <p:cNvPr id="23" name="مربع نص 22"/>
          <p:cNvSpPr txBox="1"/>
          <p:nvPr/>
        </p:nvSpPr>
        <p:spPr>
          <a:xfrm>
            <a:off x="2135560" y="116633"/>
            <a:ext cx="7992888" cy="1200329"/>
          </a:xfrm>
          <a:prstGeom prst="rect">
            <a:avLst/>
          </a:prstGeom>
          <a:solidFill>
            <a:srgbClr val="002060"/>
          </a:solidFill>
        </p:spPr>
        <p:style>
          <a:lnRef idx="0">
            <a:schemeClr val="accent5"/>
          </a:lnRef>
          <a:fillRef idx="3">
            <a:schemeClr val="accent5"/>
          </a:fillRef>
          <a:effectRef idx="3">
            <a:schemeClr val="accent5"/>
          </a:effectRef>
          <a:fontRef idx="minor">
            <a:schemeClr val="lt1"/>
          </a:fontRef>
        </p:style>
        <p:txBody>
          <a:bodyPr wrap="square" rtlCol="1">
            <a:spAutoFit/>
          </a:bodyPr>
          <a:lstStyle/>
          <a:p>
            <a:pPr algn="ctr"/>
            <a:r>
              <a:rPr lang="en-US" sz="3600" b="1">
                <a:solidFill>
                  <a:srgbClr val="FFFF00"/>
                </a:solidFill>
              </a:rPr>
              <a:t>Patient-centered care</a:t>
            </a:r>
            <a:endParaRPr lang="ar-SA" sz="3600" b="1">
              <a:solidFill>
                <a:srgbClr val="FFFF00"/>
              </a:solidFill>
              <a:latin typeface="Sakkal Majalla" panose="02000000000000000000" pitchFamily="2" charset="-78"/>
              <a:cs typeface="Sakkal Majalla" panose="02000000000000000000" pitchFamily="2" charset="-78"/>
            </a:endParaRPr>
          </a:p>
          <a:p>
            <a:pPr algn="ctr"/>
            <a:r>
              <a:rPr lang="ar-SA" sz="3600" b="1">
                <a:solidFill>
                  <a:srgbClr val="FFFF00"/>
                </a:solidFill>
                <a:latin typeface="Sakkal Majalla" panose="02000000000000000000" pitchFamily="2" charset="-78"/>
                <a:cs typeface="Sakkal Majalla" panose="02000000000000000000" pitchFamily="2" charset="-78"/>
              </a:rPr>
              <a:t>الرعاية المتمحورة حول المريض</a:t>
            </a:r>
            <a:endParaRPr lang="ar-SA" sz="3200" b="1">
              <a:solidFill>
                <a:srgbClr val="FFFF00"/>
              </a:solidFill>
              <a:latin typeface="Sakkal Majalla" panose="02000000000000000000" pitchFamily="2" charset="-78"/>
              <a:cs typeface="Sakkal Majalla" panose="02000000000000000000" pitchFamily="2" charset="-78"/>
            </a:endParaRPr>
          </a:p>
        </p:txBody>
      </p:sp>
      <p:sp>
        <p:nvSpPr>
          <p:cNvPr id="25" name="WordArt 17"/>
          <p:cNvSpPr>
            <a:spLocks noChangeArrowheads="1" noChangeShapeType="1" noTextEdit="1"/>
          </p:cNvSpPr>
          <p:nvPr/>
        </p:nvSpPr>
        <p:spPr bwMode="auto">
          <a:xfrm rot="723173">
            <a:off x="4484306" y="3971451"/>
            <a:ext cx="3373416" cy="1833251"/>
          </a:xfrm>
          <a:prstGeom prst="rect">
            <a:avLst/>
          </a:prstGeom>
        </p:spPr>
        <p:txBody>
          <a:bodyPr wrap="none" fromWordArt="1">
            <a:prstTxWarp prst="textSlantUp">
              <a:avLst>
                <a:gd name="adj" fmla="val 32056"/>
              </a:avLst>
            </a:prstTxWarp>
          </a:bodyPr>
          <a:lstStyle/>
          <a:p>
            <a:pPr algn="ctr" rtl="0"/>
            <a:r>
              <a:rPr lang="ar-SA" sz="3600" kern="10">
                <a:ln w="9525">
                  <a:solidFill>
                    <a:srgbClr val="0000FF"/>
                  </a:solidFill>
                  <a:round/>
                </a:ln>
                <a:gradFill rotWithShape="1">
                  <a:gsLst>
                    <a:gs pos="0">
                      <a:srgbClr val="156B13"/>
                    </a:gs>
                    <a:gs pos="25000">
                      <a:srgbClr val="9CB86E"/>
                    </a:gs>
                    <a:gs pos="50000">
                      <a:srgbClr val="DDEBCF"/>
                    </a:gs>
                    <a:gs pos="75000">
                      <a:srgbClr val="9CB86E"/>
                    </a:gs>
                    <a:gs pos="100000">
                      <a:srgbClr val="156B13"/>
                    </a:gs>
                  </a:gsLst>
                  <a:lin ang="5400000" scaled="1"/>
                </a:gradFill>
                <a:effectLst>
                  <a:outerShdw dist="53882" dir="2700000" algn="ctr" rotWithShape="0">
                    <a:srgbClr val="9999FF">
                      <a:alpha val="79999"/>
                    </a:srgbClr>
                  </a:outerShdw>
                </a:effectLst>
                <a:latin typeface="Arial Black"/>
              </a:rPr>
              <a:t>الجودة وسلامة المريض</a:t>
            </a:r>
            <a:endParaRPr lang="ar-SA" sz="3600" kern="10">
              <a:ln w="9525">
                <a:solidFill>
                  <a:srgbClr val="0000FF"/>
                </a:solidFill>
                <a:round/>
              </a:ln>
              <a:solidFill>
                <a:srgbClr val="FF0000"/>
              </a:solidFill>
              <a:effectLst>
                <a:outerShdw dist="53882" dir="2700000" algn="ctr" rotWithShape="0">
                  <a:srgbClr val="9999FF">
                    <a:alpha val="79999"/>
                  </a:srgbClr>
                </a:outerShdw>
              </a:effectLst>
              <a:latin typeface="Arial Black"/>
            </a:endParaRPr>
          </a:p>
        </p:txBody>
      </p:sp>
      <p:pic>
        <p:nvPicPr>
          <p:cNvPr id="2" name="Picture 8" descr="38-1">
            <a:extLst>
              <a:ext uri="{FF2B5EF4-FFF2-40B4-BE49-F238E27FC236}">
                <a16:creationId xmlns:a16="http://schemas.microsoft.com/office/drawing/2014/main" id="{235FE54B-1F03-C044-849E-56DE28CB6600}"/>
              </a:ext>
            </a:extLst>
          </p:cNvPr>
          <p:cNvPicPr>
            <a:picLocks noChangeAspect="1" noChangeArrowheads="1"/>
          </p:cNvPicPr>
          <p:nvPr/>
        </p:nvPicPr>
        <p:blipFill>
          <a:blip r:embed="rId4">
            <a:lum bright="-10000" contrast="40000"/>
          </a:blip>
          <a:stretch>
            <a:fillRect/>
          </a:stretch>
        </p:blipFill>
        <p:spPr bwMode="auto">
          <a:xfrm>
            <a:off x="9906000" y="3921690"/>
            <a:ext cx="2221584" cy="2188840"/>
          </a:xfrm>
          <a:prstGeom prst="rect">
            <a:avLst/>
          </a:prstGeom>
          <a:noFill/>
          <a:ln w="9525">
            <a:noFill/>
            <a:miter lim="800000"/>
          </a:ln>
          <a:scene3d>
            <a:camera prst="orthographicFront"/>
            <a:lightRig rig="threePt" dir="t"/>
          </a:scene3d>
          <a:sp3d>
            <a:bevelT w="165100" prst="coolSlant"/>
          </a:sp3d>
        </p:spPr>
      </p:pic>
      <p:pic>
        <p:nvPicPr>
          <p:cNvPr id="3" name="Picture 2" descr="43-1">
            <a:extLst>
              <a:ext uri="{FF2B5EF4-FFF2-40B4-BE49-F238E27FC236}">
                <a16:creationId xmlns:a16="http://schemas.microsoft.com/office/drawing/2014/main" id="{B9D3765F-F3D3-1959-8F9E-D357F09228D2}"/>
              </a:ext>
            </a:extLst>
          </p:cNvPr>
          <p:cNvPicPr>
            <a:picLocks noChangeAspect="1" noChangeArrowheads="1"/>
          </p:cNvPicPr>
          <p:nvPr/>
        </p:nvPicPr>
        <p:blipFill>
          <a:blip r:embed="rId5"/>
          <a:stretch>
            <a:fillRect/>
          </a:stretch>
        </p:blipFill>
        <p:spPr bwMode="auto">
          <a:xfrm>
            <a:off x="28330" y="3916217"/>
            <a:ext cx="2417703" cy="2188841"/>
          </a:xfrm>
          <a:prstGeom prst="rect">
            <a:avLst/>
          </a:prstGeom>
          <a:noFill/>
          <a:ln w="9525">
            <a:noFill/>
            <a:miter lim="800000"/>
          </a:ln>
          <a:scene3d>
            <a:camera prst="orthographicFront"/>
            <a:lightRig rig="threePt" dir="t"/>
          </a:scene3d>
          <a:sp3d>
            <a:bevelT prst="angle"/>
          </a:sp3d>
        </p:spPr>
      </p:pic>
    </p:spTree>
    <p:extLst>
      <p:ext uri="{BB962C8B-B14F-4D97-AF65-F5344CB8AC3E}">
        <p14:creationId xmlns:p14="http://schemas.microsoft.com/office/powerpoint/2010/main" val="3375172780"/>
      </p:ext>
    </p:extLst>
  </p:cSld>
  <p:clrMapOvr>
    <a:masterClrMapping/>
  </p:clrMapOvr>
  <mc:AlternateContent xmlns:mc="http://schemas.openxmlformats.org/markup-compatibility/2006">
    <mc:Choice xmlns:p14="http://schemas.microsoft.com/office/powerpoint/2010/main" Requires="p14">
      <p:transition spd="slow" p14:dur="3900">
        <p14:glitter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6" presetClass="emph" presetSubtype="0" repeatCount="indefinite" autoRev="1" fill="hold" grpId="0" nodeType="afterEffect">
                                  <p:childTnLst>
                                    <p:animScale>
                                      <p:cBhvr>
                                        <p:cTn id="7" dur="2000" fill="hold"/>
                                        <p:tgtEl>
                                          <p:spTgt spid="25"/>
                                        </p:tgtEl>
                                      </p:cBhvr>
                                      <p:by x="150000" y="150000"/>
                                    </p:animScale>
                                  </p:childTnLst>
                                </p:cTn>
                              </p:par>
                            </p:childTnLst>
                          </p:cTn>
                        </p:par>
                      </p:childTnLst>
                    </p:cTn>
                  </p:par>
                  <p:par>
                    <p:cTn id="8" fill="hold" nodeType="clickPar">
                      <p:stCondLst>
                        <p:cond delay="indefinite"/>
                        <p:cond evt="onBegin" delay="0">
                          <p:tn val="7"/>
                        </p:cond>
                      </p:stCondLst>
                      <p:childTnLst>
                        <p:par>
                          <p:cTn id="9" fill="hold" nodeType="withGroup">
                            <p:stCondLst>
                              <p:cond delay="indefinite"/>
                            </p:stCondLst>
                          </p:cTn>
                        </p:par>
                        <p:par>
                          <p:cTn id="10" fill="hold" nodeType="afterGroup">
                            <p:stCondLst>
                              <p:cond delay="0"/>
                            </p:stCondLst>
                            <p:childTnLst>
                              <p:par>
                                <p:cTn id="11" presetID="5" presetClass="exit" presetSubtype="10" fill="hold" nodeType="clickEffect">
                                  <p:childTnLst>
                                    <p:animEffect transition="out" filter="checkerboard(across)">
                                      <p:cBhvr>
                                        <p:cTn id="12" dur="1000"/>
                                        <p:tgtEl>
                                          <p:spTgt spid="2"/>
                                        </p:tgtEl>
                                      </p:cBhvr>
                                    </p:animEffect>
                                    <p:set>
                                      <p:cBhvr>
                                        <p:cTn id="13"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عنصر نائب للتذييل 1"/>
          <p:cNvSpPr>
            <a:spLocks noGrp="1"/>
          </p:cNvSpPr>
          <p:nvPr>
            <p:ph type="ftr" sz="quarter" idx="11"/>
          </p:nvPr>
        </p:nvSpPr>
        <p:spPr/>
        <p:txBody>
          <a:bodyPr/>
          <a:lstStyle/>
          <a:p>
            <a:r>
              <a:rPr lang="en-GB"/>
              <a:t>Prof. Tawfik A. Khoja</a:t>
            </a:r>
            <a:endParaRPr lang="ar-SA"/>
          </a:p>
        </p:txBody>
      </p:sp>
      <p:sp>
        <p:nvSpPr>
          <p:cNvPr id="3" name="عنصر نائب لرقم الشريحة 2"/>
          <p:cNvSpPr>
            <a:spLocks noGrp="1"/>
          </p:cNvSpPr>
          <p:nvPr>
            <p:ph type="sldNum" sz="quarter" idx="12"/>
          </p:nvPr>
        </p:nvSpPr>
        <p:spPr/>
        <p:txBody>
          <a:bodyPr/>
          <a:lstStyle/>
          <a:p>
            <a:fld id="{BB901C35-EF7F-4CB2-A6CE-12DBBFA37FA5}" type="slidenum">
              <a:rPr lang="ar-SA" smtClean="0"/>
              <a:t>14</a:t>
            </a:fld>
            <a:endParaRPr lang="ar-SA"/>
          </a:p>
        </p:txBody>
      </p:sp>
      <p:sp>
        <p:nvSpPr>
          <p:cNvPr id="5" name="TextBox 4">
            <a:extLst>
              <a:ext uri="{FF2B5EF4-FFF2-40B4-BE49-F238E27FC236}">
                <a16:creationId xmlns:a16="http://schemas.microsoft.com/office/drawing/2014/main" id="{7694756B-0042-3EC8-FCCF-5C4FC46A640F}"/>
              </a:ext>
            </a:extLst>
          </p:cNvPr>
          <p:cNvSpPr txBox="1"/>
          <p:nvPr/>
        </p:nvSpPr>
        <p:spPr>
          <a:xfrm>
            <a:off x="4419600" y="381000"/>
            <a:ext cx="7543800" cy="5309659"/>
          </a:xfrm>
          <a:prstGeom prst="rect">
            <a:avLst/>
          </a:prstGeom>
          <a:noFill/>
        </p:spPr>
        <p:txBody>
          <a:bodyPr wrap="square">
            <a:spAutoFit/>
          </a:bodyPr>
          <a:lstStyle/>
          <a:p>
            <a:pPr marL="285750" indent="-285750" algn="ctr" rtl="1">
              <a:buFont typeface="Wingdings" panose="05000000000000000000" pitchFamily="2" charset="2"/>
              <a:buChar char="§"/>
            </a:pPr>
            <a:r>
              <a:rPr lang="ar-SA" sz="4400" b="1" i="0">
                <a:solidFill>
                  <a:srgbClr val="C00000"/>
                </a:solidFill>
                <a:effectLst/>
                <a:latin typeface="Open Sans" panose="020b0606030504020204" pitchFamily="34" charset="0"/>
              </a:rPr>
              <a:t>الذكاء الاصطناعي (</a:t>
            </a:r>
            <a:r>
              <a:rPr lang="en-US" sz="4400" b="1" i="0">
                <a:solidFill>
                  <a:srgbClr val="C00000"/>
                </a:solidFill>
                <a:effectLst/>
                <a:latin typeface="Open Sans" panose="020b0606030504020204" pitchFamily="34" charset="0"/>
              </a:rPr>
              <a:t> (AI،</a:t>
            </a:r>
          </a:p>
          <a:p>
            <a:pPr marL="285750" indent="-285750" algn="l">
              <a:buFont typeface="Wingdings" panose="05000000000000000000" pitchFamily="2" charset="2"/>
              <a:buChar char="§"/>
            </a:pPr>
            <a:endParaRPr lang="en-US" sz="1100" b="1">
              <a:solidFill>
                <a:srgbClr val="000000"/>
              </a:solidFill>
              <a:latin typeface="Open Sans" panose="020b0606030504020204" pitchFamily="34" charset="0"/>
            </a:endParaRPr>
          </a:p>
          <a:p>
            <a:pPr marL="742950" lvl="1" indent="-285750" algn="just" rtl="1">
              <a:lnSpc>
                <a:spcPct val="150000"/>
              </a:lnSpc>
              <a:buFont typeface="Wingdings" panose="05000000000000000000" pitchFamily="2" charset="2"/>
              <a:buChar char="§"/>
            </a:pPr>
            <a:r>
              <a:rPr lang="ar-SA" sz="2400" b="1" i="0">
                <a:solidFill>
                  <a:srgbClr val="000000"/>
                </a:solidFill>
                <a:effectLst/>
                <a:latin typeface="Open Sans" panose="020b0606030504020204" pitchFamily="34" charset="0"/>
              </a:rPr>
              <a:t>الذكاء الاصطناعي (</a:t>
            </a:r>
            <a:r>
              <a:rPr lang="en-US" sz="2400" b="1" i="0">
                <a:solidFill>
                  <a:srgbClr val="000000"/>
                </a:solidFill>
                <a:effectLst/>
                <a:latin typeface="Open Sans" panose="020b0606030504020204" pitchFamily="34" charset="0"/>
              </a:rPr>
              <a:t>AI)، </a:t>
            </a:r>
            <a:r>
              <a:rPr lang="ar-SA" sz="2400" b="1" i="0">
                <a:solidFill>
                  <a:srgbClr val="000000"/>
                </a:solidFill>
                <a:effectLst/>
                <a:latin typeface="Open Sans" panose="020b0606030504020204" pitchFamily="34" charset="0"/>
              </a:rPr>
              <a:t>الذي يُعرَّف بأنه أجهزة الكمبيوتر التي تتصرف بطرق كان يُعتقد سابقًا أنها تتطلب ذكاءً بشريًا، لديه القدرة على تحسين الرعاية الصحية بشكل كبير، ومساعدة المرضى، وخفض التكاليف.</a:t>
            </a:r>
          </a:p>
          <a:p>
            <a:pPr marL="742950" lvl="1" indent="-285750" algn="just">
              <a:lnSpc>
                <a:spcPct val="150000"/>
              </a:lnSpc>
              <a:buFont typeface="Wingdings" panose="05000000000000000000" pitchFamily="2" charset="2"/>
              <a:buChar char="§"/>
            </a:pPr>
            <a:endParaRPr lang="ar-SA" sz="2400" b="1" i="0">
              <a:solidFill>
                <a:srgbClr val="000000"/>
              </a:solidFill>
              <a:effectLst/>
              <a:latin typeface="Open Sans" panose="020b0606030504020204" pitchFamily="34" charset="0"/>
            </a:endParaRPr>
          </a:p>
          <a:p>
            <a:pPr marL="742950" lvl="1" indent="-285750" algn="just" rtl="1">
              <a:lnSpc>
                <a:spcPct val="150000"/>
              </a:lnSpc>
              <a:buFont typeface="Wingdings" panose="05000000000000000000" pitchFamily="2" charset="2"/>
              <a:buChar char="§"/>
            </a:pPr>
            <a:r>
              <a:rPr lang="ar-SA" sz="2400" b="1" i="0">
                <a:solidFill>
                  <a:srgbClr val="000000"/>
                </a:solidFill>
                <a:effectLst/>
                <a:latin typeface="Open Sans" panose="020b0606030504020204" pitchFamily="34" charset="0"/>
              </a:rPr>
              <a:t>الأطباء خبراء في الحصول على المعلومات من مصادر مختلفة. يمكن للذكاء الاصطناعي توسيع هذه الخبرة، واستخراج المزيد من المعلومات لتقديم تنبؤات أفضل أو جديدة تمامًا حول المرضى.</a:t>
            </a:r>
            <a:endParaRPr lang="en-US" sz="1050" b="1">
              <a:solidFill>
                <a:srgbClr val="000000"/>
              </a:solidFill>
              <a:latin typeface="Open Sans" panose="020b0606030504020204" pitchFamily="34" charset="0"/>
            </a:endParaRPr>
          </a:p>
        </p:txBody>
      </p:sp>
      <p:pic>
        <p:nvPicPr>
          <p:cNvPr id="4" name="Picture 4" descr="Artificial Intelligence In The Field of Health: A New Paradigm Aspects:  Clinical, Ethical and Legal: 9788195694136: Medicine &amp; Health Science Books  @ Amazon.com">
            <a:extLst>
              <a:ext uri="{FF2B5EF4-FFF2-40B4-BE49-F238E27FC236}">
                <a16:creationId xmlns:a16="http://schemas.microsoft.com/office/drawing/2014/main" id="{482E11EB-475C-A2E3-0344-692E1919CCC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0793" y="1600200"/>
            <a:ext cx="3497807"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245956"/>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عنصر نائب للتذييل 1"/>
          <p:cNvSpPr>
            <a:spLocks noGrp="1"/>
          </p:cNvSpPr>
          <p:nvPr>
            <p:ph type="ftr" sz="quarter" idx="11"/>
          </p:nvPr>
        </p:nvSpPr>
        <p:spPr/>
        <p:txBody>
          <a:bodyPr/>
          <a:lstStyle/>
          <a:p>
            <a:r>
              <a:rPr lang="en-GB"/>
              <a:t>Prof. Tawfik A. Khoja</a:t>
            </a:r>
            <a:endParaRPr lang="ar-SA"/>
          </a:p>
        </p:txBody>
      </p:sp>
      <p:sp>
        <p:nvSpPr>
          <p:cNvPr id="3" name="عنصر نائب لرقم الشريحة 2"/>
          <p:cNvSpPr>
            <a:spLocks noGrp="1"/>
          </p:cNvSpPr>
          <p:nvPr>
            <p:ph type="sldNum" sz="quarter" idx="12"/>
          </p:nvPr>
        </p:nvSpPr>
        <p:spPr/>
        <p:txBody>
          <a:bodyPr/>
          <a:lstStyle/>
          <a:p>
            <a:fld id="{BB901C35-EF7F-4CB2-A6CE-12DBBFA37FA5}" type="slidenum">
              <a:rPr lang="ar-SA" smtClean="0"/>
              <a:t>15</a:t>
            </a:fld>
            <a:endParaRPr lang="ar-SA"/>
          </a:p>
        </p:txBody>
      </p:sp>
      <p:sp>
        <p:nvSpPr>
          <p:cNvPr id="5" name="TextBox 4">
            <a:extLst>
              <a:ext uri="{FF2B5EF4-FFF2-40B4-BE49-F238E27FC236}">
                <a16:creationId xmlns:a16="http://schemas.microsoft.com/office/drawing/2014/main" id="{7694756B-0042-3EC8-FCCF-5C4FC46A640F}"/>
              </a:ext>
            </a:extLst>
          </p:cNvPr>
          <p:cNvSpPr txBox="1"/>
          <p:nvPr/>
        </p:nvSpPr>
        <p:spPr>
          <a:xfrm>
            <a:off x="457200" y="381000"/>
            <a:ext cx="10896600" cy="2606483"/>
          </a:xfrm>
          <a:prstGeom prst="rect">
            <a:avLst/>
          </a:prstGeom>
          <a:noFill/>
        </p:spPr>
        <p:txBody>
          <a:bodyPr wrap="square">
            <a:spAutoFit/>
          </a:bodyPr>
          <a:lstStyle/>
          <a:p>
            <a:pPr marL="742950" lvl="1" indent="-285750" algn="just" rtl="1">
              <a:lnSpc>
                <a:spcPct val="150000"/>
              </a:lnSpc>
              <a:buFont typeface="Wingdings" panose="05000000000000000000" pitchFamily="2" charset="2"/>
              <a:buChar char="§"/>
            </a:pPr>
            <a:r>
              <a:rPr lang="ar-SA" sz="2800" b="1" i="0">
                <a:solidFill>
                  <a:srgbClr val="000000"/>
                </a:solidFill>
                <a:effectLst/>
                <a:latin typeface="Open Sans" panose="020b0606030504020204" pitchFamily="34" charset="0"/>
              </a:rPr>
              <a:t>ومن الآن فصاعدا، سيتم التوصل إلى استنتاجات حول الرعاية من قبل الأطباء البشريين بالتعاون مع الآلات الذكية والمستقلة. </a:t>
            </a:r>
            <a:r>
              <a:rPr lang="ar-SA" sz="2800" b="1" i="0">
                <a:solidFill>
                  <a:srgbClr val="7030A0"/>
                </a:solidFill>
                <a:effectLst/>
                <a:latin typeface="Open Sans" panose="020b0606030504020204" pitchFamily="34" charset="0"/>
              </a:rPr>
              <a:t>على الرغم من أن الآلات قد ترتكب أخطاء، فمن المرجح أن تتخذ قرارات أكثر كفاءة واتساقًا من البشر، وفي بعض الحالات سوف تتعارض مع قرارات الإنسان وتثبت صحتها.</a:t>
            </a:r>
            <a:endParaRPr lang="en-US" sz="2800" b="1">
              <a:solidFill>
                <a:srgbClr val="000000"/>
              </a:solidFill>
              <a:latin typeface="Open Sans" panose="020b0606030504020204" pitchFamily="34" charset="0"/>
            </a:endParaRPr>
          </a:p>
        </p:txBody>
      </p:sp>
      <p:pic>
        <p:nvPicPr>
          <p:cNvPr id="4" name="صورة 5" descr="صحتك جل اهتمامنا.jpg">
            <a:extLst>
              <a:ext uri="{FF2B5EF4-FFF2-40B4-BE49-F238E27FC236}">
                <a16:creationId xmlns:a16="http://schemas.microsoft.com/office/drawing/2014/main" id="{9A23A30E-6A79-FC2F-5B06-2BCFA01F88B9}"/>
              </a:ext>
            </a:extLst>
          </p:cNvPr>
          <p:cNvPicPr>
            <a:picLocks noChangeAspect="1"/>
          </p:cNvPicPr>
          <p:nvPr/>
        </p:nvPicPr>
        <p:blipFill>
          <a:blip r:embed="rId2"/>
          <a:stretch>
            <a:fillRect/>
          </a:stretch>
        </p:blipFill>
        <p:spPr bwMode="auto">
          <a:xfrm>
            <a:off x="457200" y="3390900"/>
            <a:ext cx="2895600" cy="3074963"/>
          </a:xfrm>
          <a:prstGeom prst="rect">
            <a:avLst/>
          </a:prstGeom>
          <a:noFill/>
          <a:ln w="9525">
            <a:noFill/>
            <a:miter lim="800000"/>
          </a:ln>
        </p:spPr>
      </p:pic>
      <p:sp>
        <p:nvSpPr>
          <p:cNvPr id="6" name="TextBox 5">
            <a:extLst>
              <a:ext uri="{FF2B5EF4-FFF2-40B4-BE49-F238E27FC236}">
                <a16:creationId xmlns:a16="http://schemas.microsoft.com/office/drawing/2014/main" id="{93E42ABC-373E-D555-A607-1730271804A6}"/>
              </a:ext>
            </a:extLst>
          </p:cNvPr>
          <p:cNvSpPr txBox="1"/>
          <p:nvPr/>
        </p:nvSpPr>
        <p:spPr>
          <a:xfrm>
            <a:off x="3505200" y="3733800"/>
            <a:ext cx="7848600" cy="1960152"/>
          </a:xfrm>
          <a:prstGeom prst="rect">
            <a:avLst/>
          </a:prstGeom>
          <a:noFill/>
        </p:spPr>
        <p:txBody>
          <a:bodyPr wrap="square">
            <a:spAutoFit/>
          </a:bodyPr>
          <a:lstStyle/>
          <a:p>
            <a:pPr marL="742950" lvl="1" indent="-285750" algn="just" rtl="1">
              <a:lnSpc>
                <a:spcPct val="150000"/>
              </a:lnSpc>
              <a:buFont typeface="Wingdings" panose="05000000000000000000" pitchFamily="2" charset="2"/>
              <a:buChar char="§"/>
            </a:pPr>
            <a:r>
              <a:rPr lang="ar-SA" sz="2800" b="1">
                <a:solidFill>
                  <a:srgbClr val="000000"/>
                </a:solidFill>
                <a:latin typeface="Open Sans" panose="020b0606030504020204" pitchFamily="34" charset="0"/>
              </a:rPr>
              <a:t>يتمتع الذكاء الاصطناعي بإمكانات هائلة لتعزيز تقديم الرعاية الصحية والأدوية ومساعدة جميع البلدان على تحقيق التغطية الصحية الشاملة.</a:t>
            </a:r>
            <a:endParaRPr lang="en-US" sz="2800" b="1" i="0">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39103266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42" presetClass="entr" presetSubtype="0" fill="hold" nodeType="afterEffect">
                                  <p:childTnLst>
                                    <p:set>
                                      <p:cBhvr>
                                        <p:cTn id="7" dur="1" fill="hold">
                                          <p:stCondLst>
                                            <p:cond delay="0"/>
                                          </p:stCondLst>
                                        </p:cTn>
                                        <p:tgtEl>
                                          <p:spTgt spid="4"/>
                                        </p:tgtEl>
                                        <p:attrNameLst>
                                          <p:attrName>style.visibility</p:attrName>
                                        </p:attrNameLst>
                                      </p:cBhvr>
                                      <p:to>
                                        <p:strVal val="visible"/>
                                      </p:to>
                                    </p:set>
                                    <p:animEffect transition="in" filter="fade">
                                      <p:cBhvr>
                                        <p:cTn id="8" dur="500"/>
                                        <p:tgtEl>
                                          <p:spTgt spid="4"/>
                                        </p:tgtEl>
                                      </p:cBhvr>
                                    </p:animEffect>
                                    <p:anim calcmode="lin" valueType="num">
                                      <p:cBhvr>
                                        <p:cTn id="9" dur="500" fill="hold"/>
                                        <p:tgtEl>
                                          <p:spTgt spid="4"/>
                                        </p:tgtEl>
                                        <p:attrNameLst>
                                          <p:attrName>ppt_x</p:attrName>
                                        </p:attrNameLst>
                                      </p:cBhvr>
                                      <p:tavLst>
                                        <p:tav tm="0">
                                          <p:val>
                                            <p:strVal val="#ppt_x"/>
                                          </p:val>
                                        </p:tav>
                                        <p:tav tm="100000">
                                          <p:val>
                                            <p:strVal val="#ppt_x"/>
                                          </p:val>
                                        </p:tav>
                                      </p:tavLst>
                                    </p:anim>
                                    <p:anim calcmode="lin" valueType="num">
                                      <p:cBhvr>
                                        <p:cTn id="10"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Rectangle 3">
            <a:extLst>
              <a:ext uri="{FF2B5EF4-FFF2-40B4-BE49-F238E27FC236}">
                <a16:creationId xmlns:a16="http://schemas.microsoft.com/office/drawing/2014/main" id="{2039E9F6-5259-9096-F90A-C9380E2322B8}"/>
              </a:ext>
            </a:extLst>
          </p:cNvPr>
          <p:cNvSpPr/>
          <p:nvPr/>
        </p:nvSpPr>
        <p:spPr>
          <a:xfrm>
            <a:off x="304800" y="885825"/>
            <a:ext cx="6553200" cy="508635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2" name="عنصر نائب للتذييل 1"/>
          <p:cNvSpPr>
            <a:spLocks noGrp="1"/>
          </p:cNvSpPr>
          <p:nvPr>
            <p:ph type="ftr" sz="quarter" idx="11"/>
          </p:nvPr>
        </p:nvSpPr>
        <p:spPr/>
        <p:txBody>
          <a:bodyPr/>
          <a:lstStyle/>
          <a:p>
            <a:r>
              <a:rPr lang="en-GB"/>
              <a:t>Prof. Tawfik A. Khoja</a:t>
            </a:r>
            <a:endParaRPr lang="ar-SA"/>
          </a:p>
        </p:txBody>
      </p:sp>
      <p:sp>
        <p:nvSpPr>
          <p:cNvPr id="3" name="عنصر نائب لرقم الشريحة 2"/>
          <p:cNvSpPr>
            <a:spLocks noGrp="1"/>
          </p:cNvSpPr>
          <p:nvPr>
            <p:ph type="sldNum" sz="quarter" idx="12"/>
          </p:nvPr>
        </p:nvSpPr>
        <p:spPr/>
        <p:txBody>
          <a:bodyPr/>
          <a:lstStyle/>
          <a:p>
            <a:fld id="{BB901C35-EF7F-4CB2-A6CE-12DBBFA37FA5}" type="slidenum">
              <a:rPr lang="ar-SA" smtClean="0"/>
              <a:t>16</a:t>
            </a:fld>
            <a:endParaRPr lang="ar-SA"/>
          </a:p>
        </p:txBody>
      </p:sp>
      <p:sp>
        <p:nvSpPr>
          <p:cNvPr id="5" name="TextBox 4">
            <a:extLst>
              <a:ext uri="{FF2B5EF4-FFF2-40B4-BE49-F238E27FC236}">
                <a16:creationId xmlns:a16="http://schemas.microsoft.com/office/drawing/2014/main" id="{61B93A15-FAD4-A4E5-4C90-D5390393D844}"/>
              </a:ext>
            </a:extLst>
          </p:cNvPr>
          <p:cNvSpPr txBox="1"/>
          <p:nvPr/>
        </p:nvSpPr>
        <p:spPr>
          <a:xfrm>
            <a:off x="304800" y="1053327"/>
            <a:ext cx="6553200" cy="4433073"/>
          </a:xfrm>
          <a:prstGeom prst="rect">
            <a:avLst/>
          </a:prstGeom>
          <a:noFill/>
        </p:spPr>
        <p:txBody>
          <a:bodyPr wrap="square">
            <a:spAutoFit/>
          </a:bodyPr>
          <a:lstStyle/>
          <a:p>
            <a:pPr marL="285750" indent="-274320" algn="just" rtl="1">
              <a:lnSpc>
                <a:spcPct val="150000"/>
              </a:lnSpc>
              <a:buFont typeface="Wingdings" panose="05000000000000000000" pitchFamily="2" charset="2"/>
              <a:buChar char="§"/>
            </a:pPr>
            <a:r>
              <a:rPr lang="ar-SA" sz="3200" b="1">
                <a:solidFill>
                  <a:schemeClr val="bg1"/>
                </a:solidFill>
                <a:effectLst>
                  <a:glow rad="228600">
                    <a:schemeClr val="accent2">
                      <a:satMod val="175000"/>
                      <a:alpha val="40000"/>
                    </a:schemeClr>
                  </a:glow>
                </a:effectLst>
              </a:rPr>
              <a:t>وفي الوقت نفسه، لكي يكون للذكاء الاصطناعي تأثير مفيد على الصحة العامة والطب، يجب وضع الاعتبارات الأخلاقية والقانونية وحقوق الإنسان في قلب تصميم وتطوير ونشر تكنولوجيات الذكاء الاصطناعي من أجل الصحة.</a:t>
            </a:r>
            <a:endParaRPr lang="ar-SA" sz="3200">
              <a:solidFill>
                <a:schemeClr val="bg1"/>
              </a:solidFill>
              <a:effectLst>
                <a:glow rad="228600">
                  <a:schemeClr val="accent2">
                    <a:satMod val="175000"/>
                    <a:alpha val="40000"/>
                  </a:schemeClr>
                </a:glow>
              </a:effectLst>
            </a:endParaRPr>
          </a:p>
        </p:txBody>
      </p:sp>
      <p:pic>
        <p:nvPicPr>
          <p:cNvPr id="4098" name="Picture 2" descr="Frontiers | Legal and Ethical Consideration in Artificial Intelligence in  Healthcare: Who Takes Responsibility?">
            <a:extLst>
              <a:ext uri="{FF2B5EF4-FFF2-40B4-BE49-F238E27FC236}">
                <a16:creationId xmlns:a16="http://schemas.microsoft.com/office/drawing/2014/main" id="{A4D7C2D2-8ADA-9819-FEF7-624267C4D6CA}"/>
              </a:ext>
            </a:extLst>
          </p:cNvPr>
          <p:cNvPicPr>
            <a:picLocks noChangeAspect="1" noChangeArrowheads="1"/>
          </p:cNvPicPr>
          <p:nvPr/>
        </p:nvPicPr>
        <p: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bwMode="auto">
          <a:xfrm>
            <a:off x="7162800" y="909271"/>
            <a:ext cx="4919662" cy="508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890613"/>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عنصر نائب للتاريخ 1"/>
          <p:cNvSpPr>
            <a:spLocks noGrp="1"/>
          </p:cNvSpPr>
          <p:nvPr>
            <p:ph type="dt" sz="half" idx="4294967295"/>
          </p:nvPr>
        </p:nvSpPr>
        <p:spPr/>
        <p:txBody>
          <a:bodyPr/>
          <a:lstStyle/>
          <a:p>
            <a:fld id="{B2BFE2EB-BAC7-47C7-B21C-0C40D894C089}" type="datetime1">
              <a:rPr lang="ar-SA" smtClean="0"/>
              <a:t>24/07/45</a:t>
            </a:fld>
            <a:endParaRPr lang="ar-SA"/>
          </a:p>
        </p:txBody>
      </p:sp>
      <p:sp>
        <p:nvSpPr>
          <p:cNvPr id="3" name="عنصر نائب للتذييل 2"/>
          <p:cNvSpPr>
            <a:spLocks noGrp="1"/>
          </p:cNvSpPr>
          <p:nvPr>
            <p:ph type="ftr" sz="quarter" idx="11"/>
          </p:nvPr>
        </p:nvSpPr>
        <p:spPr/>
        <p:txBody>
          <a:bodyPr/>
          <a:lstStyle/>
          <a:p>
            <a:r>
              <a:rPr lang="en-GB"/>
              <a:t>Prof.Tawfik A. Khoja</a:t>
            </a:r>
            <a:endParaRPr lang="ar-SA"/>
          </a:p>
        </p:txBody>
      </p:sp>
      <p:sp>
        <p:nvSpPr>
          <p:cNvPr id="5" name="عنصر نائب لرقم الشريحة 4"/>
          <p:cNvSpPr>
            <a:spLocks noGrp="1"/>
          </p:cNvSpPr>
          <p:nvPr>
            <p:ph type="sldNum" sz="quarter" idx="12"/>
          </p:nvPr>
        </p:nvSpPr>
        <p:spPr/>
        <p:txBody>
          <a:bodyPr/>
          <a:lstStyle/>
          <a:p>
            <a:fld id="{56776AC0-2541-48BB-8B1A-C699588D2986}" type="slidenum">
              <a:rPr lang="ar-SA" smtClean="0"/>
              <a:t>17</a:t>
            </a:fld>
            <a:endParaRPr lang="ar-SA"/>
          </a:p>
        </p:txBody>
      </p:sp>
      <p:pic>
        <p:nvPicPr>
          <p:cNvPr id="7" name="Picture 6">
            <a:extLst>
              <a:ext uri="{FF2B5EF4-FFF2-40B4-BE49-F238E27FC236}">
                <a16:creationId xmlns:a16="http://schemas.microsoft.com/office/drawing/2014/main" id="{3D27A19B-41D7-CE1B-B4B0-45F19B313CE9}"/>
              </a:ext>
            </a:extLst>
          </p:cNvPr>
          <p:cNvPicPr>
            <a:picLocks noChangeAspect="1"/>
          </p:cNvPicPr>
          <p:nvPr/>
        </p:nvPicPr>
        <p:blipFill>
          <a:blip r:embed="rId2"/>
          <a:stretch>
            <a:fillRect/>
          </a:stretch>
        </p:blipFill>
        <p:spPr>
          <a:xfrm>
            <a:off x="2857500" y="228600"/>
            <a:ext cx="6958012" cy="5095875"/>
          </a:xfrm>
          <a:prstGeom prst="rect">
            <a:avLst/>
          </a:prstGeom>
        </p:spPr>
      </p:pic>
      <p:pic>
        <p:nvPicPr>
          <p:cNvPr id="3074" name="Picture 2" descr="Ethical Considerations for Artificial Intelligence in Healthcare | by  Andrew Austin | Towards AI">
            <a:extLst>
              <a:ext uri="{FF2B5EF4-FFF2-40B4-BE49-F238E27FC236}">
                <a16:creationId xmlns:a16="http://schemas.microsoft.com/office/drawing/2014/main" id="{C5DCA8BB-71FF-0584-CBB3-8478EA7ACFF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601200" y="2362200"/>
            <a:ext cx="2376488" cy="1600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Ethics Of AI | AI Ethical Challenges">
            <a:extLst>
              <a:ext uri="{FF2B5EF4-FFF2-40B4-BE49-F238E27FC236}">
                <a16:creationId xmlns:a16="http://schemas.microsoft.com/office/drawing/2014/main" id="{8AF19A54-1357-824A-465C-DF05AAACEFC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0" y="2362200"/>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umanities Perspectives on Artificial Intelligence | The National Endowment  for the Humanities">
            <a:extLst>
              <a:ext uri="{FF2B5EF4-FFF2-40B4-BE49-F238E27FC236}">
                <a16:creationId xmlns:a16="http://schemas.microsoft.com/office/drawing/2014/main" id="{004FB3A5-514B-23BA-8EDE-E03E29E1DEF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786312" y="5257800"/>
            <a:ext cx="261937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2484562-F956-5264-0C1C-B855221F9617}"/>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Lst>
          </a:blip>
          <a:srcRect l="10067" r="0" b="77383"/>
          <a:stretch>
            <a:fillRect/>
          </a:stretch>
        </p:blipFill>
        <p:spPr>
          <a:xfrm>
            <a:off x="609600" y="158750"/>
            <a:ext cx="11125200" cy="1441450"/>
          </a:xfrm>
          <a:prstGeom prst="rect">
            <a:avLst/>
          </a:prstGeom>
        </p:spPr>
      </p:pic>
    </p:spTree>
    <p:extLst>
      <p:ext uri="{BB962C8B-B14F-4D97-AF65-F5344CB8AC3E}">
        <p14:creationId xmlns:p14="http://schemas.microsoft.com/office/powerpoint/2010/main" val="4028771270"/>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sld>
</file>

<file path=ppt/slides/slide1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عنصر نائب للتذييل 1"/>
          <p:cNvSpPr>
            <a:spLocks noGrp="1"/>
          </p:cNvSpPr>
          <p:nvPr>
            <p:ph type="ftr" sz="quarter" idx="11"/>
          </p:nvPr>
        </p:nvSpPr>
        <p:spPr/>
        <p:txBody>
          <a:bodyPr/>
          <a:lstStyle/>
          <a:p>
            <a:r>
              <a:rPr lang="en-GB"/>
              <a:t>Prof. Tawfik A. Khoja</a:t>
            </a:r>
            <a:endParaRPr lang="ar-SA"/>
          </a:p>
        </p:txBody>
      </p:sp>
      <p:sp>
        <p:nvSpPr>
          <p:cNvPr id="3" name="عنصر نائب لرقم الشريحة 2"/>
          <p:cNvSpPr>
            <a:spLocks noGrp="1"/>
          </p:cNvSpPr>
          <p:nvPr>
            <p:ph type="sldNum" sz="quarter" idx="12"/>
          </p:nvPr>
        </p:nvSpPr>
        <p:spPr/>
        <p:txBody>
          <a:bodyPr/>
          <a:lstStyle/>
          <a:p>
            <a:fld id="{BB901C35-EF7F-4CB2-A6CE-12DBBFA37FA5}" type="slidenum">
              <a:rPr lang="ar-SA" smtClean="0"/>
              <a:t>18</a:t>
            </a:fld>
            <a:endParaRPr lang="ar-SA"/>
          </a:p>
        </p:txBody>
      </p:sp>
      <p:sp>
        <p:nvSpPr>
          <p:cNvPr id="6" name="TextBox 5">
            <a:extLst>
              <a:ext uri="{FF2B5EF4-FFF2-40B4-BE49-F238E27FC236}">
                <a16:creationId xmlns:a16="http://schemas.microsoft.com/office/drawing/2014/main" id="{D2CBA0AD-FE82-1FAF-A6C4-66FA10A634D9}"/>
              </a:ext>
            </a:extLst>
          </p:cNvPr>
          <p:cNvSpPr txBox="1"/>
          <p:nvPr/>
        </p:nvSpPr>
        <p:spPr>
          <a:xfrm>
            <a:off x="1295400" y="295711"/>
            <a:ext cx="10058400" cy="6664004"/>
          </a:xfrm>
          <a:prstGeom prst="rect">
            <a:avLst/>
          </a:prstGeom>
          <a:noFill/>
        </p:spPr>
        <p:txBody>
          <a:bodyPr wrap="square">
            <a:spAutoFit/>
          </a:bodyPr>
          <a:lstStyle/>
          <a:p>
            <a:pPr marL="285750" indent="-285750" algn="just" rtl="1">
              <a:lnSpc>
                <a:spcPct val="150000"/>
              </a:lnSpc>
              <a:buFont typeface="Wingdings" panose="05000000000000000000" pitchFamily="2" charset="2"/>
              <a:buChar char="§"/>
            </a:pPr>
            <a:r>
              <a:rPr lang="ar-SA" sz="3200" b="1">
                <a:solidFill>
                  <a:srgbClr val="C00000"/>
                </a:solidFill>
              </a:rPr>
              <a:t>يمكن أن يؤدي انتشار الذكاء الاصطناعي إلى تقديم خدمات الرعاية الصحية في سياقات غير منظمة ومن قبل مقدمي خدمات غير منظمين، مما قد يخلق تحديات أمام الرقابة الحكومية على الرعاية الصحية.</a:t>
            </a:r>
          </a:p>
          <a:p>
            <a:pPr marL="285750" indent="-285750" algn="just" rtl="1">
              <a:lnSpc>
                <a:spcPct val="150000"/>
              </a:lnSpc>
              <a:buFont typeface="Wingdings" panose="05000000000000000000" pitchFamily="2" charset="2"/>
              <a:buChar char="§"/>
            </a:pPr>
            <a:endParaRPr lang="en-US" sz="3200" b="1"/>
          </a:p>
          <a:p>
            <a:pPr marL="285750" indent="-285750" algn="just" rtl="1">
              <a:lnSpc>
                <a:spcPct val="150000"/>
              </a:lnSpc>
              <a:buFont typeface="Wingdings" panose="05000000000000000000" pitchFamily="2" charset="2"/>
              <a:buChar char="§"/>
            </a:pPr>
            <a:r>
              <a:rPr lang="en-US" sz="3200" b="1"/>
              <a:t> </a:t>
            </a:r>
            <a:r>
              <a:rPr lang="ar-SA" sz="3200" b="1"/>
              <a:t>ولذلك، يجب تطوير آليات الرقابة التنظيمية المناسبة لجعل القطاع العام / الخاص مسؤولاً ومستجيبًا لأولئك الذين يمكنهم الاستفادة من منتجات وخدمات الذكاء الاصطناعي وضمان شفافية عملية صنع القرار والعمليات في القطاع الصحي.</a:t>
            </a:r>
            <a:endParaRPr lang="en-US" sz="3200" b="1"/>
          </a:p>
          <a:p>
            <a:pPr marL="285750" indent="-285750" algn="just">
              <a:lnSpc>
                <a:spcPct val="150000"/>
              </a:lnSpc>
              <a:buFont typeface="Wingdings" panose="05000000000000000000" pitchFamily="2" charset="2"/>
              <a:buChar char="§"/>
            </a:pPr>
            <a:endParaRPr lang="en-US" sz="3200" b="1"/>
          </a:p>
        </p:txBody>
      </p:sp>
    </p:spTree>
    <p:extLst>
      <p:ext uri="{BB962C8B-B14F-4D97-AF65-F5344CB8AC3E}">
        <p14:creationId xmlns:p14="http://schemas.microsoft.com/office/powerpoint/2010/main" val="4080996114"/>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عنصر نائب للتاريخ 1"/>
          <p:cNvSpPr>
            <a:spLocks noGrp="1"/>
          </p:cNvSpPr>
          <p:nvPr>
            <p:ph type="dt" sz="half" idx="10"/>
          </p:nvPr>
        </p:nvSpPr>
        <p:spPr/>
        <p:txBody>
          <a:bodyPr/>
          <a:lstStyle/>
          <a:p>
            <a:fld id="{C7D5D29E-989A-489D-B9FB-6D504ADAC082}" type="uaqdatetime1">
              <a:rPr lang="ar-SA" smtClean="0"/>
              <a:t>19/07/1445</a:t>
            </a:fld>
            <a:endParaRPr lang="ar-SA"/>
          </a:p>
        </p:txBody>
      </p:sp>
      <p:sp>
        <p:nvSpPr>
          <p:cNvPr id="3" name="عنصر نائب للتذييل 2"/>
          <p:cNvSpPr>
            <a:spLocks noGrp="1"/>
          </p:cNvSpPr>
          <p:nvPr>
            <p:ph type="ftr" sz="quarter" idx="11"/>
          </p:nvPr>
        </p:nvSpPr>
        <p:spPr/>
        <p:txBody>
          <a:bodyPr/>
          <a:lstStyle/>
          <a:p>
            <a:r>
              <a:rPr lang="en-US" err="1"/>
              <a:t>Prof.Tawfik A. Khoja</a:t>
            </a:r>
            <a:endParaRPr lang="ar-SA"/>
          </a:p>
        </p:txBody>
      </p:sp>
      <p:sp>
        <p:nvSpPr>
          <p:cNvPr id="6" name="عنصر نائب لرقم الشريحة 5"/>
          <p:cNvSpPr>
            <a:spLocks noGrp="1"/>
          </p:cNvSpPr>
          <p:nvPr>
            <p:ph type="sldNum" sz="quarter" idx="12"/>
          </p:nvPr>
        </p:nvSpPr>
        <p:spPr/>
        <p:txBody>
          <a:bodyPr/>
          <a:lstStyle/>
          <a:p>
            <a:fld id="{8F5357D0-5098-4968-9ED4-D390F5274265}" type="slidenum">
              <a:rPr lang="ar-SA" smtClean="0"/>
              <a:t>19</a:t>
            </a:fld>
            <a:endParaRPr lang="ar-SA"/>
          </a:p>
        </p:txBody>
      </p:sp>
      <p:sp>
        <p:nvSpPr>
          <p:cNvPr id="5" name="TextBox 4">
            <a:extLst>
              <a:ext uri="{FF2B5EF4-FFF2-40B4-BE49-F238E27FC236}">
                <a16:creationId xmlns:a16="http://schemas.microsoft.com/office/drawing/2014/main" id="{058136BA-4633-899F-BF60-A7A6F73A7888}"/>
              </a:ext>
            </a:extLst>
          </p:cNvPr>
          <p:cNvSpPr txBox="1"/>
          <p:nvPr/>
        </p:nvSpPr>
        <p:spPr>
          <a:xfrm>
            <a:off x="838200" y="457200"/>
            <a:ext cx="10515600" cy="6036974"/>
          </a:xfrm>
          <a:prstGeom prst="rect">
            <a:avLst/>
          </a:prstGeom>
          <a:noFill/>
        </p:spPr>
        <p:txBody>
          <a:bodyPr wrap="square">
            <a:spAutoFit/>
          </a:bodyPr>
          <a:lstStyle/>
          <a:p>
            <a:pPr algn="just" rtl="1">
              <a:lnSpc>
                <a:spcPct val="150000"/>
              </a:lnSpc>
            </a:pPr>
            <a:r>
              <a:rPr lang="ar-SA" sz="2400" b="1" i="0">
                <a:solidFill>
                  <a:srgbClr val="C00000"/>
                </a:solidFill>
                <a:effectLst/>
                <a:latin typeface="helvetica" panose="020b0604020202020204" pitchFamily="34" charset="0"/>
              </a:rPr>
              <a:t>تعد التطورات السريعة في الذكاء الاصطناعي (</a:t>
            </a:r>
            <a:r>
              <a:rPr lang="en-US" sz="2400" b="1" i="0">
                <a:solidFill>
                  <a:srgbClr val="C00000"/>
                </a:solidFill>
                <a:effectLst/>
                <a:latin typeface="helvetica" panose="020b0604020202020204" pitchFamily="34" charset="0"/>
              </a:rPr>
              <a:t>AI) </a:t>
            </a:r>
            <a:r>
              <a:rPr lang="ar-SA" sz="2400" b="1" i="0">
                <a:solidFill>
                  <a:srgbClr val="C00000"/>
                </a:solidFill>
                <a:effectLst/>
                <a:latin typeface="helvetica" panose="020b0604020202020204" pitchFamily="34" charset="0"/>
              </a:rPr>
              <a:t>بتحسين التشخيص والرعاية للمرضى ولكنها تثير قضايا أخلاقية. </a:t>
            </a:r>
            <a:r>
              <a:rPr lang="ar-SA" sz="2400" b="1" i="0">
                <a:solidFill>
                  <a:srgbClr val="000099"/>
                </a:solidFill>
                <a:effectLst/>
                <a:latin typeface="helvetica" panose="020b0604020202020204" pitchFamily="34" charset="0"/>
              </a:rPr>
              <a:t>ومع ذلك، هناك مخاوف أخلاقية محتملة، مع التركيز على تطبيقات الذكاء الاصطناعي في الرعاية السريرية التي يتم نشرها أو سيتم نشرها قريبًا.</a:t>
            </a:r>
            <a:endParaRPr lang="en-US" sz="1100" b="1">
              <a:latin typeface="helvetica" panose="020b0604020202020204" pitchFamily="34" charset="0"/>
            </a:endParaRPr>
          </a:p>
          <a:p>
            <a:pPr algn="just" rtl="1">
              <a:lnSpc>
                <a:spcPct val="150000"/>
              </a:lnSpc>
            </a:pPr>
            <a:r>
              <a:rPr lang="ar-SA" sz="2400" b="1" i="0">
                <a:solidFill>
                  <a:schemeClr val="accent2">
                    <a:lumMod val="50000"/>
                  </a:schemeClr>
                </a:solidFill>
                <a:effectLst/>
                <a:latin typeface="helvetica" panose="020b0604020202020204" pitchFamily="34" charset="0"/>
              </a:rPr>
              <a:t>حدد نيكولاس ج. إيفانز وآخرون القضايا الملحة:</a:t>
            </a:r>
            <a:endParaRPr lang="en-US" sz="900" b="1" i="0">
              <a:effectLst/>
              <a:latin typeface="helvetica" panose="020b0604020202020204" pitchFamily="34" charset="0"/>
            </a:endParaRPr>
          </a:p>
          <a:p>
            <a:pPr marL="1257300" lvl="2" indent="-342900" algn="just" rtl="1">
              <a:lnSpc>
                <a:spcPct val="150000"/>
              </a:lnSpc>
              <a:buFontTx/>
              <a:buAutoNum type="arabicParenBoth"/>
            </a:pPr>
            <a:r>
              <a:rPr lang="ar-SA" sz="2400" b="1" i="0">
                <a:effectLst/>
                <a:highlight>
                  <a:srgbClr val="00FFFF"/>
                </a:highlight>
                <a:latin typeface="helvetica" panose="020b0604020202020204" pitchFamily="34" charset="0"/>
              </a:rPr>
              <a:t>الشفافية, </a:t>
            </a:r>
            <a:r>
              <a:rPr lang="ar-SA" sz="2000" b="1" i="0">
                <a:effectLst/>
                <a:latin typeface="helvetica" panose="020b0604020202020204" pitchFamily="34" charset="0"/>
              </a:rPr>
              <a:t>بشكل نموذجي من خلال شرح أو تفسير نماذج الذكاء الاصطناعي؛ قد تكون الشفافية مهمة عندما لا يعمل نموذج الذكاء الاصطناعي كما هو متوقع أو عندما يعطي إجابة خاطئة. وقال آخرون إن الثقة المفرطة في الذكاء الاصطناعي قد تكون أسوأ بالنسبة لنتائج المرضى مما لو تم التعامل مع الذكاء الاصطناعي بشكل أكثر تشككا.</a:t>
            </a:r>
            <a:endParaRPr lang="en-US" sz="2000" b="1" i="0">
              <a:effectLst/>
              <a:latin typeface="helvetica" panose="020b0604020202020204" pitchFamily="34" charset="0"/>
            </a:endParaRPr>
          </a:p>
          <a:p>
            <a:pPr marL="1257300" lvl="2" indent="-342900" algn="just" rtl="1">
              <a:lnSpc>
                <a:spcPct val="150000"/>
              </a:lnSpc>
              <a:buFontTx/>
              <a:buAutoNum type="arabicParenBoth"/>
            </a:pPr>
            <a:r>
              <a:rPr lang="ar-SA" sz="2000" b="1" i="0">
                <a:effectLst/>
                <a:highlight>
                  <a:srgbClr val="00FFFF"/>
                </a:highlight>
                <a:latin typeface="helvetica" panose="020b0604020202020204" pitchFamily="34" charset="0"/>
              </a:rPr>
              <a:t>قضايا المسؤولية عن الأضرار الناجمة عن استخدام أو سوء استخدام الذكاء الاصطناعي. </a:t>
            </a:r>
            <a:r>
              <a:rPr lang="ar-SA" sz="2000" b="1" i="0">
                <a:effectLst/>
                <a:latin typeface="helvetica" panose="020b0604020202020204" pitchFamily="34" charset="0"/>
              </a:rPr>
              <a:t>تتحمل الشركات مسؤولية ضمان عمل خوارزميات الذكاء الاصطناعي بشكل مناسب وآمن عند استخدامها كما هو محدد ولكن قد لا يكون ذلك للاستخدامات خارج نطاق التسمية. قد تصبح قضايا المسؤولية أكثر حدة في الذكاء الاصطناعي التكيفي في المستقبل.</a:t>
            </a:r>
            <a:endParaRPr lang="en-US" sz="2000" b="1" i="0">
              <a:effectLst/>
              <a:latin typeface="helvetica" panose="020b0604020202020204" pitchFamily="34" charset="0"/>
            </a:endParaRPr>
          </a:p>
        </p:txBody>
      </p:sp>
    </p:spTree>
    <p:extLst>
      <p:ext uri="{BB962C8B-B14F-4D97-AF65-F5344CB8AC3E}">
        <p14:creationId xmlns:p14="http://schemas.microsoft.com/office/powerpoint/2010/main" val="2651274868"/>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9" name="عنصر نائب للتذييل 5"/>
          <p:cNvSpPr>
            <a:spLocks noGrp="1"/>
          </p:cNvSpPr>
          <p:nvPr>
            <p:ph type="ftr" sz="quarter" idx="11"/>
          </p:nvPr>
        </p:nvSpPr>
        <p:spPr/>
        <p:txBody>
          <a:bodyPr/>
          <a:lstStyle/>
          <a:p>
            <a:pPr>
              <a:defRPr/>
            </a:pPr>
            <a:r>
              <a:rPr lang="en-US"/>
              <a:t>Prof. Tawfik A. Khoja</a:t>
            </a:r>
          </a:p>
        </p:txBody>
      </p:sp>
      <p:sp>
        <p:nvSpPr>
          <p:cNvPr id="10" name="عنصر نائب لرقم الشريحة 6"/>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86030E7-B9E8-44F7-90EC-6E18E4246D74}" type="slidenum">
              <a:rPr lang="ar-SA" altLang="ar-SA">
                <a:solidFill>
                  <a:srgbClr val="BCBCBC"/>
                </a:solidFill>
              </a:rPr>
              <a:pPr eaLnBrk="1" hangingPunct="1"/>
              <a:t>2</a:t>
            </a:fld>
            <a:endParaRPr lang="en-US" altLang="ar-SA">
              <a:solidFill>
                <a:srgbClr val="BCBCBC"/>
              </a:solidFill>
            </a:endParaRPr>
          </a:p>
        </p:txBody>
      </p:sp>
      <p:sp>
        <p:nvSpPr>
          <p:cNvPr id="58379" name="Text Box 11"/>
          <p:cNvSpPr txBox="1">
            <a:spLocks noChangeArrowheads="1"/>
          </p:cNvSpPr>
          <p:nvPr/>
        </p:nvSpPr>
        <p:spPr bwMode="auto">
          <a:xfrm>
            <a:off x="2151063" y="3284538"/>
            <a:ext cx="1790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altLang="ar-SA" b="1">
                <a:solidFill>
                  <a:schemeClr val="bg1"/>
                </a:solidFill>
                <a:latin typeface="Book Antiqua" panose="02040602050305030304" pitchFamily="18" charset="0"/>
                <a:cs typeface="Times New Roman" pitchFamily="18" charset="0"/>
              </a:rPr>
              <a:t>سورة الملك (آية 22)</a:t>
            </a:r>
            <a:endParaRPr lang="en-US" altLang="ar-SA" b="1">
              <a:solidFill>
                <a:schemeClr val="bg1"/>
              </a:solidFill>
              <a:latin typeface="Book Antiqua" panose="02040602050305030304" pitchFamily="18" charset="0"/>
              <a:cs typeface="Times New Roman" pitchFamily="18" charset="0"/>
            </a:endParaRPr>
          </a:p>
        </p:txBody>
      </p:sp>
      <p:sp>
        <p:nvSpPr>
          <p:cNvPr id="58380" name="Text Box 12"/>
          <p:cNvSpPr txBox="1">
            <a:spLocks noChangeArrowheads="1"/>
          </p:cNvSpPr>
          <p:nvPr/>
        </p:nvSpPr>
        <p:spPr bwMode="auto">
          <a:xfrm>
            <a:off x="8842376" y="6418264"/>
            <a:ext cx="18694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ar-SA" sz="2400" b="1">
                <a:solidFill>
                  <a:schemeClr val="bg1"/>
                </a:solidFill>
                <a:latin typeface="Book Antiqua" panose="02040602050305030304" pitchFamily="18" charset="0"/>
                <a:cs typeface="Times New Roman" pitchFamily="18" charset="0"/>
              </a:rPr>
              <a:t>Holy Quran</a:t>
            </a:r>
          </a:p>
        </p:txBody>
      </p:sp>
      <p:pic>
        <p:nvPicPr>
          <p:cNvPr id="7" name="Picture 6">
            <a:extLst>
              <a:ext uri="{FF2B5EF4-FFF2-40B4-BE49-F238E27FC236}">
                <a16:creationId xmlns:a16="http://schemas.microsoft.com/office/drawing/2014/main" id="{E379A5C5-D46D-CB71-2C3C-65F49F8A9139}"/>
              </a:ext>
            </a:extLst>
          </p:cNvPr>
          <p:cNvPicPr>
            <a:picLocks noChangeAspect="1"/>
          </p:cNvPicPr>
          <p:nvPr/>
        </p:nvPicPr>
        <p:blipFill>
          <a:blip r:embed="rId3"/>
          <a:stretch>
            <a:fillRect/>
          </a:stretch>
        </p:blipFill>
        <p:spPr>
          <a:xfrm>
            <a:off x="1544701" y="0"/>
            <a:ext cx="9102598" cy="6858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54" presetClass="entr" presetSubtype="0" accel="100000" fill="hold" grpId="0" nodeType="afterEffect">
                                  <p:childTnLst>
                                    <p:set>
                                      <p:cBhvr>
                                        <p:cTn id="7" dur="1" fill="hold">
                                          <p:stCondLst>
                                            <p:cond delay="0"/>
                                          </p:stCondLst>
                                        </p:cTn>
                                        <p:tgtEl>
                                          <p:spTgt spid="58379"/>
                                        </p:tgtEl>
                                        <p:attrNameLst>
                                          <p:attrName>style.visibility</p:attrName>
                                        </p:attrNameLst>
                                      </p:cBhvr>
                                      <p:to>
                                        <p:strVal val="visible"/>
                                      </p:to>
                                    </p:set>
                                    <p:anim calcmode="lin" valueType="num">
                                      <p:cBhvr>
                                        <p:cTn id="8" dur="500" fill="hold"/>
                                        <p:tgtEl>
                                          <p:spTgt spid="58379"/>
                                        </p:tgtEl>
                                        <p:attrNameLst>
                                          <p:attrName>ppt_w</p:attrName>
                                        </p:attrNameLst>
                                      </p:cBhvr>
                                      <p:tavLst>
                                        <p:tav tm="0">
                                          <p:val>
                                            <p:strVal val="#ppt_w*0.05"/>
                                          </p:val>
                                        </p:tav>
                                        <p:tav tm="100000">
                                          <p:val>
                                            <p:strVal val="#ppt_w"/>
                                          </p:val>
                                        </p:tav>
                                      </p:tavLst>
                                    </p:anim>
                                    <p:anim calcmode="lin" valueType="num">
                                      <p:cBhvr>
                                        <p:cTn id="9" dur="500" fill="hold"/>
                                        <p:tgtEl>
                                          <p:spTgt spid="58379"/>
                                        </p:tgtEl>
                                        <p:attrNameLst>
                                          <p:attrName>ppt_h</p:attrName>
                                        </p:attrNameLst>
                                      </p:cBhvr>
                                      <p:tavLst>
                                        <p:tav tm="0">
                                          <p:val>
                                            <p:strVal val="#ppt_h"/>
                                          </p:val>
                                        </p:tav>
                                        <p:tav tm="100000">
                                          <p:val>
                                            <p:strVal val="#ppt_h"/>
                                          </p:val>
                                        </p:tav>
                                      </p:tavLst>
                                    </p:anim>
                                    <p:anim calcmode="lin" valueType="num">
                                      <p:cBhvr>
                                        <p:cTn id="10" dur="500" fill="hold"/>
                                        <p:tgtEl>
                                          <p:spTgt spid="58379"/>
                                        </p:tgtEl>
                                        <p:attrNameLst>
                                          <p:attrName>ppt_x</p:attrName>
                                        </p:attrNameLst>
                                      </p:cBhvr>
                                      <p:tavLst>
                                        <p:tav tm="0">
                                          <p:val>
                                            <p:strVal val="#ppt_x-.2"/>
                                          </p:val>
                                        </p:tav>
                                        <p:tav tm="100000">
                                          <p:val>
                                            <p:strVal val="#ppt_x"/>
                                          </p:val>
                                        </p:tav>
                                      </p:tavLst>
                                    </p:anim>
                                    <p:anim calcmode="lin" valueType="num">
                                      <p:cBhvr>
                                        <p:cTn id="11" dur="500" fill="hold"/>
                                        <p:tgtEl>
                                          <p:spTgt spid="58379"/>
                                        </p:tgtEl>
                                        <p:attrNameLst>
                                          <p:attrName>ppt_y</p:attrName>
                                        </p:attrNameLst>
                                      </p:cBhvr>
                                      <p:tavLst>
                                        <p:tav tm="0">
                                          <p:val>
                                            <p:strVal val="#ppt_y"/>
                                          </p:val>
                                        </p:tav>
                                        <p:tav tm="100000">
                                          <p:val>
                                            <p:strVal val="#ppt_y"/>
                                          </p:val>
                                        </p:tav>
                                      </p:tavLst>
                                    </p:anim>
                                    <p:animEffect transition="in" filter="fade">
                                      <p:cBhvr>
                                        <p:cTn id="12" dur="500"/>
                                        <p:tgtEl>
                                          <p:spTgt spid="58379"/>
                                        </p:tgtEl>
                                      </p:cBhvr>
                                    </p:animEffect>
                                  </p:childTnLst>
                                </p:cTn>
                              </p:par>
                            </p:childTnLst>
                          </p:cTn>
                        </p:par>
                        <p:par>
                          <p:cTn id="13" fill="hold" nodeType="withGroup">
                            <p:stCondLst>
                              <p:cond delay="500"/>
                            </p:stCondLst>
                            <p:childTnLst>
                              <p:par>
                                <p:cTn id="14" presetID="54" presetClass="entr" presetSubtype="0" accel="100000" fill="hold" grpId="1" nodeType="afterEffect">
                                  <p:childTnLst>
                                    <p:set>
                                      <p:cBhvr>
                                        <p:cTn id="15" dur="1" fill="hold">
                                          <p:stCondLst>
                                            <p:cond delay="0"/>
                                          </p:stCondLst>
                                        </p:cTn>
                                        <p:tgtEl>
                                          <p:spTgt spid="58380"/>
                                        </p:tgtEl>
                                        <p:attrNameLst>
                                          <p:attrName>style.visibility</p:attrName>
                                        </p:attrNameLst>
                                      </p:cBhvr>
                                      <p:to>
                                        <p:strVal val="visible"/>
                                      </p:to>
                                    </p:set>
                                    <p:anim calcmode="lin" valueType="num">
                                      <p:cBhvr>
                                        <p:cTn id="16" dur="500" fill="hold"/>
                                        <p:tgtEl>
                                          <p:spTgt spid="58380"/>
                                        </p:tgtEl>
                                        <p:attrNameLst>
                                          <p:attrName>ppt_w</p:attrName>
                                        </p:attrNameLst>
                                      </p:cBhvr>
                                      <p:tavLst>
                                        <p:tav tm="0">
                                          <p:val>
                                            <p:strVal val="#ppt_w*0.05"/>
                                          </p:val>
                                        </p:tav>
                                        <p:tav tm="100000">
                                          <p:val>
                                            <p:strVal val="#ppt_w"/>
                                          </p:val>
                                        </p:tav>
                                      </p:tavLst>
                                    </p:anim>
                                    <p:anim calcmode="lin" valueType="num">
                                      <p:cBhvr>
                                        <p:cTn id="17" dur="500" fill="hold"/>
                                        <p:tgtEl>
                                          <p:spTgt spid="58380"/>
                                        </p:tgtEl>
                                        <p:attrNameLst>
                                          <p:attrName>ppt_h</p:attrName>
                                        </p:attrNameLst>
                                      </p:cBhvr>
                                      <p:tavLst>
                                        <p:tav tm="0">
                                          <p:val>
                                            <p:strVal val="#ppt_h"/>
                                          </p:val>
                                        </p:tav>
                                        <p:tav tm="100000">
                                          <p:val>
                                            <p:strVal val="#ppt_h"/>
                                          </p:val>
                                        </p:tav>
                                      </p:tavLst>
                                    </p:anim>
                                    <p:anim calcmode="lin" valueType="num">
                                      <p:cBhvr>
                                        <p:cTn id="18" dur="500" fill="hold"/>
                                        <p:tgtEl>
                                          <p:spTgt spid="58380"/>
                                        </p:tgtEl>
                                        <p:attrNameLst>
                                          <p:attrName>ppt_x</p:attrName>
                                        </p:attrNameLst>
                                      </p:cBhvr>
                                      <p:tavLst>
                                        <p:tav tm="0">
                                          <p:val>
                                            <p:strVal val="#ppt_x-.2"/>
                                          </p:val>
                                        </p:tav>
                                        <p:tav tm="100000">
                                          <p:val>
                                            <p:strVal val="#ppt_x"/>
                                          </p:val>
                                        </p:tav>
                                      </p:tavLst>
                                    </p:anim>
                                    <p:anim calcmode="lin" valueType="num">
                                      <p:cBhvr>
                                        <p:cTn id="19" dur="500" fill="hold"/>
                                        <p:tgtEl>
                                          <p:spTgt spid="58380"/>
                                        </p:tgtEl>
                                        <p:attrNameLst>
                                          <p:attrName>ppt_y</p:attrName>
                                        </p:attrNameLst>
                                      </p:cBhvr>
                                      <p:tavLst>
                                        <p:tav tm="0">
                                          <p:val>
                                            <p:strVal val="#ppt_y"/>
                                          </p:val>
                                        </p:tav>
                                        <p:tav tm="100000">
                                          <p:val>
                                            <p:strVal val="#ppt_y"/>
                                          </p:val>
                                        </p:tav>
                                      </p:tavLst>
                                    </p:anim>
                                    <p:animEffect transition="in" filter="fade">
                                      <p:cBhvr>
                                        <p:cTn id="20" dur="500"/>
                                        <p:tgtEl>
                                          <p:spTgt spid="58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9" grpId="0"/>
      <p:bldP spid="58380" grpId="1"/>
    </p:bldLst>
  </p:timing>
</p:sld>
</file>

<file path=ppt/slides/slide2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عنصر نائب للتاريخ 1"/>
          <p:cNvSpPr>
            <a:spLocks noGrp="1"/>
          </p:cNvSpPr>
          <p:nvPr>
            <p:ph type="dt" sz="half" idx="10"/>
          </p:nvPr>
        </p:nvSpPr>
        <p:spPr/>
        <p:txBody>
          <a:bodyPr/>
          <a:lstStyle/>
          <a:p>
            <a:fld id="{C7D5D29E-989A-489D-B9FB-6D504ADAC082}" type="uaqdatetime1">
              <a:rPr lang="ar-SA" smtClean="0"/>
              <a:t>19/07/1445</a:t>
            </a:fld>
            <a:endParaRPr lang="ar-SA"/>
          </a:p>
        </p:txBody>
      </p:sp>
      <p:sp>
        <p:nvSpPr>
          <p:cNvPr id="3" name="عنصر نائب للتذييل 2"/>
          <p:cNvSpPr>
            <a:spLocks noGrp="1"/>
          </p:cNvSpPr>
          <p:nvPr>
            <p:ph type="ftr" sz="quarter" idx="11"/>
          </p:nvPr>
        </p:nvSpPr>
        <p:spPr/>
        <p:txBody>
          <a:bodyPr/>
          <a:lstStyle/>
          <a:p>
            <a:r>
              <a:rPr lang="en-US" err="1"/>
              <a:t>Prof.Tawfik A. Khoja</a:t>
            </a:r>
            <a:endParaRPr lang="ar-SA"/>
          </a:p>
        </p:txBody>
      </p:sp>
      <p:sp>
        <p:nvSpPr>
          <p:cNvPr id="6" name="عنصر نائب لرقم الشريحة 5"/>
          <p:cNvSpPr>
            <a:spLocks noGrp="1"/>
          </p:cNvSpPr>
          <p:nvPr>
            <p:ph type="sldNum" sz="quarter" idx="12"/>
          </p:nvPr>
        </p:nvSpPr>
        <p:spPr/>
        <p:txBody>
          <a:bodyPr/>
          <a:lstStyle/>
          <a:p>
            <a:fld id="{8F5357D0-5098-4968-9ED4-D390F5274265}" type="slidenum">
              <a:rPr lang="ar-SA" smtClean="0"/>
              <a:t>20</a:t>
            </a:fld>
            <a:endParaRPr lang="ar-SA"/>
          </a:p>
        </p:txBody>
      </p:sp>
      <p:sp>
        <p:nvSpPr>
          <p:cNvPr id="5" name="TextBox 4">
            <a:extLst>
              <a:ext uri="{FF2B5EF4-FFF2-40B4-BE49-F238E27FC236}">
                <a16:creationId xmlns:a16="http://schemas.microsoft.com/office/drawing/2014/main" id="{4025AB53-D795-4929-CA2C-E4608CF9C6BC}"/>
              </a:ext>
            </a:extLst>
          </p:cNvPr>
          <p:cNvSpPr txBox="1"/>
          <p:nvPr/>
        </p:nvSpPr>
        <p:spPr>
          <a:xfrm>
            <a:off x="990600" y="381001"/>
            <a:ext cx="10515600" cy="6012608"/>
          </a:xfrm>
          <a:prstGeom prst="rect">
            <a:avLst/>
          </a:prstGeom>
          <a:noFill/>
        </p:spPr>
        <p:txBody>
          <a:bodyPr wrap="square">
            <a:spAutoFit/>
          </a:bodyPr>
          <a:lstStyle/>
          <a:p>
            <a:pPr algn="just" rtl="1">
              <a:lnSpc>
                <a:spcPct val="150000"/>
              </a:lnSpc>
            </a:pPr>
            <a:r>
              <a:rPr lang="ar-SA" sz="3600" b="1">
                <a:solidFill>
                  <a:srgbClr val="FF0000"/>
                </a:solidFill>
                <a:highlight>
                  <a:srgbClr val="FFFF00"/>
                </a:highlight>
                <a:latin typeface="Open Sans" panose="020b0606030504020204" pitchFamily="34" charset="0"/>
              </a:rPr>
              <a:t>الإطار الأخلاقي</a:t>
            </a:r>
            <a:endParaRPr lang="en-US" sz="3600" b="1">
              <a:solidFill>
                <a:srgbClr val="FF0000"/>
              </a:solidFill>
              <a:highlight>
                <a:srgbClr val="FFFF00"/>
              </a:highlight>
              <a:latin typeface="Open Sans" panose="020b0606030504020204" pitchFamily="34" charset="0"/>
            </a:endParaRPr>
          </a:p>
          <a:p>
            <a:pPr algn="just" rtl="1">
              <a:lnSpc>
                <a:spcPct val="150000"/>
              </a:lnSpc>
            </a:pPr>
            <a:r>
              <a:rPr lang="ar-SA" sz="3200" b="1">
                <a:latin typeface="Open Sans" panose="020b0606030504020204" pitchFamily="34" charset="0"/>
              </a:rPr>
              <a:t>يتضمن مجال الأخلاق تنظيم المبادئ والقيم ومعايير السلوك والدفاع عنها والتوصية بها.</a:t>
            </a:r>
          </a:p>
          <a:p>
            <a:pPr marL="457200" indent="-457200" algn="just" rtl="1">
              <a:lnSpc>
                <a:spcPct val="150000"/>
              </a:lnSpc>
              <a:buFont typeface="Arial" panose="020b0604020202020204" pitchFamily="34" charset="0"/>
              <a:buChar char="•"/>
            </a:pPr>
            <a:r>
              <a:rPr lang="ar-SA" sz="3200" b="1">
                <a:latin typeface="Open Sans" panose="020b0606030504020204" pitchFamily="34" charset="0"/>
              </a:rPr>
              <a:t>السلوك الأخلاقي هو الأساس لمهنة الطب لأنه يحدد الواجبات الائتمانية للمهنيين الطبيين والمنظمات المقدمة.</a:t>
            </a:r>
          </a:p>
          <a:p>
            <a:pPr marL="457200" indent="-457200" algn="just" rtl="1">
              <a:lnSpc>
                <a:spcPct val="150000"/>
              </a:lnSpc>
              <a:buFont typeface="Arial" panose="020b0604020202020204" pitchFamily="34" charset="0"/>
              <a:buChar char="•"/>
            </a:pPr>
            <a:r>
              <a:rPr lang="ar-SA" sz="3200" b="1">
                <a:latin typeface="Open Sans" panose="020b0606030504020204" pitchFamily="34" charset="0"/>
              </a:rPr>
              <a:t>ومن خلال وضع مبادئ توجيهية ملموسة لاستخدام البيانات السريرية للبحث والرعاية والتطوير، فإننا نعتقد أن الأخلاقيات يجب أن تقود الأطر القانونية والتنظيمية.</a:t>
            </a:r>
            <a:endParaRPr lang="en-US" sz="3200" b="1">
              <a:latin typeface="Open Sans" panose="020b0606030504020204" pitchFamily="34" charset="0"/>
            </a:endParaRPr>
          </a:p>
        </p:txBody>
      </p:sp>
    </p:spTree>
    <p:extLst>
      <p:ext uri="{BB962C8B-B14F-4D97-AF65-F5344CB8AC3E}">
        <p14:creationId xmlns:p14="http://schemas.microsoft.com/office/powerpoint/2010/main" val="1686990876"/>
      </p:ext>
    </p:extLst>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عنصر نائب للتاريخ 1"/>
          <p:cNvSpPr>
            <a:spLocks noGrp="1"/>
          </p:cNvSpPr>
          <p:nvPr>
            <p:ph type="dt" sz="half" idx="10"/>
          </p:nvPr>
        </p:nvSpPr>
        <p:spPr/>
        <p:txBody>
          <a:bodyPr/>
          <a:lstStyle/>
          <a:p>
            <a:fld id="{C7D5D29E-989A-489D-B9FB-6D504ADAC082}" type="uaqdatetime1">
              <a:rPr lang="ar-SA" smtClean="0"/>
              <a:t>19/07/1445</a:t>
            </a:fld>
            <a:endParaRPr lang="ar-SA"/>
          </a:p>
        </p:txBody>
      </p:sp>
      <p:sp>
        <p:nvSpPr>
          <p:cNvPr id="3" name="عنصر نائب للتذييل 2"/>
          <p:cNvSpPr>
            <a:spLocks noGrp="1"/>
          </p:cNvSpPr>
          <p:nvPr>
            <p:ph type="ftr" sz="quarter" idx="11"/>
          </p:nvPr>
        </p:nvSpPr>
        <p:spPr/>
        <p:txBody>
          <a:bodyPr/>
          <a:lstStyle/>
          <a:p>
            <a:r>
              <a:rPr lang="en-US" err="1"/>
              <a:t>Prof.Tawfik A. Khoja</a:t>
            </a:r>
            <a:endParaRPr lang="ar-SA"/>
          </a:p>
        </p:txBody>
      </p:sp>
      <p:sp>
        <p:nvSpPr>
          <p:cNvPr id="6" name="عنصر نائب لرقم الشريحة 5"/>
          <p:cNvSpPr>
            <a:spLocks noGrp="1"/>
          </p:cNvSpPr>
          <p:nvPr>
            <p:ph type="sldNum" sz="quarter" idx="12"/>
          </p:nvPr>
        </p:nvSpPr>
        <p:spPr/>
        <p:txBody>
          <a:bodyPr/>
          <a:lstStyle/>
          <a:p>
            <a:fld id="{8F5357D0-5098-4968-9ED4-D390F5274265}" type="slidenum">
              <a:rPr lang="ar-SA" smtClean="0"/>
              <a:t>21</a:t>
            </a:fld>
            <a:endParaRPr lang="ar-SA"/>
          </a:p>
        </p:txBody>
      </p:sp>
      <p:pic>
        <p:nvPicPr>
          <p:cNvPr id="1026" name="Picture 2">
            <a:hlinkClick r:id="rId3"/>
            <a:extLst>
              <a:ext uri="{FF2B5EF4-FFF2-40B4-BE49-F238E27FC236}">
                <a16:creationId xmlns:a16="http://schemas.microsoft.com/office/drawing/2014/main" id="{2145306A-36F2-9987-01DB-9A2AE1FDA85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90675" y="0"/>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9AEDBDE-194F-629E-7226-8D681A2FC95F}"/>
              </a:ext>
            </a:extLst>
          </p:cNvPr>
          <p:cNvSpPr txBox="1"/>
          <p:nvPr/>
        </p:nvSpPr>
        <p:spPr>
          <a:xfrm>
            <a:off x="762000" y="228600"/>
            <a:ext cx="10287000" cy="3200876"/>
          </a:xfrm>
          <a:prstGeom prst="rect">
            <a:avLst/>
          </a:prstGeom>
          <a:noFill/>
        </p:spPr>
        <p:txBody>
          <a:bodyPr wrap="square">
            <a:spAutoFit/>
          </a:bodyPr>
          <a:lstStyle/>
          <a:p>
            <a:pPr algn="just" rtl="1"/>
            <a:r>
              <a:rPr lang="ar-SA" altLang="en-US" sz="2800" b="1" u="sng">
                <a:solidFill>
                  <a:srgbClr val="C00000"/>
                </a:solidFill>
                <a:latin typeface="Open Sans" panose="020b0606030504020204" pitchFamily="34" charset="0"/>
                <a:cs typeface="Open Sans" panose="020b0606030504020204" pitchFamily="34" charset="0"/>
              </a:rPr>
              <a:t>اقترح ديفيد ب. لارسون وآخرون الالتزامات الأخلاقية الأساسية السبعة التي اقترحها فادن وآخرون، والتي تم تلخيصها في الجدول.</a:t>
            </a:r>
          </a:p>
          <a:p>
            <a:pPr algn="just" rtl="1"/>
            <a:endParaRPr lang="en-US" sz="1400" b="1">
              <a:latin typeface="Open Sans" panose="020b0606030504020204" pitchFamily="34" charset="0"/>
            </a:endParaRPr>
          </a:p>
          <a:p>
            <a:pPr algn="just" rtl="1"/>
            <a:r>
              <a:rPr lang="ar-SA" sz="2400" b="1">
                <a:latin typeface="Open Sans" panose="020b0606030504020204" pitchFamily="34" charset="0"/>
              </a:rPr>
              <a:t>ستة من هذه الالتزامات موجهة إلى الباحثين والأطباء والإداريين والدافعين والمشترين.</a:t>
            </a:r>
          </a:p>
          <a:p>
            <a:pPr algn="just" rtl="1"/>
            <a:r>
              <a:rPr lang="ar-SA" sz="2400" b="1">
                <a:latin typeface="Open Sans" panose="020b0606030504020204" pitchFamily="34" charset="0"/>
              </a:rPr>
              <a:t>بعض هذه الكيانات هي كيانات غير ربحية، في حين أن بعضها الآخر عبارة عن كيانات هادفة للربح، مثل شبكات المستشفيات ومؤسسات الرعاية المُدارة والمشترين.</a:t>
            </a:r>
            <a:endParaRPr lang="en-US" sz="2400" b="1">
              <a:latin typeface="Open Sans" panose="020b0606030504020204" pitchFamily="34" charset="0"/>
            </a:endParaRPr>
          </a:p>
          <a:p>
            <a:pPr algn="just"/>
            <a:endParaRPr lang="en-US" sz="1200" b="1">
              <a:latin typeface="Open Sans" panose="020b0606030504020204" pitchFamily="34" charset="0"/>
            </a:endParaRPr>
          </a:p>
          <a:p>
            <a:pPr algn="just" rtl="1"/>
            <a:r>
              <a:rPr lang="ar-SA" sz="2400" b="1">
                <a:solidFill>
                  <a:srgbClr val="000099"/>
                </a:solidFill>
                <a:latin typeface="Open Sans" panose="020b0606030504020204" pitchFamily="34" charset="0"/>
              </a:rPr>
              <a:t>أما الالتزام السابع، وهو الالتزام "بالمساهمة في تحقيق الهدف المشترك المتمثل في تحسين جودة وقيمة الرعاية السريرية وأنظمة الرعاية الصحية"، فهو موجه للمرضى.</a:t>
            </a:r>
            <a:endParaRPr lang="en-US" sz="2400" b="1">
              <a:solidFill>
                <a:srgbClr val="000099"/>
              </a:solidFill>
            </a:endParaRPr>
          </a:p>
        </p:txBody>
      </p:sp>
      <p:pic>
        <p:nvPicPr>
          <p:cNvPr id="9" name="Picture 8">
            <a:extLst>
              <a:ext uri="{FF2B5EF4-FFF2-40B4-BE49-F238E27FC236}">
                <a16:creationId xmlns:a16="http://schemas.microsoft.com/office/drawing/2014/main" id="{68B8858F-FE61-6459-8536-0C41A46B1707}"/>
              </a:ext>
            </a:extLst>
          </p:cNvPr>
          <p:cNvPicPr>
            <a:picLocks noChangeAspect="1"/>
          </p:cNvPicPr>
          <p:nvPr/>
        </p:nvPicPr>
        <p:blipFill>
          <a:blip r:embed="rId4"/>
          <a:stretch>
            <a:fillRect/>
          </a:stretch>
        </p:blipFill>
        <p:spPr>
          <a:xfrm>
            <a:off x="1524000" y="3665855"/>
            <a:ext cx="9220200" cy="3048000"/>
          </a:xfrm>
          <a:prstGeom prst="rect">
            <a:avLst/>
          </a:prstGeom>
        </p:spPr>
      </p:pic>
    </p:spTree>
    <p:extLst>
      <p:ext uri="{BB962C8B-B14F-4D97-AF65-F5344CB8AC3E}">
        <p14:creationId xmlns:p14="http://schemas.microsoft.com/office/powerpoint/2010/main" val="1255560077"/>
      </p:ext>
    </p:extLst>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عنصر نائب للتذييل 1"/>
          <p:cNvSpPr>
            <a:spLocks noGrp="1"/>
          </p:cNvSpPr>
          <p:nvPr>
            <p:ph type="ftr" sz="quarter" idx="11"/>
          </p:nvPr>
        </p:nvSpPr>
        <p:spPr/>
        <p:txBody>
          <a:bodyPr/>
          <a:lstStyle/>
          <a:p>
            <a:r>
              <a:rPr lang="en-GB"/>
              <a:t>Prof. Tawfik A. Khoja</a:t>
            </a:r>
            <a:endParaRPr lang="ar-SA"/>
          </a:p>
        </p:txBody>
      </p:sp>
      <p:sp>
        <p:nvSpPr>
          <p:cNvPr id="3" name="عنصر نائب لرقم الشريحة 2"/>
          <p:cNvSpPr>
            <a:spLocks noGrp="1"/>
          </p:cNvSpPr>
          <p:nvPr>
            <p:ph type="sldNum" sz="quarter" idx="12"/>
          </p:nvPr>
        </p:nvSpPr>
        <p:spPr/>
        <p:txBody>
          <a:bodyPr/>
          <a:lstStyle/>
          <a:p>
            <a:fld id="{BB901C35-EF7F-4CB2-A6CE-12DBBFA37FA5}" type="slidenum">
              <a:rPr lang="ar-SA" smtClean="0"/>
              <a:t>22</a:t>
            </a:fld>
            <a:endParaRPr lang="ar-SA"/>
          </a:p>
        </p:txBody>
      </p:sp>
      <p:sp>
        <p:nvSpPr>
          <p:cNvPr id="5" name="TextBox 4">
            <a:extLst>
              <a:ext uri="{FF2B5EF4-FFF2-40B4-BE49-F238E27FC236}">
                <a16:creationId xmlns:a16="http://schemas.microsoft.com/office/drawing/2014/main" id="{E1D54904-CB15-56C9-5A61-BCDD04B7417E}"/>
              </a:ext>
            </a:extLst>
          </p:cNvPr>
          <p:cNvSpPr txBox="1"/>
          <p:nvPr/>
        </p:nvSpPr>
        <p:spPr>
          <a:xfrm>
            <a:off x="609600" y="444158"/>
            <a:ext cx="7162800" cy="4926349"/>
          </a:xfrm>
          <a:prstGeom prst="rect">
            <a:avLst/>
          </a:prstGeom>
          <a:noFill/>
        </p:spPr>
        <p:txBody>
          <a:bodyPr wrap="square">
            <a:spAutoFit/>
          </a:bodyPr>
          <a:lstStyle/>
          <a:p>
            <a:pPr algn="r" rtl="1">
              <a:lnSpc>
                <a:spcPct val="150000"/>
              </a:lnSpc>
            </a:pPr>
            <a:r>
              <a:rPr lang="ar-SA" sz="3600" b="1" i="0">
                <a:solidFill>
                  <a:srgbClr val="C00000"/>
                </a:solidFill>
                <a:effectLst/>
                <a:highlight>
                  <a:srgbClr val="FFFF00"/>
                </a:highlight>
                <a:latin typeface="open sans" panose="020b0606030504020204" pitchFamily="34" charset="0"/>
              </a:rPr>
              <a:t>المبادئ الأخلاقية للذكاء الاصطناعي في الطب</a:t>
            </a:r>
            <a:endParaRPr lang="en-US" b="1" i="0">
              <a:solidFill>
                <a:srgbClr val="C00000"/>
              </a:solidFill>
              <a:effectLst/>
              <a:highlight>
                <a:srgbClr val="FFFF00"/>
              </a:highlight>
              <a:latin typeface="open sans" panose="020b0606030504020204" pitchFamily="34" charset="0"/>
            </a:endParaRPr>
          </a:p>
          <a:p>
            <a:pPr algn="r" rtl="1">
              <a:lnSpc>
                <a:spcPct val="150000"/>
              </a:lnSpc>
            </a:pPr>
            <a:r>
              <a:rPr lang="ar-SA" sz="3200" b="1">
                <a:solidFill>
                  <a:srgbClr val="C00000"/>
                </a:solidFill>
                <a:effectLst/>
                <a:highlight>
                  <a:srgbClr val="00FFFF"/>
                </a:highlight>
                <a:latin typeface="open sans" panose="020b0606030504020204" pitchFamily="34" charset="0"/>
              </a:rPr>
              <a:t>المبدأ 1: السلامة</a:t>
            </a:r>
            <a:endParaRPr lang="en-US" sz="3200" b="1">
              <a:solidFill>
                <a:srgbClr val="C00000"/>
              </a:solidFill>
              <a:effectLst/>
              <a:highlight>
                <a:srgbClr val="00FFFF"/>
              </a:highlight>
              <a:latin typeface="open sans" panose="020b0606030504020204" pitchFamily="34" charset="0"/>
            </a:endParaRPr>
          </a:p>
          <a:p>
            <a:pPr algn="r" rtl="1">
              <a:lnSpc>
                <a:spcPct val="150000"/>
              </a:lnSpc>
            </a:pPr>
            <a:r>
              <a:rPr lang="ar-SA" sz="2400" b="1">
                <a:effectLst/>
              </a:rPr>
              <a:t>على الرغم من أن تعلم الآلة والذكاء الاصطناعي يتمتعان بإمكانات هائلة، إلا أن مجموعة من المخاطر الجديدة ستظهر من تعلم الآلة والذكاء الاصطناعي أو من خلال تنفيذها.</a:t>
            </a:r>
          </a:p>
          <a:p>
            <a:pPr algn="r" rtl="1">
              <a:lnSpc>
                <a:spcPct val="150000"/>
              </a:lnSpc>
            </a:pPr>
            <a:r>
              <a:rPr lang="ar-SA" sz="2400" b="1">
                <a:effectLst/>
              </a:rPr>
              <a:t>يجب أن يكون الاعتبار الأول والأهم في تطوير أو نشر أو استخدام تعلم الآلة أو الذكاء الاصطناعي هو سلامة المرضى وجودة الرعاية، مع وجود قاعدة الأدلة التي تدعم ذلك.</a:t>
            </a:r>
            <a:endParaRPr lang="en-US" sz="2400" b="1">
              <a:effectLst/>
            </a:endParaRPr>
          </a:p>
        </p:txBody>
      </p:sp>
      <p:pic>
        <p:nvPicPr>
          <p:cNvPr id="6" name="صورة 3">
            <a:extLst>
              <a:ext uri="{FF2B5EF4-FFF2-40B4-BE49-F238E27FC236}">
                <a16:creationId xmlns:a16="http://schemas.microsoft.com/office/drawing/2014/main" id="{C13B6A96-E5B2-5B32-C08F-5DCB3DBD415F}"/>
              </a:ext>
            </a:extLst>
          </p:cNvPr>
          <p:cNvPicPr>
            <a:picLocks noChangeAspect="1"/>
          </p:cNvPicPr>
          <p:nvPr/>
        </p:nvPicPr>
        <p:blipFill>
          <a:blip r:embed="rId2"/>
          <a:srcRect l="32281" t="8000" r="33069" b="8000"/>
          <a:stretch>
            <a:fillRect/>
          </a:stretch>
        </p:blipFill>
        <p:spPr>
          <a:xfrm>
            <a:off x="8229600" y="2953092"/>
            <a:ext cx="4114800" cy="3460750"/>
          </a:xfrm>
          <a:prstGeom prst="rect">
            <a:avLst/>
          </a:prstGeom>
          <a:ln>
            <a:noFill/>
          </a:ln>
          <a:effectLst>
            <a:reflection blurRad="12700" stA="30000" endPos="30000" dist="5000" dir="5400000" sy="-100000" algn="bl" rotWithShape="0"/>
          </a:effectLst>
          <a:scene3d>
            <a:camera prst="perspectiveContrastingLeftFacing"/>
            <a:lightRig rig="threePt" dir="t">
              <a:rot lat="0" lon="0" rev="2700000"/>
            </a:lightRig>
          </a:scene3d>
          <a:sp3d>
            <a:bevelT w="63500" h="50800"/>
          </a:sp3d>
        </p:spPr>
      </p:pic>
      <p:pic>
        <p:nvPicPr>
          <p:cNvPr id="4" name="Picture 8" descr="43-1">
            <a:extLst>
              <a:ext uri="{FF2B5EF4-FFF2-40B4-BE49-F238E27FC236}">
                <a16:creationId xmlns:a16="http://schemas.microsoft.com/office/drawing/2014/main" id="{B4ED9463-4D0C-CEE6-E9DE-AC24995E0925}"/>
              </a:ext>
            </a:extLst>
          </p:cNvPr>
          <p:cNvPicPr>
            <a:picLocks noChangeAspect="1" noChangeArrowheads="1"/>
          </p:cNvPicPr>
          <p:nvPr/>
        </p:nvPicPr>
        <p:blipFill>
          <a:blip r:embed="rId3"/>
          <a:stretch>
            <a:fillRect/>
          </a:stretch>
        </p:blipFill>
        <p:spPr bwMode="auto">
          <a:xfrm>
            <a:off x="7772400" y="0"/>
            <a:ext cx="4419600" cy="2563022"/>
          </a:xfrm>
          <a:prstGeom prst="rect">
            <a:avLst/>
          </a:prstGeom>
          <a:noFill/>
          <a:ln w="9525">
            <a:noFill/>
            <a:miter lim="800000"/>
          </a:ln>
          <a:scene3d>
            <a:camera prst="orthographicFront"/>
            <a:lightRig rig="threePt" dir="t"/>
          </a:scene3d>
          <a:sp3d>
            <a:bevelT prst="angle"/>
          </a:sp3d>
        </p:spPr>
      </p:pic>
    </p:spTree>
    <p:extLst>
      <p:ext uri="{BB962C8B-B14F-4D97-AF65-F5344CB8AC3E}">
        <p14:creationId xmlns:p14="http://schemas.microsoft.com/office/powerpoint/2010/main" val="1673143042"/>
      </p:ext>
    </p:extLst>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عنصر نائب للتاريخ 1"/>
          <p:cNvSpPr>
            <a:spLocks noGrp="1"/>
          </p:cNvSpPr>
          <p:nvPr>
            <p:ph type="dt" sz="half" idx="10"/>
          </p:nvPr>
        </p:nvSpPr>
        <p:spPr/>
        <p:txBody>
          <a:bodyPr/>
          <a:lstStyle/>
          <a:p>
            <a:fld id="{C7D5D29E-989A-489D-B9FB-6D504ADAC082}" type="uaqdatetime1">
              <a:rPr lang="ar-SA" smtClean="0"/>
              <a:t>19/07/1445</a:t>
            </a:fld>
            <a:endParaRPr lang="ar-SA"/>
          </a:p>
        </p:txBody>
      </p:sp>
      <p:sp>
        <p:nvSpPr>
          <p:cNvPr id="3" name="عنصر نائب للتذييل 2"/>
          <p:cNvSpPr>
            <a:spLocks noGrp="1"/>
          </p:cNvSpPr>
          <p:nvPr>
            <p:ph type="ftr" sz="quarter" idx="11"/>
          </p:nvPr>
        </p:nvSpPr>
        <p:spPr/>
        <p:txBody>
          <a:bodyPr/>
          <a:lstStyle/>
          <a:p>
            <a:r>
              <a:rPr lang="en-US" err="1"/>
              <a:t>Prof.Tawfik A. Khoja</a:t>
            </a:r>
            <a:endParaRPr lang="ar-SA"/>
          </a:p>
        </p:txBody>
      </p:sp>
      <p:sp>
        <p:nvSpPr>
          <p:cNvPr id="6" name="عنصر نائب لرقم الشريحة 5"/>
          <p:cNvSpPr>
            <a:spLocks noGrp="1"/>
          </p:cNvSpPr>
          <p:nvPr>
            <p:ph type="sldNum" sz="quarter" idx="12"/>
          </p:nvPr>
        </p:nvSpPr>
        <p:spPr/>
        <p:txBody>
          <a:bodyPr/>
          <a:lstStyle/>
          <a:p>
            <a:fld id="{8F5357D0-5098-4968-9ED4-D390F5274265}" type="slidenum">
              <a:rPr lang="ar-SA" smtClean="0"/>
              <a:t>23</a:t>
            </a:fld>
            <a:endParaRPr lang="ar-SA"/>
          </a:p>
        </p:txBody>
      </p:sp>
      <p:sp>
        <p:nvSpPr>
          <p:cNvPr id="5" name="TextBox 4">
            <a:extLst>
              <a:ext uri="{FF2B5EF4-FFF2-40B4-BE49-F238E27FC236}">
                <a16:creationId xmlns:a16="http://schemas.microsoft.com/office/drawing/2014/main" id="{45710B85-7418-397D-D104-B38E2C455414}"/>
              </a:ext>
            </a:extLst>
          </p:cNvPr>
          <p:cNvSpPr txBox="1"/>
          <p:nvPr/>
        </p:nvSpPr>
        <p:spPr>
          <a:xfrm>
            <a:off x="533400" y="0"/>
            <a:ext cx="10820400" cy="6327245"/>
          </a:xfrm>
          <a:prstGeom prst="rect">
            <a:avLst/>
          </a:prstGeom>
          <a:noFill/>
        </p:spPr>
        <p:txBody>
          <a:bodyPr wrap="square">
            <a:spAutoFit/>
          </a:bodyPr>
          <a:lstStyle/>
          <a:p>
            <a:pPr algn="just" rtl="1">
              <a:lnSpc>
                <a:spcPct val="150000"/>
              </a:lnSpc>
            </a:pPr>
            <a:r>
              <a:rPr lang="ar-SA" sz="3200" b="1">
                <a:solidFill>
                  <a:srgbClr val="C00000"/>
                </a:solidFill>
                <a:effectLst/>
                <a:highlight>
                  <a:srgbClr val="00FFFF"/>
                </a:highlight>
                <a:latin typeface="open sans" panose="020b0606030504020204" pitchFamily="34" charset="0"/>
              </a:rPr>
              <a:t>المبدأ 2: الخصوصية</a:t>
            </a:r>
            <a:endParaRPr lang="en-US" sz="3200" b="1">
              <a:solidFill>
                <a:srgbClr val="C00000"/>
              </a:solidFill>
              <a:effectLst/>
              <a:highlight>
                <a:srgbClr val="00FFFF"/>
              </a:highlight>
              <a:latin typeface="open sans" panose="020b0606030504020204" pitchFamily="34" charset="0"/>
            </a:endParaRPr>
          </a:p>
          <a:p>
            <a:pPr algn="just" rtl="1">
              <a:lnSpc>
                <a:spcPct val="150000"/>
              </a:lnSpc>
            </a:pPr>
            <a:r>
              <a:rPr lang="ar-SA" sz="2000" b="1">
                <a:latin typeface="Source Sans Pro" panose="020b0503030403020204" pitchFamily="34" charset="0"/>
              </a:rPr>
              <a:t>يجب أن يهدف التعامل مع مخاوف الخصوصية المتعلقة باستخدام الذكاء الاصطناعي إلى تجاوز الامتثال الأساسي للقوانين ذات الصلة ومعالجة القيم والمقايضات المختلفة التي تنطوي عليها مصالح الخصوصية.</a:t>
            </a:r>
            <a:r>
              <a:rPr lang="en-US" sz="2000" b="1">
                <a:latin typeface="Source Sans Pro" panose="020b0503030403020204" pitchFamily="34" charset="0"/>
              </a:rPr>
              <a:t>.</a:t>
            </a:r>
          </a:p>
          <a:p>
            <a:pPr marL="285750" indent="-285750" algn="just" rtl="1">
              <a:lnSpc>
                <a:spcPct val="150000"/>
              </a:lnSpc>
              <a:buFont typeface="Wingdings" panose="05000000000000000000" pitchFamily="2" charset="2"/>
              <a:buChar char="§"/>
            </a:pPr>
            <a:endParaRPr lang="en-US" sz="400" b="1">
              <a:latin typeface="Source Sans Pro" panose="020b0503030403020204" pitchFamily="34" charset="0"/>
            </a:endParaRPr>
          </a:p>
          <a:p>
            <a:pPr marL="285750" indent="-285750" algn="just" rtl="1">
              <a:lnSpc>
                <a:spcPct val="150000"/>
              </a:lnSpc>
              <a:buFont typeface="Wingdings" panose="05000000000000000000" pitchFamily="2" charset="2"/>
              <a:buChar char="§"/>
            </a:pPr>
            <a:r>
              <a:rPr lang="ar-SA" sz="2000" b="1">
                <a:latin typeface="Source Sans Pro" panose="020b0503030403020204" pitchFamily="34" charset="0"/>
              </a:rPr>
              <a:t>الخصوصية هي مفهوم يتضمن مجموعة من الحقوق والالتزامات التي تهدف إلى حماية الفرد من التدخلات أو التدخلات غير المرغوب فيها في مجاله.</a:t>
            </a:r>
            <a:endParaRPr lang="en-US" sz="2000" b="1">
              <a:latin typeface="Source Sans Pro" panose="020b0503030403020204" pitchFamily="34" charset="0"/>
            </a:endParaRPr>
          </a:p>
          <a:p>
            <a:pPr marL="285750" indent="-285750" algn="just" rtl="1">
              <a:lnSpc>
                <a:spcPct val="150000"/>
              </a:lnSpc>
              <a:buFont typeface="Wingdings" panose="05000000000000000000" pitchFamily="2" charset="2"/>
              <a:buChar char="§"/>
            </a:pPr>
            <a:r>
              <a:rPr lang="ar-SA" sz="2400" b="1">
                <a:highlight>
                  <a:srgbClr val="C0C0C0"/>
                </a:highlight>
                <a:latin typeface="SimSun" panose="02010600030101010101" pitchFamily="2" charset="-122"/>
                <a:ea typeface="SimSun" panose="02010600030101010101" pitchFamily="2" charset="-122"/>
              </a:rPr>
              <a:t>إدارة البيانات وحمايتها والمسؤولية، نظرًا لأن البيانات مورد قيم، هناك حاجة والتزام كبيرين لاستخدام البيانات بشكل مناسب والتطوير العاجل للإطار القانوني: هناك حاجة إلى بناء لتحديد المبادئ الأخلاقية التي يجب أن تحكمها. يجب على جميع الأطراف التأكد من أن جميع المعرفة المستمدة من البيانات سيتم استخدامها لأغراض مفيدة. ومن مصلحة الجمهور التأكد من أن كل من لديه حق الوصول إلى هذا المورد يلتزم بهذه الالتزامات الأخلاقية.</a:t>
            </a:r>
            <a:endParaRPr lang="en-US" b="1">
              <a:latin typeface="Source Sans Pro" panose="020b0503030403020204" pitchFamily="34" charset="0"/>
            </a:endParaRPr>
          </a:p>
          <a:p>
            <a:pPr marL="285750" indent="-285750" algn="just">
              <a:lnSpc>
                <a:spcPct val="150000"/>
              </a:lnSpc>
              <a:buFont typeface="Wingdings" panose="05000000000000000000" pitchFamily="2" charset="2"/>
              <a:buChar char="§"/>
            </a:pPr>
            <a:endParaRPr lang="en-US" b="1">
              <a:latin typeface="Source Sans Pro" panose="020b0503030403020204" pitchFamily="34" charset="0"/>
            </a:endParaRPr>
          </a:p>
          <a:p>
            <a:pPr marL="285750" indent="-285750" algn="just">
              <a:lnSpc>
                <a:spcPct val="150000"/>
              </a:lnSpc>
              <a:buFont typeface="Wingdings" panose="05000000000000000000" pitchFamily="2" charset="2"/>
              <a:buChar char="§"/>
            </a:pPr>
            <a:endParaRPr lang="en-US" b="1">
              <a:latin typeface="Source Sans Pro" panose="020b0503030403020204" pitchFamily="34" charset="0"/>
            </a:endParaRPr>
          </a:p>
        </p:txBody>
      </p:sp>
      <p:sp>
        <p:nvSpPr>
          <p:cNvPr id="8" name="TextBox 7">
            <a:extLst>
              <a:ext uri="{FF2B5EF4-FFF2-40B4-BE49-F238E27FC236}">
                <a16:creationId xmlns:a16="http://schemas.microsoft.com/office/drawing/2014/main" id="{CE7BDDAE-A4F6-AF15-18BD-0C998623AF2B}"/>
              </a:ext>
            </a:extLst>
          </p:cNvPr>
          <p:cNvSpPr txBox="1"/>
          <p:nvPr/>
        </p:nvSpPr>
        <p:spPr>
          <a:xfrm>
            <a:off x="685800" y="5624486"/>
            <a:ext cx="10820400" cy="547714"/>
          </a:xfrm>
          <a:prstGeom prst="rect">
            <a:avLst/>
          </a:prstGeom>
          <a:noFill/>
        </p:spPr>
        <p:txBody>
          <a:bodyPr wrap="square">
            <a:spAutoFit/>
          </a:bodyPr>
          <a:lstStyle/>
          <a:p>
            <a:pPr algn="ctr" rtl="1">
              <a:lnSpc>
                <a:spcPct val="150000"/>
              </a:lnSpc>
            </a:pPr>
            <a:r>
              <a:rPr lang="ar-SA" sz="2200" b="1" i="1">
                <a:effectLst/>
                <a:highlight>
                  <a:srgbClr val="FFFF00"/>
                </a:highlight>
              </a:rPr>
              <a:t>يجب تخزين بيانات المريض بشكل آمن وبما يتماشى مع القوانين وأفضل الممارسات ذات الصلة.</a:t>
            </a:r>
            <a:endParaRPr lang="en-US" sz="2200">
              <a:effectLst/>
              <a:highlight>
                <a:srgbClr val="FFFF00"/>
              </a:highlight>
            </a:endParaRPr>
          </a:p>
        </p:txBody>
      </p:sp>
    </p:spTree>
    <p:extLst>
      <p:ext uri="{BB962C8B-B14F-4D97-AF65-F5344CB8AC3E}">
        <p14:creationId xmlns:p14="http://schemas.microsoft.com/office/powerpoint/2010/main" val="3666162097"/>
      </p:ext>
    </p:extLst>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extBox 1">
            <a:extLst>
              <a:ext uri="{FF2B5EF4-FFF2-40B4-BE49-F238E27FC236}">
                <a16:creationId xmlns:a16="http://schemas.microsoft.com/office/drawing/2014/main" id="{4A2DAB65-81FC-920F-0A35-002E841F034F}"/>
              </a:ext>
            </a:extLst>
          </p:cNvPr>
          <p:cNvSpPr txBox="1"/>
          <p:nvPr/>
        </p:nvSpPr>
        <p:spPr>
          <a:xfrm>
            <a:off x="152401" y="533400"/>
            <a:ext cx="11125200" cy="4408899"/>
          </a:xfrm>
          <a:prstGeom prst="rect">
            <a:avLst/>
          </a:prstGeom>
          <a:noFill/>
        </p:spPr>
        <p:txBody>
          <a:bodyPr wrap="square">
            <a:spAutoFit/>
          </a:bodyPr>
          <a:lstStyle/>
          <a:p>
            <a:pPr marL="457200" marR="0" indent="-457200" algn="just" rtl="1">
              <a:lnSpc>
                <a:spcPct val="150000"/>
              </a:lnSpc>
              <a:spcBef>
                <a:spcPct val="0"/>
              </a:spcBef>
              <a:spcAft>
                <a:spcPts val="800"/>
              </a:spcAft>
              <a:buFont typeface="Wingdings" panose="05000000000000000000" pitchFamily="2" charset="2"/>
              <a:buChar char="v"/>
            </a:pPr>
            <a:r>
              <a:rPr lang="ar-SA" sz="3200" b="1" kern="100">
                <a:solidFill>
                  <a:schemeClr val="accent1">
                    <a:lumMod val="20000"/>
                    <a:lumOff val="80000"/>
                  </a:schemeClr>
                </a:solidFill>
                <a:highlight>
                  <a:srgbClr val="FF0000"/>
                </a:highlight>
                <a:latin typeface="Calibri" panose="020f0502020204030204" pitchFamily="34" charset="0"/>
                <a:cs typeface="Simplified Arabic" panose="02020603050405020304" pitchFamily="18" charset="-78"/>
              </a:rPr>
              <a:t>واجبات الفريق الصحي وعلاقتهم بالمريض.</a:t>
            </a:r>
            <a:endParaRPr lang="en-US" sz="3200" b="1" kern="100">
              <a:solidFill>
                <a:schemeClr val="accent1">
                  <a:lumMod val="20000"/>
                  <a:lumOff val="80000"/>
                </a:schemeClr>
              </a:solidFill>
              <a:highlight>
                <a:srgbClr val="FF0000"/>
              </a:highlight>
              <a:latin typeface="Calibri" panose="020f0502020204030204" pitchFamily="34" charset="0"/>
              <a:cs typeface="Simplified Arabic" panose="02020603050405020304" pitchFamily="18" charset="-78"/>
            </a:endParaRPr>
          </a:p>
          <a:p>
            <a:pPr marL="457200" marR="0" indent="-457200" algn="just">
              <a:lnSpc>
                <a:spcPct val="150000"/>
              </a:lnSpc>
              <a:spcBef>
                <a:spcPct val="0"/>
              </a:spcBef>
              <a:spcAft>
                <a:spcPts val="800"/>
              </a:spcAft>
              <a:buFont typeface="Wingdings" panose="05000000000000000000" pitchFamily="2" charset="2"/>
              <a:buChar char="v"/>
            </a:pPr>
            <a:endParaRPr lang="en-US" sz="3200" b="1" kern="100">
              <a:solidFill>
                <a:schemeClr val="accent1">
                  <a:lumMod val="20000"/>
                  <a:lumOff val="80000"/>
                </a:schemeClr>
              </a:solidFill>
              <a:highlight>
                <a:srgbClr val="FF0000"/>
              </a:highlight>
              <a:latin typeface="Calibri" panose="020f0502020204030204" pitchFamily="34" charset="0"/>
              <a:cs typeface="Simplified Arabic" panose="02020603050405020304" pitchFamily="18" charset="-78"/>
            </a:endParaRPr>
          </a:p>
          <a:p>
            <a:pPr marL="1371600" lvl="2" indent="-457200" algn="just" rtl="1">
              <a:lnSpc>
                <a:spcPct val="150000"/>
              </a:lnSpc>
              <a:spcAft>
                <a:spcPts val="800"/>
              </a:spcAft>
              <a:buFontTx/>
              <a:buChar char="-"/>
            </a:pPr>
            <a:r>
              <a:rPr lang="ar-SA" sz="2800" b="1" kern="100">
                <a:latin typeface="Calibri" panose="020f0502020204030204" pitchFamily="34" charset="0"/>
                <a:cs typeface="Simplified Arabic" panose="02020603050405020304" pitchFamily="18" charset="-78"/>
              </a:rPr>
              <a:t>الحفاظ على السرية والخصوصية المهنية الصحية.</a:t>
            </a:r>
          </a:p>
          <a:p>
            <a:pPr marL="1371600" lvl="2" indent="-457200" algn="just" rtl="1">
              <a:lnSpc>
                <a:spcPct val="150000"/>
              </a:lnSpc>
              <a:spcAft>
                <a:spcPts val="800"/>
              </a:spcAft>
              <a:buFontTx/>
              <a:buChar char="-"/>
            </a:pPr>
            <a:r>
              <a:rPr lang="ar-SA" sz="2800" b="1" kern="100">
                <a:latin typeface="Calibri" panose="020f0502020204030204" pitchFamily="34" charset="0"/>
                <a:cs typeface="Simplified Arabic" panose="02020603050405020304" pitchFamily="18" charset="-78"/>
              </a:rPr>
              <a:t>ويجب اتخاذ كافة الإجراءات الصارمة لمنع الوصول إلى قاعدة البيانات، بما في ذلك إنشاء أنظمة الرقابة اللازمة لكشف محاولات الوصول إلى قاعدة البيانات من قبل أي فرد أو جهة لا يحق لها ذلك.</a:t>
            </a:r>
            <a:endParaRPr lang="en-US" b="1" kern="10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71411484"/>
      </p:ext>
    </p:extLst>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عنصر نائب للتاريخ 1"/>
          <p:cNvSpPr>
            <a:spLocks noGrp="1"/>
          </p:cNvSpPr>
          <p:nvPr>
            <p:ph type="dt" sz="half" idx="10"/>
          </p:nvPr>
        </p:nvSpPr>
        <p:spPr/>
        <p:txBody>
          <a:bodyPr/>
          <a:lstStyle/>
          <a:p>
            <a:fld id="{C7D5D29E-989A-489D-B9FB-6D504ADAC082}" type="uaqdatetime1">
              <a:rPr lang="ar-SA" smtClean="0"/>
              <a:t>19/07/1445</a:t>
            </a:fld>
            <a:endParaRPr lang="ar-SA"/>
          </a:p>
        </p:txBody>
      </p:sp>
      <p:sp>
        <p:nvSpPr>
          <p:cNvPr id="3" name="عنصر نائب للتذييل 2"/>
          <p:cNvSpPr>
            <a:spLocks noGrp="1"/>
          </p:cNvSpPr>
          <p:nvPr>
            <p:ph type="ftr" sz="quarter" idx="11"/>
          </p:nvPr>
        </p:nvSpPr>
        <p:spPr/>
        <p:txBody>
          <a:bodyPr/>
          <a:lstStyle/>
          <a:p>
            <a:r>
              <a:rPr lang="en-US" err="1"/>
              <a:t>Prof.Tawfik A. Khoja</a:t>
            </a:r>
            <a:endParaRPr lang="ar-SA"/>
          </a:p>
        </p:txBody>
      </p:sp>
      <p:sp>
        <p:nvSpPr>
          <p:cNvPr id="6" name="عنصر نائب لرقم الشريحة 5"/>
          <p:cNvSpPr>
            <a:spLocks noGrp="1"/>
          </p:cNvSpPr>
          <p:nvPr>
            <p:ph type="sldNum" sz="quarter" idx="12"/>
          </p:nvPr>
        </p:nvSpPr>
        <p:spPr/>
        <p:txBody>
          <a:bodyPr/>
          <a:lstStyle/>
          <a:p>
            <a:fld id="{8F5357D0-5098-4968-9ED4-D390F5274265}" type="slidenum">
              <a:rPr lang="ar-SA" smtClean="0"/>
              <a:t>25</a:t>
            </a:fld>
            <a:endParaRPr lang="ar-SA"/>
          </a:p>
        </p:txBody>
      </p:sp>
      <p:sp>
        <p:nvSpPr>
          <p:cNvPr id="9" name="TextBox 8">
            <a:extLst>
              <a:ext uri="{FF2B5EF4-FFF2-40B4-BE49-F238E27FC236}">
                <a16:creationId xmlns:a16="http://schemas.microsoft.com/office/drawing/2014/main" id="{78706AB7-A8B5-0F79-4D07-7C912AE0D3E7}"/>
              </a:ext>
            </a:extLst>
          </p:cNvPr>
          <p:cNvSpPr txBox="1"/>
          <p:nvPr/>
        </p:nvSpPr>
        <p:spPr>
          <a:xfrm>
            <a:off x="1295400" y="464742"/>
            <a:ext cx="10058400" cy="4434997"/>
          </a:xfrm>
          <a:prstGeom prst="rect">
            <a:avLst/>
          </a:prstGeom>
          <a:noFill/>
        </p:spPr>
        <p:txBody>
          <a:bodyPr wrap="square">
            <a:spAutoFit/>
          </a:bodyPr>
          <a:lstStyle/>
          <a:p>
            <a:pPr algn="just" rtl="1">
              <a:lnSpc>
                <a:spcPct val="150000"/>
              </a:lnSpc>
            </a:pPr>
            <a:r>
              <a:rPr lang="ar-SA" sz="3200" b="1" i="0">
                <a:solidFill>
                  <a:srgbClr val="C00000"/>
                </a:solidFill>
                <a:effectLst/>
                <a:highlight>
                  <a:srgbClr val="00FFFF"/>
                </a:highlight>
                <a:latin typeface="open sans" panose="020b0606030504020204" pitchFamily="34" charset="0"/>
              </a:rPr>
              <a:t>المبدأ 3: تجنب التحيز</a:t>
            </a:r>
            <a:endParaRPr lang="en-US" sz="1400" b="1" i="0">
              <a:solidFill>
                <a:srgbClr val="C00000"/>
              </a:solidFill>
              <a:effectLst/>
              <a:highlight>
                <a:srgbClr val="00FFFF"/>
              </a:highlight>
              <a:latin typeface="open sans" panose="020b0606030504020204" pitchFamily="34" charset="0"/>
            </a:endParaRPr>
          </a:p>
          <a:p>
            <a:pPr algn="just" rtl="1">
              <a:lnSpc>
                <a:spcPct val="200000"/>
              </a:lnSpc>
            </a:pPr>
            <a:r>
              <a:rPr lang="ar-SA" sz="2000" b="1" i="0">
                <a:solidFill>
                  <a:srgbClr val="000099"/>
                </a:solidFill>
                <a:effectLst/>
                <a:latin typeface="Open Sans" panose="020b0606030504020204" pitchFamily="34" charset="0"/>
              </a:rPr>
              <a:t>الذكاء الاصطناعي مقيد بتصميمه الخوارزمي والبيانات التي يمكنه الوصول إليها، مما يجعله عرضة للتحيز.</a:t>
            </a:r>
            <a:endParaRPr lang="en-US" sz="2000" b="1" i="0">
              <a:solidFill>
                <a:srgbClr val="000099"/>
              </a:solidFill>
              <a:effectLst/>
              <a:latin typeface="Open Sans" panose="020b0606030504020204" pitchFamily="34" charset="0"/>
            </a:endParaRPr>
          </a:p>
          <a:p>
            <a:pPr algn="just" rtl="1">
              <a:lnSpc>
                <a:spcPct val="200000"/>
              </a:lnSpc>
            </a:pPr>
            <a:r>
              <a:rPr lang="ar-SA" sz="2000" b="1" i="0">
                <a:effectLst/>
                <a:latin typeface="Open Sans" panose="020b0606030504020204" pitchFamily="34" charset="0"/>
              </a:rPr>
              <a:t>وكقاعدة عامة، يجب أن يكون الذكاء الاصطناعي المدرب على كميات أكبر وأنواع مختلفة من البيانات أقل تحيزًا. علاوة على ذلك، ينبغي التقليل من التحيز في التصميم الخوارزمي من خلال إشراك مجموعة من وجهات النظر ومجموعات المهارات في عملية التصميم والنظر في كيفية تجنب التحيز.</a:t>
            </a:r>
          </a:p>
          <a:p>
            <a:pPr algn="just" rtl="1">
              <a:lnSpc>
                <a:spcPct val="200000"/>
              </a:lnSpc>
            </a:pPr>
            <a:r>
              <a:rPr lang="ar-SA" sz="2000" b="1" i="0">
                <a:effectLst/>
                <a:latin typeface="Open Sans" panose="020b0606030504020204" pitchFamily="34" charset="0"/>
              </a:rPr>
              <a:t>لتقليل التحيز، يجب تطبيق نفس معيار الأدلة المستخدم في التدخلات السريرية الأخرى عند تنظيم الذكاء الاصطناعي، ويجب ذكر حدوده بشفافية.</a:t>
            </a:r>
            <a:endParaRPr lang="en-US" sz="2000" b="0" i="0">
              <a:effectLst/>
              <a:latin typeface="Open Sans" panose="020b0606030504020204" pitchFamily="34" charset="0"/>
            </a:endParaRPr>
          </a:p>
        </p:txBody>
      </p:sp>
    </p:spTree>
    <p:extLst>
      <p:ext uri="{BB962C8B-B14F-4D97-AF65-F5344CB8AC3E}">
        <p14:creationId xmlns:p14="http://schemas.microsoft.com/office/powerpoint/2010/main" val="3993992478"/>
      </p:ext>
    </p:extLst>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عنصر نائب للتذييل 2"/>
          <p:cNvSpPr>
            <a:spLocks noGrp="1"/>
          </p:cNvSpPr>
          <p:nvPr>
            <p:ph type="ftr" sz="quarter" idx="11"/>
          </p:nvPr>
        </p:nvSpPr>
        <p:spPr/>
        <p:txBody>
          <a:bodyPr/>
          <a:lstStyle/>
          <a:p>
            <a:r>
              <a:rPr lang="en-US" err="1"/>
              <a:t>Prof.Tawfik A. Khoja</a:t>
            </a:r>
            <a:endParaRPr lang="ar-SA"/>
          </a:p>
        </p:txBody>
      </p:sp>
      <p:sp>
        <p:nvSpPr>
          <p:cNvPr id="6" name="عنصر نائب لرقم الشريحة 5"/>
          <p:cNvSpPr>
            <a:spLocks noGrp="1"/>
          </p:cNvSpPr>
          <p:nvPr>
            <p:ph type="sldNum" sz="quarter" idx="12"/>
          </p:nvPr>
        </p:nvSpPr>
        <p:spPr/>
        <p:txBody>
          <a:bodyPr/>
          <a:lstStyle/>
          <a:p>
            <a:fld id="{8F5357D0-5098-4968-9ED4-D390F5274265}" type="slidenum">
              <a:rPr lang="ar-SA" smtClean="0"/>
              <a:t>26</a:t>
            </a:fld>
            <a:endParaRPr lang="ar-SA"/>
          </a:p>
        </p:txBody>
      </p:sp>
      <p:sp>
        <p:nvSpPr>
          <p:cNvPr id="5" name="TextBox 4">
            <a:extLst>
              <a:ext uri="{FF2B5EF4-FFF2-40B4-BE49-F238E27FC236}">
                <a16:creationId xmlns:a16="http://schemas.microsoft.com/office/drawing/2014/main" id="{CAB4515B-8404-2254-7778-B5154732D3CC}"/>
              </a:ext>
            </a:extLst>
          </p:cNvPr>
          <p:cNvSpPr txBox="1"/>
          <p:nvPr/>
        </p:nvSpPr>
        <p:spPr>
          <a:xfrm>
            <a:off x="838200" y="609600"/>
            <a:ext cx="10515600" cy="1490921"/>
          </a:xfrm>
          <a:prstGeom prst="rect">
            <a:avLst/>
          </a:prstGeom>
          <a:noFill/>
        </p:spPr>
        <p:txBody>
          <a:bodyPr wrap="square">
            <a:spAutoFit/>
          </a:bodyPr>
          <a:lstStyle/>
          <a:p>
            <a:pPr algn="r" rtl="1">
              <a:lnSpc>
                <a:spcPct val="150000"/>
              </a:lnSpc>
            </a:pPr>
            <a:r>
              <a:rPr lang="ar-SA" sz="3200" b="1" i="0">
                <a:solidFill>
                  <a:srgbClr val="C00000"/>
                </a:solidFill>
                <a:effectLst/>
                <a:highlight>
                  <a:srgbClr val="00FFFF"/>
                </a:highlight>
                <a:latin typeface="open sans" panose="020b0606030504020204" pitchFamily="34" charset="0"/>
              </a:rPr>
              <a:t>المبدأ 4: الشفافية وقابلية التوضيح</a:t>
            </a:r>
            <a:endParaRPr lang="en-US" sz="3200" b="1" i="0">
              <a:solidFill>
                <a:srgbClr val="C00000"/>
              </a:solidFill>
              <a:effectLst/>
              <a:highlight>
                <a:srgbClr val="00FFFF"/>
              </a:highlight>
              <a:latin typeface="open sans" panose="020b0606030504020204" pitchFamily="34" charset="0"/>
            </a:endParaRPr>
          </a:p>
          <a:p>
            <a:pPr>
              <a:lnSpc>
                <a:spcPct val="150000"/>
              </a:lnSpc>
            </a:pPr>
            <a:endParaRPr lang="en-US" sz="3200" b="1" i="0">
              <a:solidFill>
                <a:srgbClr val="C00000"/>
              </a:solidFill>
              <a:effectLst/>
              <a:highlight>
                <a:srgbClr val="00FFFF"/>
              </a:highlight>
              <a:latin typeface="open sans" panose="020b0606030504020204" pitchFamily="34" charset="0"/>
            </a:endParaRPr>
          </a:p>
        </p:txBody>
      </p:sp>
      <p:pic>
        <p:nvPicPr>
          <p:cNvPr id="7" name="صورة 5">
            <a:extLst>
              <a:ext uri="{FF2B5EF4-FFF2-40B4-BE49-F238E27FC236}">
                <a16:creationId xmlns:a16="http://schemas.microsoft.com/office/drawing/2014/main" id="{BAB383CE-5EBC-808E-50F4-D334BB8D9929}"/>
              </a:ext>
            </a:extLst>
          </p:cNvPr>
          <p:cNvPicPr>
            <a:picLocks noChangeAspect="1"/>
          </p:cNvPicPr>
          <p:nvPr/>
        </p:nvPicPr>
        <p:blipFill>
          <a:blip r:embed="rId2"/>
          <a:srcRect l="39369" t="33201" r="37794" b="20600"/>
          <a:stretch>
            <a:fillRect/>
          </a:stretch>
        </p:blipFill>
        <p:spPr>
          <a:xfrm>
            <a:off x="609600" y="1191190"/>
            <a:ext cx="4176464" cy="4752528"/>
          </a:xfrm>
          <a:prstGeom prst="rect">
            <a:avLst/>
          </a:prstGeom>
        </p:spPr>
      </p:pic>
      <p:sp>
        <p:nvSpPr>
          <p:cNvPr id="8" name="TextBox 7">
            <a:extLst>
              <a:ext uri="{FF2B5EF4-FFF2-40B4-BE49-F238E27FC236}">
                <a16:creationId xmlns:a16="http://schemas.microsoft.com/office/drawing/2014/main" id="{0D2CA027-B49C-73F5-D772-8C5531E41EAF}"/>
              </a:ext>
            </a:extLst>
          </p:cNvPr>
          <p:cNvSpPr txBox="1"/>
          <p:nvPr/>
        </p:nvSpPr>
        <p:spPr>
          <a:xfrm>
            <a:off x="5181600" y="1631714"/>
            <a:ext cx="6098344" cy="4311886"/>
          </a:xfrm>
          <a:prstGeom prst="rect">
            <a:avLst/>
          </a:prstGeom>
          <a:noFill/>
        </p:spPr>
        <p:txBody>
          <a:bodyPr wrap="square">
            <a:spAutoFit/>
          </a:bodyPr>
          <a:lstStyle/>
          <a:p>
            <a:pPr algn="just" rtl="1">
              <a:lnSpc>
                <a:spcPct val="200000"/>
              </a:lnSpc>
            </a:pPr>
            <a:r>
              <a:rPr lang="ar-SA" sz="2000" b="1" i="0">
                <a:effectLst/>
                <a:latin typeface="Open Sans" panose="020b0606030504020204" pitchFamily="34" charset="0"/>
              </a:rPr>
              <a:t>يمكن أن ينتج الذكاء الاصطناعي نتائج يصعب تفسيرها أو تكرارها. عند استخدامها في الطب، يجب أن يكون الطبيب قادرًا على تفسير الأساس الذي تم التوصل إليه على أساس النتيجة، وموازنة احتمالية التحيز، وممارسة الحكم السريري فيما يتعلق بالنتائج.</a:t>
            </a:r>
          </a:p>
          <a:p>
            <a:pPr algn="just" rtl="1">
              <a:lnSpc>
                <a:spcPct val="200000"/>
              </a:lnSpc>
            </a:pPr>
            <a:r>
              <a:rPr lang="ar-SA" sz="2000" b="1" i="0">
                <a:effectLst/>
                <a:latin typeface="Open Sans" panose="020b0606030504020204" pitchFamily="34" charset="0"/>
              </a:rPr>
              <a:t>عند تصميم أو تنفيذ الذكاء الاصطناعي، يجب الأخذ في الاعتبار كيفية فهم وتفسير النتيجة التي يمكن أن تؤثر على رعاية المرضى من قبل ممارس طبي مميز.</a:t>
            </a:r>
            <a:endParaRPr lang="en-US" sz="2000" b="1" i="0">
              <a:effectLst/>
              <a:latin typeface="Open Sans" panose="020b0606030504020204" pitchFamily="34" charset="0"/>
            </a:endParaRPr>
          </a:p>
        </p:txBody>
      </p:sp>
    </p:spTree>
    <p:extLst>
      <p:ext uri="{BB962C8B-B14F-4D97-AF65-F5344CB8AC3E}">
        <p14:creationId xmlns:p14="http://schemas.microsoft.com/office/powerpoint/2010/main" val="1612558369"/>
      </p:ext>
    </p:extLst>
  </p:cSld>
  <p:clrMapOvr>
    <a:masterClrMapping/>
  </p:clrMapOvr>
  <p:transition/>
  <p:timing/>
</p:sld>
</file>

<file path=ppt/slides/slide2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عنصر نائب للتاريخ 1"/>
          <p:cNvSpPr>
            <a:spLocks noGrp="1"/>
          </p:cNvSpPr>
          <p:nvPr>
            <p:ph type="dt" sz="half" idx="10"/>
          </p:nvPr>
        </p:nvSpPr>
        <p:spPr/>
        <p:txBody>
          <a:bodyPr/>
          <a:lstStyle/>
          <a:p>
            <a:fld id="{C7D5D29E-989A-489D-B9FB-6D504ADAC082}" type="uaqdatetime1">
              <a:rPr lang="ar-SA" smtClean="0"/>
              <a:t>19/07/1445</a:t>
            </a:fld>
            <a:endParaRPr lang="ar-SA"/>
          </a:p>
        </p:txBody>
      </p:sp>
      <p:sp>
        <p:nvSpPr>
          <p:cNvPr id="3" name="عنصر نائب للتذييل 2"/>
          <p:cNvSpPr>
            <a:spLocks noGrp="1"/>
          </p:cNvSpPr>
          <p:nvPr>
            <p:ph type="ftr" sz="quarter" idx="11"/>
          </p:nvPr>
        </p:nvSpPr>
        <p:spPr/>
        <p:txBody>
          <a:bodyPr/>
          <a:lstStyle/>
          <a:p>
            <a:r>
              <a:rPr lang="en-US" err="1"/>
              <a:t>Prof.Tawfik A. Khoja</a:t>
            </a:r>
            <a:endParaRPr lang="ar-SA"/>
          </a:p>
        </p:txBody>
      </p:sp>
      <p:sp>
        <p:nvSpPr>
          <p:cNvPr id="6" name="عنصر نائب لرقم الشريحة 5"/>
          <p:cNvSpPr>
            <a:spLocks noGrp="1"/>
          </p:cNvSpPr>
          <p:nvPr>
            <p:ph type="sldNum" sz="quarter" idx="12"/>
          </p:nvPr>
        </p:nvSpPr>
        <p:spPr/>
        <p:txBody>
          <a:bodyPr/>
          <a:lstStyle/>
          <a:p>
            <a:fld id="{8F5357D0-5098-4968-9ED4-D390F5274265}" type="slidenum">
              <a:rPr lang="ar-SA" smtClean="0"/>
              <a:t>27</a:t>
            </a:fld>
            <a:endParaRPr lang="ar-SA"/>
          </a:p>
        </p:txBody>
      </p:sp>
      <p:sp>
        <p:nvSpPr>
          <p:cNvPr id="5" name="TextBox 4">
            <a:extLst>
              <a:ext uri="{FF2B5EF4-FFF2-40B4-BE49-F238E27FC236}">
                <a16:creationId xmlns:a16="http://schemas.microsoft.com/office/drawing/2014/main" id="{92A3B8C6-C135-CA0F-6D4C-1C686671D554}"/>
              </a:ext>
            </a:extLst>
          </p:cNvPr>
          <p:cNvSpPr txBox="1"/>
          <p:nvPr/>
        </p:nvSpPr>
        <p:spPr>
          <a:xfrm>
            <a:off x="3886200" y="1096428"/>
            <a:ext cx="8001000" cy="5571269"/>
          </a:xfrm>
          <a:prstGeom prst="rect">
            <a:avLst/>
          </a:prstGeom>
          <a:noFill/>
        </p:spPr>
        <p:txBody>
          <a:bodyPr wrap="square">
            <a:spAutoFit/>
          </a:bodyPr>
          <a:lstStyle/>
          <a:p>
            <a:pPr algn="just" rtl="1">
              <a:lnSpc>
                <a:spcPct val="150000"/>
              </a:lnSpc>
            </a:pPr>
            <a:r>
              <a:rPr lang="ar-SA" sz="2400" b="1" i="0">
                <a:solidFill>
                  <a:srgbClr val="000099"/>
                </a:solidFill>
                <a:effectLst/>
                <a:latin typeface="Open Sans" panose="020b0606030504020204" pitchFamily="34" charset="0"/>
              </a:rPr>
              <a:t>إن تطوير التعلم الآلي والذكاء الاصطناعي في الطب يجب أن يفيد المريض والمجتمع في نهاية المطاف. </a:t>
            </a:r>
            <a:r>
              <a:rPr lang="ar-SA" sz="2400" b="1" i="0">
                <a:effectLst/>
                <a:latin typeface="Open Sans" panose="020b0606030504020204" pitchFamily="34" charset="0"/>
              </a:rPr>
              <a:t>تتم برمجة تعلم الآلة والذكاء الاصطناعي للعمل بما يتماشى مع رؤية عالمية محددة (ملاحظة: تتضمن النظرة العالمية المحددة القيم والتعلم وخبرة أولئك الذين ساهموا في تطويرها).</a:t>
            </a:r>
            <a:r>
              <a:rPr lang="ar-SA" sz="2400" b="1" i="0">
                <a:solidFill>
                  <a:srgbClr val="000099"/>
                </a:solidFill>
                <a:effectLst/>
                <a:latin typeface="Open Sans" panose="020b0606030504020204" pitchFamily="34" charset="0"/>
              </a:rPr>
              <a:t> ومع ذلك، فإن استخدام تعلم الآلة والذكاء الاصطناعي يجب أن يعمل دون تمييز غير عادل وألا يؤدي إلى تفاقم الفوارق القائمة في النتائج الصحية.</a:t>
            </a:r>
            <a:endParaRPr lang="en-US" sz="2400" b="1" i="0">
              <a:effectLst/>
              <a:latin typeface="Open Sans" panose="020b0606030504020204" pitchFamily="34" charset="0"/>
            </a:endParaRPr>
          </a:p>
          <a:p>
            <a:pPr algn="just" rtl="1">
              <a:lnSpc>
                <a:spcPct val="150000"/>
              </a:lnSpc>
            </a:pPr>
            <a:r>
              <a:rPr lang="ar-SA" sz="2400" b="1" i="1">
                <a:effectLst/>
                <a:latin typeface="Open Sans" panose="020b0606030504020204" pitchFamily="34" charset="0"/>
              </a:rPr>
              <a:t>يجب على الطبيب تطبيق القيم الإنسانية (من تدريبه والإطار الأخلاقي الذي يعمل فيه) على أي ظروف يتم فيها استخدام التعلم الآلي أو الذكاء الاصطناعي في الطب، ولكن يجب عليه أيضًا مراعاة القيم والتفضيلات الشخصية لمريضه في هذه الحالة.</a:t>
            </a:r>
            <a:endParaRPr lang="en-US" sz="2400" b="1" i="0">
              <a:effectLst/>
              <a:latin typeface="Open Sans" panose="020b0606030504020204" pitchFamily="34" charset="0"/>
            </a:endParaRPr>
          </a:p>
        </p:txBody>
      </p:sp>
      <p:pic>
        <p:nvPicPr>
          <p:cNvPr id="8" name="Picture 2" descr="F:\يد تمسك يد طفل.jpg">
            <a:extLst>
              <a:ext uri="{FF2B5EF4-FFF2-40B4-BE49-F238E27FC236}">
                <a16:creationId xmlns:a16="http://schemas.microsoft.com/office/drawing/2014/main" id="{99121CEC-AC7A-6679-8029-1C95E460420A}"/>
              </a:ext>
            </a:extLst>
          </p:cNvPr>
          <p:cNvPicPr>
            <a:picLocks noChangeAspect="1" noChangeArrowheads="1"/>
          </p:cNvPicPr>
          <p:nvPr/>
        </p:nvPicPr>
        <p:blipFill>
          <a:blip r:embed="rId2">
            <a:lum contrast="-30000"/>
          </a:blip>
          <a:stretch>
            <a:fillRect/>
          </a:stretch>
        </p:blipFill>
        <p:spPr bwMode="auto">
          <a:xfrm>
            <a:off x="152400" y="152400"/>
            <a:ext cx="3018934" cy="2743200"/>
          </a:xfrm>
          <a:prstGeom prst="rect">
            <a:avLst/>
          </a:prstGeom>
          <a:noFill/>
        </p:spPr>
      </p:pic>
      <p:sp>
        <p:nvSpPr>
          <p:cNvPr id="7" name="TextBox 6">
            <a:extLst>
              <a:ext uri="{FF2B5EF4-FFF2-40B4-BE49-F238E27FC236}">
                <a16:creationId xmlns:a16="http://schemas.microsoft.com/office/drawing/2014/main" id="{03D66813-BFF3-8C7D-9095-DCCB46460D38}"/>
              </a:ext>
            </a:extLst>
          </p:cNvPr>
          <p:cNvSpPr txBox="1"/>
          <p:nvPr/>
        </p:nvSpPr>
        <p:spPr>
          <a:xfrm>
            <a:off x="609600" y="314543"/>
            <a:ext cx="10363200" cy="752257"/>
          </a:xfrm>
          <a:prstGeom prst="rect">
            <a:avLst/>
          </a:prstGeom>
          <a:noFill/>
        </p:spPr>
        <p:txBody>
          <a:bodyPr wrap="square">
            <a:spAutoFit/>
          </a:bodyPr>
          <a:lstStyle/>
          <a:p>
            <a:pPr algn="just" rtl="1">
              <a:lnSpc>
                <a:spcPct val="150000"/>
              </a:lnSpc>
            </a:pPr>
            <a:r>
              <a:rPr lang="ar-SA" sz="3200" b="1" i="0">
                <a:solidFill>
                  <a:srgbClr val="C00000"/>
                </a:solidFill>
                <a:effectLst/>
                <a:highlight>
                  <a:srgbClr val="00FFFF"/>
                </a:highlight>
                <a:latin typeface="open sans" panose="020b0606030504020204" pitchFamily="34" charset="0"/>
              </a:rPr>
              <a:t>المبدأ 5: تطبيق القيم الإنسانية</a:t>
            </a:r>
            <a:endParaRPr lang="en-US" sz="3200" b="1" i="0">
              <a:solidFill>
                <a:srgbClr val="C00000"/>
              </a:solidFill>
              <a:effectLst/>
              <a:highlight>
                <a:srgbClr val="00FFFF"/>
              </a:highlight>
              <a:latin typeface="open sans" panose="020b0606030504020204" pitchFamily="34" charset="0"/>
            </a:endParaRPr>
          </a:p>
        </p:txBody>
      </p:sp>
      <p:pic>
        <p:nvPicPr>
          <p:cNvPr id="9" name="Picture 4" descr="hj">
            <a:extLst>
              <a:ext uri="{FF2B5EF4-FFF2-40B4-BE49-F238E27FC236}">
                <a16:creationId xmlns:a16="http://schemas.microsoft.com/office/drawing/2014/main" id="{0A528EC2-FEF4-EC4F-AA11-EBAED4CDBD9D}"/>
              </a:ext>
            </a:extLst>
          </p:cNvPr>
          <p:cNvPicPr>
            <a:picLocks noChangeAspect="1" noChangeArrowheads="1"/>
          </p:cNvPicPr>
          <p:nvPr/>
        </p:nvPicPr>
        <p:blipFill>
          <a:blip r:embed="rId3">
            <a:lum bright="10000"/>
          </a:blip>
          <a:stretch>
            <a:fillRect/>
          </a:stretch>
        </p:blipFill>
        <p:spPr bwMode="auto">
          <a:xfrm>
            <a:off x="152400" y="3048000"/>
            <a:ext cx="3018934" cy="2172743"/>
          </a:xfrm>
          <a:prstGeom prst="rect">
            <a:avLst/>
          </a:prstGeom>
          <a:noFill/>
          <a:ln w="9525">
            <a:noFill/>
            <a:miter lim="800000"/>
          </a:ln>
        </p:spPr>
      </p:pic>
      <p:sp>
        <p:nvSpPr>
          <p:cNvPr id="10" name="WordArt 6" descr="عمودي ضيق">
            <a:extLst>
              <a:ext uri="{FF2B5EF4-FFF2-40B4-BE49-F238E27FC236}">
                <a16:creationId xmlns:a16="http://schemas.microsoft.com/office/drawing/2014/main" id="{F2E9E014-C01F-4792-C354-DBEC1A54AAD2}"/>
              </a:ext>
            </a:extLst>
          </p:cNvPr>
          <p:cNvSpPr>
            <a:spLocks noChangeArrowheads="1" noChangeShapeType="1" noTextEdit="1"/>
          </p:cNvSpPr>
          <p:nvPr/>
        </p:nvSpPr>
        <p:spPr bwMode="auto">
          <a:xfrm>
            <a:off x="228600" y="5486399"/>
            <a:ext cx="2036207" cy="1181297"/>
          </a:xfrm>
          <a:prstGeom prst="rect">
            <a:avLst/>
          </a:prstGeom>
        </p:spPr>
        <p:txBody>
          <a:bodyPr wrap="none" fromWordArt="1">
            <a:prstTxWarp prst="textCurveUp">
              <a:avLst>
                <a:gd name="adj" fmla="val 40356"/>
              </a:avLst>
            </a:prstTxWarp>
          </a:bodyPr>
          <a:lstStyle/>
          <a:p>
            <a:pPr algn="ctr"/>
            <a:r>
              <a:rPr lang="en-US" sz="3600" kern="10">
                <a:ln w="12700">
                  <a:solidFill>
                    <a:srgbClr val="000000"/>
                  </a:solidFill>
                  <a:round/>
                  <a:headEnd type="none" w="sm" len="sm"/>
                  <a:tailEnd type="none" w="sm" len="sm"/>
                </a:ln>
                <a:pattFill prst="dashHorz">
                  <a:fgClr>
                    <a:srgbClr val="808080"/>
                  </a:fgClr>
                  <a:bgClr>
                    <a:srgbClr val="FFFF00"/>
                  </a:bgClr>
                </a:pattFill>
                <a:effectLst>
                  <a:outerShdw dist="45791" dir="2021404" algn="ctr" rotWithShape="0">
                    <a:srgbClr val="808080">
                      <a:alpha val="79999"/>
                    </a:srgbClr>
                  </a:outerShdw>
                </a:effectLst>
                <a:latin typeface="Arial Black"/>
              </a:rPr>
              <a:t>CUSTOMER AND PROVIDER</a:t>
            </a:r>
          </a:p>
          <a:p>
            <a:pPr algn="ctr"/>
            <a:r>
              <a:rPr lang="en-US" sz="3600" kern="10">
                <a:ln w="12700">
                  <a:solidFill>
                    <a:srgbClr val="000000"/>
                  </a:solidFill>
                  <a:round/>
                  <a:headEnd type="none" w="sm" len="sm"/>
                  <a:tailEnd type="none" w="sm" len="sm"/>
                </a:ln>
                <a:pattFill prst="dashHorz">
                  <a:fgClr>
                    <a:srgbClr val="808080"/>
                  </a:fgClr>
                  <a:bgClr>
                    <a:srgbClr val="FFFF00"/>
                  </a:bgClr>
                </a:pattFill>
                <a:effectLst>
                  <a:outerShdw dist="45791" dir="2021404" algn="ctr" rotWithShape="0">
                    <a:srgbClr val="808080">
                      <a:alpha val="79999"/>
                    </a:srgbClr>
                  </a:outerShdw>
                </a:effectLst>
                <a:latin typeface="Arial Black"/>
              </a:rPr>
              <a:t>SATISFACTION</a:t>
            </a:r>
          </a:p>
        </p:txBody>
      </p:sp>
    </p:spTree>
    <p:extLst>
      <p:ext uri="{BB962C8B-B14F-4D97-AF65-F5344CB8AC3E}">
        <p14:creationId xmlns:p14="http://schemas.microsoft.com/office/powerpoint/2010/main" val="2565113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51" presetClass="entr" presetSubtype="0" fill="hold" grpId="0" nodeType="afterEffect">
                                  <p:childTnLst>
                                    <p:set>
                                      <p:cBhvr>
                                        <p:cTn id="7" dur="1" fill="hold">
                                          <p:stCondLst>
                                            <p:cond delay="0"/>
                                          </p:stCondLst>
                                        </p:cTn>
                                        <p:tgtEl>
                                          <p:spTgt spid="10"/>
                                        </p:tgtEl>
                                        <p:attrNameLst>
                                          <p:attrName>style.visibility</p:attrName>
                                        </p:attrNameLst>
                                      </p:cBhvr>
                                      <p:to>
                                        <p:strVal val="visible"/>
                                      </p:to>
                                    </p:set>
                                    <p:animEffect transition="in" filter="fade">
                                      <p:cBhvr>
                                        <p:cTn id="8" dur="192" decel="100000"/>
                                        <p:tgtEl>
                                          <p:spTgt spid="10"/>
                                        </p:tgtEl>
                                      </p:cBhvr>
                                    </p:animEffect>
                                    <p:animScale>
                                      <p:cBhvr>
                                        <p:cTn id="9" dur="192" decel="100000"/>
                                        <p:tgtEl>
                                          <p:spTgt spid="10"/>
                                        </p:tgtEl>
                                      </p:cBhvr>
                                      <p:from x="10000" y="10000"/>
                                      <p:to x="200000" y="450000"/>
                                    </p:animScale>
                                    <p:animScale>
                                      <p:cBhvr>
                                        <p:cTn id="10" dur="308" accel="100000" fill="hold">
                                          <p:stCondLst>
                                            <p:cond delay="192"/>
                                          </p:stCondLst>
                                        </p:cTn>
                                        <p:tgtEl>
                                          <p:spTgt spid="10"/>
                                        </p:tgtEl>
                                      </p:cBhvr>
                                      <p:from x="200000" y="450000"/>
                                      <p:to x="100000" y="100000"/>
                                    </p:animScale>
                                    <p:set>
                                      <p:cBhvr>
                                        <p:cTn id="11" dur="192" fill="hold"/>
                                        <p:tgtEl>
                                          <p:spTgt spid="10"/>
                                        </p:tgtEl>
                                        <p:attrNameLst>
                                          <p:attrName>ppt_x</p:attrName>
                                        </p:attrNameLst>
                                      </p:cBhvr>
                                      <p:to>
                                        <p:strVal val="(0.5)"/>
                                      </p:to>
                                    </p:set>
                                    <p:anim from="(0.5)" to="(#ppt_x)" calcmode="lin" valueType="num">
                                      <p:cBhvr>
                                        <p:cTn id="12" dur="308" accel="100000" fill="hold">
                                          <p:stCondLst>
                                            <p:cond delay="192"/>
                                          </p:stCondLst>
                                        </p:cTn>
                                        <p:tgtEl>
                                          <p:spTgt spid="10"/>
                                        </p:tgtEl>
                                        <p:attrNameLst>
                                          <p:attrName>ppt_x</p:attrName>
                                        </p:attrNameLst>
                                      </p:cBhvr>
                                    </p:anim>
                                    <p:set>
                                      <p:cBhvr>
                                        <p:cTn id="13" dur="192" fill="hold"/>
                                        <p:tgtEl>
                                          <p:spTgt spid="10"/>
                                        </p:tgtEl>
                                        <p:attrNameLst>
                                          <p:attrName>ppt_y</p:attrName>
                                        </p:attrNameLst>
                                      </p:cBhvr>
                                      <p:to>
                                        <p:strVal val="(#ppt_y+0.4)"/>
                                      </p:to>
                                    </p:set>
                                    <p:anim from="(#ppt_y+0.4)" to="(#ppt_y)" calcmode="lin" valueType="num">
                                      <p:cBhvr>
                                        <p:cTn id="14" dur="308" accel="100000" fill="hold">
                                          <p:stCondLst>
                                            <p:cond delay="192"/>
                                          </p:stCondLst>
                                        </p:cTn>
                                        <p:tgtEl>
                                          <p:spTgt spid="10"/>
                                        </p:tgtEl>
                                        <p:attrNameLst>
                                          <p:attrName>ppt_y</p:attrName>
                                        </p:attrNameLst>
                                      </p:cBhvr>
                                    </p:anim>
                                  </p:childTnLst>
                                </p:cTn>
                              </p:par>
                            </p:childTnLst>
                          </p:cTn>
                        </p:par>
                        <p:par>
                          <p:cTn id="15" fill="hold" nodeType="withGroup">
                            <p:stCondLst>
                              <p:cond delay="500"/>
                            </p:stCondLst>
                            <p:childTnLst>
                              <p:par>
                                <p:cTn id="16" presetID="51" presetClass="entr" presetSubtype="0" fill="hold" nodeType="afterEffect">
                                  <p:childTnLst>
                                    <p:set>
                                      <p:cBhvr>
                                        <p:cTn id="17" dur="1" fill="hold">
                                          <p:stCondLst>
                                            <p:cond delay="0"/>
                                          </p:stCondLst>
                                        </p:cTn>
                                        <p:tgtEl>
                                          <p:spTgt spid="9"/>
                                        </p:tgtEl>
                                        <p:attrNameLst>
                                          <p:attrName>style.visibility</p:attrName>
                                        </p:attrNameLst>
                                      </p:cBhvr>
                                      <p:to>
                                        <p:strVal val="visible"/>
                                      </p:to>
                                    </p:set>
                                    <p:animEffect transition="in" filter="fade">
                                      <p:cBhvr>
                                        <p:cTn id="18" dur="192" decel="100000"/>
                                        <p:tgtEl>
                                          <p:spTgt spid="9"/>
                                        </p:tgtEl>
                                      </p:cBhvr>
                                    </p:animEffect>
                                    <p:animScale>
                                      <p:cBhvr>
                                        <p:cTn id="19" dur="192" decel="100000"/>
                                        <p:tgtEl>
                                          <p:spTgt spid="9"/>
                                        </p:tgtEl>
                                      </p:cBhvr>
                                      <p:from x="10000" y="10000"/>
                                      <p:to x="200000" y="450000"/>
                                    </p:animScale>
                                    <p:animScale>
                                      <p:cBhvr>
                                        <p:cTn id="20" dur="308" accel="100000" fill="hold">
                                          <p:stCondLst>
                                            <p:cond delay="192"/>
                                          </p:stCondLst>
                                        </p:cTn>
                                        <p:tgtEl>
                                          <p:spTgt spid="9"/>
                                        </p:tgtEl>
                                      </p:cBhvr>
                                      <p:from x="200000" y="450000"/>
                                      <p:to x="100000" y="100000"/>
                                    </p:animScale>
                                    <p:set>
                                      <p:cBhvr>
                                        <p:cTn id="21" dur="192" fill="hold"/>
                                        <p:tgtEl>
                                          <p:spTgt spid="9"/>
                                        </p:tgtEl>
                                        <p:attrNameLst>
                                          <p:attrName>ppt_x</p:attrName>
                                        </p:attrNameLst>
                                      </p:cBhvr>
                                      <p:to>
                                        <p:strVal val="(0.5)"/>
                                      </p:to>
                                    </p:set>
                                    <p:anim from="(0.5)" to="(#ppt_x)" calcmode="lin" valueType="num">
                                      <p:cBhvr>
                                        <p:cTn id="22" dur="308" accel="100000" fill="hold">
                                          <p:stCondLst>
                                            <p:cond delay="192"/>
                                          </p:stCondLst>
                                        </p:cTn>
                                        <p:tgtEl>
                                          <p:spTgt spid="9"/>
                                        </p:tgtEl>
                                        <p:attrNameLst>
                                          <p:attrName>ppt_x</p:attrName>
                                        </p:attrNameLst>
                                      </p:cBhvr>
                                    </p:anim>
                                    <p:set>
                                      <p:cBhvr>
                                        <p:cTn id="23" dur="192" fill="hold"/>
                                        <p:tgtEl>
                                          <p:spTgt spid="9"/>
                                        </p:tgtEl>
                                        <p:attrNameLst>
                                          <p:attrName>ppt_y</p:attrName>
                                        </p:attrNameLst>
                                      </p:cBhvr>
                                      <p:to>
                                        <p:strVal val="(#ppt_y+0.4)"/>
                                      </p:to>
                                    </p:set>
                                    <p:anim from="(#ppt_y+0.4)" to="(#ppt_y)" calcmode="lin" valueType="num">
                                      <p:cBhvr>
                                        <p:cTn id="24" dur="308" accel="100000" fill="hold">
                                          <p:stCondLst>
                                            <p:cond delay="192"/>
                                          </p:stCondLst>
                                        </p:cTn>
                                        <p:tgtEl>
                                          <p:spTgt spid="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عنصر نائب للتاريخ 1"/>
          <p:cNvSpPr>
            <a:spLocks noGrp="1"/>
          </p:cNvSpPr>
          <p:nvPr>
            <p:ph type="dt" sz="half" idx="10"/>
          </p:nvPr>
        </p:nvSpPr>
        <p:spPr/>
        <p:txBody>
          <a:bodyPr/>
          <a:lstStyle/>
          <a:p>
            <a:fld id="{C7D5D29E-989A-489D-B9FB-6D504ADAC082}" type="uaqdatetime1">
              <a:rPr lang="ar-SA" smtClean="0"/>
              <a:t>19/07/1445</a:t>
            </a:fld>
            <a:endParaRPr lang="ar-SA"/>
          </a:p>
        </p:txBody>
      </p:sp>
      <p:sp>
        <p:nvSpPr>
          <p:cNvPr id="3" name="عنصر نائب للتذييل 2"/>
          <p:cNvSpPr>
            <a:spLocks noGrp="1"/>
          </p:cNvSpPr>
          <p:nvPr>
            <p:ph type="ftr" sz="quarter" idx="11"/>
          </p:nvPr>
        </p:nvSpPr>
        <p:spPr/>
        <p:txBody>
          <a:bodyPr/>
          <a:lstStyle/>
          <a:p>
            <a:r>
              <a:rPr lang="en-US" err="1"/>
              <a:t>Prof.Tawfik A. Khoja</a:t>
            </a:r>
            <a:endParaRPr lang="ar-SA"/>
          </a:p>
        </p:txBody>
      </p:sp>
      <p:sp>
        <p:nvSpPr>
          <p:cNvPr id="6" name="عنصر نائب لرقم الشريحة 5"/>
          <p:cNvSpPr>
            <a:spLocks noGrp="1"/>
          </p:cNvSpPr>
          <p:nvPr>
            <p:ph type="sldNum" sz="quarter" idx="12"/>
          </p:nvPr>
        </p:nvSpPr>
        <p:spPr/>
        <p:txBody>
          <a:bodyPr/>
          <a:lstStyle/>
          <a:p>
            <a:fld id="{8F5357D0-5098-4968-9ED4-D390F5274265}" type="slidenum">
              <a:rPr lang="ar-SA" smtClean="0"/>
              <a:t>28</a:t>
            </a:fld>
            <a:endParaRPr lang="ar-SA"/>
          </a:p>
        </p:txBody>
      </p:sp>
      <p:sp>
        <p:nvSpPr>
          <p:cNvPr id="8" name="TextBox 7">
            <a:extLst>
              <a:ext uri="{FF2B5EF4-FFF2-40B4-BE49-F238E27FC236}">
                <a16:creationId xmlns:a16="http://schemas.microsoft.com/office/drawing/2014/main" id="{EB9CB606-A845-6E33-607C-6D1A6F7BCA66}"/>
              </a:ext>
            </a:extLst>
          </p:cNvPr>
          <p:cNvSpPr txBox="1"/>
          <p:nvPr/>
        </p:nvSpPr>
        <p:spPr>
          <a:xfrm>
            <a:off x="4648200" y="1782228"/>
            <a:ext cx="7315200" cy="5017271"/>
          </a:xfrm>
          <a:prstGeom prst="rect">
            <a:avLst/>
          </a:prstGeom>
          <a:noFill/>
        </p:spPr>
        <p:txBody>
          <a:bodyPr wrap="square">
            <a:spAutoFit/>
          </a:bodyPr>
          <a:lstStyle/>
          <a:p>
            <a:pPr algn="just" rtl="1">
              <a:lnSpc>
                <a:spcPct val="150000"/>
              </a:lnSpc>
            </a:pPr>
            <a:r>
              <a:rPr lang="ar-SA" sz="2400" b="1" i="0">
                <a:effectLst/>
                <a:latin typeface="Open Sans" panose="020b0606030504020204" pitchFamily="34" charset="0"/>
              </a:rPr>
              <a:t>من الأمور الأساسية لجودة الرعاية الصحية هي العلاقة بين الطبيب والمريض. الطبيب هو المستشار الموثوق به في الحالات الطبية المعقدة، ونتائج الاختبارات، والإجراءات، والعلاجات، والذي يقوم بعد ذلك بتوصيل النتائج إلى المريض بوضوح وحساسية، والإجابة على الأسئلة، وتقديم المشورة بشأن الخطوات التالية.</a:t>
            </a:r>
            <a:endParaRPr lang="en-US" sz="2400" b="1" i="0">
              <a:effectLst/>
              <a:latin typeface="Open Sans" panose="020b0606030504020204" pitchFamily="34" charset="0"/>
            </a:endParaRPr>
          </a:p>
          <a:p>
            <a:pPr algn="just" rtl="1">
              <a:lnSpc>
                <a:spcPct val="150000"/>
              </a:lnSpc>
            </a:pPr>
            <a:r>
              <a:rPr lang="ar-SA" sz="2400" b="1" i="1">
                <a:solidFill>
                  <a:srgbClr val="000099"/>
                </a:solidFill>
                <a:effectLst/>
                <a:latin typeface="Open Sans" panose="020b0606030504020204" pitchFamily="34" charset="0"/>
              </a:rPr>
              <a:t>في حين يمكن للتعلم الآلي والذكاء الاصطناعي تعزيز القدرة على اتخاذ القرار، يتم اتخاذ قرارات الرعاية النهائية بعد مناقشة بين الطبيب والمريض، مع الأخذ في الاعتبار العرض التقديمي للمريض وتاريخه وخياراته وتفضيلاته.</a:t>
            </a:r>
            <a:endParaRPr lang="en-US" sz="2400" b="1" i="0">
              <a:solidFill>
                <a:srgbClr val="000099"/>
              </a:solidFill>
              <a:effectLst/>
              <a:latin typeface="Open Sans" panose="020b0606030504020204" pitchFamily="34" charset="0"/>
            </a:endParaRPr>
          </a:p>
        </p:txBody>
      </p:sp>
      <p:pic>
        <p:nvPicPr>
          <p:cNvPr id="9" name="صورة 6">
            <a:extLst>
              <a:ext uri="{FF2B5EF4-FFF2-40B4-BE49-F238E27FC236}">
                <a16:creationId xmlns:a16="http://schemas.microsoft.com/office/drawing/2014/main" id="{BB0F52E7-D67D-7FF0-8CC8-54F762A0E355}"/>
              </a:ext>
            </a:extLst>
          </p:cNvPr>
          <p:cNvPicPr>
            <a:picLocks noChangeAspect="1"/>
          </p:cNvPicPr>
          <p:nvPr/>
        </p:nvPicPr>
        <p:blipFill>
          <a:blip r:embed="rId2"/>
          <a:srcRect l="33069" t="7300" r="32676" b="8001"/>
          <a:stretch>
            <a:fillRect/>
          </a:stretch>
        </p:blipFill>
        <p:spPr>
          <a:xfrm>
            <a:off x="309513" y="384622"/>
            <a:ext cx="3957687" cy="4568378"/>
          </a:xfrm>
          <a:prstGeom prst="rect">
            <a:avLst/>
          </a:prstGeom>
          <a:ln>
            <a:noFill/>
          </a:ln>
          <a:effectLst>
            <a:softEdge rad="112500"/>
          </a:effectLst>
        </p:spPr>
      </p:pic>
      <p:sp>
        <p:nvSpPr>
          <p:cNvPr id="5" name="TextBox 4">
            <a:extLst>
              <a:ext uri="{FF2B5EF4-FFF2-40B4-BE49-F238E27FC236}">
                <a16:creationId xmlns:a16="http://schemas.microsoft.com/office/drawing/2014/main" id="{4E7CD2D6-056C-9158-3C3E-C69E740227BD}"/>
              </a:ext>
            </a:extLst>
          </p:cNvPr>
          <p:cNvSpPr txBox="1"/>
          <p:nvPr/>
        </p:nvSpPr>
        <p:spPr>
          <a:xfrm>
            <a:off x="609600" y="304800"/>
            <a:ext cx="10744200" cy="749629"/>
          </a:xfrm>
          <a:prstGeom prst="rect">
            <a:avLst/>
          </a:prstGeom>
          <a:noFill/>
        </p:spPr>
        <p:txBody>
          <a:bodyPr wrap="square">
            <a:spAutoFit/>
          </a:bodyPr>
          <a:lstStyle/>
          <a:p>
            <a:pPr algn="just" rtl="1">
              <a:lnSpc>
                <a:spcPct val="150000"/>
              </a:lnSpc>
            </a:pPr>
            <a:r>
              <a:rPr lang="ar-SA" sz="3200" b="1" i="0">
                <a:solidFill>
                  <a:srgbClr val="C00000"/>
                </a:solidFill>
                <a:effectLst/>
                <a:highlight>
                  <a:srgbClr val="00FFFF"/>
                </a:highlight>
                <a:latin typeface="open sans" panose="020b0606030504020204" pitchFamily="34" charset="0"/>
              </a:rPr>
              <a:t>المبدأ 6: اتخاذ القرار بشأن التشخيص والعلاج</a:t>
            </a:r>
            <a:endParaRPr lang="en-US" sz="3200" b="1" i="0">
              <a:solidFill>
                <a:srgbClr val="C00000"/>
              </a:solidFill>
              <a:effectLst/>
              <a:highlight>
                <a:srgbClr val="00FFFF"/>
              </a:highlight>
              <a:latin typeface="open sans" panose="020b0606030504020204" pitchFamily="34" charset="0"/>
            </a:endParaRPr>
          </a:p>
        </p:txBody>
      </p:sp>
      <p:sp>
        <p:nvSpPr>
          <p:cNvPr id="4" name="TextBox 3">
            <a:extLst>
              <a:ext uri="{FF2B5EF4-FFF2-40B4-BE49-F238E27FC236}">
                <a16:creationId xmlns:a16="http://schemas.microsoft.com/office/drawing/2014/main" id="{28C9FE4F-990E-C052-A158-54DE2B7237C4}"/>
              </a:ext>
            </a:extLst>
          </p:cNvPr>
          <p:cNvSpPr txBox="1"/>
          <p:nvPr/>
        </p:nvSpPr>
        <p:spPr>
          <a:xfrm>
            <a:off x="76200" y="4800600"/>
            <a:ext cx="4267200" cy="1815882"/>
          </a:xfrm>
          <a:prstGeom prst="rect">
            <a:avLst/>
          </a:prstGeom>
          <a:noFill/>
        </p:spPr>
        <p:txBody>
          <a:bodyPr wrap="square">
            <a:spAutoFit/>
          </a:bodyPr>
          <a:lstStyle/>
          <a:p>
            <a:pPr algn="just" rtl="1"/>
            <a:r>
              <a:rPr lang="ar-SA" sz="2800" b="1" i="0">
                <a:ln w="19050">
                  <a:solidFill>
                    <a:schemeClr val="tx1"/>
                  </a:solidFill>
                </a:ln>
                <a:solidFill>
                  <a:srgbClr val="FFFF00"/>
                </a:solidFill>
                <a:effectLst/>
                <a:highlight>
                  <a:srgbClr val="FF00FF"/>
                </a:highlight>
                <a:latin typeface="helvetica" panose="020b0604020202020204" pitchFamily="34" charset="0"/>
              </a:rPr>
              <a:t>قد يؤدي التقييم السريع للمريض بواسطة </a:t>
            </a:r>
            <a:r>
              <a:rPr lang="en-US" sz="2800" b="1" i="0">
                <a:ln w="19050">
                  <a:solidFill>
                    <a:schemeClr val="tx1"/>
                  </a:solidFill>
                </a:ln>
                <a:solidFill>
                  <a:srgbClr val="FFFF00"/>
                </a:solidFill>
                <a:effectLst/>
                <a:highlight>
                  <a:srgbClr val="FF00FF"/>
                </a:highlight>
                <a:latin typeface="helvetica" panose="020b0604020202020204" pitchFamily="34" charset="0"/>
              </a:rPr>
              <a:t>ChatGPT </a:t>
            </a:r>
            <a:r>
              <a:rPr lang="ar-SA" sz="2800" b="1" i="0">
                <a:ln w="19050">
                  <a:solidFill>
                    <a:schemeClr val="tx1"/>
                  </a:solidFill>
                </a:ln>
                <a:solidFill>
                  <a:srgbClr val="FFFF00"/>
                </a:solidFill>
                <a:effectLst/>
                <a:highlight>
                  <a:srgbClr val="FF00FF"/>
                </a:highlight>
                <a:latin typeface="helvetica" panose="020b0604020202020204" pitchFamily="34" charset="0"/>
              </a:rPr>
              <a:t>إلى الإضرار بالصفات الإنسانية للطب ويجعل المرضى يشعرون بالإهمال.</a:t>
            </a:r>
            <a:endParaRPr lang="en-US" sz="2800" b="1">
              <a:ln w="19050">
                <a:solidFill>
                  <a:schemeClr val="tx1"/>
                </a:solidFill>
              </a:ln>
              <a:solidFill>
                <a:srgbClr val="FFFF00"/>
              </a:solidFill>
              <a:highlight>
                <a:srgbClr val="FF00FF"/>
              </a:highlight>
            </a:endParaRPr>
          </a:p>
        </p:txBody>
      </p:sp>
    </p:spTree>
    <p:extLst>
      <p:ext uri="{BB962C8B-B14F-4D97-AF65-F5344CB8AC3E}">
        <p14:creationId xmlns:p14="http://schemas.microsoft.com/office/powerpoint/2010/main" val="1628537172"/>
      </p:ext>
    </p:extLst>
  </p:cSld>
  <p:clrMapOvr>
    <a:masterClrMapping/>
  </p:clrMapOvr>
  <p:transition/>
  <p:timing/>
</p:sld>
</file>

<file path=ppt/slides/slide2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عنصر نائب للتاريخ 1"/>
          <p:cNvSpPr>
            <a:spLocks noGrp="1"/>
          </p:cNvSpPr>
          <p:nvPr>
            <p:ph type="dt" sz="half" idx="10"/>
          </p:nvPr>
        </p:nvSpPr>
        <p:spPr/>
        <p:txBody>
          <a:bodyPr/>
          <a:lstStyle/>
          <a:p>
            <a:fld id="{C7D5D29E-989A-489D-B9FB-6D504ADAC082}" type="uaqdatetime1">
              <a:rPr lang="ar-SA" smtClean="0"/>
              <a:t>19/07/1445</a:t>
            </a:fld>
            <a:endParaRPr lang="ar-SA"/>
          </a:p>
        </p:txBody>
      </p:sp>
      <p:sp>
        <p:nvSpPr>
          <p:cNvPr id="3" name="عنصر نائب للتذييل 2"/>
          <p:cNvSpPr>
            <a:spLocks noGrp="1"/>
          </p:cNvSpPr>
          <p:nvPr>
            <p:ph type="ftr" sz="quarter" idx="11"/>
          </p:nvPr>
        </p:nvSpPr>
        <p:spPr/>
        <p:txBody>
          <a:bodyPr/>
          <a:lstStyle/>
          <a:p>
            <a:r>
              <a:rPr lang="en-US" err="1"/>
              <a:t>Prof.Tawfik A. Khoja</a:t>
            </a:r>
            <a:endParaRPr lang="ar-SA"/>
          </a:p>
        </p:txBody>
      </p:sp>
      <p:sp>
        <p:nvSpPr>
          <p:cNvPr id="6" name="عنصر نائب لرقم الشريحة 5"/>
          <p:cNvSpPr>
            <a:spLocks noGrp="1"/>
          </p:cNvSpPr>
          <p:nvPr>
            <p:ph type="sldNum" sz="quarter" idx="12"/>
          </p:nvPr>
        </p:nvSpPr>
        <p:spPr/>
        <p:txBody>
          <a:bodyPr/>
          <a:lstStyle/>
          <a:p>
            <a:fld id="{8F5357D0-5098-4968-9ED4-D390F5274265}" type="slidenum">
              <a:rPr lang="ar-SA" smtClean="0"/>
              <a:t>29</a:t>
            </a:fld>
            <a:endParaRPr lang="ar-SA"/>
          </a:p>
        </p:txBody>
      </p:sp>
      <p:sp>
        <p:nvSpPr>
          <p:cNvPr id="5" name="TextBox 4">
            <a:extLst>
              <a:ext uri="{FF2B5EF4-FFF2-40B4-BE49-F238E27FC236}">
                <a16:creationId xmlns:a16="http://schemas.microsoft.com/office/drawing/2014/main" id="{3773FC79-F472-562C-4454-D147AEDC1378}"/>
              </a:ext>
            </a:extLst>
          </p:cNvPr>
          <p:cNvSpPr txBox="1"/>
          <p:nvPr/>
        </p:nvSpPr>
        <p:spPr>
          <a:xfrm>
            <a:off x="838200" y="152400"/>
            <a:ext cx="10896600" cy="3810530"/>
          </a:xfrm>
          <a:prstGeom prst="rect">
            <a:avLst/>
          </a:prstGeom>
          <a:noFill/>
        </p:spPr>
        <p:txBody>
          <a:bodyPr wrap="square">
            <a:spAutoFit/>
          </a:bodyPr>
          <a:lstStyle/>
          <a:p>
            <a:pPr algn="just" rtl="1">
              <a:lnSpc>
                <a:spcPct val="200000"/>
              </a:lnSpc>
            </a:pPr>
            <a:r>
              <a:rPr lang="ar-SA" sz="3600" b="1" i="0">
                <a:solidFill>
                  <a:srgbClr val="C00000"/>
                </a:solidFill>
                <a:effectLst/>
                <a:highlight>
                  <a:srgbClr val="00FFFF"/>
                </a:highlight>
                <a:latin typeface="open sans" panose="020b0606030504020204" pitchFamily="34" charset="0"/>
              </a:rPr>
              <a:t>المبدأ 7: العمل الجماعي</a:t>
            </a:r>
            <a:endParaRPr lang="en-US" sz="3600" b="1" i="0">
              <a:solidFill>
                <a:srgbClr val="C00000"/>
              </a:solidFill>
              <a:effectLst/>
              <a:highlight>
                <a:srgbClr val="00FFFF"/>
              </a:highlight>
              <a:latin typeface="open sans" panose="020b0606030504020204" pitchFamily="34" charset="0"/>
            </a:endParaRPr>
          </a:p>
          <a:p>
            <a:pPr algn="just" rtl="1">
              <a:lnSpc>
                <a:spcPct val="200000"/>
              </a:lnSpc>
            </a:pPr>
            <a:r>
              <a:rPr lang="ar-SA" sz="2200" b="1" i="0">
                <a:effectLst/>
                <a:latin typeface="Open Sans" panose="020b0606030504020204" pitchFamily="34" charset="0"/>
              </a:rPr>
              <a:t>سوف يتطلب التعلم الآلي والذكاء الاصطناعي مجموعات مهارات جديدة وتشكيل فرق في مجال البحث والطب. من الضروري أن يتعرف جميع أعضاء الفريق على نقاط القوة والقدرات والأدوار الأساسية لبعضهم البعض في الفريق.</a:t>
            </a:r>
          </a:p>
          <a:p>
            <a:pPr algn="just" rtl="1">
              <a:lnSpc>
                <a:spcPct val="200000"/>
              </a:lnSpc>
            </a:pPr>
            <a:r>
              <a:rPr lang="ar-SA" sz="2200" b="1" i="0">
                <a:effectLst/>
                <a:latin typeface="Open Sans" panose="020b0606030504020204" pitchFamily="34" charset="0"/>
              </a:rPr>
              <a:t>لتقديم أفضل رعاية للمرضى، يجب على كل عضو في الفريق فهم دور ومساهمة زملائه والاستفادة منهم من خلال التعاون.</a:t>
            </a:r>
            <a:endParaRPr lang="en-US" sz="2200" b="1" i="0">
              <a:effectLst/>
              <a:latin typeface="Open Sans" panose="020b0606030504020204" pitchFamily="34" charset="0"/>
            </a:endParaRPr>
          </a:p>
        </p:txBody>
      </p:sp>
      <p:pic>
        <p:nvPicPr>
          <p:cNvPr id="4" name="Picture 118" descr="2">
            <a:extLst>
              <a:ext uri="{FF2B5EF4-FFF2-40B4-BE49-F238E27FC236}">
                <a16:creationId xmlns:a16="http://schemas.microsoft.com/office/drawing/2014/main" id="{CA29337D-30AB-A448-27F9-A84956F27E28}"/>
              </a:ext>
            </a:extLst>
          </p:cNvPr>
          <p:cNvPicPr>
            <a:picLocks noChangeAspect="1" noChangeArrowheads="1"/>
          </p:cNvPicPr>
          <p:nvPr/>
        </p:nvPicPr>
        <p:blipFill>
          <a:blip r:embed="rId2"/>
          <a:srcRect r="6281"/>
          <a:stretch>
            <a:fillRect/>
          </a:stretch>
        </p:blipFill>
        <p:spPr bwMode="auto">
          <a:xfrm>
            <a:off x="1371600" y="4221163"/>
            <a:ext cx="9144000" cy="2636837"/>
          </a:xfrm>
          <a:prstGeom prst="rect">
            <a:avLst/>
          </a:prstGeom>
          <a:noFill/>
          <a:ln w="9525">
            <a:noFill/>
            <a:miter lim="800000"/>
          </a:ln>
        </p:spPr>
      </p:pic>
      <p:sp>
        <p:nvSpPr>
          <p:cNvPr id="7" name="WordArt 119">
            <a:extLst>
              <a:ext uri="{FF2B5EF4-FFF2-40B4-BE49-F238E27FC236}">
                <a16:creationId xmlns:a16="http://schemas.microsoft.com/office/drawing/2014/main" id="{EBCB57FC-E693-C0D8-0A08-556C324C2C05}"/>
              </a:ext>
            </a:extLst>
          </p:cNvPr>
          <p:cNvSpPr>
            <a:spLocks noChangeArrowheads="1" noChangeShapeType="1" noTextEdit="1"/>
          </p:cNvSpPr>
          <p:nvPr/>
        </p:nvSpPr>
        <p:spPr bwMode="auto">
          <a:xfrm>
            <a:off x="1516063" y="5445125"/>
            <a:ext cx="8388350" cy="1152525"/>
          </a:xfrm>
          <a:prstGeom prst="rect">
            <a:avLst/>
          </a:prstGeom>
        </p:spPr>
        <p:txBody>
          <a:bodyPr wrap="none" fromWordArt="1">
            <a:prstTxWarp prst="textPlain">
              <a:avLst>
                <a:gd name="adj" fmla="val 50000"/>
              </a:avLst>
            </a:prstTxWarp>
          </a:bodyPr>
          <a:lstStyle/>
          <a:p>
            <a:pPr algn="ctr"/>
            <a:r>
              <a:rPr lang="ar-SA" sz="3600" kern="10">
                <a:ln w="57150">
                  <a:solidFill>
                    <a:srgbClr val="0000FF"/>
                  </a:solidFill>
                  <a:round/>
                </a:ln>
                <a:gradFill rotWithShape="1">
                  <a:gsLst>
                    <a:gs pos="0">
                      <a:srgbClr val="FFFF00"/>
                    </a:gs>
                    <a:gs pos="100000">
                      <a:srgbClr val="FF9933"/>
                    </a:gs>
                  </a:gsLst>
                  <a:path path="rect">
                    <a:fillToRect l="50000" t="50000" r="50000" b="50000"/>
                  </a:path>
                </a:gradFill>
                <a:effectLst>
                  <a:outerShdw dist="35921" dir="2700000" algn="ctr" rotWithShape="0">
                    <a:schemeClr val="tx2">
                      <a:alpha val="79999"/>
                    </a:schemeClr>
                  </a:outerShdw>
                </a:effectLst>
                <a:latin typeface="Impact"/>
              </a:rPr>
              <a:t>فريق العمل</a:t>
            </a:r>
            <a:endParaRPr lang="en-US" sz="3600" kern="10">
              <a:ln w="57150">
                <a:solidFill>
                  <a:srgbClr val="0000FF"/>
                </a:solidFill>
                <a:round/>
              </a:ln>
              <a:gradFill rotWithShape="1">
                <a:gsLst>
                  <a:gs pos="0">
                    <a:srgbClr val="FFFF00"/>
                  </a:gs>
                  <a:gs pos="100000">
                    <a:srgbClr val="FF9933"/>
                  </a:gs>
                </a:gsLst>
                <a:path path="rect">
                  <a:fillToRect l="50000" t="50000" r="50000" b="50000"/>
                </a:path>
              </a:gradFill>
              <a:effectLst>
                <a:outerShdw dist="35921" dir="2700000" algn="ctr" rotWithShape="0">
                  <a:schemeClr val="tx2">
                    <a:alpha val="79999"/>
                  </a:schemeClr>
                </a:outerShdw>
              </a:effectLst>
              <a:latin typeface="Impact"/>
            </a:endParaRPr>
          </a:p>
        </p:txBody>
      </p:sp>
    </p:spTree>
    <p:extLst>
      <p:ext uri="{BB962C8B-B14F-4D97-AF65-F5344CB8AC3E}">
        <p14:creationId xmlns:p14="http://schemas.microsoft.com/office/powerpoint/2010/main" val="2691182799"/>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05745" y="0"/>
            <a:ext cx="9180511"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مربع نص 3"/>
          <p:cNvSpPr txBox="1"/>
          <p:nvPr/>
        </p:nvSpPr>
        <p:spPr>
          <a:xfrm>
            <a:off x="457200" y="1905000"/>
            <a:ext cx="5181600" cy="2308324"/>
          </a:xfrm>
          <a:prstGeom prst="rect">
            <a:avLst/>
          </a:prstGeom>
          <a:noFill/>
        </p:spPr>
        <p:txBody>
          <a:bodyPr wrap="square" rtlCol="1">
            <a:spAutoFit/>
          </a:bodyPr>
          <a:lstStyle/>
          <a:p>
            <a:pPr algn="r" rtl="1"/>
            <a:r>
              <a:rPr lang="ar-SA" sz="3600" b="1">
                <a:solidFill>
                  <a:srgbClr val="006600"/>
                </a:solidFill>
              </a:rPr>
              <a:t>السلام عليكم ورحمة الله وبركاته</a:t>
            </a:r>
            <a:endParaRPr lang="en-US" sz="3600" b="1">
              <a:solidFill>
                <a:srgbClr val="006600"/>
              </a:solidFill>
            </a:endParaRPr>
          </a:p>
          <a:p>
            <a:pPr algn="l" rtl="0"/>
            <a:endParaRPr lang="en-US" sz="3600" b="1">
              <a:solidFill>
                <a:srgbClr val="006600"/>
              </a:solidFill>
            </a:endParaRPr>
          </a:p>
          <a:p>
            <a:pPr algn="r" rtl="1"/>
            <a:r>
              <a:rPr lang="ar-SA" sz="3600" b="1">
                <a:solidFill>
                  <a:srgbClr val="006600"/>
                </a:solidFill>
              </a:rPr>
              <a:t>الحمد لله الذي هدانا لهذا وما كنا لنهتدي لولا أن هدانا الله</a:t>
            </a:r>
            <a:endParaRPr lang="en-US" sz="3600" b="1">
              <a:solidFill>
                <a:srgbClr val="006600"/>
              </a:solidFill>
            </a:endParaRPr>
          </a:p>
        </p:txBody>
      </p:sp>
      <p:sp>
        <p:nvSpPr>
          <p:cNvPr id="2" name="عنصر نائب للتاريخ 1"/>
          <p:cNvSpPr>
            <a:spLocks noGrp="1"/>
          </p:cNvSpPr>
          <p:nvPr>
            <p:ph type="dt" sz="half" idx="4294967295"/>
          </p:nvPr>
        </p:nvSpPr>
        <p:spPr/>
        <p:txBody>
          <a:bodyPr/>
          <a:lstStyle/>
          <a:p>
            <a:fld id="{B2BFE2EB-BAC7-47C7-B21C-0C40D894C089}" type="datetime1">
              <a:rPr lang="ar-SA" smtClean="0"/>
              <a:t>24/07/45</a:t>
            </a:fld>
            <a:endParaRPr lang="ar-SA"/>
          </a:p>
        </p:txBody>
      </p:sp>
      <p:sp>
        <p:nvSpPr>
          <p:cNvPr id="3" name="عنصر نائب للتذييل 2"/>
          <p:cNvSpPr>
            <a:spLocks noGrp="1"/>
          </p:cNvSpPr>
          <p:nvPr>
            <p:ph type="ftr" sz="quarter" idx="11"/>
          </p:nvPr>
        </p:nvSpPr>
        <p:spPr/>
        <p:txBody>
          <a:bodyPr/>
          <a:lstStyle/>
          <a:p>
            <a:r>
              <a:rPr lang="en-GB"/>
              <a:t>Prof.Tawfik A. Khoja</a:t>
            </a:r>
            <a:endParaRPr lang="ar-SA"/>
          </a:p>
        </p:txBody>
      </p:sp>
      <p:sp>
        <p:nvSpPr>
          <p:cNvPr id="5" name="عنصر نائب لرقم الشريحة 4"/>
          <p:cNvSpPr>
            <a:spLocks noGrp="1"/>
          </p:cNvSpPr>
          <p:nvPr>
            <p:ph type="sldNum" sz="quarter" idx="12"/>
          </p:nvPr>
        </p:nvSpPr>
        <p:spPr/>
        <p:txBody>
          <a:bodyPr/>
          <a:lstStyle/>
          <a:p>
            <a:fld id="{56776AC0-2541-48BB-8B1A-C699588D2986}" type="slidenum">
              <a:rPr lang="ar-SA" smtClean="0"/>
              <a:t>3</a:t>
            </a:fld>
            <a:endParaRPr lang="ar-SA"/>
          </a:p>
        </p:txBody>
      </p:sp>
    </p:spTree>
    <p:extLst>
      <p:ext uri="{BB962C8B-B14F-4D97-AF65-F5344CB8AC3E}">
        <p14:creationId xmlns:p14="http://schemas.microsoft.com/office/powerpoint/2010/main" val="4223281858"/>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sld>
</file>

<file path=ppt/slides/slide3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عنصر نائب للتاريخ 1"/>
          <p:cNvSpPr>
            <a:spLocks noGrp="1"/>
          </p:cNvSpPr>
          <p:nvPr>
            <p:ph type="dt" sz="half" idx="10"/>
          </p:nvPr>
        </p:nvSpPr>
        <p:spPr/>
        <p:txBody>
          <a:bodyPr/>
          <a:lstStyle/>
          <a:p>
            <a:fld id="{C7D5D29E-989A-489D-B9FB-6D504ADAC082}" type="uaqdatetime1">
              <a:rPr lang="ar-SA" smtClean="0"/>
              <a:t>19/07/1445</a:t>
            </a:fld>
            <a:endParaRPr lang="ar-SA"/>
          </a:p>
        </p:txBody>
      </p:sp>
      <p:sp>
        <p:nvSpPr>
          <p:cNvPr id="3" name="عنصر نائب للتذييل 2"/>
          <p:cNvSpPr>
            <a:spLocks noGrp="1"/>
          </p:cNvSpPr>
          <p:nvPr>
            <p:ph type="ftr" sz="quarter" idx="11"/>
          </p:nvPr>
        </p:nvSpPr>
        <p:spPr/>
        <p:txBody>
          <a:bodyPr/>
          <a:lstStyle/>
          <a:p>
            <a:r>
              <a:rPr lang="en-US" err="1"/>
              <a:t>Prof.Tawfik A. Khoja</a:t>
            </a:r>
            <a:endParaRPr lang="ar-SA"/>
          </a:p>
        </p:txBody>
      </p:sp>
      <p:sp>
        <p:nvSpPr>
          <p:cNvPr id="6" name="عنصر نائب لرقم الشريحة 5"/>
          <p:cNvSpPr>
            <a:spLocks noGrp="1"/>
          </p:cNvSpPr>
          <p:nvPr>
            <p:ph type="sldNum" sz="quarter" idx="12"/>
          </p:nvPr>
        </p:nvSpPr>
        <p:spPr/>
        <p:txBody>
          <a:bodyPr/>
          <a:lstStyle/>
          <a:p>
            <a:fld id="{8F5357D0-5098-4968-9ED4-D390F5274265}" type="slidenum">
              <a:rPr lang="ar-SA" smtClean="0"/>
              <a:t>30</a:t>
            </a:fld>
            <a:endParaRPr lang="ar-SA"/>
          </a:p>
        </p:txBody>
      </p:sp>
      <p:sp>
        <p:nvSpPr>
          <p:cNvPr id="5" name="TextBox 4">
            <a:extLst>
              <a:ext uri="{FF2B5EF4-FFF2-40B4-BE49-F238E27FC236}">
                <a16:creationId xmlns:a16="http://schemas.microsoft.com/office/drawing/2014/main" id="{A968C001-946B-749A-B84F-9CCC631FC5D1}"/>
              </a:ext>
            </a:extLst>
          </p:cNvPr>
          <p:cNvSpPr txBox="1"/>
          <p:nvPr/>
        </p:nvSpPr>
        <p:spPr>
          <a:xfrm>
            <a:off x="990600" y="228600"/>
            <a:ext cx="10210800" cy="4336315"/>
          </a:xfrm>
          <a:prstGeom prst="rect">
            <a:avLst/>
          </a:prstGeom>
          <a:noFill/>
        </p:spPr>
        <p:txBody>
          <a:bodyPr wrap="square">
            <a:spAutoFit/>
          </a:bodyPr>
          <a:lstStyle/>
          <a:p>
            <a:pPr algn="just" rtl="1">
              <a:lnSpc>
                <a:spcPct val="150000"/>
              </a:lnSpc>
            </a:pPr>
            <a:r>
              <a:rPr lang="ar-SA" sz="3200" b="1" i="0">
                <a:solidFill>
                  <a:srgbClr val="C00000"/>
                </a:solidFill>
                <a:effectLst/>
                <a:highlight>
                  <a:srgbClr val="00FFFF"/>
                </a:highlight>
                <a:latin typeface="open sans" panose="020b0606030504020204" pitchFamily="34" charset="0"/>
              </a:rPr>
              <a:t>المبدأ 8: المسؤولية عن القرارات المتخذة</a:t>
            </a:r>
          </a:p>
          <a:p>
            <a:pPr algn="just" rtl="1">
              <a:lnSpc>
                <a:spcPct val="150000"/>
              </a:lnSpc>
            </a:pPr>
            <a:endParaRPr lang="en-US" sz="1050" b="1" i="0">
              <a:effectLst/>
              <a:highlight>
                <a:srgbClr val="00FFFF"/>
              </a:highlight>
              <a:latin typeface="open sans" panose="020b0606030504020204" pitchFamily="34" charset="0"/>
            </a:endParaRPr>
          </a:p>
          <a:p>
            <a:pPr algn="just" rtl="1">
              <a:lnSpc>
                <a:spcPct val="150000"/>
              </a:lnSpc>
            </a:pPr>
            <a:r>
              <a:rPr lang="ar-SA" sz="2400" b="1" i="0">
                <a:effectLst/>
                <a:latin typeface="Open Sans" panose="020b0606030504020204" pitchFamily="34" charset="0"/>
              </a:rPr>
              <a:t>تقع مسؤولية القرارات المتخذة بشأن رعاية المرضى بشكل أساسي على عاتق الممارس الطبي بالاشتراك مع المريض. يجب أن يكون الممارسون الطبيون على دراية بحدود التعلم الآلي والذكاء الاصطناعي ويجب عليهم دائمًا ممارسة الحكم السريري القوي.</a:t>
            </a:r>
          </a:p>
          <a:p>
            <a:pPr algn="just" rtl="1">
              <a:lnSpc>
                <a:spcPct val="150000"/>
              </a:lnSpc>
            </a:pPr>
            <a:r>
              <a:rPr lang="ar-SA" sz="2400" b="1" i="0">
                <a:effectLst/>
                <a:latin typeface="Open Sans" panose="020b0606030504020204" pitchFamily="34" charset="0"/>
              </a:rPr>
              <a:t> </a:t>
            </a:r>
          </a:p>
          <a:p>
            <a:pPr algn="just" rtl="1">
              <a:lnSpc>
                <a:spcPct val="150000"/>
              </a:lnSpc>
            </a:pPr>
            <a:r>
              <a:rPr lang="ar-SA" sz="2400" b="1" i="0">
                <a:effectLst/>
                <a:latin typeface="Open Sans" panose="020b0606030504020204" pitchFamily="34" charset="0"/>
              </a:rPr>
              <a:t>يجب تحديد إمكانية المسؤولية المشتركة عند استخدام تعلم الآلة أو الذكاء الاصطناعي، والاعتراف بها من قبل الطرف المعني، وتسجيلها مقدمًا عند البحث عن تعلم الآلة أو الذكاء الاصطناعي أو تنفيذها.</a:t>
            </a:r>
            <a:endParaRPr lang="en-US" sz="2400" b="1" i="0">
              <a:effectLst/>
              <a:latin typeface="Open Sans" panose="020b0606030504020204" pitchFamily="34" charset="0"/>
            </a:endParaRPr>
          </a:p>
        </p:txBody>
      </p:sp>
      <p:pic>
        <p:nvPicPr>
          <p:cNvPr id="4" name="Picture 2" descr="PDF] Responsible Artificial Intelligence: Designing Ai for Human Values |  Semantic Scholar">
            <a:extLst>
              <a:ext uri="{FF2B5EF4-FFF2-40B4-BE49-F238E27FC236}">
                <a16:creationId xmlns:a16="http://schemas.microsoft.com/office/drawing/2014/main" id="{E0172067-AE4D-EE25-A5BE-BBA0891247C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bwMode="auto">
          <a:xfrm>
            <a:off x="9906000" y="5029200"/>
            <a:ext cx="2254686" cy="1770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526471"/>
      </p:ext>
    </p:extLst>
  </p:cSld>
  <p:clrMapOvr>
    <a:masterClrMapping/>
  </p:clrMapOvr>
  <p:transition/>
  <p:timing/>
</p:sld>
</file>

<file path=ppt/slides/slide3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عنصر نائب للتاريخ 1"/>
          <p:cNvSpPr>
            <a:spLocks noGrp="1"/>
          </p:cNvSpPr>
          <p:nvPr>
            <p:ph type="dt" sz="half" idx="10"/>
          </p:nvPr>
        </p:nvSpPr>
        <p:spPr/>
        <p:txBody>
          <a:bodyPr/>
          <a:lstStyle/>
          <a:p>
            <a:fld id="{C7D5D29E-989A-489D-B9FB-6D504ADAC082}" type="uaqdatetime1">
              <a:rPr lang="ar-SA" smtClean="0"/>
              <a:t>19/07/1445</a:t>
            </a:fld>
            <a:endParaRPr lang="ar-SA"/>
          </a:p>
        </p:txBody>
      </p:sp>
      <p:sp>
        <p:nvSpPr>
          <p:cNvPr id="3" name="عنصر نائب للتذييل 2"/>
          <p:cNvSpPr>
            <a:spLocks noGrp="1"/>
          </p:cNvSpPr>
          <p:nvPr>
            <p:ph type="ftr" sz="quarter" idx="11"/>
          </p:nvPr>
        </p:nvSpPr>
        <p:spPr/>
        <p:txBody>
          <a:bodyPr/>
          <a:lstStyle/>
          <a:p>
            <a:r>
              <a:rPr lang="en-US" err="1"/>
              <a:t>Prof.Tawfik A. Khoja</a:t>
            </a:r>
            <a:endParaRPr lang="ar-SA"/>
          </a:p>
        </p:txBody>
      </p:sp>
      <p:sp>
        <p:nvSpPr>
          <p:cNvPr id="6" name="عنصر نائب لرقم الشريحة 5"/>
          <p:cNvSpPr>
            <a:spLocks noGrp="1"/>
          </p:cNvSpPr>
          <p:nvPr>
            <p:ph type="sldNum" sz="quarter" idx="12"/>
          </p:nvPr>
        </p:nvSpPr>
        <p:spPr/>
        <p:txBody>
          <a:bodyPr/>
          <a:lstStyle/>
          <a:p>
            <a:fld id="{8F5357D0-5098-4968-9ED4-D390F5274265}" type="slidenum">
              <a:rPr lang="ar-SA" smtClean="0"/>
              <a:t>31</a:t>
            </a:fld>
            <a:endParaRPr lang="ar-SA"/>
          </a:p>
        </p:txBody>
      </p:sp>
      <p:sp>
        <p:nvSpPr>
          <p:cNvPr id="5" name="TextBox 4">
            <a:extLst>
              <a:ext uri="{FF2B5EF4-FFF2-40B4-BE49-F238E27FC236}">
                <a16:creationId xmlns:a16="http://schemas.microsoft.com/office/drawing/2014/main" id="{0ADED70F-2944-9C36-495A-BFFE84F5D7E4}"/>
              </a:ext>
            </a:extLst>
          </p:cNvPr>
          <p:cNvSpPr txBox="1"/>
          <p:nvPr/>
        </p:nvSpPr>
        <p:spPr>
          <a:xfrm>
            <a:off x="762000" y="304800"/>
            <a:ext cx="10591800" cy="4104137"/>
          </a:xfrm>
          <a:prstGeom prst="rect">
            <a:avLst/>
          </a:prstGeom>
          <a:noFill/>
        </p:spPr>
        <p:txBody>
          <a:bodyPr wrap="square">
            <a:spAutoFit/>
          </a:bodyPr>
          <a:lstStyle/>
          <a:p>
            <a:pPr algn="just" rtl="1">
              <a:lnSpc>
                <a:spcPct val="150000"/>
              </a:lnSpc>
            </a:pPr>
            <a:r>
              <a:rPr lang="ar-SA" sz="3600" b="1" i="0">
                <a:solidFill>
                  <a:srgbClr val="C00000"/>
                </a:solidFill>
                <a:effectLst/>
                <a:highlight>
                  <a:srgbClr val="00FFFF"/>
                </a:highlight>
                <a:latin typeface="open sans" panose="020b0606030504020204" pitchFamily="34" charset="0"/>
              </a:rPr>
              <a:t>المبدأ 9: الحوكمة</a:t>
            </a:r>
            <a:endParaRPr lang="en-US" sz="3600" b="1" i="0">
              <a:solidFill>
                <a:srgbClr val="C00000"/>
              </a:solidFill>
              <a:effectLst/>
              <a:highlight>
                <a:srgbClr val="00FFFF"/>
              </a:highlight>
              <a:latin typeface="open sans" panose="020b0606030504020204" pitchFamily="34" charset="0"/>
            </a:endParaRPr>
          </a:p>
          <a:p>
            <a:pPr algn="just" rtl="1">
              <a:lnSpc>
                <a:spcPct val="150000"/>
              </a:lnSpc>
            </a:pPr>
            <a:r>
              <a:rPr lang="ar-SA" sz="2000" b="1" i="0">
                <a:effectLst/>
                <a:highlight>
                  <a:srgbClr val="FFFF00"/>
                </a:highlight>
                <a:latin typeface="Open Sans" panose="020b0606030504020204" pitchFamily="34" charset="0"/>
              </a:rPr>
              <a:t>إن تعلم الآلة والذكاء الاصطناعي هما مجالان سريعان الحركة ولديهما القدرة على إضافة قيمة كبيرة، ولكنهما قد يسببان الضرر أيضًا</a:t>
            </a:r>
            <a:r>
              <a:rPr lang="en-US" sz="2000" b="1" i="0">
                <a:effectLst/>
                <a:highlight>
                  <a:srgbClr val="FFFF00"/>
                </a:highlight>
                <a:latin typeface="Open Sans" panose="020b0606030504020204" pitchFamily="34" charset="0"/>
              </a:rPr>
              <a:t>. </a:t>
            </a:r>
            <a:r>
              <a:rPr lang="ar-SA" sz="2000" b="1" i="0">
                <a:effectLst/>
                <a:latin typeface="Open Sans" panose="020b0606030504020204" pitchFamily="34" charset="0"/>
              </a:rPr>
              <a:t>يتطلب تنفيذ التعلم الآلي والذكاء الاصطناعي النظر في مجموعة واسعة من العوامل، بما في ذلك كيفية اعتماد التعلم الآلي أو الذكاء الاصطناعي عبر المستشفى أو الممارسة، ولأي مجموعات من المرضى، وكيف يمكن أن يتوافق مع أهداف رعاية المرضى وقيمهم.</a:t>
            </a:r>
            <a:endParaRPr lang="en-US" sz="2000" b="1" i="0">
              <a:effectLst/>
              <a:latin typeface="Open Sans" panose="020b0606030504020204" pitchFamily="34" charset="0"/>
            </a:endParaRPr>
          </a:p>
          <a:p>
            <a:pPr algn="just" rtl="1">
              <a:lnSpc>
                <a:spcPct val="150000"/>
              </a:lnSpc>
            </a:pPr>
            <a:r>
              <a:rPr lang="ar-SA" sz="2000" b="1" i="1">
                <a:solidFill>
                  <a:srgbClr val="000099"/>
                </a:solidFill>
                <a:effectLst/>
                <a:latin typeface="Open Sans" panose="020b0606030504020204" pitchFamily="34" charset="0"/>
              </a:rPr>
              <a:t>يجب أن يكون لدى المستشفى أو الممارسة التي تستخدم أو تطور تعلم الآلة أو الذكاء الاصطناعي لتطبيقات رعاية المرضى حوكمة مسؤولة للإشراف على التنفيذ ومراقبة الأداء والاستخدام، لضمان امتثال الممارسة للمبادئ الأخلاقية والمعايير والمتطلبات القانونية.</a:t>
            </a:r>
            <a:endParaRPr lang="en-US" sz="2000" b="0" i="0">
              <a:solidFill>
                <a:srgbClr val="000099"/>
              </a:solidFill>
              <a:effectLst/>
              <a:latin typeface="Open Sans" panose="020b0606030504020204" pitchFamily="34" charset="0"/>
            </a:endParaRPr>
          </a:p>
        </p:txBody>
      </p:sp>
      <p:pic>
        <p:nvPicPr>
          <p:cNvPr id="1026" name="Picture 2" descr="The Principles of AI Governance – with Karine Perset of the OECD | Emerj  Artificial Intelligence Research">
            <a:extLst>
              <a:ext uri="{FF2B5EF4-FFF2-40B4-BE49-F238E27FC236}">
                <a16:creationId xmlns:a16="http://schemas.microsoft.com/office/drawing/2014/main" id="{32A606E6-FEC8-94A5-1661-61D662A4905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2000" y="4346264"/>
            <a:ext cx="4664075" cy="24063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I in e-Governance - Applications and Benefits">
            <a:extLst>
              <a:ext uri="{FF2B5EF4-FFF2-40B4-BE49-F238E27FC236}">
                <a16:creationId xmlns:a16="http://schemas.microsoft.com/office/drawing/2014/main" id="{EA8DCD79-2988-A1F7-E7C7-0ECCB18898C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65927" y="4343400"/>
            <a:ext cx="4587874" cy="2378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748062"/>
      </p:ext>
    </p:extLst>
  </p:cSld>
  <p:clrMapOvr>
    <a:masterClrMapping/>
  </p:clrMapOvr>
  <p:transition/>
  <p:timing/>
</p:sld>
</file>

<file path=ppt/slides/slide3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عنصر نائب للتاريخ 1"/>
          <p:cNvSpPr>
            <a:spLocks noGrp="1"/>
          </p:cNvSpPr>
          <p:nvPr>
            <p:ph type="dt" sz="half" idx="10"/>
          </p:nvPr>
        </p:nvSpPr>
        <p:spPr/>
        <p:txBody>
          <a:bodyPr/>
          <a:lstStyle/>
          <a:p>
            <a:fld id="{C7D5D29E-989A-489D-B9FB-6D504ADAC082}" type="uaqdatetime1">
              <a:rPr lang="ar-SA" smtClean="0"/>
              <a:t>19/07/1445</a:t>
            </a:fld>
            <a:endParaRPr lang="ar-SA"/>
          </a:p>
        </p:txBody>
      </p:sp>
      <p:sp>
        <p:nvSpPr>
          <p:cNvPr id="3" name="عنصر نائب للتذييل 2"/>
          <p:cNvSpPr>
            <a:spLocks noGrp="1"/>
          </p:cNvSpPr>
          <p:nvPr>
            <p:ph type="ftr" sz="quarter" idx="11"/>
          </p:nvPr>
        </p:nvSpPr>
        <p:spPr/>
        <p:txBody>
          <a:bodyPr/>
          <a:lstStyle/>
          <a:p>
            <a:r>
              <a:rPr lang="en-US" err="1"/>
              <a:t>Prof.Tawfik A. Khoja</a:t>
            </a:r>
            <a:endParaRPr lang="ar-SA"/>
          </a:p>
        </p:txBody>
      </p:sp>
      <p:sp>
        <p:nvSpPr>
          <p:cNvPr id="6" name="عنصر نائب لرقم الشريحة 5"/>
          <p:cNvSpPr>
            <a:spLocks noGrp="1"/>
          </p:cNvSpPr>
          <p:nvPr>
            <p:ph type="sldNum" sz="quarter" idx="12"/>
          </p:nvPr>
        </p:nvSpPr>
        <p:spPr/>
        <p:txBody>
          <a:bodyPr/>
          <a:lstStyle/>
          <a:p>
            <a:fld id="{8F5357D0-5098-4968-9ED4-D390F5274265}" type="slidenum">
              <a:rPr lang="ar-SA" smtClean="0"/>
              <a:t>32</a:t>
            </a:fld>
            <a:endParaRPr lang="ar-SA"/>
          </a:p>
        </p:txBody>
      </p:sp>
      <p:sp>
        <p:nvSpPr>
          <p:cNvPr id="5" name="TextBox 4">
            <a:extLst>
              <a:ext uri="{FF2B5EF4-FFF2-40B4-BE49-F238E27FC236}">
                <a16:creationId xmlns:a16="http://schemas.microsoft.com/office/drawing/2014/main" id="{0ADED70F-2944-9C36-495A-BFFE84F5D7E4}"/>
              </a:ext>
            </a:extLst>
          </p:cNvPr>
          <p:cNvSpPr txBox="1"/>
          <p:nvPr/>
        </p:nvSpPr>
        <p:spPr>
          <a:xfrm>
            <a:off x="533400" y="228600"/>
            <a:ext cx="8458200" cy="5761064"/>
          </a:xfrm>
          <a:prstGeom prst="rect">
            <a:avLst/>
          </a:prstGeom>
          <a:noFill/>
        </p:spPr>
        <p:txBody>
          <a:bodyPr wrap="square">
            <a:spAutoFit/>
          </a:bodyPr>
          <a:lstStyle/>
          <a:p>
            <a:pPr algn="just" rtl="1">
              <a:lnSpc>
                <a:spcPct val="150000"/>
              </a:lnSpc>
            </a:pPr>
            <a:r>
              <a:rPr lang="ar-SA" sz="2800" b="1" i="0">
                <a:solidFill>
                  <a:srgbClr val="C00000"/>
                </a:solidFill>
                <a:effectLst/>
                <a:highlight>
                  <a:srgbClr val="00FFFF"/>
                </a:highlight>
                <a:latin typeface="open sans" panose="020b0606030504020204" pitchFamily="34" charset="0"/>
              </a:rPr>
              <a:t>المبدأ العاشر: قوانين وسياسات الأخلاقيات الحيوية:</a:t>
            </a:r>
            <a:endParaRPr lang="en-US" b="1"/>
          </a:p>
          <a:p>
            <a:pPr algn="just" rtl="1">
              <a:lnSpc>
                <a:spcPct val="150000"/>
              </a:lnSpc>
            </a:pPr>
            <a:r>
              <a:rPr lang="ar-SA" sz="2200" b="1">
                <a:solidFill>
                  <a:srgbClr val="000099"/>
                </a:solidFill>
              </a:rPr>
              <a:t>تلعب قوانين وسياسات أخلاقيات علم الأحياء دورًا في تنظيم استخدام الذكاء الاصطناعي، وقد تمت مراجعة العديد من قوانين أخلاقيات علم الأحياء في السنوات الأخيرة لتشمل الاعتراف بالاستخدام المتزايد للذكاء الاصطناعي في العلوم والرعاية الصحية والطب.</a:t>
            </a:r>
          </a:p>
          <a:p>
            <a:pPr algn="just" rtl="1">
              <a:lnSpc>
                <a:spcPct val="150000"/>
              </a:lnSpc>
            </a:pPr>
            <a:endParaRPr lang="en-US" sz="2200" b="1"/>
          </a:p>
          <a:p>
            <a:pPr algn="just" rtl="1">
              <a:lnSpc>
                <a:spcPct val="150000"/>
              </a:lnSpc>
            </a:pPr>
            <a:r>
              <a:rPr lang="ar-SA" sz="2200" b="1"/>
              <a:t>وتضع المراجعة الأخيرة التي أجرتها الحكومة الفرنسية لقانون أخلاقيات علم الأحياء الوطني (98)، والتي تمت الموافقة عليها في عام 2019، معايير لمعالجة النمو السريع للتكنولوجيات الرقمية في نظام الرعاية الصحية. ويتضمن معايير للإشراف البشري، أو الضمان البشري، الذي يتطلب التقييم من قبل المرضى والأطباء في النقاط الحرجة في تطوير ونشر الذكاء الاصطناعي. كما يدعم الموافقة الحرة المستنيرة لاستخدام البيانات وإنشاء منصة وطنية آمنة لجمع ومعالجة البيانات الصحية.</a:t>
            </a:r>
            <a:endParaRPr lang="en-US" sz="2200" b="1" i="0">
              <a:effectLst/>
              <a:latin typeface="Open Sans" panose="020b0606030504020204" pitchFamily="34" charset="0"/>
            </a:endParaRPr>
          </a:p>
        </p:txBody>
      </p:sp>
      <p:pic>
        <p:nvPicPr>
          <p:cNvPr id="2050" name="Picture 2" descr="Marc Rotenberg on LinkedIn: I look forward to this special ACM Technology  Policy Hot Topics event on…">
            <a:extLst>
              <a:ext uri="{FF2B5EF4-FFF2-40B4-BE49-F238E27FC236}">
                <a16:creationId xmlns:a16="http://schemas.microsoft.com/office/drawing/2014/main" id="{2B1FEECA-1F88-35B7-B205-50089995C04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450060" y="4543571"/>
            <a:ext cx="2745868" cy="220854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rtificial Intelligence and Bioethics | SpringerLink">
            <a:extLst>
              <a:ext uri="{FF2B5EF4-FFF2-40B4-BE49-F238E27FC236}">
                <a16:creationId xmlns:a16="http://schemas.microsoft.com/office/drawing/2014/main" id="{C9F493B5-36F6-B78F-B7F3-6913F5495BE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448800" y="457200"/>
            <a:ext cx="27432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675653"/>
      </p:ext>
    </p:extLst>
  </p:cSld>
  <p:clrMapOvr>
    <a:masterClrMapping/>
  </p:clrMapOvr>
  <p:transition/>
  <p:timing/>
</p:sld>
</file>

<file path=ppt/slides/slide3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4" name="TextShape 1"/>
          <p:cNvSpPr txBox="1"/>
          <p:nvPr/>
        </p:nvSpPr>
        <p:spPr>
          <a:xfrm>
            <a:off x="533400" y="152280"/>
            <a:ext cx="11277600" cy="451800"/>
          </a:xfrm>
          <a:prstGeom prst="rect">
            <a:avLst/>
          </a:prstGeom>
          <a:noFill/>
          <a:ln>
            <a:noFill/>
          </a:ln>
        </p:spPr>
        <p:txBody>
          <a:bodyPr lIns="90000" tIns="46800" rIns="90000" bIns="46800"/>
          <a:lstStyle/>
          <a:p>
            <a:pPr algn="ctr" rtl="1"/>
            <a:r>
              <a:rPr lang="ar-SA" sz="2400" b="1" spc="-1">
                <a:solidFill>
                  <a:srgbClr val="C00000"/>
                </a:solidFill>
                <a:highlight>
                  <a:srgbClr val="FFFF00"/>
                </a:highlight>
                <a:latin typeface="Arial"/>
              </a:rPr>
              <a:t>أخلاقيات ومعايير استخدام الذكاء الاصطناعي في الطب نيابة عن الكلية الملكية الأسترالية والنيوزيلندية لأخصائيي الأشعة</a:t>
            </a:r>
            <a:endParaRPr lang="en-US" sz="2400" b="1" spc="-1">
              <a:solidFill>
                <a:srgbClr val="C00000"/>
              </a:solidFill>
              <a:highlight>
                <a:srgbClr val="FFFF00"/>
              </a:highlight>
              <a:latin typeface="Arial"/>
            </a:endParaRPr>
          </a:p>
        </p:txBody>
      </p:sp>
      <p:sp>
        <p:nvSpPr>
          <p:cNvPr id="45" name="TextShape 2"/>
          <p:cNvSpPr txBox="1"/>
          <p:nvPr/>
        </p:nvSpPr>
        <p:spPr>
          <a:xfrm>
            <a:off x="685800" y="6324600"/>
            <a:ext cx="11277600" cy="451800"/>
          </a:xfrm>
          <a:prstGeom prst="rect">
            <a:avLst/>
          </a:prstGeom>
          <a:noFill/>
          <a:ln>
            <a:noFill/>
          </a:ln>
        </p:spPr>
        <p:txBody>
          <a:bodyPr lIns="90000" tIns="45000" rIns="90000" bIns="45000"/>
          <a:lstStyle/>
          <a:p>
            <a:r>
              <a:rPr lang="en-US" sz="1400" b="1" spc="-1">
                <a:solidFill>
                  <a:srgbClr val="0054A6"/>
                </a:solidFill>
                <a:latin typeface="Arial"/>
              </a:rPr>
              <a:t>J Med Imag Rad Onc, Volume: 65, Issue: 5, Pages: 486-494, First published: 02 August 2021, DOI: (10.1111/1754-9485.13289) </a:t>
            </a:r>
            <a:endParaRPr lang="en-US" sz="1400" spc="-1">
              <a:solidFill>
                <a:srgbClr val="000000"/>
              </a:solidFill>
              <a:latin typeface="Arial"/>
            </a:endParaRPr>
          </a:p>
        </p:txBody>
      </p:sp>
      <p:pic>
        <p:nvPicPr>
          <p:cNvPr id="46" name="Main graphic"/>
          <p:cNvPicPr/>
          <p:nvPr/>
        </p:nvPicPr>
        <p:blipFill>
          <a:blip r:embed="rId3"/>
          <a:stretch>
            <a:fillRect/>
          </a:stretch>
        </p:blipFill>
        <p:spPr>
          <a:xfrm>
            <a:off x="2646000" y="990600"/>
            <a:ext cx="6955200" cy="5029200"/>
          </a:xfrm>
          <a:prstGeom prst="rect">
            <a:avLst/>
          </a:prstGeom>
          <a:ln>
            <a:noFill/>
          </a:ln>
        </p:spPr>
      </p:pic>
    </p:spTree>
  </p:cSld>
  <p:clrMapOvr>
    <a:masterClrMapping/>
  </p:clrMapOvr>
  <p:transition>
    <p:wipe dir="r"/>
  </p:transition>
  <p:timing/>
</p:sld>
</file>

<file path=ppt/slides/slide3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عنصر نائب للتاريخ 1"/>
          <p:cNvSpPr>
            <a:spLocks noGrp="1"/>
          </p:cNvSpPr>
          <p:nvPr>
            <p:ph type="dt" sz="half" idx="10"/>
          </p:nvPr>
        </p:nvSpPr>
        <p:spPr/>
        <p:txBody>
          <a:bodyPr/>
          <a:lstStyle/>
          <a:p>
            <a:fld id="{C7D5D29E-989A-489D-B9FB-6D504ADAC082}" type="uaqdatetime1">
              <a:rPr lang="ar-SA" smtClean="0"/>
              <a:t>19/07/1445</a:t>
            </a:fld>
            <a:endParaRPr lang="ar-SA"/>
          </a:p>
        </p:txBody>
      </p:sp>
      <p:sp>
        <p:nvSpPr>
          <p:cNvPr id="3" name="عنصر نائب للتذييل 2"/>
          <p:cNvSpPr>
            <a:spLocks noGrp="1"/>
          </p:cNvSpPr>
          <p:nvPr>
            <p:ph type="ftr" sz="quarter" idx="11"/>
          </p:nvPr>
        </p:nvSpPr>
        <p:spPr/>
        <p:txBody>
          <a:bodyPr/>
          <a:lstStyle/>
          <a:p>
            <a:r>
              <a:rPr lang="en-US" err="1"/>
              <a:t>Prof.Tawfik A. Khoja</a:t>
            </a:r>
            <a:endParaRPr lang="ar-SA"/>
          </a:p>
        </p:txBody>
      </p:sp>
      <p:sp>
        <p:nvSpPr>
          <p:cNvPr id="6" name="عنصر نائب لرقم الشريحة 5"/>
          <p:cNvSpPr>
            <a:spLocks noGrp="1"/>
          </p:cNvSpPr>
          <p:nvPr>
            <p:ph type="sldNum" sz="quarter" idx="12"/>
          </p:nvPr>
        </p:nvSpPr>
        <p:spPr/>
        <p:txBody>
          <a:bodyPr/>
          <a:lstStyle/>
          <a:p>
            <a:fld id="{8F5357D0-5098-4968-9ED4-D390F5274265}" type="slidenum">
              <a:rPr lang="ar-SA" smtClean="0"/>
              <a:t>34</a:t>
            </a:fld>
            <a:endParaRPr lang="ar-SA"/>
          </a:p>
        </p:txBody>
      </p:sp>
      <p:pic>
        <p:nvPicPr>
          <p:cNvPr id="3074" name="Picture 2">
            <a:extLst>
              <a:ext uri="{FF2B5EF4-FFF2-40B4-BE49-F238E27FC236}">
                <a16:creationId xmlns:a16="http://schemas.microsoft.com/office/drawing/2014/main" id="{13FB538F-2855-FAC7-B98F-D03D43FE41E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43000" y="418170"/>
            <a:ext cx="10210800" cy="5847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188727"/>
      </p:ext>
    </p:extLst>
  </p:cSld>
  <p:clrMapOvr>
    <a:masterClrMapping/>
  </p:clrMapOvr>
  <p:transition/>
  <p:timing/>
</p:sld>
</file>

<file path=ppt/slides/slide3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عنصر نائب للتاريخ 1"/>
          <p:cNvSpPr>
            <a:spLocks noGrp="1"/>
          </p:cNvSpPr>
          <p:nvPr>
            <p:ph type="dt" sz="half" idx="10"/>
          </p:nvPr>
        </p:nvSpPr>
        <p:spPr/>
        <p:txBody>
          <a:bodyPr/>
          <a:lstStyle/>
          <a:p>
            <a:fld id="{C7D5D29E-989A-489D-B9FB-6D504ADAC082}" type="uaqdatetime1">
              <a:rPr lang="ar-SA" smtClean="0"/>
              <a:t>19/07/1445</a:t>
            </a:fld>
            <a:endParaRPr lang="ar-SA"/>
          </a:p>
        </p:txBody>
      </p:sp>
      <p:sp>
        <p:nvSpPr>
          <p:cNvPr id="3" name="عنصر نائب للتذييل 2"/>
          <p:cNvSpPr>
            <a:spLocks noGrp="1"/>
          </p:cNvSpPr>
          <p:nvPr>
            <p:ph type="ftr" sz="quarter" idx="11"/>
          </p:nvPr>
        </p:nvSpPr>
        <p:spPr/>
        <p:txBody>
          <a:bodyPr/>
          <a:lstStyle/>
          <a:p>
            <a:r>
              <a:rPr lang="en-US" err="1"/>
              <a:t>Prof.Tawfik A. Khoja</a:t>
            </a:r>
            <a:endParaRPr lang="ar-SA"/>
          </a:p>
        </p:txBody>
      </p:sp>
      <p:sp>
        <p:nvSpPr>
          <p:cNvPr id="6" name="عنصر نائب لرقم الشريحة 5"/>
          <p:cNvSpPr>
            <a:spLocks noGrp="1"/>
          </p:cNvSpPr>
          <p:nvPr>
            <p:ph type="sldNum" sz="quarter" idx="12"/>
          </p:nvPr>
        </p:nvSpPr>
        <p:spPr/>
        <p:txBody>
          <a:bodyPr/>
          <a:lstStyle/>
          <a:p>
            <a:fld id="{8F5357D0-5098-4968-9ED4-D390F5274265}" type="slidenum">
              <a:rPr lang="ar-SA" smtClean="0"/>
              <a:t>35</a:t>
            </a:fld>
            <a:endParaRPr lang="ar-SA"/>
          </a:p>
        </p:txBody>
      </p:sp>
      <p:sp>
        <p:nvSpPr>
          <p:cNvPr id="7" name="TextBox 6">
            <a:extLst>
              <a:ext uri="{FF2B5EF4-FFF2-40B4-BE49-F238E27FC236}">
                <a16:creationId xmlns:a16="http://schemas.microsoft.com/office/drawing/2014/main" id="{8DF1BB74-4224-AAF5-7E12-681C512A9D87}"/>
              </a:ext>
            </a:extLst>
          </p:cNvPr>
          <p:cNvSpPr txBox="1"/>
          <p:nvPr/>
        </p:nvSpPr>
        <p:spPr>
          <a:xfrm>
            <a:off x="457200" y="338535"/>
            <a:ext cx="11049000" cy="6279091"/>
          </a:xfrm>
          <a:prstGeom prst="rect">
            <a:avLst/>
          </a:prstGeom>
          <a:noFill/>
        </p:spPr>
        <p:txBody>
          <a:bodyPr wrap="square">
            <a:spAutoFit/>
          </a:bodyPr>
          <a:lstStyle/>
          <a:p>
            <a:pPr algn="just" rtl="1">
              <a:lnSpc>
                <a:spcPct val="150000"/>
              </a:lnSpc>
            </a:pPr>
            <a:r>
              <a:rPr lang="ar-SA" sz="2400" b="1" i="0">
                <a:solidFill>
                  <a:srgbClr val="C00000"/>
                </a:solidFill>
                <a:effectLst/>
                <a:highlight>
                  <a:srgbClr val="FFFF00"/>
                </a:highlight>
                <a:latin typeface="Bahnschrift Light Condensed" panose="020b0502040204020203" pitchFamily="34" charset="0"/>
                <a:ea typeface="ADLaM Display" panose="02010000000000000000" pitchFamily="2" charset="0"/>
                <a:cs typeface="ADLaM Display" panose="02010000000000000000" pitchFamily="2" charset="0"/>
              </a:rPr>
              <a:t>عند تنفيذ نموذج الذكاء الاصطناعي، يجب أن يكون المسؤولون قادرين على الإجابة على هذه الأسئلة، وغيرها من الأسئلة المشابهة، حول أخلاقيات البيانات:</a:t>
            </a:r>
          </a:p>
          <a:p>
            <a:pPr algn="just" rtl="1">
              <a:lnSpc>
                <a:spcPct val="150000"/>
              </a:lnSpc>
            </a:pPr>
            <a:endParaRPr lang="en-US" sz="2400" b="1" i="0">
              <a:solidFill>
                <a:srgbClr val="C00000"/>
              </a:solidFill>
              <a:effectLst/>
              <a:highlight>
                <a:srgbClr val="FFFF00"/>
              </a:highlight>
              <a:latin typeface="Bahnschrift Light Condensed" panose="020b0502040204020203" pitchFamily="34" charset="0"/>
              <a:ea typeface="ADLaM Display" panose="02010000000000000000" pitchFamily="2" charset="0"/>
              <a:cs typeface="ADLaM Display" panose="02010000000000000000" pitchFamily="2" charset="0"/>
            </a:endParaRPr>
          </a:p>
          <a:p>
            <a:pPr marL="800100" lvl="1" indent="-342900" algn="just" rtl="1">
              <a:lnSpc>
                <a:spcPct val="150000"/>
              </a:lnSpc>
              <a:buFont typeface="+mj-lt"/>
              <a:buAutoNum type="arabicPeriod"/>
            </a:pPr>
            <a:r>
              <a:rPr lang="ar-SA" sz="2000" b="1" i="0">
                <a:solidFill>
                  <a:srgbClr val="000000"/>
                </a:solidFill>
                <a:effectLst/>
                <a:latin typeface="Open Sans" panose="020b0606030504020204" pitchFamily="34" charset="0"/>
              </a:rPr>
              <a:t>كيف سنقوم بتوثيق وإخطار المرضى بكيفية استخدام بياناتهم؟</a:t>
            </a:r>
          </a:p>
          <a:p>
            <a:pPr marL="800100" lvl="1" indent="-342900" algn="just" rtl="1">
              <a:lnSpc>
                <a:spcPct val="150000"/>
              </a:lnSpc>
              <a:buFont typeface="+mj-lt"/>
              <a:buAutoNum type="arabicPeriod"/>
            </a:pPr>
            <a:r>
              <a:rPr lang="ar-SA" sz="2000" b="1" i="0">
                <a:solidFill>
                  <a:srgbClr val="000000"/>
                </a:solidFill>
                <a:effectLst/>
                <a:latin typeface="Open Sans" panose="020b0606030504020204" pitchFamily="34" charset="0"/>
              </a:rPr>
              <a:t>كيف ينبغي لنا توثيق البيانات المستخدمة لتدريب الخوارزمية، بما في ذلك واصفات الميزات المرتبطة تقليديا بالتحيز والتمييز؟</a:t>
            </a:r>
          </a:p>
          <a:p>
            <a:pPr marL="800100" lvl="1" indent="-342900" algn="just" rtl="1">
              <a:lnSpc>
                <a:spcPct val="150000"/>
              </a:lnSpc>
              <a:buFont typeface="+mj-lt"/>
              <a:buAutoNum type="arabicPeriod"/>
            </a:pPr>
            <a:r>
              <a:rPr lang="ar-SA" sz="2000" b="1" i="0">
                <a:solidFill>
                  <a:srgbClr val="000000"/>
                </a:solidFill>
                <a:effectLst/>
                <a:latin typeface="Open Sans" panose="020b0606030504020204" pitchFamily="34" charset="0"/>
              </a:rPr>
              <a:t>كيف ومن الذي يتم إنشاء التسميات؟ ما التحيز الذي قد ينشأ من العمليات المستخدمة؟</a:t>
            </a:r>
          </a:p>
          <a:p>
            <a:pPr marL="800100" lvl="1" indent="-342900" algn="just" rtl="1">
              <a:lnSpc>
                <a:spcPct val="150000"/>
              </a:lnSpc>
              <a:buFont typeface="+mj-lt"/>
              <a:buAutoNum type="arabicPeriod"/>
            </a:pPr>
            <a:r>
              <a:rPr lang="ar-SA" sz="2000" b="1" i="0">
                <a:solidFill>
                  <a:srgbClr val="000000"/>
                </a:solidFill>
                <a:effectLst/>
                <a:latin typeface="Open Sans" panose="020b0606030504020204" pitchFamily="34" charset="0"/>
              </a:rPr>
              <a:t>ما هي أنواع التحيز التي قد توجد في البيانات المستخدمة لتدريب واختبار الخوارزميات؟</a:t>
            </a:r>
          </a:p>
          <a:p>
            <a:pPr marL="800100" lvl="1" indent="-342900" algn="just" rtl="1">
              <a:lnSpc>
                <a:spcPct val="150000"/>
              </a:lnSpc>
              <a:buFont typeface="+mj-lt"/>
              <a:buAutoNum type="arabicPeriod"/>
            </a:pPr>
            <a:r>
              <a:rPr lang="ar-SA" sz="2000" b="1" i="0">
                <a:solidFill>
                  <a:srgbClr val="000000"/>
                </a:solidFill>
                <a:effectLst/>
                <a:latin typeface="Open Sans" panose="020b0606030504020204" pitchFamily="34" charset="0"/>
              </a:rPr>
              <a:t>ماذا فعلنا لتقييم كيفية تحيز البيانات، وكيف يمكن أن تؤثر على نموذجنا؟</a:t>
            </a:r>
          </a:p>
          <a:p>
            <a:pPr marL="800100" lvl="1" indent="-342900" algn="just" rtl="1">
              <a:lnSpc>
                <a:spcPct val="150000"/>
              </a:lnSpc>
              <a:buFont typeface="+mj-lt"/>
              <a:buAutoNum type="arabicPeriod"/>
            </a:pPr>
            <a:r>
              <a:rPr lang="ar-SA" sz="2000" b="1" i="0">
                <a:solidFill>
                  <a:srgbClr val="000000"/>
                </a:solidFill>
                <a:effectLst/>
                <a:latin typeface="Open Sans" panose="020b0606030504020204" pitchFamily="34" charset="0"/>
              </a:rPr>
              <a:t>ما هي المخاطر المحتملة التي قد تنشأ عن التحيزات في البيانات؟</a:t>
            </a:r>
          </a:p>
          <a:p>
            <a:pPr marL="800100" lvl="1" indent="-342900" algn="just" rtl="1">
              <a:lnSpc>
                <a:spcPct val="150000"/>
              </a:lnSpc>
              <a:buFont typeface="+mj-lt"/>
              <a:buAutoNum type="arabicPeriod"/>
            </a:pPr>
            <a:r>
              <a:rPr lang="ar-SA" sz="2000" b="1" i="0">
                <a:solidFill>
                  <a:srgbClr val="000000"/>
                </a:solidFill>
                <a:effectLst/>
                <a:latin typeface="Open Sans" panose="020b0606030504020204" pitchFamily="34" charset="0"/>
              </a:rPr>
              <a:t>ما هي الخطوات التي اتخذناها للتخفيف من هذه التحيزات، وكيف ينبغي للمستخدمين أن يأخذوا التحيزات المتبقية في الاعتبار؟</a:t>
            </a:r>
          </a:p>
          <a:p>
            <a:pPr marL="800100" lvl="1" indent="-342900" algn="just" rtl="1">
              <a:lnSpc>
                <a:spcPct val="150000"/>
              </a:lnSpc>
              <a:buFont typeface="+mj-lt"/>
              <a:buAutoNum type="arabicPeriod"/>
            </a:pPr>
            <a:r>
              <a:rPr lang="ar-SA" sz="2000" b="1" i="0">
                <a:solidFill>
                  <a:srgbClr val="000000"/>
                </a:solidFill>
                <a:effectLst/>
                <a:latin typeface="Open Sans" panose="020b0606030504020204" pitchFamily="34" charset="0"/>
              </a:rPr>
              <a:t>هل طريقتنا في وضع العلامات على أرض الواقع مناسبة لحالة الاستخدام السريري التي نحاول حلها؟ ما هي حدودها؟</a:t>
            </a:r>
            <a:endParaRPr lang="en-US" sz="2000" b="1" i="0">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1823863337"/>
      </p:ext>
    </p:extLst>
  </p:cSld>
  <p:clrMapOvr>
    <a:masterClrMapping/>
  </p:clrMapOvr>
  <p:transition/>
  <p:timing/>
</p:sld>
</file>

<file path=ppt/slides/slide3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عنصر نائب للتاريخ 1"/>
          <p:cNvSpPr>
            <a:spLocks noGrp="1"/>
          </p:cNvSpPr>
          <p:nvPr>
            <p:ph type="dt" sz="half" idx="10"/>
          </p:nvPr>
        </p:nvSpPr>
        <p:spPr/>
        <p:txBody>
          <a:bodyPr/>
          <a:lstStyle/>
          <a:p>
            <a:fld id="{C7D5D29E-989A-489D-B9FB-6D504ADAC082}" type="uaqdatetime1">
              <a:rPr lang="ar-SA" smtClean="0"/>
              <a:t>19/07/1445</a:t>
            </a:fld>
            <a:endParaRPr lang="ar-SA"/>
          </a:p>
        </p:txBody>
      </p:sp>
      <p:sp>
        <p:nvSpPr>
          <p:cNvPr id="3" name="عنصر نائب للتذييل 2"/>
          <p:cNvSpPr>
            <a:spLocks noGrp="1"/>
          </p:cNvSpPr>
          <p:nvPr>
            <p:ph type="ftr" sz="quarter" idx="11"/>
          </p:nvPr>
        </p:nvSpPr>
        <p:spPr/>
        <p:txBody>
          <a:bodyPr/>
          <a:lstStyle/>
          <a:p>
            <a:r>
              <a:rPr lang="en-US" err="1"/>
              <a:t>Prof.Tawfik A. Khoja</a:t>
            </a:r>
            <a:endParaRPr lang="ar-SA"/>
          </a:p>
        </p:txBody>
      </p:sp>
      <p:sp>
        <p:nvSpPr>
          <p:cNvPr id="6" name="عنصر نائب لرقم الشريحة 5"/>
          <p:cNvSpPr>
            <a:spLocks noGrp="1"/>
          </p:cNvSpPr>
          <p:nvPr>
            <p:ph type="sldNum" sz="quarter" idx="12"/>
          </p:nvPr>
        </p:nvSpPr>
        <p:spPr/>
        <p:txBody>
          <a:bodyPr/>
          <a:lstStyle/>
          <a:p>
            <a:fld id="{8F5357D0-5098-4968-9ED4-D390F5274265}" type="slidenum">
              <a:rPr lang="ar-SA" smtClean="0"/>
              <a:t>36</a:t>
            </a:fld>
            <a:endParaRPr lang="ar-SA"/>
          </a:p>
        </p:txBody>
      </p:sp>
      <p:sp>
        <p:nvSpPr>
          <p:cNvPr id="5" name="TextBox 4">
            <a:extLst>
              <a:ext uri="{FF2B5EF4-FFF2-40B4-BE49-F238E27FC236}">
                <a16:creationId xmlns:a16="http://schemas.microsoft.com/office/drawing/2014/main" id="{E26C38C0-CB0D-B835-E397-883B087963A2}"/>
              </a:ext>
            </a:extLst>
          </p:cNvPr>
          <p:cNvSpPr txBox="1"/>
          <p:nvPr/>
        </p:nvSpPr>
        <p:spPr>
          <a:xfrm>
            <a:off x="457200" y="228601"/>
            <a:ext cx="10896600" cy="5396798"/>
          </a:xfrm>
          <a:prstGeom prst="rect">
            <a:avLst/>
          </a:prstGeom>
          <a:noFill/>
        </p:spPr>
        <p:txBody>
          <a:bodyPr wrap="square">
            <a:spAutoFit/>
          </a:bodyPr>
          <a:lstStyle/>
          <a:p>
            <a:pPr algn="just" rtl="1">
              <a:lnSpc>
                <a:spcPct val="150000"/>
              </a:lnSpc>
            </a:pPr>
            <a:r>
              <a:rPr lang="ar-SA" sz="2400" b="1">
                <a:solidFill>
                  <a:srgbClr val="C00000"/>
                </a:solidFill>
                <a:highlight>
                  <a:srgbClr val="FFFF00"/>
                </a:highlight>
                <a:latin typeface="Bahnschrift Light Condensed" panose="020b0502040204020203" pitchFamily="34" charset="0"/>
                <a:ea typeface="ADLaM Display" panose="02010000000000000000" pitchFamily="2" charset="0"/>
                <a:cs typeface="ADLaM Display" panose="02010000000000000000" pitchFamily="2" charset="0"/>
              </a:rPr>
              <a:t>عند تنفيذ نموذج الذكاء الاصطناعي، يجب أن يكون المسؤولون عن أي جزء من دورة حياته قادرين على الإجابة على هذه الأسئلة وغيرها من الأسئلة المشابهة حول أخلاقيات الخوارزميات:</a:t>
            </a:r>
          </a:p>
          <a:p>
            <a:pPr algn="just" rtl="1">
              <a:lnSpc>
                <a:spcPct val="150000"/>
              </a:lnSpc>
            </a:pPr>
            <a:endParaRPr lang="en-US" sz="2400" b="1">
              <a:solidFill>
                <a:srgbClr val="C00000"/>
              </a:solidFill>
              <a:highlight>
                <a:srgbClr val="FFFF00"/>
              </a:highlight>
              <a:latin typeface="Bahnschrift Light Condensed" panose="020b0502040204020203" pitchFamily="34" charset="0"/>
              <a:ea typeface="ADLaM Display" panose="02010000000000000000" pitchFamily="2" charset="0"/>
              <a:cs typeface="ADLaM Display" panose="02010000000000000000" pitchFamily="2" charset="0"/>
            </a:endParaRPr>
          </a:p>
          <a:p>
            <a:pPr marL="342900" indent="-342900" algn="just" rtl="1">
              <a:lnSpc>
                <a:spcPct val="150000"/>
              </a:lnSpc>
              <a:buFont typeface="+mj-lt"/>
              <a:buAutoNum type="alphaUcPeriod"/>
            </a:pPr>
            <a:r>
              <a:rPr lang="ar-SA" sz="2000" b="1" i="0">
                <a:solidFill>
                  <a:srgbClr val="000000"/>
                </a:solidFill>
                <a:effectLst/>
                <a:latin typeface="Open Sans" panose="020b0606030504020204" pitchFamily="34" charset="0"/>
              </a:rPr>
              <a:t>هل نحن قادرون على شرح كيف يتخذ الذكاء الاصطناعي لدينا القرارات أو على الأقل يتنبأ بشكل موثوق بنتائج تحليل الذكاء الاصطناعي لدينا في مجموعات البيانات المعروفة؟</a:t>
            </a:r>
          </a:p>
          <a:p>
            <a:pPr marL="342900" indent="-342900" algn="just" rtl="1">
              <a:lnSpc>
                <a:spcPct val="150000"/>
              </a:lnSpc>
              <a:buFont typeface="+mj-lt"/>
              <a:buAutoNum type="alphaUcPeriod"/>
            </a:pPr>
            <a:r>
              <a:rPr lang="ar-SA" sz="2000" b="1" i="0">
                <a:solidFill>
                  <a:srgbClr val="000000"/>
                </a:solidFill>
                <a:effectLst/>
                <a:latin typeface="Open Sans" panose="020b0606030504020204" pitchFamily="34" charset="0"/>
              </a:rPr>
              <a:t>كيف نحمي من الهجمات الضارة على أدوات وبيانات الذكاء الاصطناعي؟</a:t>
            </a:r>
          </a:p>
          <a:p>
            <a:pPr marL="342900" indent="-342900" algn="just" rtl="1">
              <a:lnSpc>
                <a:spcPct val="150000"/>
              </a:lnSpc>
              <a:buFont typeface="+mj-lt"/>
              <a:buAutoNum type="alphaUcPeriod"/>
            </a:pPr>
            <a:r>
              <a:rPr lang="ar-SA" sz="2000" b="1" i="0">
                <a:solidFill>
                  <a:srgbClr val="000000"/>
                </a:solidFill>
                <a:effectLst/>
                <a:latin typeface="Open Sans" panose="020b0606030504020204" pitchFamily="34" charset="0"/>
              </a:rPr>
              <a:t>كيف يمكننا إنشاء تحكم مستدام في الإصدار لبيانات الذكاء الاصطناعي والخوارزميات والنماذج والمنتجات المباعة؟</a:t>
            </a:r>
          </a:p>
          <a:p>
            <a:pPr marL="342900" indent="-342900" algn="just" rtl="1">
              <a:lnSpc>
                <a:spcPct val="150000"/>
              </a:lnSpc>
              <a:buFont typeface="+mj-lt"/>
              <a:buAutoNum type="alphaUcPeriod"/>
            </a:pPr>
            <a:r>
              <a:rPr lang="ar-SA" sz="2000" b="1" i="0">
                <a:solidFill>
                  <a:srgbClr val="000000"/>
                </a:solidFill>
                <a:effectLst/>
                <a:latin typeface="Open Sans" panose="020b0606030504020204" pitchFamily="34" charset="0"/>
              </a:rPr>
              <a:t>كيف يمكننا تقليل مخاطر إلحاق الضرر بالمريض نتيجة للهجمات الضارة وانتهاكات الخصوصية؟</a:t>
            </a:r>
          </a:p>
          <a:p>
            <a:pPr marL="342900" indent="-342900" algn="just" rtl="1">
              <a:lnSpc>
                <a:spcPct val="150000"/>
              </a:lnSpc>
              <a:buFont typeface="+mj-lt"/>
              <a:buAutoNum type="alphaUcPeriod"/>
            </a:pPr>
            <a:r>
              <a:rPr lang="ar-SA" sz="2000" b="1" i="0">
                <a:solidFill>
                  <a:srgbClr val="000000"/>
                </a:solidFill>
                <a:effectLst/>
                <a:latin typeface="Open Sans" panose="020b0606030504020204" pitchFamily="34" charset="0"/>
              </a:rPr>
              <a:t>كيف سنقوم بتقييم النماذج المدربة قبل التطبيق السريري، من حيث الفعالية السريرية والسلوك الأخلاقي والأمن؟</a:t>
            </a:r>
          </a:p>
          <a:p>
            <a:pPr marL="342900" indent="-342900" algn="just" rtl="1">
              <a:lnSpc>
                <a:spcPct val="150000"/>
              </a:lnSpc>
              <a:buFont typeface="+mj-lt"/>
              <a:buAutoNum type="alphaUcPeriod"/>
            </a:pPr>
            <a:r>
              <a:rPr lang="ar-SA" sz="2000" b="1" i="0">
                <a:solidFill>
                  <a:srgbClr val="000000"/>
                </a:solidFill>
                <a:effectLst/>
                <a:latin typeface="Open Sans" panose="020b0606030504020204" pitchFamily="34" charset="0"/>
              </a:rPr>
              <a:t>كيف سنراقب نماذج الذكاء الاصطناعي في سير العمل السريري للتأكد من أنها تعمل كما هو متوقع وأن الأداء لا يتدهور بمرور الوقت؟</a:t>
            </a:r>
            <a:endParaRPr lang="en-US" sz="2000" b="1" i="0">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721424217"/>
      </p:ext>
    </p:extLst>
  </p:cSld>
  <p:clrMapOvr>
    <a:masterClrMapping/>
  </p:clrMapOvr>
  <p:transition/>
  <p:timing/>
</p:sld>
</file>

<file path=ppt/slides/slide3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عنصر نائب للتاريخ 1"/>
          <p:cNvSpPr>
            <a:spLocks noGrp="1"/>
          </p:cNvSpPr>
          <p:nvPr>
            <p:ph type="dt" sz="half" idx="10"/>
          </p:nvPr>
        </p:nvSpPr>
        <p:spPr/>
        <p:txBody>
          <a:bodyPr/>
          <a:lstStyle/>
          <a:p>
            <a:fld id="{C7D5D29E-989A-489D-B9FB-6D504ADAC082}" type="uaqdatetime1">
              <a:rPr lang="ar-SA" smtClean="0"/>
              <a:t>19/07/1445</a:t>
            </a:fld>
            <a:endParaRPr lang="ar-SA"/>
          </a:p>
        </p:txBody>
      </p:sp>
      <p:sp>
        <p:nvSpPr>
          <p:cNvPr id="3" name="عنصر نائب للتذييل 2"/>
          <p:cNvSpPr>
            <a:spLocks noGrp="1"/>
          </p:cNvSpPr>
          <p:nvPr>
            <p:ph type="ftr" sz="quarter" idx="11"/>
          </p:nvPr>
        </p:nvSpPr>
        <p:spPr/>
        <p:txBody>
          <a:bodyPr/>
          <a:lstStyle/>
          <a:p>
            <a:r>
              <a:rPr lang="en-US" err="1"/>
              <a:t>Prof.Tawfik A. Khoja</a:t>
            </a:r>
            <a:endParaRPr lang="ar-SA"/>
          </a:p>
        </p:txBody>
      </p:sp>
      <p:sp>
        <p:nvSpPr>
          <p:cNvPr id="6" name="عنصر نائب لرقم الشريحة 5"/>
          <p:cNvSpPr>
            <a:spLocks noGrp="1"/>
          </p:cNvSpPr>
          <p:nvPr>
            <p:ph type="sldNum" sz="quarter" idx="12"/>
          </p:nvPr>
        </p:nvSpPr>
        <p:spPr/>
        <p:txBody>
          <a:bodyPr/>
          <a:lstStyle/>
          <a:p>
            <a:fld id="{8F5357D0-5098-4968-9ED4-D390F5274265}" type="slidenum">
              <a:rPr lang="ar-SA" smtClean="0"/>
              <a:t>37</a:t>
            </a:fld>
            <a:endParaRPr lang="ar-SA"/>
          </a:p>
        </p:txBody>
      </p:sp>
      <p:sp>
        <p:nvSpPr>
          <p:cNvPr id="5" name="TextBox 4">
            <a:extLst>
              <a:ext uri="{FF2B5EF4-FFF2-40B4-BE49-F238E27FC236}">
                <a16:creationId xmlns:a16="http://schemas.microsoft.com/office/drawing/2014/main" id="{E26C38C0-CB0D-B835-E397-883B087963A2}"/>
              </a:ext>
            </a:extLst>
          </p:cNvPr>
          <p:cNvSpPr txBox="1"/>
          <p:nvPr/>
        </p:nvSpPr>
        <p:spPr>
          <a:xfrm>
            <a:off x="457200" y="228601"/>
            <a:ext cx="11201400" cy="5448095"/>
          </a:xfrm>
          <a:prstGeom prst="rect">
            <a:avLst/>
          </a:prstGeom>
          <a:noFill/>
        </p:spPr>
        <p:txBody>
          <a:bodyPr wrap="square">
            <a:spAutoFit/>
          </a:bodyPr>
          <a:lstStyle/>
          <a:p>
            <a:pPr algn="just" rtl="1">
              <a:lnSpc>
                <a:spcPct val="150000"/>
              </a:lnSpc>
            </a:pPr>
            <a:r>
              <a:rPr lang="ar-SA" sz="2400" b="1">
                <a:solidFill>
                  <a:srgbClr val="C00000"/>
                </a:solidFill>
                <a:highlight>
                  <a:srgbClr val="FFFF00"/>
                </a:highlight>
                <a:latin typeface="Bahnschrift Light Condensed" panose="020b0502040204020203" pitchFamily="34" charset="0"/>
                <a:ea typeface="ADLaM Display" panose="02010000000000000000" pitchFamily="2" charset="0"/>
                <a:cs typeface="ADLaM Display" panose="02010000000000000000" pitchFamily="2" charset="0"/>
              </a:rPr>
              <a:t>نظرًا لأن مقدمي الرعاية الصحية يدمجون منتجات الذكاء الاصطناعي المستقلة والذكية في الممارسة السريرية واسعة النطاق والمتطلبة، فيجب أن يكون المسؤولون قادرين على الإجابة على هذه الأسئلة وغيرها من الأسئلة المماثلة حول أخلاقيات نموذج الممارسة الجديد هذا:</a:t>
            </a:r>
            <a:endParaRPr lang="en-US" sz="2400" b="1">
              <a:solidFill>
                <a:srgbClr val="C00000"/>
              </a:solidFill>
              <a:highlight>
                <a:srgbClr val="FFFF00"/>
              </a:highlight>
              <a:latin typeface="Bahnschrift Light Condensed" panose="020b0502040204020203" pitchFamily="34" charset="0"/>
              <a:ea typeface="ADLaM Display" panose="02010000000000000000" pitchFamily="2" charset="0"/>
              <a:cs typeface="ADLaM Display" panose="02010000000000000000" pitchFamily="2" charset="0"/>
            </a:endParaRPr>
          </a:p>
          <a:p>
            <a:pPr marL="857250" lvl="1" indent="-400050" algn="just" rtl="1">
              <a:lnSpc>
                <a:spcPct val="150000"/>
              </a:lnSpc>
              <a:buFont typeface="+mj-lt"/>
              <a:buAutoNum type="romanUcPeriod"/>
            </a:pPr>
            <a:r>
              <a:rPr lang="ar-SA" b="1" i="0">
                <a:solidFill>
                  <a:srgbClr val="000000"/>
                </a:solidFill>
                <a:effectLst/>
                <a:latin typeface="Open Sans" panose="020b0606030504020204" pitchFamily="34" charset="0"/>
              </a:rPr>
              <a:t>ما هي المخاطر التي يتعرض لها المريض ومقدم الخدمة المرتبطة بتطبيق الذكاء الاصطناعي، وما مستوى الإشراف البشري الضروري للتخفيف من هذه المخاطر؟</a:t>
            </a:r>
          </a:p>
          <a:p>
            <a:pPr marL="857250" lvl="1" indent="-400050" algn="just" rtl="1">
              <a:lnSpc>
                <a:spcPct val="150000"/>
              </a:lnSpc>
              <a:buFont typeface="+mj-lt"/>
              <a:buAutoNum type="romanUcPeriod"/>
            </a:pPr>
            <a:r>
              <a:rPr lang="ar-SA" b="1" i="0">
                <a:solidFill>
                  <a:srgbClr val="000000"/>
                </a:solidFill>
                <a:effectLst/>
                <a:latin typeface="Open Sans" panose="020b0606030504020204" pitchFamily="34" charset="0"/>
              </a:rPr>
              <a:t>ما هو التعليم والمهارات اللازمة لاتخاذ قرار بشأن تطبيق الذكاء الاصطناعي على مرضانا واستخدامه بأمان وفعالية عند الاقتضاء؟</a:t>
            </a:r>
          </a:p>
          <a:p>
            <a:pPr marL="857250" lvl="1" indent="-400050" algn="just" rtl="1">
              <a:lnSpc>
                <a:spcPct val="150000"/>
              </a:lnSpc>
              <a:buFont typeface="+mj-lt"/>
              <a:buAutoNum type="romanUcPeriod"/>
            </a:pPr>
            <a:r>
              <a:rPr lang="ar-SA" b="1" i="0">
                <a:solidFill>
                  <a:srgbClr val="000000"/>
                </a:solidFill>
                <a:effectLst/>
                <a:latin typeface="Open Sans" panose="020b0606030504020204" pitchFamily="34" charset="0"/>
              </a:rPr>
              <a:t>كيف نضمن أن بيانات الاختبار تعكس بدقة المجموعة السريرية المستهدفة؟</a:t>
            </a:r>
          </a:p>
          <a:p>
            <a:pPr marL="857250" lvl="1" indent="-400050" algn="just" rtl="1">
              <a:lnSpc>
                <a:spcPct val="150000"/>
              </a:lnSpc>
              <a:buFont typeface="+mj-lt"/>
              <a:buAutoNum type="romanUcPeriod"/>
            </a:pPr>
            <a:r>
              <a:rPr lang="ar-SA" b="1" i="0">
                <a:solidFill>
                  <a:srgbClr val="000000"/>
                </a:solidFill>
                <a:effectLst/>
                <a:latin typeface="Open Sans" panose="020b0606030504020204" pitchFamily="34" charset="0"/>
              </a:rPr>
              <a:t>ما هي العمليات التي يجب أن ننفذها لرصد تأثير الذكاء الاصطناعي (النتائج، والخصوصية، والتمييز غير المقصود) على مرضانا ومقدمي الخدمات لدينا (تحيز الأتمتة)؟</a:t>
            </a:r>
          </a:p>
          <a:p>
            <a:pPr marL="857250" lvl="1" indent="-400050" algn="just" rtl="1">
              <a:lnSpc>
                <a:spcPct val="150000"/>
              </a:lnSpc>
              <a:buFont typeface="+mj-lt"/>
              <a:buAutoNum type="romanUcPeriod"/>
            </a:pPr>
            <a:r>
              <a:rPr lang="ar-SA" b="1" i="0">
                <a:solidFill>
                  <a:srgbClr val="000000"/>
                </a:solidFill>
                <a:effectLst/>
                <a:latin typeface="Open Sans" panose="020b0606030504020204" pitchFamily="34" charset="0"/>
              </a:rPr>
              <a:t>كيف يمكننا مراقبة الأدوات المستقلة والذكية المعتمدة على الذكاء الاصطناعي بشكل مستمر وفعال للتحقق من أنها تعمل كما هو متوقع في الرعاية السريرية؟</a:t>
            </a:r>
          </a:p>
          <a:p>
            <a:pPr marL="857250" lvl="1" indent="-400050" algn="just" rtl="1">
              <a:lnSpc>
                <a:spcPct val="150000"/>
              </a:lnSpc>
              <a:buFont typeface="+mj-lt"/>
              <a:buAutoNum type="romanUcPeriod"/>
            </a:pPr>
            <a:r>
              <a:rPr lang="ar-SA" b="1" i="0">
                <a:solidFill>
                  <a:srgbClr val="000000"/>
                </a:solidFill>
                <a:effectLst/>
                <a:latin typeface="Open Sans" panose="020b0606030504020204" pitchFamily="34" charset="0"/>
              </a:rPr>
              <a:t>ما هي حواجز الحماية التي يجب أن نستخدمها لتحديد متى، والأهم من ذلك متى لا، نستخدم عوامل ميكانيكية مستقلة أو ذكية؟</a:t>
            </a:r>
            <a:endParaRPr lang="en-US" b="1" i="0">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3584815044"/>
      </p:ext>
    </p:extLst>
  </p:cSld>
  <p:clrMapOvr>
    <a:masterClrMapping/>
  </p:clrMapOvr>
  <p:transition/>
  <p:timing/>
</p:sld>
</file>

<file path=ppt/slides/slide3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عنصر نائب للتاريخ 1"/>
          <p:cNvSpPr>
            <a:spLocks noGrp="1"/>
          </p:cNvSpPr>
          <p:nvPr>
            <p:ph type="dt" sz="half" idx="10"/>
          </p:nvPr>
        </p:nvSpPr>
        <p:spPr/>
        <p:txBody>
          <a:bodyPr/>
          <a:lstStyle/>
          <a:p>
            <a:fld id="{C7D5D29E-989A-489D-B9FB-6D504ADAC082}" type="uaqdatetime1">
              <a:rPr lang="ar-SA" smtClean="0"/>
              <a:t>19/07/1445</a:t>
            </a:fld>
            <a:endParaRPr lang="ar-SA"/>
          </a:p>
        </p:txBody>
      </p:sp>
      <p:sp>
        <p:nvSpPr>
          <p:cNvPr id="3" name="عنصر نائب للتذييل 2"/>
          <p:cNvSpPr>
            <a:spLocks noGrp="1"/>
          </p:cNvSpPr>
          <p:nvPr>
            <p:ph type="ftr" sz="quarter" idx="11"/>
          </p:nvPr>
        </p:nvSpPr>
        <p:spPr/>
        <p:txBody>
          <a:bodyPr/>
          <a:lstStyle/>
          <a:p>
            <a:r>
              <a:rPr lang="en-US" err="1"/>
              <a:t>Prof.Tawfik A. Khoja</a:t>
            </a:r>
            <a:endParaRPr lang="ar-SA"/>
          </a:p>
        </p:txBody>
      </p:sp>
      <p:sp>
        <p:nvSpPr>
          <p:cNvPr id="6" name="عنصر نائب لرقم الشريحة 5"/>
          <p:cNvSpPr>
            <a:spLocks noGrp="1"/>
          </p:cNvSpPr>
          <p:nvPr>
            <p:ph type="sldNum" sz="quarter" idx="12"/>
          </p:nvPr>
        </p:nvSpPr>
        <p:spPr/>
        <p:txBody>
          <a:bodyPr/>
          <a:lstStyle/>
          <a:p>
            <a:fld id="{8F5357D0-5098-4968-9ED4-D390F5274265}" type="slidenum">
              <a:rPr lang="ar-SA" smtClean="0"/>
              <a:t>38</a:t>
            </a:fld>
            <a:endParaRPr lang="ar-SA"/>
          </a:p>
        </p:txBody>
      </p:sp>
      <p:sp>
        <p:nvSpPr>
          <p:cNvPr id="5" name="TextBox 4">
            <a:extLst>
              <a:ext uri="{FF2B5EF4-FFF2-40B4-BE49-F238E27FC236}">
                <a16:creationId xmlns:a16="http://schemas.microsoft.com/office/drawing/2014/main" id="{196F85BC-6E8A-6073-1277-8A89BBE0D80E}"/>
              </a:ext>
            </a:extLst>
          </p:cNvPr>
          <p:cNvSpPr txBox="1"/>
          <p:nvPr/>
        </p:nvSpPr>
        <p:spPr>
          <a:xfrm>
            <a:off x="457201" y="228600"/>
            <a:ext cx="8601956" cy="6321282"/>
          </a:xfrm>
          <a:prstGeom prst="rect">
            <a:avLst/>
          </a:prstGeom>
          <a:noFill/>
        </p:spPr>
        <p:txBody>
          <a:bodyPr wrap="square">
            <a:spAutoFit/>
          </a:bodyPr>
          <a:lstStyle/>
          <a:p>
            <a:pPr algn="just" rtl="1">
              <a:lnSpc>
                <a:spcPct val="150000"/>
              </a:lnSpc>
            </a:pPr>
            <a:r>
              <a:rPr lang="ar-SA" b="1">
                <a:solidFill>
                  <a:srgbClr val="0000FF"/>
                </a:solidFill>
                <a:highlight>
                  <a:srgbClr val="C0C0C0"/>
                </a:highlight>
              </a:rPr>
              <a:t>وقد عملت منظمة الصحة العالمية مع مجموعة رائدة مكونة من عشرين خبيراً وعلى رأسهم </a:t>
            </a:r>
            <a:r>
              <a:rPr lang="ar-SA" b="1">
                <a:solidFill>
                  <a:srgbClr val="FF0000"/>
                </a:solidFill>
                <a:highlight>
                  <a:srgbClr val="C0C0C0"/>
                </a:highlight>
              </a:rPr>
              <a:t>سعادة الدكتور نجيب</a:t>
            </a:r>
            <a:r>
              <a:rPr lang="ar-SA" b="1">
                <a:solidFill>
                  <a:srgbClr val="0000FF"/>
                </a:solidFill>
                <a:highlight>
                  <a:srgbClr val="C0C0C0"/>
                </a:highlight>
              </a:rPr>
              <a:t> </a:t>
            </a:r>
            <a:r>
              <a:rPr lang="ar-SA" b="1">
                <a:solidFill>
                  <a:srgbClr val="FF0000"/>
                </a:solidFill>
                <a:highlight>
                  <a:srgbClr val="C0C0C0"/>
                </a:highlight>
              </a:rPr>
              <a:t>شوربجي</a:t>
            </a:r>
            <a:r>
              <a:rPr lang="ar-SA" b="1">
                <a:solidFill>
                  <a:srgbClr val="0000FF"/>
                </a:solidFill>
                <a:highlight>
                  <a:srgbClr val="C0C0C0"/>
                </a:highlight>
              </a:rPr>
              <a:t> لتحديد المبادئ الأساسية لتعزيز الاستخدام الأخلاقي للذكاء الاصطناعي في مجال الصحة - وهذه هي المبادئ الأولى المتفق عليها في هذا المجال. المبادئ الأساسية الستة التي حددها فريق خبراء منظمة الصحة العالمية هي التالية:</a:t>
            </a:r>
            <a:endParaRPr lang="en-US" b="1">
              <a:solidFill>
                <a:srgbClr val="0000FF"/>
              </a:solidFill>
              <a:highlight>
                <a:srgbClr val="C0C0C0"/>
              </a:highlight>
            </a:endParaRPr>
          </a:p>
          <a:p>
            <a:pPr marL="1257300" lvl="2" indent="-342900" algn="just" rtl="1">
              <a:lnSpc>
                <a:spcPct val="150000"/>
              </a:lnSpc>
              <a:buAutoNum type="arabicParenBoth"/>
            </a:pPr>
            <a:r>
              <a:rPr lang="ar-SA" sz="2000" b="1">
                <a:solidFill>
                  <a:schemeClr val="accent2">
                    <a:lumMod val="50000"/>
                  </a:schemeClr>
                </a:solidFill>
              </a:rPr>
              <a:t>حماية الحكم الذاتي؛</a:t>
            </a:r>
          </a:p>
          <a:p>
            <a:pPr marL="1257300" lvl="2" indent="-342900" algn="just" rtl="1">
              <a:lnSpc>
                <a:spcPct val="150000"/>
              </a:lnSpc>
              <a:buAutoNum type="arabicParenBoth"/>
            </a:pPr>
            <a:r>
              <a:rPr lang="ar-SA" sz="2000" b="1">
                <a:solidFill>
                  <a:schemeClr val="accent2">
                    <a:lumMod val="50000"/>
                  </a:schemeClr>
                </a:solidFill>
              </a:rPr>
              <a:t>تعزيز رفاهية الإنسان وسلامته والمصلحة العامة؛</a:t>
            </a:r>
          </a:p>
          <a:p>
            <a:pPr marL="1257300" lvl="2" indent="-342900" algn="just" rtl="1">
              <a:lnSpc>
                <a:spcPct val="150000"/>
              </a:lnSpc>
              <a:buAutoNum type="arabicParenBoth"/>
            </a:pPr>
            <a:r>
              <a:rPr lang="ar-SA" sz="2000" b="1">
                <a:solidFill>
                  <a:schemeClr val="accent2">
                    <a:lumMod val="50000"/>
                  </a:schemeClr>
                </a:solidFill>
              </a:rPr>
              <a:t>ضمان الشفافية وقابلية الشرح والوضوح؛</a:t>
            </a:r>
          </a:p>
          <a:p>
            <a:pPr marL="1257300" lvl="2" indent="-342900" algn="just" rtl="1">
              <a:lnSpc>
                <a:spcPct val="150000"/>
              </a:lnSpc>
              <a:buAutoNum type="arabicParenBoth"/>
            </a:pPr>
            <a:r>
              <a:rPr lang="ar-SA" sz="2000" b="1">
                <a:solidFill>
                  <a:schemeClr val="accent2">
                    <a:lumMod val="50000"/>
                  </a:schemeClr>
                </a:solidFill>
              </a:rPr>
              <a:t>تعزيز المسؤولية والمساءلة؛</a:t>
            </a:r>
          </a:p>
          <a:p>
            <a:pPr marL="1257300" lvl="2" indent="-342900" algn="just" rtl="1">
              <a:lnSpc>
                <a:spcPct val="150000"/>
              </a:lnSpc>
              <a:buAutoNum type="arabicParenBoth"/>
            </a:pPr>
            <a:r>
              <a:rPr lang="ar-SA" sz="2000" b="1">
                <a:solidFill>
                  <a:schemeClr val="accent2">
                    <a:lumMod val="50000"/>
                  </a:schemeClr>
                </a:solidFill>
              </a:rPr>
              <a:t>ضمان الشمولية والإنصاف؛</a:t>
            </a:r>
          </a:p>
          <a:p>
            <a:pPr marL="1257300" lvl="2" indent="-342900" algn="just" rtl="1">
              <a:lnSpc>
                <a:spcPct val="150000"/>
              </a:lnSpc>
              <a:buAutoNum type="arabicParenBoth"/>
            </a:pPr>
            <a:r>
              <a:rPr lang="ar-SA" sz="2000" b="1">
                <a:solidFill>
                  <a:schemeClr val="accent2">
                    <a:lumMod val="50000"/>
                  </a:schemeClr>
                </a:solidFill>
              </a:rPr>
              <a:t>تعزيز الذكاء الاصطناعي المستجيب والمستدام</a:t>
            </a:r>
            <a:r>
              <a:rPr lang="en-US" sz="2000" b="1">
                <a:solidFill>
                  <a:schemeClr val="accent2">
                    <a:lumMod val="50000"/>
                  </a:schemeClr>
                </a:solidFill>
              </a:rPr>
              <a:t>. </a:t>
            </a:r>
          </a:p>
          <a:p>
            <a:pPr algn="just" rtl="1">
              <a:lnSpc>
                <a:spcPct val="150000"/>
              </a:lnSpc>
            </a:pPr>
            <a:r>
              <a:rPr lang="ar-SA" sz="2000" b="1">
                <a:solidFill>
                  <a:srgbClr val="FF0000"/>
                </a:solidFill>
              </a:rPr>
              <a:t>لتنفيذ هذه المبادئ والتزامات حقوق الإنسان موضع التنفيذ، يجب على جميع أصحاب المصلحة، سواء المصممين والمبرمجين، ومقدمي الخدمات، والمرضى، وكذلك وزارات الصحة ووزارات تكنولوجيا المعلومات، العمل معًا لدمج المعايير الأخلاقية في كل مرحلة من مراحل تصميم التكنولوجيا. والتطوير والنشر.</a:t>
            </a:r>
            <a:endParaRPr lang="en-US" sz="2000" b="1">
              <a:solidFill>
                <a:srgbClr val="FF0000"/>
              </a:solidFill>
            </a:endParaRPr>
          </a:p>
        </p:txBody>
      </p:sp>
      <p:pic>
        <p:nvPicPr>
          <p:cNvPr id="7" name="Picture 6">
            <a:extLst>
              <a:ext uri="{FF2B5EF4-FFF2-40B4-BE49-F238E27FC236}">
                <a16:creationId xmlns:a16="http://schemas.microsoft.com/office/drawing/2014/main" id="{89347F84-D97F-89A7-DC03-EEAF5186F70D}"/>
              </a:ext>
            </a:extLst>
          </p:cNvPr>
          <p:cNvPicPr>
            <a:picLocks noChangeAspect="1"/>
          </p:cNvPicPr>
          <p:nvPr/>
        </p:nvPicPr>
        <p:blipFill>
          <a:blip r:embed="rId2"/>
          <a:stretch>
            <a:fillRect/>
          </a:stretch>
        </p:blipFill>
        <p:spPr>
          <a:xfrm>
            <a:off x="9440157" y="685800"/>
            <a:ext cx="2743201" cy="3474720"/>
          </a:xfrm>
          <a:prstGeom prst="rect">
            <a:avLst/>
          </a:prstGeom>
        </p:spPr>
      </p:pic>
      <p:sp>
        <p:nvSpPr>
          <p:cNvPr id="4" name="TextBox 3">
            <a:extLst>
              <a:ext uri="{FF2B5EF4-FFF2-40B4-BE49-F238E27FC236}">
                <a16:creationId xmlns:a16="http://schemas.microsoft.com/office/drawing/2014/main" id="{712C34F8-F869-0550-A3E6-140F07D4586A}"/>
              </a:ext>
            </a:extLst>
          </p:cNvPr>
          <p:cNvSpPr txBox="1"/>
          <p:nvPr/>
        </p:nvSpPr>
        <p:spPr>
          <a:xfrm>
            <a:off x="8991600" y="0"/>
            <a:ext cx="3267958" cy="707886"/>
          </a:xfrm>
          <a:prstGeom prst="rect">
            <a:avLst/>
          </a:prstGeom>
          <a:noFill/>
        </p:spPr>
        <p:txBody>
          <a:bodyPr wrap="square">
            <a:spAutoFit/>
          </a:bodyPr>
          <a:lstStyle/>
          <a:p>
            <a:pPr algn="ctr"/>
            <a:r>
              <a:rPr lang="ar-SA" sz="2000" b="1">
                <a:highlight>
                  <a:srgbClr val="00FFFF"/>
                </a:highlight>
              </a:rPr>
              <a:t>© منظمة الصحة العالمية</a:t>
            </a:r>
          </a:p>
          <a:p>
            <a:pPr algn="ctr" rtl="1"/>
            <a:r>
              <a:rPr lang="ar-SA" sz="2000" b="1">
                <a:highlight>
                  <a:srgbClr val="00FFFF"/>
                </a:highlight>
              </a:rPr>
              <a:t>2021</a:t>
            </a:r>
            <a:endParaRPr lang="en-US" sz="2000" b="1">
              <a:highlight>
                <a:srgbClr val="00FFFF"/>
              </a:highlight>
            </a:endParaRPr>
          </a:p>
        </p:txBody>
      </p:sp>
      <p:pic>
        <p:nvPicPr>
          <p:cNvPr id="9" name="Picture 2" descr="AI Implementation in Healthcare - How is the Medical Field Using Artificial  Intelligence?">
            <a:extLst>
              <a:ext uri="{FF2B5EF4-FFF2-40B4-BE49-F238E27FC236}">
                <a16:creationId xmlns:a16="http://schemas.microsoft.com/office/drawing/2014/main" id="{E83CFAB2-FA72-15E8-7C27-559D871552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000" t="4445" r="0" b="0"/>
          <a:stretch>
            <a:fillRect/>
          </a:stretch>
        </p:blipFill>
        <p:spPr bwMode="auto">
          <a:xfrm>
            <a:off x="9448800" y="4066199"/>
            <a:ext cx="2743200" cy="2819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816818"/>
      </p:ext>
    </p:extLst>
  </p:cSld>
  <p:clrMapOvr>
    <a:masterClrMapping/>
  </p:clrMapOvr>
  <p:transition/>
  <p:timing/>
</p:sld>
</file>

<file path=ppt/slides/slide3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عنصر نائب للتاريخ 1"/>
          <p:cNvSpPr>
            <a:spLocks noGrp="1"/>
          </p:cNvSpPr>
          <p:nvPr>
            <p:ph type="dt" sz="half" idx="10"/>
          </p:nvPr>
        </p:nvSpPr>
        <p:spPr/>
        <p:txBody>
          <a:bodyPr/>
          <a:lstStyle/>
          <a:p>
            <a:fld id="{C7D5D29E-989A-489D-B9FB-6D504ADAC082}" type="uaqdatetime1">
              <a:rPr lang="ar-SA" smtClean="0"/>
              <a:t>19/07/1445</a:t>
            </a:fld>
            <a:endParaRPr lang="ar-SA"/>
          </a:p>
        </p:txBody>
      </p:sp>
      <p:sp>
        <p:nvSpPr>
          <p:cNvPr id="3" name="عنصر نائب للتذييل 2"/>
          <p:cNvSpPr>
            <a:spLocks noGrp="1"/>
          </p:cNvSpPr>
          <p:nvPr>
            <p:ph type="ftr" sz="quarter" idx="11"/>
          </p:nvPr>
        </p:nvSpPr>
        <p:spPr/>
        <p:txBody>
          <a:bodyPr/>
          <a:lstStyle/>
          <a:p>
            <a:r>
              <a:rPr lang="en-US" err="1"/>
              <a:t>Prof.Tawfik A. Khoja</a:t>
            </a:r>
            <a:endParaRPr lang="ar-SA"/>
          </a:p>
        </p:txBody>
      </p:sp>
      <p:sp>
        <p:nvSpPr>
          <p:cNvPr id="6" name="عنصر نائب لرقم الشريحة 5"/>
          <p:cNvSpPr>
            <a:spLocks noGrp="1"/>
          </p:cNvSpPr>
          <p:nvPr>
            <p:ph type="sldNum" sz="quarter" idx="12"/>
          </p:nvPr>
        </p:nvSpPr>
        <p:spPr/>
        <p:txBody>
          <a:bodyPr/>
          <a:lstStyle/>
          <a:p>
            <a:fld id="{8F5357D0-5098-4968-9ED4-D390F5274265}" type="slidenum">
              <a:rPr lang="ar-SA" smtClean="0"/>
              <a:t>39</a:t>
            </a:fld>
            <a:endParaRPr lang="ar-SA"/>
          </a:p>
        </p:txBody>
      </p:sp>
      <p:sp>
        <p:nvSpPr>
          <p:cNvPr id="5" name="TextBox 4">
            <a:extLst>
              <a:ext uri="{FF2B5EF4-FFF2-40B4-BE49-F238E27FC236}">
                <a16:creationId xmlns:a16="http://schemas.microsoft.com/office/drawing/2014/main" id="{29C3C19F-A615-6C6F-687B-432ABC64206E}"/>
              </a:ext>
            </a:extLst>
          </p:cNvPr>
          <p:cNvSpPr txBox="1"/>
          <p:nvPr/>
        </p:nvSpPr>
        <p:spPr>
          <a:xfrm>
            <a:off x="533400" y="304800"/>
            <a:ext cx="10896600" cy="6234399"/>
          </a:xfrm>
          <a:prstGeom prst="rect">
            <a:avLst/>
          </a:prstGeom>
          <a:noFill/>
        </p:spPr>
        <p:txBody>
          <a:bodyPr wrap="square">
            <a:spAutoFit/>
          </a:bodyPr>
          <a:lstStyle/>
          <a:p>
            <a:pPr algn="just" rtl="1">
              <a:lnSpc>
                <a:spcPct val="150000"/>
              </a:lnSpc>
            </a:pPr>
            <a:r>
              <a:rPr lang="ar-SA" sz="3200" b="1" i="0">
                <a:solidFill>
                  <a:srgbClr val="C00000"/>
                </a:solidFill>
                <a:effectLst/>
                <a:latin typeface="Open Sans" panose="020b0606030504020204" pitchFamily="34" charset="0"/>
              </a:rPr>
              <a:t>نقاط خذها لطفا معاك</a:t>
            </a:r>
            <a:endParaRPr lang="en-US" sz="3200" b="1" i="0">
              <a:solidFill>
                <a:srgbClr val="C00000"/>
              </a:solidFill>
              <a:effectLst/>
              <a:latin typeface="Open Sans" panose="020b0606030504020204" pitchFamily="34" charset="0"/>
            </a:endParaRPr>
          </a:p>
          <a:p>
            <a:pPr marL="285750" indent="-285750" algn="just" rtl="1">
              <a:lnSpc>
                <a:spcPct val="150000"/>
              </a:lnSpc>
              <a:buClr>
                <a:srgbClr val="FF0000"/>
              </a:buClr>
              <a:buSzPct val="141000"/>
              <a:buFont typeface="Arial" panose="020b0604020202020204" pitchFamily="34" charset="0"/>
              <a:buChar char="•"/>
            </a:pPr>
            <a:r>
              <a:rPr lang="ar-SA" sz="2000" b="1" i="0">
                <a:solidFill>
                  <a:srgbClr val="000000"/>
                </a:solidFill>
                <a:effectLst/>
                <a:latin typeface="Open Sans" panose="020b0606030504020204" pitchFamily="34" charset="0"/>
              </a:rPr>
              <a:t>إن الذكاء الاصطناعي معقد وينطوي على مخاطر محتملة وتحيزات متأصلة. إن الاستخدام الواسع النطاق للآلات الذكية والمستقلة القائمة على الذكاء الاصطناعي في مجال الرعاية الصحية (الطب الإشعاعي) يمكن أن يزيد من مخاطر الضرر النظامية، ويزيد من احتمال حدوث أخطاء ذات عواقب وخيمة، ويضخم القضايا الأخلاقية والمجتمعية المعقدة.</a:t>
            </a:r>
          </a:p>
          <a:p>
            <a:pPr marL="285750" indent="-285750" algn="just" rtl="1">
              <a:lnSpc>
                <a:spcPct val="150000"/>
              </a:lnSpc>
              <a:buClr>
                <a:srgbClr val="FF0000"/>
              </a:buClr>
              <a:buSzPct val="141000"/>
              <a:buFont typeface="Arial" panose="020b0604020202020204" pitchFamily="34" charset="0"/>
              <a:buChar char="•"/>
            </a:pPr>
            <a:endParaRPr lang="ar-SA" sz="2000" b="1" i="0">
              <a:solidFill>
                <a:srgbClr val="000000"/>
              </a:solidFill>
              <a:effectLst/>
              <a:latin typeface="Open Sans" panose="020b0606030504020204" pitchFamily="34" charset="0"/>
            </a:endParaRPr>
          </a:p>
          <a:p>
            <a:pPr marL="285750" indent="-285750" algn="just" rtl="1">
              <a:lnSpc>
                <a:spcPct val="150000"/>
              </a:lnSpc>
              <a:buClr>
                <a:srgbClr val="FF0000"/>
              </a:buClr>
              <a:buSzPct val="141000"/>
              <a:buFont typeface="Arial" panose="020b0604020202020204" pitchFamily="34" charset="0"/>
              <a:buChar char="•"/>
            </a:pPr>
            <a:r>
              <a:rPr lang="ar-SA" sz="2000" b="1" i="0">
                <a:solidFill>
                  <a:srgbClr val="000000"/>
                </a:solidFill>
                <a:effectLst/>
                <a:latin typeface="Open Sans" panose="020b0606030504020204" pitchFamily="34" charset="0"/>
              </a:rPr>
              <a:t>ولا يزال يتعين إجراء بحث مكثف لفهم كيفية استخدام الذكاء الاصطناعي في الممارسة السريرية والخصائص التشغيلية التي ينبغي أن تتمتع بها. وسوف يتشكل النهج المتبع في التعامل مع هذه القضايا من خلال أخلاقيات المجتمع بقدر ما يتشكل من خلال العوامل الفنية.</a:t>
            </a:r>
          </a:p>
          <a:p>
            <a:pPr marL="285750" indent="-285750" algn="just" rtl="1">
              <a:lnSpc>
                <a:spcPct val="150000"/>
              </a:lnSpc>
              <a:buClr>
                <a:srgbClr val="FF0000"/>
              </a:buClr>
              <a:buSzPct val="141000"/>
              <a:buFont typeface="Arial" panose="020b0604020202020204" pitchFamily="34" charset="0"/>
              <a:buChar char="•"/>
            </a:pPr>
            <a:endParaRPr lang="ar-SA" sz="2000" b="1" i="0">
              <a:solidFill>
                <a:srgbClr val="000000"/>
              </a:solidFill>
              <a:effectLst/>
              <a:latin typeface="Open Sans" panose="020b0606030504020204" pitchFamily="34" charset="0"/>
            </a:endParaRPr>
          </a:p>
          <a:p>
            <a:pPr marL="285750" indent="-285750" algn="just" rtl="1">
              <a:lnSpc>
                <a:spcPct val="150000"/>
              </a:lnSpc>
              <a:buClr>
                <a:srgbClr val="FF0000"/>
              </a:buClr>
              <a:buSzPct val="141000"/>
              <a:buFont typeface="Arial" panose="020b0604020202020204" pitchFamily="34" charset="0"/>
              <a:buChar char="•"/>
            </a:pPr>
            <a:r>
              <a:rPr lang="ar-SA" sz="2000" b="1" i="0">
                <a:solidFill>
                  <a:srgbClr val="000000"/>
                </a:solidFill>
                <a:effectLst/>
                <a:latin typeface="Open Sans" panose="020b0606030504020204" pitchFamily="34" charset="0"/>
              </a:rPr>
              <a:t>وينبغي للاستخدام الأخلاقي للذكاء الاصطناعي في الرعاية الصحية أن يعزز الرفاهية، ويقلل الضرر، ويضمن توزيع الفوائد والأضرار بين أصحاب المصلحة المحتملين بطريقة عادلة.</a:t>
            </a:r>
            <a:endParaRPr lang="en-US" sz="2000" b="1" i="0">
              <a:solidFill>
                <a:srgbClr val="000000"/>
              </a:solidFill>
              <a:effectLst/>
              <a:latin typeface="Open Sans" panose="020b0606030504020204" pitchFamily="34" charset="0"/>
            </a:endParaRPr>
          </a:p>
          <a:p>
            <a:pPr marL="285750" indent="-285750" algn="just">
              <a:lnSpc>
                <a:spcPct val="150000"/>
              </a:lnSpc>
              <a:buClr>
                <a:srgbClr val="FF0000"/>
              </a:buClr>
              <a:buSzPct val="141000"/>
              <a:buFont typeface="Arial" panose="020b0604020202020204" pitchFamily="34" charset="0"/>
              <a:buChar char="•"/>
            </a:pPr>
            <a:endParaRPr lang="en-US" b="1">
              <a:solidFill>
                <a:srgbClr val="000000"/>
              </a:solidFill>
              <a:latin typeface="Open Sans" panose="020b0606030504020204" pitchFamily="34" charset="0"/>
            </a:endParaRPr>
          </a:p>
          <a:p>
            <a:pPr marL="285750" indent="-285750" algn="just">
              <a:lnSpc>
                <a:spcPct val="150000"/>
              </a:lnSpc>
              <a:buClr>
                <a:srgbClr val="FF0000"/>
              </a:buClr>
              <a:buSzPct val="141000"/>
              <a:buFont typeface="Arial" panose="020b0604020202020204" pitchFamily="34" charset="0"/>
              <a:buChar char="•"/>
            </a:pPr>
            <a:endParaRPr lang="en-US" b="1">
              <a:solidFill>
                <a:srgbClr val="000000"/>
              </a:solidFill>
              <a:latin typeface="Open Sans" panose="020b0606030504020204" pitchFamily="34" charset="0"/>
            </a:endParaRPr>
          </a:p>
        </p:txBody>
      </p:sp>
    </p:spTree>
    <p:extLst>
      <p:ext uri="{BB962C8B-B14F-4D97-AF65-F5344CB8AC3E}">
        <p14:creationId xmlns:p14="http://schemas.microsoft.com/office/powerpoint/2010/main" val="3685401245"/>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عنصر نائب للتاريخ 1"/>
          <p:cNvSpPr>
            <a:spLocks noGrp="1"/>
          </p:cNvSpPr>
          <p:nvPr>
            <p:ph type="dt" sz="half" idx="10"/>
          </p:nvPr>
        </p:nvSpPr>
        <p:spPr/>
        <p:txBody>
          <a:bodyPr/>
          <a:lstStyle/>
          <a:p>
            <a:fld id="{7BEC52B5-5748-44FC-A4E2-818E65B395F4}" type="uaqdatetime1">
              <a:rPr lang="ar-SA" smtClean="0"/>
              <a:t>19/07/1445</a:t>
            </a:fld>
            <a:endParaRPr lang="ar-SA"/>
          </a:p>
        </p:txBody>
      </p:sp>
      <p:sp>
        <p:nvSpPr>
          <p:cNvPr id="3" name="عنصر نائب للتذييل 2"/>
          <p:cNvSpPr>
            <a:spLocks noGrp="1"/>
          </p:cNvSpPr>
          <p:nvPr>
            <p:ph type="ftr" sz="quarter" idx="11"/>
          </p:nvPr>
        </p:nvSpPr>
        <p:spPr/>
        <p:txBody>
          <a:bodyPr/>
          <a:lstStyle/>
          <a:p>
            <a:r>
              <a:rPr lang="ar-SA"/>
              <a:t>أ.د. توفيق بن أحمد خوجة</a:t>
            </a:r>
          </a:p>
        </p:txBody>
      </p:sp>
      <p:sp>
        <p:nvSpPr>
          <p:cNvPr id="5" name="عنصر نائب لرقم الشريحة 4"/>
          <p:cNvSpPr>
            <a:spLocks noGrp="1"/>
          </p:cNvSpPr>
          <p:nvPr>
            <p:ph type="sldNum" sz="quarter" idx="12"/>
          </p:nvPr>
        </p:nvSpPr>
        <p:spPr/>
        <p:txBody>
          <a:bodyPr/>
          <a:lstStyle/>
          <a:p>
            <a:fld id="{56776AC0-2541-48BB-8B1A-C699588D2986}" type="slidenum">
              <a:rPr lang="ar-SA" smtClean="0"/>
              <a:t>4</a:t>
            </a:fld>
            <a:endParaRPr lang="ar-SA"/>
          </a:p>
        </p:txBody>
      </p:sp>
      <p:graphicFrame>
        <p:nvGraphicFramePr>
          <p:cNvPr id="6" name="رسم تخطيطي 5"/>
          <p:cNvGraphicFramePr/>
          <p:nvPr>
            <p:extLst>
              <p:ext uri="{D42A27DB-BD31-4B8C-83A1-F6EECF244321}">
                <p14:modId xmlns:p14="http://schemas.microsoft.com/office/powerpoint/2010/main" val="2915214138"/>
              </p:ext>
            </p:extLst>
          </p:nvPr>
        </p:nvGraphicFramePr>
        <p:xfrm>
          <a:off x="1391920" y="476673"/>
          <a:ext cx="8736331" cy="5616575"/>
        </p:xfrm>
        <a:graphic>
          <a:graphicData uri="http://schemas.openxmlformats.org/drawingml/2006/diagram">
            <dgm:relIds xmlns:dgm="http://schemas.openxmlformats.org/drawingml/2006/diagram" r:dm="rId3" r:lo="rId4" r:qs="rId5" r:cs="rId6"/>
          </a:graphicData>
        </a:graphic>
      </p:graphicFrame>
      <p:pic>
        <p:nvPicPr>
          <p:cNvPr id="4" name="صورة 12" descr="arrow45.gif">
            <a:extLst>
              <a:ext uri="{FF2B5EF4-FFF2-40B4-BE49-F238E27FC236}">
                <a16:creationId xmlns:a16="http://schemas.microsoft.com/office/drawing/2014/main" id="{FC21505C-94E9-7C18-174A-5E367CC48443}"/>
              </a:ext>
            </a:extLst>
          </p:cNvPr>
          <p:cNvPicPr>
            <a:picLocks noChangeAspect="1"/>
          </p:cNvPicPr>
          <p:nvPr/>
        </p:nvPicPr>
        <p:blipFill>
          <a:blip r:embed="rId7"/>
          <a:stretch>
            <a:fillRect/>
          </a:stretch>
        </p:blipFill>
        <p:spPr bwMode="auto">
          <a:xfrm rot="9206150" flipV="1">
            <a:off x="238919" y="6226757"/>
            <a:ext cx="741363" cy="557212"/>
          </a:xfrm>
          <a:prstGeom prst="rect">
            <a:avLst/>
          </a:prstGeom>
          <a:noFill/>
          <a:ln w="9525">
            <a:noFill/>
            <a:miter lim="800000"/>
          </a:ln>
        </p:spPr>
      </p:pic>
      <p:pic>
        <p:nvPicPr>
          <p:cNvPr id="8" name="Picture 7">
            <a:extLst>
              <a:ext uri="{FF2B5EF4-FFF2-40B4-BE49-F238E27FC236}">
                <a16:creationId xmlns:a16="http://schemas.microsoft.com/office/drawing/2014/main" id="{F663832D-4E09-3A1D-E76C-7A2A939B8861}"/>
              </a:ext>
            </a:extLst>
          </p:cNvPr>
          <p:cNvPicPr>
            <a:picLocks noChangeAspect="1"/>
          </p:cNvPicPr>
          <p:nvPr/>
        </p:nvPicPr>
        <p:blipFill>
          <a:blip r:embed="rId8"/>
          <a:stretch>
            <a:fillRect/>
          </a:stretch>
        </p:blipFill>
        <p:spPr>
          <a:xfrm>
            <a:off x="8153400" y="990600"/>
            <a:ext cx="3886200" cy="2471323"/>
          </a:xfrm>
          <a:prstGeom prst="rect">
            <a:avLst/>
          </a:prstGeom>
        </p:spPr>
      </p:pic>
    </p:spTree>
    <p:extLst>
      <p:ext uri="{BB962C8B-B14F-4D97-AF65-F5344CB8AC3E}">
        <p14:creationId xmlns:p14="http://schemas.microsoft.com/office/powerpoint/2010/main" val="1306998878"/>
      </p:ext>
    </p:extLst>
  </p:cSld>
  <p:clrMapOvr>
    <a:masterClrMapping/>
  </p:clrMapOvr>
  <mc:AlternateContent xmlns:mc="http://schemas.openxmlformats.org/markup-compatibility/2006">
    <mc:Choice xmlns:p14="http://schemas.microsoft.com/office/powerpoint/2010/main" Requires="p14">
      <p:transition spd="slow" p14:dur="3900">
        <p14:glitter dir="r"/>
      </p:transition>
    </mc:Choice>
    <mc:Fallback>
      <p:transition spd="slow">
        <p:fade/>
      </p:transition>
    </mc:Fallback>
  </mc:AlternateContent>
  <p:timing/>
</p:sld>
</file>

<file path=ppt/slides/slide4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عنصر نائب للتاريخ 1"/>
          <p:cNvSpPr>
            <a:spLocks noGrp="1"/>
          </p:cNvSpPr>
          <p:nvPr>
            <p:ph type="dt" sz="half" idx="10"/>
          </p:nvPr>
        </p:nvSpPr>
        <p:spPr/>
        <p:txBody>
          <a:bodyPr/>
          <a:lstStyle/>
          <a:p>
            <a:fld id="{C7D5D29E-989A-489D-B9FB-6D504ADAC082}" type="uaqdatetime1">
              <a:rPr lang="ar-SA" smtClean="0"/>
              <a:t>19/07/1445</a:t>
            </a:fld>
            <a:endParaRPr lang="ar-SA"/>
          </a:p>
        </p:txBody>
      </p:sp>
      <p:sp>
        <p:nvSpPr>
          <p:cNvPr id="3" name="عنصر نائب للتذييل 2"/>
          <p:cNvSpPr>
            <a:spLocks noGrp="1"/>
          </p:cNvSpPr>
          <p:nvPr>
            <p:ph type="ftr" sz="quarter" idx="11"/>
          </p:nvPr>
        </p:nvSpPr>
        <p:spPr/>
        <p:txBody>
          <a:bodyPr/>
          <a:lstStyle/>
          <a:p>
            <a:r>
              <a:rPr lang="en-US" err="1"/>
              <a:t>Prof.Tawfik A. Khoja</a:t>
            </a:r>
            <a:endParaRPr lang="ar-SA"/>
          </a:p>
        </p:txBody>
      </p:sp>
      <p:sp>
        <p:nvSpPr>
          <p:cNvPr id="6" name="عنصر نائب لرقم الشريحة 5"/>
          <p:cNvSpPr>
            <a:spLocks noGrp="1"/>
          </p:cNvSpPr>
          <p:nvPr>
            <p:ph type="sldNum" sz="quarter" idx="12"/>
          </p:nvPr>
        </p:nvSpPr>
        <p:spPr/>
        <p:txBody>
          <a:bodyPr/>
          <a:lstStyle/>
          <a:p>
            <a:fld id="{8F5357D0-5098-4968-9ED4-D390F5274265}" type="slidenum">
              <a:rPr lang="ar-SA" smtClean="0"/>
              <a:t>40</a:t>
            </a:fld>
            <a:endParaRPr lang="ar-SA"/>
          </a:p>
        </p:txBody>
      </p:sp>
      <p:sp>
        <p:nvSpPr>
          <p:cNvPr id="5" name="TextBox 4">
            <a:extLst>
              <a:ext uri="{FF2B5EF4-FFF2-40B4-BE49-F238E27FC236}">
                <a16:creationId xmlns:a16="http://schemas.microsoft.com/office/drawing/2014/main" id="{29C3C19F-A615-6C6F-687B-432ABC64206E}"/>
              </a:ext>
            </a:extLst>
          </p:cNvPr>
          <p:cNvSpPr txBox="1"/>
          <p:nvPr/>
        </p:nvSpPr>
        <p:spPr>
          <a:xfrm>
            <a:off x="533400" y="228600"/>
            <a:ext cx="10896600" cy="5940601"/>
          </a:xfrm>
          <a:prstGeom prst="rect">
            <a:avLst/>
          </a:prstGeom>
          <a:noFill/>
        </p:spPr>
        <p:txBody>
          <a:bodyPr wrap="square">
            <a:spAutoFit/>
          </a:bodyPr>
          <a:lstStyle/>
          <a:p>
            <a:pPr marL="285750" indent="-285750" algn="just">
              <a:buClr>
                <a:srgbClr val="FF0000"/>
              </a:buClr>
              <a:buSzPct val="141000"/>
              <a:buFont typeface="Arial" panose="020b0604020202020204" pitchFamily="34" charset="0"/>
              <a:buChar char="•"/>
            </a:pPr>
            <a:endParaRPr lang="en-US" sz="2400" b="1">
              <a:solidFill>
                <a:srgbClr val="000000"/>
              </a:solidFill>
              <a:latin typeface="Open Sans" panose="020b0606030504020204" pitchFamily="34" charset="0"/>
            </a:endParaRPr>
          </a:p>
          <a:p>
            <a:pPr marL="285750" indent="-285750" algn="just" rtl="1">
              <a:lnSpc>
                <a:spcPct val="150000"/>
              </a:lnSpc>
              <a:buClr>
                <a:srgbClr val="FF0000"/>
              </a:buClr>
              <a:buSzPct val="141000"/>
              <a:buFont typeface="Arial" panose="020b0604020202020204" pitchFamily="34" charset="0"/>
              <a:buChar char="•"/>
            </a:pPr>
            <a:r>
              <a:rPr lang="ar-SA" sz="2400" b="1" i="0">
                <a:solidFill>
                  <a:schemeClr val="accent2">
                    <a:lumMod val="50000"/>
                  </a:schemeClr>
                </a:solidFill>
                <a:effectLst/>
                <a:highlight>
                  <a:srgbClr val="00FFFF"/>
                </a:highlight>
                <a:latin typeface="Open Sans" panose="020b0606030504020204" pitchFamily="34" charset="0"/>
              </a:rPr>
              <a:t>ينبغي لمنظمات الرعاية الصحية أن تبدأ الآن في وضع قواعد أخلاقية وممارسات للذكاء الاصطناعي، وحوكمة الذكاء الاصطناعي من أجل الصحة.</a:t>
            </a:r>
            <a:endParaRPr lang="en-US" sz="2400" b="1">
              <a:solidFill>
                <a:srgbClr val="000000"/>
              </a:solidFill>
              <a:latin typeface="Open Sans" panose="020b0606030504020204" pitchFamily="34" charset="0"/>
            </a:endParaRPr>
          </a:p>
          <a:p>
            <a:pPr marL="285750" indent="-285750" algn="just" rtl="1">
              <a:lnSpc>
                <a:spcPct val="150000"/>
              </a:lnSpc>
              <a:buClr>
                <a:srgbClr val="FF0000"/>
              </a:buClr>
              <a:buSzPct val="141000"/>
              <a:buFont typeface="Arial" panose="020b0604020202020204" pitchFamily="34" charset="0"/>
              <a:buChar char="•"/>
            </a:pPr>
            <a:r>
              <a:rPr lang="ar-SA" sz="2400" b="1" i="0">
                <a:solidFill>
                  <a:srgbClr val="000000"/>
                </a:solidFill>
                <a:effectLst/>
                <a:highlight>
                  <a:srgbClr val="00FF00"/>
                </a:highlight>
                <a:latin typeface="Open Sans" panose="020b0606030504020204" pitchFamily="34" charset="0"/>
              </a:rPr>
              <a:t>سيظل الأطباء وموظفو الرعاية الصحية مسؤولين بشكل نهائي عن رعاية المرضى وسيحتاجون إلى اكتساب مهارات جديدة لبذل قصارى جهدهم للمرضى في النظام البيئي الجديد للذكاء الاصطناعي.</a:t>
            </a:r>
            <a:endParaRPr lang="en-US" sz="2400" b="1">
              <a:solidFill>
                <a:srgbClr val="000000"/>
              </a:solidFill>
              <a:latin typeface="Open Sans" panose="020b0606030504020204" pitchFamily="34" charset="0"/>
            </a:endParaRPr>
          </a:p>
          <a:p>
            <a:pPr marL="285750" indent="-285750" algn="just" rtl="1">
              <a:lnSpc>
                <a:spcPct val="150000"/>
              </a:lnSpc>
              <a:buClr>
                <a:srgbClr val="FF0000"/>
              </a:buClr>
              <a:buSzPct val="141000"/>
              <a:buFont typeface="Arial" panose="020b0604020202020204" pitchFamily="34" charset="0"/>
              <a:buChar char="•"/>
            </a:pPr>
            <a:r>
              <a:rPr lang="en-US" sz="2400" b="1" i="0">
                <a:solidFill>
                  <a:srgbClr val="000000"/>
                </a:solidFill>
                <a:effectLst/>
                <a:latin typeface="Open Sans" panose="020b0606030504020204" pitchFamily="34" charset="0"/>
              </a:rPr>
              <a:t> </a:t>
            </a:r>
            <a:r>
              <a:rPr lang="ar-SA" sz="2400" b="1" i="0">
                <a:solidFill>
                  <a:srgbClr val="000000"/>
                </a:solidFill>
                <a:effectLst/>
                <a:latin typeface="Open Sans" panose="020b0606030504020204" pitchFamily="34" charset="0"/>
              </a:rPr>
              <a:t>وينبغي أن يكون هدف الطبيب هو استخلاص أكبر قدر ممكن من القيمة من الاستخدام الأخلاقي للذكاء الاصطناعي، مع مقاومة إغراء تحقيق مكاسب مالية إضافية من الاستخدامات غير الأخلاقية للبيانات الطبية والذكاء الاصطناعي. يهدف بيان الإجماع هذا إلى تقديم تفسير مشترك للقضايا الأخلاقية المتعلقة باستخدام الذكاء الاصطناعي في الرعاية الصحية </a:t>
            </a:r>
            <a:r>
              <a:rPr lang="ar-SA" sz="2400" b="1" i="0">
                <a:solidFill>
                  <a:schemeClr val="accent2">
                    <a:lumMod val="50000"/>
                  </a:schemeClr>
                </a:solidFill>
                <a:effectLst/>
                <a:latin typeface="Open Sans" panose="020b0606030504020204" pitchFamily="34" charset="0"/>
              </a:rPr>
              <a:t>لإلهام بناة الذكاء الاصطناعي ومستخدميه لتعزيز الذكاء الاصطناعي بطرق إنسانية لتعزيز النتائج العادلة والمفيدة مع تجنب إلحاق الضرر بأولئك الذين يتوقعون من المجتمع الطبي أن يفعلوا ذلك بشكل صحيح.</a:t>
            </a:r>
            <a:endParaRPr lang="en-US" sz="2400" b="1" i="0">
              <a:solidFill>
                <a:schemeClr val="accent2">
                  <a:lumMod val="50000"/>
                </a:schemeClr>
              </a:solidFill>
              <a:effectLst/>
              <a:latin typeface="Open Sans" panose="020b0606030504020204" pitchFamily="34" charset="0"/>
            </a:endParaRPr>
          </a:p>
        </p:txBody>
      </p:sp>
    </p:spTree>
    <p:extLst>
      <p:ext uri="{BB962C8B-B14F-4D97-AF65-F5344CB8AC3E}">
        <p14:creationId xmlns:p14="http://schemas.microsoft.com/office/powerpoint/2010/main" val="4279928243"/>
      </p:ext>
    </p:extLst>
  </p:cSld>
  <p:clrMapOvr>
    <a:masterClrMapping/>
  </p:clrMapOvr>
  <p:transition/>
  <p:timing/>
</p:sld>
</file>

<file path=ppt/slides/slide4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عنصر نائب للتاريخ 1"/>
          <p:cNvSpPr>
            <a:spLocks noGrp="1"/>
          </p:cNvSpPr>
          <p:nvPr>
            <p:ph type="dt" sz="half" idx="10"/>
          </p:nvPr>
        </p:nvSpPr>
        <p:spPr/>
        <p:txBody>
          <a:bodyPr/>
          <a:lstStyle/>
          <a:p>
            <a:fld id="{C7D5D29E-989A-489D-B9FB-6D504ADAC082}" type="uaqdatetime1">
              <a:rPr lang="ar-SA" smtClean="0"/>
              <a:t>19/07/1445</a:t>
            </a:fld>
            <a:endParaRPr lang="ar-SA"/>
          </a:p>
        </p:txBody>
      </p:sp>
      <p:sp>
        <p:nvSpPr>
          <p:cNvPr id="3" name="عنصر نائب للتذييل 2"/>
          <p:cNvSpPr>
            <a:spLocks noGrp="1"/>
          </p:cNvSpPr>
          <p:nvPr>
            <p:ph type="ftr" sz="quarter" idx="11"/>
          </p:nvPr>
        </p:nvSpPr>
        <p:spPr/>
        <p:txBody>
          <a:bodyPr/>
          <a:lstStyle/>
          <a:p>
            <a:r>
              <a:rPr lang="en-US" err="1"/>
              <a:t>Prof.Tawfik A. Khoja</a:t>
            </a:r>
            <a:endParaRPr lang="ar-SA"/>
          </a:p>
        </p:txBody>
      </p:sp>
      <p:sp>
        <p:nvSpPr>
          <p:cNvPr id="6" name="عنصر نائب لرقم الشريحة 5"/>
          <p:cNvSpPr>
            <a:spLocks noGrp="1"/>
          </p:cNvSpPr>
          <p:nvPr>
            <p:ph type="sldNum" sz="quarter" idx="12"/>
          </p:nvPr>
        </p:nvSpPr>
        <p:spPr/>
        <p:txBody>
          <a:bodyPr/>
          <a:lstStyle/>
          <a:p>
            <a:fld id="{8F5357D0-5098-4968-9ED4-D390F5274265}" type="slidenum">
              <a:rPr lang="ar-SA" smtClean="0"/>
              <a:t>41</a:t>
            </a:fld>
            <a:endParaRPr lang="ar-SA"/>
          </a:p>
        </p:txBody>
      </p:sp>
      <p:sp>
        <p:nvSpPr>
          <p:cNvPr id="5" name="TextBox 4">
            <a:extLst>
              <a:ext uri="{FF2B5EF4-FFF2-40B4-BE49-F238E27FC236}">
                <a16:creationId xmlns:a16="http://schemas.microsoft.com/office/drawing/2014/main" id="{96636DEF-488D-129F-13F1-E1D797C1F200}"/>
              </a:ext>
            </a:extLst>
          </p:cNvPr>
          <p:cNvSpPr txBox="1"/>
          <p:nvPr/>
        </p:nvSpPr>
        <p:spPr>
          <a:xfrm>
            <a:off x="838200" y="639277"/>
            <a:ext cx="10515600" cy="4463273"/>
          </a:xfrm>
          <a:prstGeom prst="rect">
            <a:avLst/>
          </a:prstGeom>
          <a:noFill/>
        </p:spPr>
        <p:txBody>
          <a:bodyPr wrap="square">
            <a:spAutoFit/>
          </a:bodyPr>
          <a:lstStyle/>
          <a:p>
            <a:pPr marL="285750" indent="-285750" algn="just" rtl="1">
              <a:lnSpc>
                <a:spcPct val="150000"/>
              </a:lnSpc>
              <a:buClr>
                <a:srgbClr val="FF0000"/>
              </a:buClr>
              <a:buSzPct val="140000"/>
              <a:buFont typeface="Arial" panose="020b0604020202020204" pitchFamily="34" charset="0"/>
              <a:buChar char="•"/>
            </a:pPr>
            <a:r>
              <a:rPr lang="ar-SA" sz="2400" b="1">
                <a:solidFill>
                  <a:srgbClr val="000000"/>
                </a:solidFill>
                <a:latin typeface="Open Sans" panose="020b0606030504020204" pitchFamily="34" charset="0"/>
              </a:rPr>
              <a:t>ينبغي أن يكون لدى الحكومات قوانين ولوائح واضحة لحماية البيانات لاستخدام البيانات الصحية وحماية الحقوق الفردية، بما في ذلك الحق في الحصول على موافقة مستنيرة ذات معنى.</a:t>
            </a:r>
          </a:p>
          <a:p>
            <a:pPr marL="285750" indent="-285750" algn="just" rtl="1">
              <a:lnSpc>
                <a:spcPct val="150000"/>
              </a:lnSpc>
              <a:buClr>
                <a:srgbClr val="FF0000"/>
              </a:buClr>
              <a:buSzPct val="140000"/>
              <a:buFont typeface="Arial" panose="020b0604020202020204" pitchFamily="34" charset="0"/>
              <a:buChar char="•"/>
            </a:pPr>
            <a:endParaRPr lang="ar-SA" sz="2400" b="1">
              <a:solidFill>
                <a:srgbClr val="000000"/>
              </a:solidFill>
              <a:latin typeface="Open Sans" panose="020b0606030504020204" pitchFamily="34" charset="0"/>
            </a:endParaRPr>
          </a:p>
          <a:p>
            <a:pPr marL="285750" indent="-285750" algn="just" rtl="1">
              <a:lnSpc>
                <a:spcPct val="150000"/>
              </a:lnSpc>
              <a:buClr>
                <a:srgbClr val="FF0000"/>
              </a:buClr>
              <a:buSzPct val="140000"/>
              <a:buFont typeface="Arial" panose="020b0604020202020204" pitchFamily="34" charset="0"/>
              <a:buChar char="•"/>
            </a:pPr>
            <a:r>
              <a:rPr lang="ar-SA" sz="2400" b="1">
                <a:solidFill>
                  <a:srgbClr val="000000"/>
                </a:solidFill>
                <a:latin typeface="Open Sans" panose="020b0606030504020204" pitchFamily="34" charset="0"/>
              </a:rPr>
              <a:t>يجب على الحكومات إنشاء هيئات مستقلة لحماية البيانات تتمتع بالصلاحيات والموارد الكافية لمراقبة وإنفاذ القواعد واللوائح الواردة في قوانين حماية البيانات.</a:t>
            </a:r>
          </a:p>
          <a:p>
            <a:pPr marL="285750" indent="-285750" algn="just" rtl="1">
              <a:lnSpc>
                <a:spcPct val="150000"/>
              </a:lnSpc>
              <a:buClr>
                <a:srgbClr val="FF0000"/>
              </a:buClr>
              <a:buSzPct val="140000"/>
              <a:buFont typeface="Arial" panose="020b0604020202020204" pitchFamily="34" charset="0"/>
              <a:buChar char="•"/>
            </a:pPr>
            <a:endParaRPr lang="ar-SA" sz="2400" b="1">
              <a:solidFill>
                <a:srgbClr val="000000"/>
              </a:solidFill>
              <a:latin typeface="Open Sans" panose="020b0606030504020204" pitchFamily="34" charset="0"/>
            </a:endParaRPr>
          </a:p>
          <a:p>
            <a:pPr marL="285750" indent="-285750" algn="just" rtl="1">
              <a:lnSpc>
                <a:spcPct val="150000"/>
              </a:lnSpc>
              <a:buClr>
                <a:srgbClr val="FF0000"/>
              </a:buClr>
              <a:buSzPct val="140000"/>
              <a:buFont typeface="Arial" panose="020b0604020202020204" pitchFamily="34" charset="0"/>
              <a:buChar char="•"/>
            </a:pPr>
            <a:r>
              <a:rPr lang="ar-SA" sz="2400" b="1">
                <a:solidFill>
                  <a:srgbClr val="000000"/>
                </a:solidFill>
                <a:latin typeface="Open Sans" panose="020b0606030504020204" pitchFamily="34" charset="0"/>
              </a:rPr>
              <a:t>ينبغي للحكومات أن تطلب من الكيانات التي تسعى إلى استخدام البيانات الصحية أن تكون شفافة بشأن نطاق الاستخدام المقصود للبيانات.</a:t>
            </a:r>
            <a:endParaRPr lang="en-US" sz="2400" b="1">
              <a:solidFill>
                <a:srgbClr val="000000"/>
              </a:solidFill>
              <a:latin typeface="Open Sans" panose="020b0606030504020204" pitchFamily="34" charset="0"/>
            </a:endParaRPr>
          </a:p>
        </p:txBody>
      </p:sp>
    </p:spTree>
    <p:extLst>
      <p:ext uri="{BB962C8B-B14F-4D97-AF65-F5344CB8AC3E}">
        <p14:creationId xmlns:p14="http://schemas.microsoft.com/office/powerpoint/2010/main" val="1440095359"/>
      </p:ext>
    </p:extLst>
  </p:cSld>
  <p:clrMapOvr>
    <a:masterClrMapping/>
  </p:clrMapOvr>
  <p:transition/>
  <p:timing/>
</p:sld>
</file>

<file path=ppt/slides/slide4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عنصر نائب للتاريخ 1"/>
          <p:cNvSpPr>
            <a:spLocks noGrp="1"/>
          </p:cNvSpPr>
          <p:nvPr>
            <p:ph type="dt" sz="half" idx="10"/>
          </p:nvPr>
        </p:nvSpPr>
        <p:spPr/>
        <p:txBody>
          <a:bodyPr/>
          <a:lstStyle/>
          <a:p>
            <a:fld id="{C7D5D29E-989A-489D-B9FB-6D504ADAC082}" type="uaqdatetime1">
              <a:rPr lang="ar-SA" smtClean="0"/>
              <a:t>19/07/1445</a:t>
            </a:fld>
            <a:endParaRPr lang="ar-SA"/>
          </a:p>
        </p:txBody>
      </p:sp>
      <p:sp>
        <p:nvSpPr>
          <p:cNvPr id="3" name="عنصر نائب للتذييل 2"/>
          <p:cNvSpPr>
            <a:spLocks noGrp="1"/>
          </p:cNvSpPr>
          <p:nvPr>
            <p:ph type="ftr" sz="quarter" idx="11"/>
          </p:nvPr>
        </p:nvSpPr>
        <p:spPr/>
        <p:txBody>
          <a:bodyPr/>
          <a:lstStyle/>
          <a:p>
            <a:r>
              <a:rPr lang="en-US" err="1"/>
              <a:t>Prof.Tawfik A. Khoja</a:t>
            </a:r>
            <a:endParaRPr lang="ar-SA"/>
          </a:p>
        </p:txBody>
      </p:sp>
      <p:sp>
        <p:nvSpPr>
          <p:cNvPr id="6" name="عنصر نائب لرقم الشريحة 5"/>
          <p:cNvSpPr>
            <a:spLocks noGrp="1"/>
          </p:cNvSpPr>
          <p:nvPr>
            <p:ph type="sldNum" sz="quarter" idx="12"/>
          </p:nvPr>
        </p:nvSpPr>
        <p:spPr/>
        <p:txBody>
          <a:bodyPr/>
          <a:lstStyle/>
          <a:p>
            <a:fld id="{8F5357D0-5098-4968-9ED4-D390F5274265}" type="slidenum">
              <a:rPr lang="ar-SA" smtClean="0"/>
              <a:t>42</a:t>
            </a:fld>
            <a:endParaRPr lang="ar-SA"/>
          </a:p>
        </p:txBody>
      </p:sp>
      <p:sp>
        <p:nvSpPr>
          <p:cNvPr id="5" name="TextBox 4">
            <a:extLst>
              <a:ext uri="{FF2B5EF4-FFF2-40B4-BE49-F238E27FC236}">
                <a16:creationId xmlns:a16="http://schemas.microsoft.com/office/drawing/2014/main" id="{96636DEF-488D-129F-13F1-E1D797C1F200}"/>
              </a:ext>
            </a:extLst>
          </p:cNvPr>
          <p:cNvSpPr txBox="1"/>
          <p:nvPr/>
        </p:nvSpPr>
        <p:spPr>
          <a:xfrm>
            <a:off x="838200" y="639277"/>
            <a:ext cx="10515600" cy="5017271"/>
          </a:xfrm>
          <a:prstGeom prst="rect">
            <a:avLst/>
          </a:prstGeom>
          <a:noFill/>
        </p:spPr>
        <p:txBody>
          <a:bodyPr wrap="square">
            <a:spAutoFit/>
          </a:bodyPr>
          <a:lstStyle/>
          <a:p>
            <a:pPr marL="285750" indent="-285750" algn="just" rtl="1">
              <a:lnSpc>
                <a:spcPct val="150000"/>
              </a:lnSpc>
              <a:buClr>
                <a:srgbClr val="FF0000"/>
              </a:buClr>
              <a:buSzPct val="140000"/>
              <a:buFont typeface="Arial" panose="020b0604020202020204" pitchFamily="34" charset="0"/>
              <a:buChar char="•"/>
            </a:pPr>
            <a:r>
              <a:rPr lang="ar-SA" sz="2400" b="1">
                <a:solidFill>
                  <a:srgbClr val="000000"/>
                </a:solidFill>
                <a:latin typeface="Open Sans" panose="020b0606030504020204" pitchFamily="34" charset="0"/>
              </a:rPr>
              <a:t>وينبغي دعم آليات الرقابة المجتمعية على البيانات. ويشمل ذلك مجموعات البيانات وإنشاء سيادة البيانات من قبل مجتمعات السكان الأصليين والفئات المهمشة الأخرى.</a:t>
            </a:r>
          </a:p>
          <a:p>
            <a:pPr marL="285750" indent="-285750" algn="just" rtl="1">
              <a:lnSpc>
                <a:spcPct val="150000"/>
              </a:lnSpc>
              <a:buClr>
                <a:srgbClr val="FF0000"/>
              </a:buClr>
              <a:buSzPct val="140000"/>
              <a:buFont typeface="Arial" panose="020b0604020202020204" pitchFamily="34" charset="0"/>
              <a:buChar char="•"/>
            </a:pPr>
            <a:endParaRPr lang="ar-SA" sz="2400" b="1">
              <a:solidFill>
                <a:srgbClr val="000000"/>
              </a:solidFill>
              <a:latin typeface="Open Sans" panose="020b0606030504020204" pitchFamily="34" charset="0"/>
            </a:endParaRPr>
          </a:p>
          <a:p>
            <a:pPr marL="285750" indent="-285750" algn="just" rtl="1">
              <a:lnSpc>
                <a:spcPct val="150000"/>
              </a:lnSpc>
              <a:buClr>
                <a:srgbClr val="FF0000"/>
              </a:buClr>
              <a:buSzPct val="140000"/>
              <a:buFont typeface="Arial" panose="020b0604020202020204" pitchFamily="34" charset="0"/>
              <a:buChar char="•"/>
            </a:pPr>
            <a:r>
              <a:rPr lang="ar-SA" sz="2400" b="1">
                <a:solidFill>
                  <a:srgbClr val="000000"/>
                </a:solidFill>
                <a:latin typeface="Open Sans" panose="020b0606030504020204" pitchFamily="34" charset="0"/>
              </a:rPr>
              <a:t>ويجب أن تستوفي مراكز البيانات أعلى معايير الموافقة المستنيرة إذا كان من الممكن استخدام بياناتها من قبل القطاع الخاص أو العام، ويجب أن تكون شفافة في اتفاقياتها مع الشركات، ويجب أن تضمن أن نتائج التعاون في البيانات توفر أكبر فائدة عامة ممكنة.</a:t>
            </a:r>
          </a:p>
          <a:p>
            <a:pPr marL="285750" indent="-285750" algn="just" rtl="1">
              <a:lnSpc>
                <a:spcPct val="150000"/>
              </a:lnSpc>
              <a:buClr>
                <a:srgbClr val="FF0000"/>
              </a:buClr>
              <a:buSzPct val="140000"/>
              <a:buFont typeface="Arial" panose="020b0604020202020204" pitchFamily="34" charset="0"/>
              <a:buChar char="•"/>
            </a:pPr>
            <a:r>
              <a:rPr lang="ar-SA" sz="2400" b="1">
                <a:solidFill>
                  <a:srgbClr val="000000"/>
                </a:solidFill>
                <a:latin typeface="Open Sans" panose="020b0606030504020204" pitchFamily="34" charset="0"/>
              </a:rPr>
              <a:t>ينبغي للحكومات أن تنظر في إنشاء فرق مخصصة لإجراء مراجعات موضوعية من جانب النظراء لتنفيذ البرامج والأنظمة من خلال فحص السلامة والجودة أو وظائف النظام العامة (الملاءمة للغرض) دون الحاجة إلى مراجعة الكود أو الموافقة عليه.</a:t>
            </a:r>
            <a:endParaRPr lang="en-US" sz="2400" b="1">
              <a:solidFill>
                <a:srgbClr val="000000"/>
              </a:solidFill>
              <a:latin typeface="Open Sans" panose="020b0606030504020204" pitchFamily="34" charset="0"/>
            </a:endParaRPr>
          </a:p>
        </p:txBody>
      </p:sp>
    </p:spTree>
    <p:extLst>
      <p:ext uri="{BB962C8B-B14F-4D97-AF65-F5344CB8AC3E}">
        <p14:creationId xmlns:p14="http://schemas.microsoft.com/office/powerpoint/2010/main" val="3878517573"/>
      </p:ext>
    </p:extLst>
  </p:cSld>
  <p:clrMapOvr>
    <a:masterClrMapping/>
  </p:clrMapOvr>
  <p:transition/>
  <p:timing/>
</p:sld>
</file>

<file path=ppt/slides/slide4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عنصر نائب للتاريخ 1"/>
          <p:cNvSpPr>
            <a:spLocks noGrp="1"/>
          </p:cNvSpPr>
          <p:nvPr>
            <p:ph type="dt" sz="half" idx="10"/>
          </p:nvPr>
        </p:nvSpPr>
        <p:spPr/>
        <p:txBody>
          <a:bodyPr/>
          <a:lstStyle/>
          <a:p>
            <a:fld id="{C7D5D29E-989A-489D-B9FB-6D504ADAC082}" type="uaqdatetime1">
              <a:rPr lang="ar-SA" smtClean="0"/>
              <a:t>19/07/1445</a:t>
            </a:fld>
            <a:endParaRPr lang="ar-SA"/>
          </a:p>
        </p:txBody>
      </p:sp>
      <p:sp>
        <p:nvSpPr>
          <p:cNvPr id="3" name="عنصر نائب للتذييل 2"/>
          <p:cNvSpPr>
            <a:spLocks noGrp="1"/>
          </p:cNvSpPr>
          <p:nvPr>
            <p:ph type="ftr" sz="quarter" idx="11"/>
          </p:nvPr>
        </p:nvSpPr>
        <p:spPr/>
        <p:txBody>
          <a:bodyPr/>
          <a:lstStyle/>
          <a:p>
            <a:r>
              <a:rPr lang="en-US" err="1"/>
              <a:t>Prof.Tawfik A. Khoja</a:t>
            </a:r>
            <a:endParaRPr lang="ar-SA"/>
          </a:p>
        </p:txBody>
      </p:sp>
      <p:sp>
        <p:nvSpPr>
          <p:cNvPr id="6" name="عنصر نائب لرقم الشريحة 5"/>
          <p:cNvSpPr>
            <a:spLocks noGrp="1"/>
          </p:cNvSpPr>
          <p:nvPr>
            <p:ph type="sldNum" sz="quarter" idx="12"/>
          </p:nvPr>
        </p:nvSpPr>
        <p:spPr/>
        <p:txBody>
          <a:bodyPr/>
          <a:lstStyle/>
          <a:p>
            <a:fld id="{8F5357D0-5098-4968-9ED4-D390F5274265}" type="slidenum">
              <a:rPr lang="ar-SA" smtClean="0"/>
              <a:t>43</a:t>
            </a:fld>
            <a:endParaRPr lang="ar-SA"/>
          </a:p>
        </p:txBody>
      </p:sp>
      <p:sp>
        <p:nvSpPr>
          <p:cNvPr id="7" name="TextBox 6">
            <a:extLst>
              <a:ext uri="{FF2B5EF4-FFF2-40B4-BE49-F238E27FC236}">
                <a16:creationId xmlns:a16="http://schemas.microsoft.com/office/drawing/2014/main" id="{04C8697C-E5B1-9AE4-9895-178357114B68}"/>
              </a:ext>
            </a:extLst>
          </p:cNvPr>
          <p:cNvSpPr txBox="1"/>
          <p:nvPr/>
        </p:nvSpPr>
        <p:spPr>
          <a:xfrm>
            <a:off x="685800" y="381000"/>
            <a:ext cx="10972800" cy="4659289"/>
          </a:xfrm>
          <a:prstGeom prst="rect">
            <a:avLst/>
          </a:prstGeom>
          <a:noFill/>
        </p:spPr>
        <p:txBody>
          <a:bodyPr wrap="square">
            <a:spAutoFit/>
          </a:bodyPr>
          <a:lstStyle/>
          <a:p>
            <a:pPr marL="285750" indent="-285750" algn="just" rtl="1">
              <a:lnSpc>
                <a:spcPct val="150000"/>
              </a:lnSpc>
              <a:buClr>
                <a:srgbClr val="FF0000"/>
              </a:buClr>
              <a:buSzPct val="144000"/>
              <a:buFont typeface="Arial" panose="020b0604020202020204" pitchFamily="34" charset="0"/>
              <a:buChar char="•"/>
            </a:pPr>
            <a:r>
              <a:rPr lang="ar-SA" sz="2000" b="1">
                <a:solidFill>
                  <a:srgbClr val="000000"/>
                </a:solidFill>
                <a:latin typeface="Open Sans" panose="020b0606030504020204" pitchFamily="34" charset="0"/>
              </a:rPr>
              <a:t>يجب على الحكومات وضع وتنفيذ مبادئ أخلاقية ومتوافقة مع القانون لجمع وتخزين واستخدام البيانات في القطاع الصحي والتي تتوافق مع مبادئ حماية البيانات المعترف بها دوليا. وينبغي للحكومات أن تتخذ خطوات لتجنب مخاطر التحيز في البيانات التي يتم جمعها واستخدامها لتطوير ونشر الذكاء الاصطناعي في القطاع العام.</a:t>
            </a:r>
          </a:p>
          <a:p>
            <a:pPr marL="285750" indent="-285750" algn="just" rtl="1">
              <a:lnSpc>
                <a:spcPct val="150000"/>
              </a:lnSpc>
              <a:buClr>
                <a:srgbClr val="FF0000"/>
              </a:buClr>
              <a:buSzPct val="144000"/>
              <a:buFont typeface="Arial" panose="020b0604020202020204" pitchFamily="34" charset="0"/>
              <a:buChar char="•"/>
            </a:pPr>
            <a:endParaRPr lang="ar-SA" sz="2000" b="1">
              <a:solidFill>
                <a:srgbClr val="000000"/>
              </a:solidFill>
              <a:latin typeface="Open Sans" panose="020b0606030504020204" pitchFamily="34" charset="0"/>
            </a:endParaRPr>
          </a:p>
          <a:p>
            <a:pPr marL="285750" indent="-285750" algn="just" rtl="1">
              <a:lnSpc>
                <a:spcPct val="150000"/>
              </a:lnSpc>
              <a:buClr>
                <a:srgbClr val="FF0000"/>
              </a:buClr>
              <a:buSzPct val="144000"/>
              <a:buFont typeface="Arial" panose="020b0604020202020204" pitchFamily="34" charset="0"/>
              <a:buChar char="•"/>
            </a:pPr>
            <a:r>
              <a:rPr lang="ar-SA" sz="2000" b="1">
                <a:solidFill>
                  <a:srgbClr val="000000"/>
                </a:solidFill>
                <a:latin typeface="Open Sans" panose="020b0606030504020204" pitchFamily="34" charset="0"/>
              </a:rPr>
              <a:t>وينبغي للجهات التنظيمية الحكومية أن تشترط اختبار أداء نظام الذكاء الاصطناعي، والحصول على الأدلة السليمة من الاختبارات المستقبلية في التجارب العشوائية، وليس فقط من مقارنة النظام بمجموعات البيانات الموجودة في المختبر.</a:t>
            </a:r>
          </a:p>
          <a:p>
            <a:pPr marL="285750" indent="-285750" algn="just" rtl="1">
              <a:lnSpc>
                <a:spcPct val="150000"/>
              </a:lnSpc>
              <a:buClr>
                <a:srgbClr val="FF0000"/>
              </a:buClr>
              <a:buSzPct val="144000"/>
              <a:buFont typeface="Arial" panose="020b0604020202020204" pitchFamily="34" charset="0"/>
              <a:buChar char="•"/>
            </a:pPr>
            <a:endParaRPr lang="ar-SA" sz="2000" b="1">
              <a:solidFill>
                <a:srgbClr val="000000"/>
              </a:solidFill>
              <a:latin typeface="Open Sans" panose="020b0606030504020204" pitchFamily="34" charset="0"/>
            </a:endParaRPr>
          </a:p>
          <a:p>
            <a:pPr marL="285750" indent="-285750" algn="just" rtl="1">
              <a:lnSpc>
                <a:spcPct val="150000"/>
              </a:lnSpc>
              <a:buClr>
                <a:srgbClr val="FF0000"/>
              </a:buClr>
              <a:buSzPct val="144000"/>
              <a:buFont typeface="Arial" panose="020b0604020202020204" pitchFamily="34" charset="0"/>
              <a:buChar char="•"/>
            </a:pPr>
            <a:r>
              <a:rPr lang="ar-SA" sz="2000" b="1">
                <a:solidFill>
                  <a:srgbClr val="000000"/>
                </a:solidFill>
                <a:latin typeface="Open Sans" panose="020b0606030504020204" pitchFamily="34" charset="0"/>
              </a:rPr>
              <a:t>يجب أن تلتزم الشركات بالقوانين واللوائح الوطنية والدولية المتعلقة بتطوير الذكاء الاصطناعي وتسويقه واستخدامه في الأنظمة الصحية، بما في ذلك الالتزامات القانونية المتعلقة بحقوق الإنسان والالتزامات الأخلاقية، وقوانين حماية البيانات، والتدابير اللازمة لضمان الموافقة المستنيرة والخصوصية المناسبة.</a:t>
            </a:r>
            <a:endParaRPr lang="en-US" sz="2000" b="1"/>
          </a:p>
        </p:txBody>
      </p:sp>
    </p:spTree>
    <p:extLst>
      <p:ext uri="{BB962C8B-B14F-4D97-AF65-F5344CB8AC3E}">
        <p14:creationId xmlns:p14="http://schemas.microsoft.com/office/powerpoint/2010/main" val="2612678758"/>
      </p:ext>
    </p:extLst>
  </p:cSld>
  <p:clrMapOvr>
    <a:masterClrMapping/>
  </p:clrMapOvr>
  <p:transition/>
  <p:timing/>
</p:sld>
</file>

<file path=ppt/slides/slide4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عنصر نائب للتاريخ 1"/>
          <p:cNvSpPr>
            <a:spLocks noGrp="1"/>
          </p:cNvSpPr>
          <p:nvPr>
            <p:ph type="dt" sz="half" idx="10"/>
          </p:nvPr>
        </p:nvSpPr>
        <p:spPr/>
        <p:txBody>
          <a:bodyPr/>
          <a:lstStyle/>
          <a:p>
            <a:fld id="{C7D5D29E-989A-489D-B9FB-6D504ADAC082}" type="uaqdatetime1">
              <a:rPr lang="ar-SA" smtClean="0"/>
              <a:t>19/07/1445</a:t>
            </a:fld>
            <a:endParaRPr lang="ar-SA"/>
          </a:p>
        </p:txBody>
      </p:sp>
      <p:sp>
        <p:nvSpPr>
          <p:cNvPr id="3" name="عنصر نائب للتذييل 2"/>
          <p:cNvSpPr>
            <a:spLocks noGrp="1"/>
          </p:cNvSpPr>
          <p:nvPr>
            <p:ph type="ftr" sz="quarter" idx="11"/>
          </p:nvPr>
        </p:nvSpPr>
        <p:spPr/>
        <p:txBody>
          <a:bodyPr/>
          <a:lstStyle/>
          <a:p>
            <a:r>
              <a:rPr lang="en-US" err="1"/>
              <a:t>Prof.Tawfik A. Khoja</a:t>
            </a:r>
            <a:endParaRPr lang="ar-SA"/>
          </a:p>
        </p:txBody>
      </p:sp>
      <p:sp>
        <p:nvSpPr>
          <p:cNvPr id="6" name="عنصر نائب لرقم الشريحة 5"/>
          <p:cNvSpPr>
            <a:spLocks noGrp="1"/>
          </p:cNvSpPr>
          <p:nvPr>
            <p:ph type="sldNum" sz="quarter" idx="12"/>
          </p:nvPr>
        </p:nvSpPr>
        <p:spPr/>
        <p:txBody>
          <a:bodyPr/>
          <a:lstStyle/>
          <a:p>
            <a:fld id="{8F5357D0-5098-4968-9ED4-D390F5274265}" type="slidenum">
              <a:rPr lang="ar-SA" smtClean="0"/>
              <a:t>44</a:t>
            </a:fld>
            <a:endParaRPr lang="ar-SA"/>
          </a:p>
        </p:txBody>
      </p:sp>
      <p:sp>
        <p:nvSpPr>
          <p:cNvPr id="5" name="TextBox 4">
            <a:extLst>
              <a:ext uri="{FF2B5EF4-FFF2-40B4-BE49-F238E27FC236}">
                <a16:creationId xmlns:a16="http://schemas.microsoft.com/office/drawing/2014/main" id="{F6C39AD1-6B7B-09FF-5E94-543BCB62D579}"/>
              </a:ext>
            </a:extLst>
          </p:cNvPr>
          <p:cNvSpPr txBox="1"/>
          <p:nvPr/>
        </p:nvSpPr>
        <p:spPr>
          <a:xfrm>
            <a:off x="1143000" y="609600"/>
            <a:ext cx="10134600" cy="4455835"/>
          </a:xfrm>
          <a:prstGeom prst="rect">
            <a:avLst/>
          </a:prstGeom>
          <a:noFill/>
        </p:spPr>
        <p:txBody>
          <a:bodyPr wrap="square">
            <a:spAutoFit/>
          </a:bodyPr>
          <a:lstStyle/>
          <a:p>
            <a:pPr marL="285750" indent="-285750" algn="just" rtl="1">
              <a:lnSpc>
                <a:spcPct val="150000"/>
              </a:lnSpc>
              <a:buClr>
                <a:srgbClr val="FF0000"/>
              </a:buClr>
              <a:buSzPct val="144000"/>
              <a:buFont typeface="Arial" panose="020b0604020202020204" pitchFamily="34" charset="0"/>
              <a:buChar char="•"/>
            </a:pPr>
            <a:r>
              <a:rPr lang="ar-SA" sz="2400" b="1"/>
              <a:t>وينبغي للشركات أن تستثمر في التدابير الرامية إلى تحسين تصميم منتجاتها والإشراف عليها وموثوقيتها وتنظيمها الذاتي.</a:t>
            </a:r>
          </a:p>
          <a:p>
            <a:pPr marL="285750" indent="-285750" algn="just" rtl="1">
              <a:lnSpc>
                <a:spcPct val="150000"/>
              </a:lnSpc>
              <a:buClr>
                <a:srgbClr val="FF0000"/>
              </a:buClr>
              <a:buSzPct val="144000"/>
              <a:buFont typeface="Arial" panose="020b0604020202020204" pitchFamily="34" charset="0"/>
              <a:buChar char="•"/>
            </a:pPr>
            <a:r>
              <a:rPr lang="ar-SA" sz="2400" b="1"/>
              <a:t>وينبغي للشركات أن تنظر في متطلبات الترخيص أو الشهادات لمطوري الذكاء الاصطناعي "عالي المخاطر"، بما في ذلك الذكاء الاصطناعي في مجال الصحة.</a:t>
            </a:r>
          </a:p>
          <a:p>
            <a:pPr marL="285750" indent="-285750" algn="just" rtl="1">
              <a:lnSpc>
                <a:spcPct val="150000"/>
              </a:lnSpc>
              <a:buClr>
                <a:srgbClr val="FF0000"/>
              </a:buClr>
              <a:buSzPct val="144000"/>
              <a:buFont typeface="Arial" panose="020b0604020202020204" pitchFamily="34" charset="0"/>
              <a:buChar char="•"/>
            </a:pPr>
            <a:r>
              <a:rPr lang="ar-SA" sz="2400" b="1"/>
              <a:t>يتحمل الأطباء مسؤولية مراقبة تطور الذكاء الاصطناعي واستقبال الجمهور له، إلى جانب الدعوة إلى تصميمه واستخدامه المناسبين لعدم المساس برعاية المرضى.</a:t>
            </a:r>
          </a:p>
          <a:p>
            <a:pPr marL="285750" indent="-285750" algn="just" rtl="1">
              <a:lnSpc>
                <a:spcPct val="150000"/>
              </a:lnSpc>
              <a:buClr>
                <a:srgbClr val="FF0000"/>
              </a:buClr>
              <a:buSzPct val="144000"/>
              <a:buFont typeface="Arial" panose="020b0604020202020204" pitchFamily="34" charset="0"/>
              <a:buChar char="•"/>
            </a:pPr>
            <a:r>
              <a:rPr lang="ar-SA" sz="2400" b="1"/>
              <a:t>وفي سياق الذكاء الاصطناعي في مجال الصحة، يعني الاستقلال الذاتي أن البشر يجب أن يظلوا مسيطرين بشكل كامل على أنظمة الرعاية الصحية والقرارات الطبية.</a:t>
            </a:r>
            <a:endParaRPr lang="en-US" sz="2000" b="1" i="0">
              <a:effectLst/>
              <a:latin typeface="helvetica" panose="020b0604020202020204" pitchFamily="34" charset="0"/>
            </a:endParaRPr>
          </a:p>
        </p:txBody>
      </p:sp>
    </p:spTree>
    <p:extLst>
      <p:ext uri="{BB962C8B-B14F-4D97-AF65-F5344CB8AC3E}">
        <p14:creationId xmlns:p14="http://schemas.microsoft.com/office/powerpoint/2010/main" val="4189512522"/>
      </p:ext>
    </p:extLst>
  </p:cSld>
  <p:clrMapOvr>
    <a:masterClrMapping/>
  </p:clrMapOvr>
  <p:transition/>
  <p:timing/>
</p:sld>
</file>

<file path=ppt/slides/slide4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عنصر نائب للتاريخ 1"/>
          <p:cNvSpPr>
            <a:spLocks noGrp="1"/>
          </p:cNvSpPr>
          <p:nvPr>
            <p:ph type="dt" sz="half" idx="10"/>
          </p:nvPr>
        </p:nvSpPr>
        <p:spPr/>
        <p:txBody>
          <a:bodyPr/>
          <a:lstStyle/>
          <a:p>
            <a:fld id="{C7D5D29E-989A-489D-B9FB-6D504ADAC082}" type="uaqdatetime1">
              <a:rPr lang="ar-SA" smtClean="0"/>
              <a:t>19/07/1445</a:t>
            </a:fld>
            <a:endParaRPr lang="ar-SA"/>
          </a:p>
        </p:txBody>
      </p:sp>
      <p:sp>
        <p:nvSpPr>
          <p:cNvPr id="3" name="عنصر نائب للتذييل 2"/>
          <p:cNvSpPr>
            <a:spLocks noGrp="1"/>
          </p:cNvSpPr>
          <p:nvPr>
            <p:ph type="ftr" sz="quarter" idx="11"/>
          </p:nvPr>
        </p:nvSpPr>
        <p:spPr/>
        <p:txBody>
          <a:bodyPr/>
          <a:lstStyle/>
          <a:p>
            <a:r>
              <a:rPr lang="en-US" err="1"/>
              <a:t>Prof.Tawfik A. Khoja</a:t>
            </a:r>
            <a:endParaRPr lang="ar-SA"/>
          </a:p>
        </p:txBody>
      </p:sp>
      <p:sp>
        <p:nvSpPr>
          <p:cNvPr id="6" name="عنصر نائب لرقم الشريحة 5"/>
          <p:cNvSpPr>
            <a:spLocks noGrp="1"/>
          </p:cNvSpPr>
          <p:nvPr>
            <p:ph type="sldNum" sz="quarter" idx="12"/>
          </p:nvPr>
        </p:nvSpPr>
        <p:spPr/>
        <p:txBody>
          <a:bodyPr/>
          <a:lstStyle/>
          <a:p>
            <a:fld id="{8F5357D0-5098-4968-9ED4-D390F5274265}" type="slidenum">
              <a:rPr lang="ar-SA" smtClean="0"/>
              <a:t>45</a:t>
            </a:fld>
            <a:endParaRPr lang="ar-SA"/>
          </a:p>
        </p:txBody>
      </p:sp>
      <p:sp>
        <p:nvSpPr>
          <p:cNvPr id="7" name="TextBox 6">
            <a:extLst>
              <a:ext uri="{FF2B5EF4-FFF2-40B4-BE49-F238E27FC236}">
                <a16:creationId xmlns:a16="http://schemas.microsoft.com/office/drawing/2014/main" id="{377C5E1D-3F96-3241-1239-EB8484C7FD9C}"/>
              </a:ext>
            </a:extLst>
          </p:cNvPr>
          <p:cNvSpPr txBox="1"/>
          <p:nvPr/>
        </p:nvSpPr>
        <p:spPr>
          <a:xfrm>
            <a:off x="5105400" y="1066800"/>
            <a:ext cx="6934200" cy="4863960"/>
          </a:xfrm>
          <a:prstGeom prst="rect">
            <a:avLst/>
          </a:prstGeom>
          <a:noFill/>
        </p:spPr>
        <p:txBody>
          <a:bodyPr wrap="square">
            <a:spAutoFit/>
          </a:bodyPr>
          <a:lstStyle/>
          <a:p>
            <a:pPr algn="just" rtl="1">
              <a:lnSpc>
                <a:spcPct val="200000"/>
              </a:lnSpc>
            </a:pPr>
            <a:r>
              <a:rPr lang="ar-SA" sz="3200" b="1">
                <a:solidFill>
                  <a:srgbClr val="000099"/>
                </a:solidFill>
                <a:latin typeface="helvetica" panose="020b0604020202020204" pitchFamily="34" charset="0"/>
              </a:rPr>
              <a:t>ويتطلب ذلك أيضًا دمج إمكانات الذكاء الاصطناعي في اكتشاف المخاطر التي تهدد صحة المريض أو المجتمع في الأنظمة الصحية بطريقة تعزز استقلالية الإنسان وكرامته ولا تؤدي إلى إزاحة البشر عن مركز صنع القرار الصحي.</a:t>
            </a:r>
            <a:endParaRPr lang="en-US" sz="3200" b="1">
              <a:latin typeface="helvetica" panose="020b0604020202020204" pitchFamily="34" charset="0"/>
            </a:endParaRPr>
          </a:p>
        </p:txBody>
      </p:sp>
      <p:pic>
        <p:nvPicPr>
          <p:cNvPr id="7170" name="Picture 2" descr="Ensuring AI's Development Upholds Human Rights">
            <a:extLst>
              <a:ext uri="{FF2B5EF4-FFF2-40B4-BE49-F238E27FC236}">
                <a16:creationId xmlns:a16="http://schemas.microsoft.com/office/drawing/2014/main" id="{93F198BE-CE7F-4553-5A5A-F6456FFFA8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999" t="8889" r="10001" b="10000"/>
          <a:stretch>
            <a:fillRect/>
          </a:stretch>
        </p:blipFill>
        <p:spPr bwMode="auto">
          <a:xfrm>
            <a:off x="304800" y="647700"/>
            <a:ext cx="4495800"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316099"/>
      </p:ext>
    </p:extLst>
  </p:cSld>
  <p:clrMapOvr>
    <a:masterClrMapping/>
  </p:clrMapOvr>
  <p:transition/>
  <p:timing/>
</p:sld>
</file>

<file path=ppt/slides/slide4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عنصر نائب للتاريخ 1"/>
          <p:cNvSpPr>
            <a:spLocks noGrp="1"/>
          </p:cNvSpPr>
          <p:nvPr>
            <p:ph type="dt" sz="half" idx="10"/>
          </p:nvPr>
        </p:nvSpPr>
        <p:spPr/>
        <p:txBody>
          <a:bodyPr/>
          <a:lstStyle/>
          <a:p>
            <a:fld id="{C7D5D29E-989A-489D-B9FB-6D504ADAC082}" type="uaqdatetime1">
              <a:rPr lang="ar-SA" smtClean="0"/>
              <a:t>19/07/1445</a:t>
            </a:fld>
            <a:endParaRPr lang="ar-SA"/>
          </a:p>
        </p:txBody>
      </p:sp>
      <p:sp>
        <p:nvSpPr>
          <p:cNvPr id="3" name="عنصر نائب للتذييل 2"/>
          <p:cNvSpPr>
            <a:spLocks noGrp="1"/>
          </p:cNvSpPr>
          <p:nvPr>
            <p:ph type="ftr" sz="quarter" idx="11"/>
          </p:nvPr>
        </p:nvSpPr>
        <p:spPr/>
        <p:txBody>
          <a:bodyPr/>
          <a:lstStyle/>
          <a:p>
            <a:r>
              <a:rPr lang="en-US" err="1"/>
              <a:t>Prof.Tawfik A. Khoja</a:t>
            </a:r>
            <a:endParaRPr lang="ar-SA"/>
          </a:p>
        </p:txBody>
      </p:sp>
      <p:sp>
        <p:nvSpPr>
          <p:cNvPr id="6" name="عنصر نائب لرقم الشريحة 5"/>
          <p:cNvSpPr>
            <a:spLocks noGrp="1"/>
          </p:cNvSpPr>
          <p:nvPr>
            <p:ph type="sldNum" sz="quarter" idx="12"/>
          </p:nvPr>
        </p:nvSpPr>
        <p:spPr/>
        <p:txBody>
          <a:bodyPr/>
          <a:lstStyle/>
          <a:p>
            <a:fld id="{8F5357D0-5098-4968-9ED4-D390F5274265}" type="slidenum">
              <a:rPr lang="ar-SA" smtClean="0"/>
              <a:t>46</a:t>
            </a:fld>
            <a:endParaRPr lang="ar-SA"/>
          </a:p>
        </p:txBody>
      </p:sp>
      <p:sp>
        <p:nvSpPr>
          <p:cNvPr id="7" name="TextBox 6">
            <a:extLst>
              <a:ext uri="{FF2B5EF4-FFF2-40B4-BE49-F238E27FC236}">
                <a16:creationId xmlns:a16="http://schemas.microsoft.com/office/drawing/2014/main" id="{377C5E1D-3F96-3241-1239-EB8484C7FD9C}"/>
              </a:ext>
            </a:extLst>
          </p:cNvPr>
          <p:cNvSpPr txBox="1"/>
          <p:nvPr/>
        </p:nvSpPr>
        <p:spPr>
          <a:xfrm>
            <a:off x="914400" y="1721108"/>
            <a:ext cx="10515600" cy="4401205"/>
          </a:xfrm>
          <a:prstGeom prst="rect">
            <a:avLst/>
          </a:prstGeom>
          <a:noFill/>
        </p:spPr>
        <p:txBody>
          <a:bodyPr wrap="square">
            <a:spAutoFit/>
          </a:bodyPr>
          <a:lstStyle/>
          <a:p>
            <a:pPr marL="457200" indent="-457200" algn="just" rtl="1">
              <a:buClr>
                <a:srgbClr val="0000FF"/>
              </a:buClr>
              <a:buSzPct val="115000"/>
              <a:buFont typeface="Wingdings" panose="05000000000000000000" pitchFamily="2" charset="2"/>
              <a:buChar char="q"/>
            </a:pPr>
            <a:r>
              <a:rPr lang="ar-SA" sz="2800" b="1">
                <a:solidFill>
                  <a:schemeClr val="accent2">
                    <a:lumMod val="50000"/>
                  </a:schemeClr>
                </a:solidFill>
              </a:rPr>
              <a:t>ومع ذلك، فإن استخدام الذكاء الاصطناعي لأغراض الصحة يثير مخاوف أخلاقية وقانونية وتجارية واجتماعية عابرة للحدود الوطنية. العديد من هذه المخاوف لا تقتصر على الذكاء الاصطناعي.</a:t>
            </a:r>
            <a:endParaRPr lang="en-US" sz="2800" b="1">
              <a:solidFill>
                <a:schemeClr val="accent2">
                  <a:lumMod val="50000"/>
                </a:schemeClr>
              </a:solidFill>
            </a:endParaRPr>
          </a:p>
          <a:p>
            <a:pPr marL="457200" indent="-457200" algn="just" rtl="1">
              <a:buClr>
                <a:srgbClr val="0000FF"/>
              </a:buClr>
              <a:buSzPct val="115000"/>
              <a:buFont typeface="Wingdings" panose="05000000000000000000" pitchFamily="2" charset="2"/>
              <a:buChar char="q"/>
            </a:pPr>
            <a:r>
              <a:rPr lang="ar-SA" sz="2800" b="1">
                <a:solidFill>
                  <a:srgbClr val="000099"/>
                </a:solidFill>
              </a:rPr>
              <a:t>لقد شكل استخدام البرمجيات والحوسبة في الرعاية الصحية تحديا للمطورين والحكومات ومقدمي الخدمات لمدة نصف قرن، ويفرض الذكاء الاصطناعي تحديات أخلاقية جديدة إضافية تتجاوز نطاق الهيئات التنظيمية التقليدية والمشاركين في أنظمة الرعاية الصحية.</a:t>
            </a:r>
            <a:endParaRPr lang="en-US" sz="2800" b="1">
              <a:solidFill>
                <a:srgbClr val="000099"/>
              </a:solidFill>
            </a:endParaRPr>
          </a:p>
          <a:p>
            <a:pPr marL="457200" indent="-457200" algn="just" rtl="1">
              <a:buClr>
                <a:srgbClr val="0000FF"/>
              </a:buClr>
              <a:buSzPct val="115000"/>
              <a:buFont typeface="Wingdings" panose="05000000000000000000" pitchFamily="2" charset="2"/>
              <a:buChar char="q"/>
            </a:pPr>
            <a:r>
              <a:rPr lang="ar-SA" sz="2800" b="1">
                <a:solidFill>
                  <a:srgbClr val="C00000"/>
                </a:solidFill>
              </a:rPr>
              <a:t>ولابد من معالجة هذه التحديات الأخلاقية بالقدر الكافي إذا أردنا استخدام الذكاء الاصطناعي على نطاق واسع لتحسين صحة الإنسان، والحفاظ على استقلالية الإنسان، وضمان الوصول العادل إلى مثل هذه التكنولوجيات.</a:t>
            </a:r>
            <a:endParaRPr lang="en-US" sz="2800" b="1">
              <a:solidFill>
                <a:srgbClr val="C00000"/>
              </a:solidFill>
              <a:latin typeface="helvetica" panose="020b0604020202020204" pitchFamily="34" charset="0"/>
            </a:endParaRPr>
          </a:p>
        </p:txBody>
      </p:sp>
      <p:pic>
        <p:nvPicPr>
          <p:cNvPr id="8194" name="Picture 2" descr="Lastly - 한국어 번역, 의미, 동의어, 반의어, 발음, 예문, 전사, 정의, 구">
            <a:extLst>
              <a:ext uri="{FF2B5EF4-FFF2-40B4-BE49-F238E27FC236}">
                <a16:creationId xmlns:a16="http://schemas.microsoft.com/office/drawing/2014/main" id="{0311FD6C-C124-E623-DF50-903AF3FE31E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bwMode="auto">
          <a:xfrm>
            <a:off x="0" y="40584"/>
            <a:ext cx="3390900" cy="169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082764"/>
      </p:ext>
    </p:extLst>
  </p:cSld>
  <p:clrMapOvr>
    <a:masterClrMapping/>
  </p:clrMapOvr>
  <p:transition/>
  <p:timing/>
</p:sld>
</file>

<file path=ppt/slides/slide4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عنصر نائب للتاريخ 1"/>
          <p:cNvSpPr>
            <a:spLocks noGrp="1"/>
          </p:cNvSpPr>
          <p:nvPr>
            <p:ph type="dt" sz="half" idx="10"/>
          </p:nvPr>
        </p:nvSpPr>
        <p:spPr/>
        <p:txBody>
          <a:bodyPr/>
          <a:lstStyle/>
          <a:p>
            <a:fld id="{C7D5D29E-989A-489D-B9FB-6D504ADAC082}" type="uaqdatetime1">
              <a:rPr lang="ar-SA" smtClean="0"/>
              <a:t>19/07/1445</a:t>
            </a:fld>
            <a:endParaRPr lang="ar-SA"/>
          </a:p>
        </p:txBody>
      </p:sp>
      <p:sp>
        <p:nvSpPr>
          <p:cNvPr id="3" name="عنصر نائب للتذييل 2"/>
          <p:cNvSpPr>
            <a:spLocks noGrp="1"/>
          </p:cNvSpPr>
          <p:nvPr>
            <p:ph type="ftr" sz="quarter" idx="11"/>
          </p:nvPr>
        </p:nvSpPr>
        <p:spPr/>
        <p:txBody>
          <a:bodyPr/>
          <a:lstStyle/>
          <a:p>
            <a:r>
              <a:rPr lang="en-US" err="1"/>
              <a:t>Prof.Tawfik A. Khoja</a:t>
            </a:r>
            <a:endParaRPr lang="ar-SA"/>
          </a:p>
        </p:txBody>
      </p:sp>
      <p:sp>
        <p:nvSpPr>
          <p:cNvPr id="6" name="عنصر نائب لرقم الشريحة 5"/>
          <p:cNvSpPr>
            <a:spLocks noGrp="1"/>
          </p:cNvSpPr>
          <p:nvPr>
            <p:ph type="sldNum" sz="quarter" idx="12"/>
          </p:nvPr>
        </p:nvSpPr>
        <p:spPr/>
        <p:txBody>
          <a:bodyPr/>
          <a:lstStyle/>
          <a:p>
            <a:fld id="{8F5357D0-5098-4968-9ED4-D390F5274265}" type="slidenum">
              <a:rPr lang="ar-SA" smtClean="0"/>
              <a:t>47</a:t>
            </a:fld>
            <a:endParaRPr lang="ar-SA"/>
          </a:p>
        </p:txBody>
      </p:sp>
      <p:sp>
        <p:nvSpPr>
          <p:cNvPr id="7" name="مربع نص 6"/>
          <p:cNvSpPr txBox="1"/>
          <p:nvPr/>
        </p:nvSpPr>
        <p:spPr>
          <a:xfrm>
            <a:off x="3810000" y="492747"/>
            <a:ext cx="7696200" cy="5831853"/>
          </a:xfrm>
          <a:prstGeom prst="rect">
            <a:avLst/>
          </a:prstGeom>
          <a:noFill/>
        </p:spPr>
        <p:txBody>
          <a:bodyPr wrap="square" rtlCol="1">
            <a:spAutoFit/>
          </a:bodyPr>
          <a:lstStyle/>
          <a:p>
            <a:pPr marL="457200" indent="-457200" algn="just" rtl="1">
              <a:lnSpc>
                <a:spcPct val="150000"/>
              </a:lnSpc>
              <a:buClr>
                <a:srgbClr val="0000FF"/>
              </a:buClr>
              <a:buSzPct val="111000"/>
              <a:buFont typeface="Wingdings" panose="05000000000000000000" pitchFamily="2" charset="2"/>
              <a:buChar char="q"/>
            </a:pPr>
            <a:r>
              <a:rPr lang="ar-SA" sz="2800" b="1">
                <a:solidFill>
                  <a:schemeClr val="accent2">
                    <a:lumMod val="50000"/>
                  </a:schemeClr>
                </a:solidFill>
                <a:latin typeface="Times New Roman" panose="02020603050405020304" pitchFamily="18" charset="0"/>
                <a:cs typeface="Times New Roman" pitchFamily="18" charset="0"/>
              </a:rPr>
              <a:t>اعتماد نماذج قابلة للتطبيق لوحدات الذكاء الاصطناعي لتقديم رعاية جيدة وآمنة للمرضى والمجتمع.</a:t>
            </a:r>
            <a:endParaRPr lang="en-US" sz="2800" b="1">
              <a:latin typeface="Times New Roman" panose="02020603050405020304" pitchFamily="18" charset="0"/>
              <a:cs typeface="Times New Roman" pitchFamily="18" charset="0"/>
            </a:endParaRPr>
          </a:p>
          <a:p>
            <a:pPr marL="457200" indent="-457200" algn="just" rtl="1">
              <a:lnSpc>
                <a:spcPct val="150000"/>
              </a:lnSpc>
              <a:buClr>
                <a:srgbClr val="0000FF"/>
              </a:buClr>
              <a:buSzPct val="111000"/>
              <a:buFont typeface="Wingdings" panose="05000000000000000000" pitchFamily="2" charset="2"/>
              <a:buChar char="q"/>
            </a:pPr>
            <a:r>
              <a:rPr lang="ar-SA" sz="2800" b="1">
                <a:solidFill>
                  <a:srgbClr val="000099"/>
                </a:solidFill>
                <a:latin typeface="Times New Roman" panose="02020603050405020304" pitchFamily="18" charset="0"/>
                <a:cs typeface="Times New Roman" pitchFamily="18" charset="0"/>
              </a:rPr>
              <a:t>تحسين الوصول إلى تقنيات الذكاء الاصطناعي واستخدامها الرشيد في مختلف جوانب تقديم الرعاية الصحية (الأدوية واللقاحات والمواد البيولوجية والأجهزة الطبية وبرامج الصحة العامة).</a:t>
            </a:r>
            <a:endParaRPr lang="en-US" sz="2800" b="1">
              <a:latin typeface="Times New Roman" panose="02020603050405020304" pitchFamily="18" charset="0"/>
              <a:cs typeface="Times New Roman" pitchFamily="18" charset="0"/>
            </a:endParaRPr>
          </a:p>
          <a:p>
            <a:pPr marL="457200" indent="-457200" algn="just" rtl="1">
              <a:lnSpc>
                <a:spcPct val="150000"/>
              </a:lnSpc>
              <a:buClr>
                <a:srgbClr val="0000FF"/>
              </a:buClr>
              <a:buSzPct val="111000"/>
              <a:buFont typeface="Wingdings" panose="05000000000000000000" pitchFamily="2" charset="2"/>
              <a:buChar char="q"/>
            </a:pPr>
            <a:r>
              <a:rPr lang="ar-SA" sz="2800" b="1">
                <a:solidFill>
                  <a:srgbClr val="C00000"/>
                </a:solidFill>
                <a:latin typeface="Times New Roman" panose="02020603050405020304" pitchFamily="18" charset="0"/>
                <a:cs typeface="Times New Roman" pitchFamily="18" charset="0"/>
              </a:rPr>
              <a:t>إعداد الأنظمة الصحية لاستخدام الذكاء الاصطناعي للاستجابة للأزمات والكوارث وتعزيز قدرتها على الصمود في حالات الطوارئ المعقدة والممتدة.</a:t>
            </a:r>
            <a:endParaRPr lang="en-US" sz="2800" b="1">
              <a:solidFill>
                <a:srgbClr val="C00000"/>
              </a:solidFill>
              <a:latin typeface="Times New Roman" panose="02020603050405020304" pitchFamily="18" charset="0"/>
              <a:cs typeface="Times New Roman" pitchFamily="18" charset="0"/>
            </a:endParaRPr>
          </a:p>
        </p:txBody>
      </p:sp>
      <p:pic>
        <p:nvPicPr>
          <p:cNvPr id="4" name="صورة 5">
            <a:extLst>
              <a:ext uri="{FF2B5EF4-FFF2-40B4-BE49-F238E27FC236}">
                <a16:creationId xmlns:a16="http://schemas.microsoft.com/office/drawing/2014/main" id="{C58899B8-1B12-294B-3A60-F92D227657DF}"/>
              </a:ext>
            </a:extLst>
          </p:cNvPr>
          <p:cNvPicPr>
            <a:picLocks noChangeAspect="1"/>
          </p:cNvPicPr>
          <p:nvPr/>
        </p:nvPicPr>
        <p:blipFill>
          <a:blip r:embed="rId2"/>
          <a:srcRect l="40944" t="17100" r="41338" b="31801"/>
          <a:stretch>
            <a:fillRect/>
          </a:stretch>
        </p:blipFill>
        <p:spPr>
          <a:xfrm>
            <a:off x="228600" y="609600"/>
            <a:ext cx="3240360" cy="52565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05521451"/>
      </p:ext>
    </p:extLst>
  </p:cSld>
  <p:clrMapOvr>
    <a:masterClrMapping/>
  </p:clrMapOvr>
  <p:transition/>
  <p:timing/>
</p:sld>
</file>

<file path=ppt/slides/slide4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مربع نص 3"/>
          <p:cNvSpPr txBox="1"/>
          <p:nvPr/>
        </p:nvSpPr>
        <p:spPr>
          <a:xfrm>
            <a:off x="762000" y="476672"/>
            <a:ext cx="10668000" cy="1815882"/>
          </a:xfrm>
          <a:prstGeom prst="rect">
            <a:avLst/>
          </a:prstGeom>
          <a:noFill/>
        </p:spPr>
        <p:txBody>
          <a:bodyPr wrap="square" rtlCol="1">
            <a:spAutoFit/>
          </a:bodyPr>
          <a:lstStyle/>
          <a:p>
            <a:pPr algn="just" rtl="1"/>
            <a:r>
              <a:rPr lang="ar-SA" sz="2800" b="1">
                <a:latin typeface="Sakkal Majalla" panose="02000000000000000000" pitchFamily="2" charset="-78"/>
                <a:cs typeface="Sakkal Majalla" panose="02000000000000000000" pitchFamily="2" charset="-78"/>
              </a:rPr>
              <a:t>وذلك لتحقيق الهدف الأسمى المتمثل في تقديم الرعاية الصحية، وهو الحفاظ على صحة المريض وصحته نفسياً واجتماعياً، حيث أن السلامة والأمن مبدءان أساسيان في رعاية المريض، وعنصر حاسم في إدارة جودة الخدمات الصحية كعنصر واحد. من الركائز الأساسية لهذه الرعاية، وحق كامل للمرضى من الناحية المهنية والأخلاقية. للحماية والوقاية من الأخطاء الطبية والأدوية.</a:t>
            </a:r>
            <a:endParaRPr lang="en-US" sz="2800" b="1">
              <a:latin typeface="Sakkal Majalla" panose="02000000000000000000" pitchFamily="2" charset="-78"/>
              <a:cs typeface="Sakkal Majalla" panose="02000000000000000000" pitchFamily="2" charset="-78"/>
            </a:endParaRPr>
          </a:p>
        </p:txBody>
      </p:sp>
      <p:sp>
        <p:nvSpPr>
          <p:cNvPr id="2" name="عنصر نائب للتاريخ 1"/>
          <p:cNvSpPr>
            <a:spLocks noGrp="1"/>
          </p:cNvSpPr>
          <p:nvPr>
            <p:ph type="dt" sz="half" idx="10"/>
          </p:nvPr>
        </p:nvSpPr>
        <p:spPr/>
        <p:txBody>
          <a:bodyPr/>
          <a:lstStyle/>
          <a:p>
            <a:fld id="{25FCFED2-9AF9-4550-9909-78887923441A}" type="uaqdatetime1">
              <a:rPr lang="ar-SA" smtClean="0"/>
              <a:t>19/07/1445</a:t>
            </a:fld>
            <a:endParaRPr lang="ar-SA"/>
          </a:p>
        </p:txBody>
      </p:sp>
      <p:sp>
        <p:nvSpPr>
          <p:cNvPr id="3" name="عنصر نائب للتذييل 2"/>
          <p:cNvSpPr>
            <a:spLocks noGrp="1"/>
          </p:cNvSpPr>
          <p:nvPr>
            <p:ph type="ftr" sz="quarter" idx="11"/>
          </p:nvPr>
        </p:nvSpPr>
        <p:spPr/>
        <p:txBody>
          <a:bodyPr/>
          <a:lstStyle/>
          <a:p>
            <a:r>
              <a:rPr lang="ar-SA"/>
              <a:t>أ.د. توفيق بن أحمد خوجة</a:t>
            </a:r>
          </a:p>
        </p:txBody>
      </p:sp>
      <p:sp>
        <p:nvSpPr>
          <p:cNvPr id="5" name="عنصر نائب لرقم الشريحة 4"/>
          <p:cNvSpPr>
            <a:spLocks noGrp="1"/>
          </p:cNvSpPr>
          <p:nvPr>
            <p:ph type="sldNum" sz="quarter" idx="12"/>
          </p:nvPr>
        </p:nvSpPr>
        <p:spPr/>
        <p:txBody>
          <a:bodyPr/>
          <a:lstStyle/>
          <a:p>
            <a:fld id="{56776AC0-2541-48BB-8B1A-C699588D2986}" type="slidenum">
              <a:rPr lang="ar-SA" smtClean="0"/>
              <a:t>48</a:t>
            </a:fld>
            <a:endParaRPr lang="ar-SA"/>
          </a:p>
        </p:txBody>
      </p:sp>
      <p:pic>
        <p:nvPicPr>
          <p:cNvPr id="6" name="صورة 5"/>
          <p:cNvPicPr>
            <a:picLocks noChangeAspect="1"/>
          </p:cNvPicPr>
          <p:nvPr/>
        </p:nvPicPr>
        <p:blipFill>
          <a:blip r:embed="rId2"/>
          <a:srcRect l="35431" t="33200" r="35431" b="21301"/>
          <a:stretch>
            <a:fillRect/>
          </a:stretch>
        </p:blipFill>
        <p:spPr>
          <a:xfrm>
            <a:off x="2108991" y="2921376"/>
            <a:ext cx="4114800" cy="32856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218" name="Picture 2" descr="Getting to grips with vocational excellence: What's it mean? - VDC">
            <a:extLst>
              <a:ext uri="{FF2B5EF4-FFF2-40B4-BE49-F238E27FC236}">
                <a16:creationId xmlns:a16="http://schemas.microsoft.com/office/drawing/2014/main" id="{4E9E17BE-BFD4-D417-2A89-1AE30D899D4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06007" y="2921376"/>
            <a:ext cx="4447793" cy="32856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53541828"/>
      </p:ext>
    </p:extLst>
  </p:cSld>
  <p:clrMapOvr>
    <a:masterClrMapping/>
  </p:clrMapOvr>
  <mc:AlternateContent xmlns:mc="http://schemas.openxmlformats.org/markup-compatibility/2006">
    <mc:Choice xmlns:p14="http://schemas.microsoft.com/office/powerpoint/2010/main" Requires="p14">
      <p:transition spd="slow" p14:dur="3900">
        <p14:glitter dir="r"/>
      </p:transition>
    </mc:Choice>
    <mc:Fallback>
      <p:transition spd="slow">
        <p:fade/>
      </p:transition>
    </mc:Fallback>
  </mc:AlternateContent>
  <p:timing/>
</p:sld>
</file>

<file path=ppt/slides/slide4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2050" name="Picture 2" descr="G:\Pictures\14 (2).jpg"/>
          <p:cNvPicPr>
            <a:picLocks noChangeAspect="1" noChangeArrowheads="1"/>
          </p:cNvPicPr>
          <p:nvPr/>
        </p:nvPicPr>
        <p:blipFill>
          <a:blip r:embed="rId2"/>
          <a:stretch>
            <a:fillRect/>
          </a:stretch>
        </p:blipFill>
        <p:spPr bwMode="auto">
          <a:xfrm>
            <a:off x="0" y="0"/>
            <a:ext cx="12192000" cy="6858000"/>
          </a:xfrm>
          <a:prstGeom prst="rect">
            <a:avLst/>
          </a:prstGeom>
          <a:noFill/>
        </p:spPr>
      </p:pic>
      <p:sp>
        <p:nvSpPr>
          <p:cNvPr id="2" name="عنصر نائب للتاريخ 1"/>
          <p:cNvSpPr>
            <a:spLocks noGrp="1"/>
          </p:cNvSpPr>
          <p:nvPr>
            <p:ph type="dt" sz="half" idx="10"/>
          </p:nvPr>
        </p:nvSpPr>
        <p:spPr/>
        <p:txBody>
          <a:bodyPr/>
          <a:lstStyle/>
          <a:p>
            <a:fld id="{1A3BCFD1-2ECF-4D3F-B067-155B626BCDE7}" type="datetime1">
              <a:rPr lang="ar-SA" smtClean="0"/>
              <a:t>24/07/45</a:t>
            </a:fld>
            <a:endParaRPr lang="ar-SA"/>
          </a:p>
        </p:txBody>
      </p:sp>
      <p:sp>
        <p:nvSpPr>
          <p:cNvPr id="3" name="عنصر نائب للتذييل 2"/>
          <p:cNvSpPr>
            <a:spLocks noGrp="1"/>
          </p:cNvSpPr>
          <p:nvPr>
            <p:ph type="ftr" sz="quarter" idx="11"/>
          </p:nvPr>
        </p:nvSpPr>
        <p:spPr/>
        <p:txBody>
          <a:bodyPr/>
          <a:lstStyle/>
          <a:p>
            <a:r>
              <a:rPr lang="en-GB"/>
              <a:t>Prof.Tawfik A. Khoja</a:t>
            </a:r>
            <a:endParaRPr lang="ar-SA"/>
          </a:p>
        </p:txBody>
      </p:sp>
      <p:sp>
        <p:nvSpPr>
          <p:cNvPr id="6" name="عنصر نائب لرقم الشريحة 5"/>
          <p:cNvSpPr>
            <a:spLocks noGrp="1"/>
          </p:cNvSpPr>
          <p:nvPr>
            <p:ph type="sldNum" sz="quarter" idx="12"/>
          </p:nvPr>
        </p:nvSpPr>
        <p:spPr/>
        <p:txBody>
          <a:bodyPr/>
          <a:lstStyle/>
          <a:p>
            <a:fld id="{C1614026-8325-4379-B49E-4ACA8D783C73}" type="slidenum">
              <a:rPr lang="ar-SA" smtClean="0"/>
              <a:t>49</a:t>
            </a:fld>
            <a:endParaRPr lang="ar-SA"/>
          </a:p>
        </p:txBody>
      </p:sp>
      <p:sp>
        <p:nvSpPr>
          <p:cNvPr id="4" name="Text Box 2">
            <a:extLst>
              <a:ext uri="{FF2B5EF4-FFF2-40B4-BE49-F238E27FC236}">
                <a16:creationId xmlns:a16="http://schemas.microsoft.com/office/drawing/2014/main" id="{ABC129B5-4F2A-3862-D218-65162B421F44}"/>
              </a:ext>
            </a:extLst>
          </p:cNvPr>
          <p:cNvSpPr txBox="1">
            <a:spLocks noChangeArrowheads="1"/>
          </p:cNvSpPr>
          <p:nvPr/>
        </p:nvSpPr>
        <p:spPr bwMode="auto">
          <a:xfrm>
            <a:off x="76200" y="3108325"/>
            <a:ext cx="8077200" cy="3140075"/>
          </a:xfrm>
          <a:prstGeom prst="rect">
            <a:avLst/>
          </a:prstGeom>
          <a:noFill/>
          <a:ln w="9525">
            <a:noFill/>
            <a:miter lim="800000"/>
          </a:ln>
          <a:effectLst/>
        </p:spPr>
        <p:txBody>
          <a:bodyPr>
            <a:spAutoFit/>
          </a:bodyPr>
          <a:lstStyle/>
          <a:p>
            <a:pPr marL="373063" indent="-373063" algn="ctr" eaLnBrk="0" hangingPunct="0">
              <a:defRPr/>
            </a:pPr>
            <a:r>
              <a:rPr lang="en-US" sz="4000" b="1">
                <a:ln w="28575">
                  <a:solidFill>
                    <a:srgbClr val="FFFF00"/>
                  </a:solidFill>
                </a:ln>
                <a:solidFill>
                  <a:srgbClr val="000066"/>
                </a:solidFill>
                <a:latin typeface="Arial Black" panose="020b0a04020102020204" pitchFamily="34" charset="0"/>
                <a:cs typeface="HASOOB" pitchFamily="2" charset="-78"/>
              </a:rPr>
              <a:t>Keeping</a:t>
            </a:r>
            <a:r>
              <a:rPr lang="en-US" sz="4000" b="1">
                <a:solidFill>
                  <a:srgbClr val="000066"/>
                </a:solidFill>
                <a:latin typeface="Arial Black" panose="020b0a04020102020204" pitchFamily="34" charset="0"/>
                <a:cs typeface="HASOOB" pitchFamily="2" charset="-78"/>
              </a:rPr>
              <a:t> </a:t>
            </a:r>
            <a:r>
              <a:rPr lang="en-US" sz="4000" b="1">
                <a:solidFill>
                  <a:schemeClr val="tx2"/>
                </a:solidFill>
                <a:latin typeface="Arial Black" panose="020b0a04020102020204" pitchFamily="34" charset="0"/>
                <a:cs typeface="HASOOB" pitchFamily="2" charset="-78"/>
              </a:rPr>
              <a:t> </a:t>
            </a:r>
            <a:r>
              <a:rPr lang="en-US" sz="4000" b="1">
                <a:ln w="28575">
                  <a:solidFill>
                    <a:srgbClr val="FFFF00"/>
                  </a:solidFill>
                </a:ln>
                <a:solidFill>
                  <a:srgbClr val="00B050"/>
                </a:solidFill>
                <a:effectLst>
                  <a:outerShdw blurRad="38100" dist="38100" dir="2700000" algn="tl">
                    <a:srgbClr val="000000"/>
                  </a:outerShdw>
                </a:effectLst>
                <a:latin typeface="Arial Black" panose="020b0a04020102020204" pitchFamily="34" charset="0"/>
                <a:cs typeface="HASOOB" pitchFamily="2" charset="-78"/>
              </a:rPr>
              <a:t>PEOPLE</a:t>
            </a:r>
            <a:r>
              <a:rPr lang="en-US" sz="4000" b="1">
                <a:ln w="28575">
                  <a:solidFill>
                    <a:srgbClr val="FFFF00"/>
                  </a:solidFill>
                </a:ln>
                <a:solidFill>
                  <a:schemeClr val="tx2"/>
                </a:solidFill>
                <a:latin typeface="Arial Black" panose="020b0a04020102020204" pitchFamily="34" charset="0"/>
                <a:cs typeface="HASOOB" pitchFamily="2" charset="-78"/>
              </a:rPr>
              <a:t>  </a:t>
            </a:r>
            <a:r>
              <a:rPr lang="en-US" sz="4000" b="1">
                <a:ln w="28575">
                  <a:solidFill>
                    <a:srgbClr val="FFFF00"/>
                  </a:solidFill>
                </a:ln>
                <a:solidFill>
                  <a:srgbClr val="000066"/>
                </a:solidFill>
                <a:latin typeface="Arial Black" panose="020b0a04020102020204" pitchFamily="34" charset="0"/>
                <a:cs typeface="HASOOB" pitchFamily="2" charset="-78"/>
              </a:rPr>
              <a:t>Well</a:t>
            </a:r>
          </a:p>
          <a:p>
            <a:pPr marL="373063" indent="-373063" algn="ctr" eaLnBrk="0" hangingPunct="0">
              <a:defRPr/>
            </a:pPr>
            <a:endParaRPr lang="en-US" sz="4000" b="1">
              <a:solidFill>
                <a:schemeClr val="tx2"/>
              </a:solidFill>
              <a:latin typeface="Arial Black" panose="020b0a04020102020204" pitchFamily="34" charset="0"/>
              <a:cs typeface="HASOOB" pitchFamily="2" charset="-78"/>
            </a:endParaRPr>
          </a:p>
          <a:p>
            <a:pPr marL="373063" indent="-373063" algn="ctr" eaLnBrk="0" hangingPunct="0">
              <a:defRPr/>
            </a:pPr>
            <a:r>
              <a:rPr lang="en-US" sz="4000" b="1">
                <a:ln w="28575">
                  <a:solidFill>
                    <a:schemeClr val="bg1"/>
                  </a:solidFill>
                </a:ln>
                <a:solidFill>
                  <a:srgbClr val="0000CC"/>
                </a:solidFill>
                <a:latin typeface="Arial Black" panose="020b0a04020102020204" pitchFamily="34" charset="0"/>
                <a:cs typeface="HASOOB" pitchFamily="2" charset="-78"/>
              </a:rPr>
              <a:t>Getting</a:t>
            </a:r>
            <a:r>
              <a:rPr lang="en-US" sz="4000" b="1">
                <a:ln w="28575">
                  <a:solidFill>
                    <a:schemeClr val="bg1"/>
                  </a:solidFill>
                </a:ln>
                <a:solidFill>
                  <a:schemeClr val="tx2"/>
                </a:solidFill>
                <a:latin typeface="Arial Black" panose="020b0a04020102020204" pitchFamily="34" charset="0"/>
                <a:cs typeface="HASOOB" pitchFamily="2" charset="-78"/>
              </a:rPr>
              <a:t>  </a:t>
            </a:r>
            <a:r>
              <a:rPr lang="en-US" sz="4000" b="1">
                <a:ln w="28575">
                  <a:solidFill>
                    <a:schemeClr val="bg1"/>
                  </a:solidFill>
                </a:ln>
                <a:solidFill>
                  <a:srgbClr val="00B050"/>
                </a:solidFill>
                <a:effectLst>
                  <a:outerShdw blurRad="38100" dist="38100" dir="2700000" algn="tl">
                    <a:srgbClr val="000000"/>
                  </a:outerShdw>
                </a:effectLst>
                <a:latin typeface="Arial Black" panose="020b0a04020102020204" pitchFamily="34" charset="0"/>
                <a:cs typeface="HASOOB" pitchFamily="2" charset="-78"/>
              </a:rPr>
              <a:t>PEOPLE</a:t>
            </a:r>
            <a:r>
              <a:rPr lang="en-US" sz="4000" b="1">
                <a:ln w="28575">
                  <a:solidFill>
                    <a:schemeClr val="bg1"/>
                  </a:solidFill>
                </a:ln>
                <a:solidFill>
                  <a:schemeClr val="tx2"/>
                </a:solidFill>
                <a:latin typeface="Arial Black" panose="020b0a04020102020204" pitchFamily="34" charset="0"/>
                <a:cs typeface="HASOOB" pitchFamily="2" charset="-78"/>
              </a:rPr>
              <a:t>   </a:t>
            </a:r>
            <a:r>
              <a:rPr lang="en-US" sz="4000" b="1">
                <a:ln w="28575">
                  <a:solidFill>
                    <a:schemeClr val="bg1"/>
                  </a:solidFill>
                </a:ln>
                <a:solidFill>
                  <a:srgbClr val="0000CC"/>
                </a:solidFill>
                <a:latin typeface="Arial Black" panose="020b0a04020102020204" pitchFamily="34" charset="0"/>
                <a:cs typeface="HASOOB" pitchFamily="2" charset="-78"/>
              </a:rPr>
              <a:t>Better</a:t>
            </a:r>
          </a:p>
          <a:p>
            <a:pPr marL="373063" indent="-373063" algn="ctr" eaLnBrk="0" hangingPunct="0">
              <a:defRPr/>
            </a:pPr>
            <a:endParaRPr lang="en-US" sz="4000" b="1">
              <a:solidFill>
                <a:schemeClr val="tx2"/>
              </a:solidFill>
              <a:latin typeface="Arial Black" panose="020b0a04020102020204" pitchFamily="34" charset="0"/>
              <a:cs typeface="HASOOB" pitchFamily="2" charset="-78"/>
            </a:endParaRPr>
          </a:p>
          <a:p>
            <a:pPr marL="373063" indent="-373063" algn="ctr" eaLnBrk="0" hangingPunct="0">
              <a:defRPr/>
            </a:pPr>
            <a:r>
              <a:rPr lang="en-US" sz="4000" b="1">
                <a:ln w="28575">
                  <a:solidFill>
                    <a:srgbClr val="66FF33"/>
                  </a:solidFill>
                </a:ln>
                <a:solidFill>
                  <a:srgbClr val="0070C0"/>
                </a:solidFill>
                <a:latin typeface="Arial Black" panose="020b0a04020102020204" pitchFamily="34" charset="0"/>
                <a:cs typeface="HASOOB" pitchFamily="2" charset="-78"/>
              </a:rPr>
              <a:t>Helping</a:t>
            </a:r>
            <a:r>
              <a:rPr lang="en-US" sz="4000" b="1">
                <a:ln w="28575">
                  <a:solidFill>
                    <a:srgbClr val="66FF33"/>
                  </a:solidFill>
                </a:ln>
                <a:solidFill>
                  <a:srgbClr val="00B050"/>
                </a:solidFill>
                <a:latin typeface="Arial Black" panose="020b0a04020102020204" pitchFamily="34" charset="0"/>
                <a:cs typeface="HASOOB" pitchFamily="2" charset="-78"/>
              </a:rPr>
              <a:t> </a:t>
            </a:r>
            <a:r>
              <a:rPr lang="en-US" sz="4000" b="1">
                <a:ln w="28575">
                  <a:solidFill>
                    <a:srgbClr val="66FF33"/>
                  </a:solidFill>
                </a:ln>
                <a:solidFill>
                  <a:srgbClr val="00B050"/>
                </a:solidFill>
                <a:effectLst>
                  <a:outerShdw blurRad="38100" dist="38100" dir="2700000" algn="tl">
                    <a:srgbClr val="000000"/>
                  </a:outerShdw>
                </a:effectLst>
                <a:latin typeface="Arial Black" panose="020b0a04020102020204" pitchFamily="34" charset="0"/>
                <a:cs typeface="HASOOB" pitchFamily="2" charset="-78"/>
              </a:rPr>
              <a:t>PEOPLE</a:t>
            </a:r>
            <a:r>
              <a:rPr lang="en-US" sz="4000" b="1">
                <a:ln w="28575">
                  <a:solidFill>
                    <a:srgbClr val="66FF33"/>
                  </a:solidFill>
                </a:ln>
                <a:solidFill>
                  <a:srgbClr val="00B050"/>
                </a:solidFill>
                <a:latin typeface="Arial Black" panose="020b0a04020102020204" pitchFamily="34" charset="0"/>
                <a:cs typeface="HASOOB" pitchFamily="2" charset="-78"/>
              </a:rPr>
              <a:t>  </a:t>
            </a:r>
            <a:r>
              <a:rPr lang="en-US" sz="4000" b="1">
                <a:ln w="28575">
                  <a:solidFill>
                    <a:srgbClr val="66FF33"/>
                  </a:solidFill>
                </a:ln>
                <a:solidFill>
                  <a:srgbClr val="0070C0"/>
                </a:solidFill>
                <a:latin typeface="Arial Black" panose="020b0a04020102020204" pitchFamily="34" charset="0"/>
                <a:cs typeface="HASOOB" pitchFamily="2" charset="-78"/>
              </a:rPr>
              <a:t>Cope</a:t>
            </a:r>
            <a:endParaRPr lang="en-US" sz="2400">
              <a:ln w="28575">
                <a:solidFill>
                  <a:srgbClr val="66FF33"/>
                </a:solidFill>
              </a:ln>
              <a:solidFill>
                <a:srgbClr val="0070C0"/>
              </a:solidFill>
              <a:latin typeface="Times New Roman" panose="02020603050405020304" pitchFamily="18" charset="0"/>
              <a:cs typeface="HASOOB" pitchFamily="2" charset="-78"/>
            </a:endParaRPr>
          </a:p>
        </p:txBody>
      </p:sp>
      <p:graphicFrame>
        <p:nvGraphicFramePr>
          <p:cNvPr id="5" name="Object 3">
            <a:extLst>
              <a:ext uri="{FF2B5EF4-FFF2-40B4-BE49-F238E27FC236}">
                <a16:creationId xmlns:a16="http://schemas.microsoft.com/office/drawing/2014/main" id="{6106EACA-A319-6C07-51B3-F58A747EFA7D}"/>
              </a:ext>
            </a:extLst>
          </p:cNvPr>
          <p:cNvGraphicFramePr>
            <a:graphicFrameLocks noChangeAspect="1"/>
          </p:cNvGraphicFramePr>
          <p:nvPr>
            <p:extLst>
              <p:ext uri="{D42A27DB-BD31-4B8C-83A1-F6EECF244321}">
                <p14:modId xmlns:p14="http://schemas.microsoft.com/office/powerpoint/2010/main" val="3853436077"/>
              </p:ext>
            </p:extLst>
          </p:nvPr>
        </p:nvGraphicFramePr>
        <p:xfrm>
          <a:off x="8501063" y="1219200"/>
          <a:ext cx="2048934" cy="2287245"/>
        </p:xfrm>
        <a:graphic>
          <a:graphicData uri="http://schemas.openxmlformats.org/presentationml/2006/ole">
            <mc:AlternateContent xmlns:mc="http://schemas.openxmlformats.org/markup-compatibility/2006">
              <mc:Choice xmlns:v="urn:schemas-microsoft-com:vml" Requires="v">
                <p:oleObj spid="_x0000_s1038" name="Document" r:id="rId3" progId="Word.Document.8">
                  <p:embed/>
                </p:oleObj>
              </mc:Choice>
              <mc:Fallback>
                <p:oleObj name="Document" r:id="rId3" progId="Word.Document.8">
                  <p:embed/>
                  <p:pic>
                    <p:nvPicPr>
                      <p:cNvPr id="0" name="OLE substitute image"/>
                      <p:cNvPicPr/>
                      <p:nvPr/>
                    </p:nvPicPr>
                    <p:blipFill>
                      <a:blip r:embed="rId4">
                        <a:extLst>
                          <a:ext uri="{28A0092B-C50C-407E-A947-70E740481C1C}">
                            <a14:useLocalDpi xmlns:a14="http://schemas.microsoft.com/office/drawing/2010/main" val="0"/>
                          </a:ext>
                        </a:extLst>
                      </a:blip>
                      <a:stretch>
                        <a:fillRect/>
                      </a:stretch>
                    </p:blipFill>
                    <p:spPr>
                      <a:xfrm>
                        <a:off x="8501063" y="1219200"/>
                        <a:ext cx="2048934" cy="2287245"/>
                      </a:xfrm>
                      <a:prstGeom prst="rect">
                        <a:avLst/>
                      </a:prstGeom>
                      <a:noFill/>
                      <a:ln>
                        <a:noFill/>
                      </a:ln>
                      <a:effectLst/>
                    </p:spPr>
                  </p:pic>
                </p:oleObj>
              </mc:Fallback>
            </mc:AlternateContent>
          </a:graphicData>
        </a:graphic>
      </p:graphicFrame>
      <p:grpSp>
        <p:nvGrpSpPr>
          <p:cNvPr id="7" name="Group 4">
            <a:extLst>
              <a:ext uri="{FF2B5EF4-FFF2-40B4-BE49-F238E27FC236}">
                <a16:creationId xmlns:a16="http://schemas.microsoft.com/office/drawing/2014/main" id="{C6BE293A-F022-6F70-CD63-E9302E48EEAD}"/>
              </a:ext>
            </a:extLst>
          </p:cNvPr>
          <p:cNvGrpSpPr/>
          <p:nvPr/>
        </p:nvGrpSpPr>
        <p:grpSpPr>
          <a:xfrm>
            <a:off x="8153400" y="3276600"/>
            <a:ext cx="3352800" cy="2514600"/>
            <a:chOff x="2208" y="3024"/>
            <a:chExt cx="1632" cy="1296"/>
          </a:xfrm>
        </p:grpSpPr>
        <p:graphicFrame>
          <p:nvGraphicFramePr>
            <p:cNvPr id="10" name="Object 5">
              <a:extLst>
                <a:ext uri="{FF2B5EF4-FFF2-40B4-BE49-F238E27FC236}">
                  <a16:creationId xmlns:a16="http://schemas.microsoft.com/office/drawing/2014/main" id="{47A9AC4D-CF38-7062-BC05-90ECF100BC3F}"/>
                </a:ext>
              </a:extLst>
            </p:cNvPr>
            <p:cNvGraphicFramePr>
              <a:graphicFrameLocks noChangeAspect="1"/>
            </p:cNvGraphicFramePr>
            <p:nvPr/>
          </p:nvGraphicFramePr>
          <p:xfrm>
            <a:off x="2208" y="3024"/>
            <a:ext cx="1632" cy="1296"/>
          </p:xfrm>
          <a:graphic>
            <a:graphicData uri="http://schemas.openxmlformats.org/presentationml/2006/ole">
              <mc:AlternateContent xmlns:mc="http://schemas.openxmlformats.org/markup-compatibility/2006">
                <mc:Choice xmlns:v="urn:schemas-microsoft-com:vml" Requires="v">
                  <p:oleObj spid="_x0000_s1039" name="Document" r:id="rId5" progId="Word.Document.8">
                    <p:embed/>
                  </p:oleObj>
                </mc:Choice>
                <mc:Fallback>
                  <p:oleObj name="Document" r:id="rId5" progId="Word.Document.8">
                    <p:embed/>
                    <p:pic>
                      <p:nvPicPr>
                        <p:cNvPr id="0" name="OLE substitute image"/>
                        <p:cNvPicPr/>
                        <p:nvPr/>
                      </p:nvPicPr>
                      <p:blipFill>
                        <a:blip r:embed="rId6">
                          <a:extLst>
                            <a:ext uri="{28A0092B-C50C-407E-A947-70E740481C1C}">
                              <a14:useLocalDpi xmlns:a14="http://schemas.microsoft.com/office/drawing/2010/main" val="0"/>
                            </a:ext>
                          </a:extLst>
                        </a:blip>
                        <a:stretch>
                          <a:fillRect/>
                        </a:stretch>
                      </p:blipFill>
                      <p:spPr>
                        <a:xfrm>
                          <a:off x="2208" y="3024"/>
                          <a:ext cx="1632" cy="1296"/>
                        </a:xfrm>
                        <a:prstGeom prst="rect">
                          <a:avLst/>
                        </a:prstGeom>
                        <a:noFill/>
                        <a:ln>
                          <a:noFill/>
                        </a:ln>
                        <a:effectLst/>
                      </p:spPr>
                    </p:pic>
                  </p:oleObj>
                </mc:Fallback>
              </mc:AlternateContent>
            </a:graphicData>
          </a:graphic>
        </p:graphicFrame>
        <p:sp>
          <p:nvSpPr>
            <p:cNvPr id="11" name="Text Box 6">
              <a:extLst>
                <a:ext uri="{FF2B5EF4-FFF2-40B4-BE49-F238E27FC236}">
                  <a16:creationId xmlns:a16="http://schemas.microsoft.com/office/drawing/2014/main" id="{E00DCA74-212A-DB76-BB8E-BB71AD49AAFA}"/>
                </a:ext>
              </a:extLst>
            </p:cNvPr>
            <p:cNvSpPr txBox="1">
              <a:spLocks noChangeArrowheads="1"/>
            </p:cNvSpPr>
            <p:nvPr/>
          </p:nvSpPr>
          <p:spPr bwMode="auto">
            <a:xfrm>
              <a:off x="2571" y="3696"/>
              <a:ext cx="506" cy="485"/>
            </a:xfrm>
            <a:prstGeom prst="rect">
              <a:avLst/>
            </a:prstGeom>
            <a:noFill/>
            <a:ln w="9525">
              <a:noFill/>
              <a:miter lim="800000"/>
            </a:ln>
            <a:effectLst/>
          </p:spPr>
          <p:txBody>
            <a:bodyPr wrap="none">
              <a:spAutoFit/>
            </a:bodyPr>
            <a:lstStyle/>
            <a:p>
              <a:pPr eaLnBrk="0" hangingPunct="0">
                <a:defRPr/>
              </a:pPr>
              <a:r>
                <a:rPr lang="en-US" sz="4400" b="1" i="1">
                  <a:solidFill>
                    <a:srgbClr val="C00000"/>
                  </a:solidFill>
                  <a:effectLst>
                    <a:outerShdw blurRad="38100" dist="38100" dir="2700000" algn="tl">
                      <a:srgbClr val="000000"/>
                    </a:outerShdw>
                  </a:effectLst>
                  <a:latin typeface="Calisto MT" pitchFamily="18" charset="0"/>
                  <a:cs typeface="Mudir MT" pitchFamily="2" charset="-78"/>
                </a:rPr>
                <a:t>QI</a:t>
              </a:r>
            </a:p>
          </p:txBody>
        </p:sp>
      </p:grpSp>
      <p:sp>
        <p:nvSpPr>
          <p:cNvPr id="12" name="WordArt 7">
            <a:extLst>
              <a:ext uri="{FF2B5EF4-FFF2-40B4-BE49-F238E27FC236}">
                <a16:creationId xmlns:a16="http://schemas.microsoft.com/office/drawing/2014/main" id="{154ED35F-3EFA-58D9-1DF6-688E096317E9}"/>
              </a:ext>
            </a:extLst>
          </p:cNvPr>
          <p:cNvSpPr>
            <a:spLocks noChangeArrowheads="1" noChangeShapeType="1" noTextEdit="1"/>
          </p:cNvSpPr>
          <p:nvPr/>
        </p:nvSpPr>
        <p:spPr bwMode="auto">
          <a:xfrm>
            <a:off x="228600" y="1679574"/>
            <a:ext cx="6705600" cy="990600"/>
          </a:xfrm>
          <a:prstGeom prst="rect">
            <a:avLst/>
          </a:prstGeom>
        </p:spPr>
        <p:txBody>
          <a:bodyPr wrap="none" fromWordArt="1">
            <a:prstTxWarp prst="textPlain">
              <a:avLst>
                <a:gd name="adj" fmla="val 50000"/>
              </a:avLst>
            </a:prstTxWarp>
          </a:bodyPr>
          <a:lstStyle/>
          <a:p>
            <a:pPr algn="ctr"/>
            <a:r>
              <a:rPr lang="ar-SA" sz="2800" i="1" kern="10">
                <a:ln w="12700">
                  <a:solidFill>
                    <a:srgbClr val="FF9900"/>
                  </a:solidFill>
                  <a:round/>
                </a:ln>
                <a:solidFill>
                  <a:srgbClr val="00FF00"/>
                </a:solidFill>
                <a:effectLst>
                  <a:outerShdw dist="45791" dir="2021404" algn="ctr" rotWithShape="0">
                    <a:srgbClr val="FF9900"/>
                  </a:outerShdw>
                </a:effectLst>
                <a:latin typeface="Arial Black"/>
              </a:rPr>
              <a:t>مهمتنا في نهاية المطاف هي:</a:t>
            </a:r>
          </a:p>
        </p:txBody>
      </p:sp>
      <p:sp>
        <p:nvSpPr>
          <p:cNvPr id="13" name="Rectangle 12">
            <a:extLst>
              <a:ext uri="{FF2B5EF4-FFF2-40B4-BE49-F238E27FC236}">
                <a16:creationId xmlns:a16="http://schemas.microsoft.com/office/drawing/2014/main" id="{56C7CF5F-26B6-5D5C-89C4-F6BDD3EC7A6B}"/>
              </a:ext>
            </a:extLst>
          </p:cNvPr>
          <p:cNvSpPr/>
          <p:nvPr/>
        </p:nvSpPr>
        <p:spPr>
          <a:xfrm>
            <a:off x="8534400" y="3886200"/>
            <a:ext cx="1993806" cy="101566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r>
              <a:rPr lang="en-US" sz="5400" b="1">
                <a:ln w="28575">
                  <a:solidFill>
                    <a:srgbClr val="66FF33"/>
                  </a:solidFill>
                </a:ln>
                <a:solidFill>
                  <a:schemeClr val="accent4"/>
                </a:solidFill>
              </a:rPr>
              <a:t>PS</a:t>
            </a:r>
          </a:p>
        </p:txBody>
      </p:sp>
      <p:sp>
        <p:nvSpPr>
          <p:cNvPr id="14" name="Rectangle 13">
            <a:extLst>
              <a:ext uri="{FF2B5EF4-FFF2-40B4-BE49-F238E27FC236}">
                <a16:creationId xmlns:a16="http://schemas.microsoft.com/office/drawing/2014/main" id="{30A80D02-E33C-E4E7-65E2-32A933520083}"/>
              </a:ext>
            </a:extLst>
          </p:cNvPr>
          <p:cNvSpPr/>
          <p:nvPr/>
        </p:nvSpPr>
        <p:spPr>
          <a:xfrm>
            <a:off x="8153400" y="3070223"/>
            <a:ext cx="2769805" cy="136983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ln w="6600">
                  <a:solidFill>
                    <a:schemeClr val="accent2"/>
                  </a:solidFill>
                  <a:prstDash val="solid"/>
                </a:ln>
                <a:solidFill>
                  <a:srgbClr val="FFFFFF"/>
                </a:solidFill>
                <a:effectLst>
                  <a:outerShdw dist="38100" dir="2700000" algn="tl" rotWithShape="0">
                    <a:schemeClr val="accent2"/>
                  </a:outerShdw>
                </a:effectLst>
              </a:rPr>
              <a:t>People-Centered</a:t>
            </a:r>
          </a:p>
        </p:txBody>
      </p:sp>
      <p:pic>
        <p:nvPicPr>
          <p:cNvPr id="10242" name="Picture 2" descr="Conclusion Royalty Free Vector Image - VectorStock">
            <a:extLst>
              <a:ext uri="{FF2B5EF4-FFF2-40B4-BE49-F238E27FC236}">
                <a16:creationId xmlns:a16="http://schemas.microsoft.com/office/drawing/2014/main" id="{463029E2-110E-1E3D-25E3-3A8B1004C42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8397" t="30000" r="10997" b="31093"/>
          <a:stretch>
            <a:fillRect/>
          </a:stretch>
        </p:blipFill>
        <p:spPr bwMode="auto">
          <a:xfrm>
            <a:off x="0" y="0"/>
            <a:ext cx="3352800" cy="1262395"/>
          </a:xfrm>
          <a:prstGeom prst="rect">
            <a:avLst/>
          </a:prstGeom>
          <a:noFill/>
          <a:extLst>
            <a:ext uri="{909E8E84-426E-40DD-AFC4-6F175D3DCCD1}">
              <a14:hiddenFill xmlns:a14="http://schemas.microsoft.com/office/drawing/2010/main">
                <a:solidFill>
                  <a:srgbClr val="FFFFFF"/>
                </a:solidFill>
              </a14:hiddenFill>
            </a:ext>
          </a:extLst>
        </p:spPr>
      </p:pic>
      <p:sp>
        <p:nvSpPr>
          <p:cNvPr id="16" name="Callout: Down Arrow 15">
            <a:extLst>
              <a:ext uri="{FF2B5EF4-FFF2-40B4-BE49-F238E27FC236}">
                <a16:creationId xmlns:a16="http://schemas.microsoft.com/office/drawing/2014/main" id="{EFE215FC-DAE6-ADC6-33EC-5FAD2103AB9D}"/>
              </a:ext>
            </a:extLst>
          </p:cNvPr>
          <p:cNvSpPr/>
          <p:nvPr/>
        </p:nvSpPr>
        <p:spPr>
          <a:xfrm>
            <a:off x="0" y="838200"/>
            <a:ext cx="3352800" cy="841374"/>
          </a:xfrm>
          <a:prstGeom prst="downArrowCallou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83508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50" presetClass="entr" presetSubtype="0" decel="100000" fill="hold" grpId="1" nodeType="afterEffect">
                                  <p:childTnLst>
                                    <p:set>
                                      <p:cBhvr>
                                        <p:cTn id="7" dur="1" fill="hold">
                                          <p:stCondLst>
                                            <p:cond delay="0"/>
                                          </p:stCondLst>
                                        </p:cTn>
                                        <p:tgtEl>
                                          <p:spTgt spid="12"/>
                                        </p:tgtEl>
                                        <p:attrNameLst>
                                          <p:attrName>style.visibility</p:attrName>
                                        </p:attrNameLst>
                                      </p:cBhvr>
                                      <p:to>
                                        <p:strVal val="visible"/>
                                      </p:to>
                                    </p:set>
                                    <p:anim calcmode="lin" valueType="num">
                                      <p:cBhvr>
                                        <p:cTn id="8" dur="1000" fill="hold"/>
                                        <p:tgtEl>
                                          <p:spTgt spid="12"/>
                                        </p:tgtEl>
                                        <p:attrNameLst>
                                          <p:attrName>ppt_w</p:attrName>
                                        </p:attrNameLst>
                                      </p:cBhvr>
                                      <p:tavLst>
                                        <p:tav tm="0">
                                          <p:val>
                                            <p:strVal val="#ppt_w+.3"/>
                                          </p:val>
                                        </p:tav>
                                        <p:tav tm="100000">
                                          <p:val>
                                            <p:strVal val="#ppt_w"/>
                                          </p:val>
                                        </p:tav>
                                      </p:tavLst>
                                    </p:anim>
                                    <p:anim calcmode="lin" valueType="num">
                                      <p:cBhvr>
                                        <p:cTn id="9" dur="1000" fill="hold"/>
                                        <p:tgtEl>
                                          <p:spTgt spid="12"/>
                                        </p:tgtEl>
                                        <p:attrNameLst>
                                          <p:attrName>ppt_h</p:attrName>
                                        </p:attrNameLst>
                                      </p:cBhvr>
                                      <p:tavLst>
                                        <p:tav tm="0">
                                          <p:val>
                                            <p:strVal val="#ppt_h"/>
                                          </p:val>
                                        </p:tav>
                                        <p:tav tm="100000">
                                          <p:val>
                                            <p:strVal val="#ppt_h"/>
                                          </p:val>
                                        </p:tav>
                                      </p:tavLst>
                                    </p:anim>
                                    <p:animEffect transition="in" filter="fade">
                                      <p:cBhvr>
                                        <p:cTn id="10" dur="1000"/>
                                        <p:tgtEl>
                                          <p:spTgt spid="12"/>
                                        </p:tgtEl>
                                      </p:cBhvr>
                                    </p:animEffect>
                                  </p:childTnLst>
                                </p:cTn>
                              </p:par>
                              <p:par>
                                <p:cTn id="11" presetID="9" presetClass="path" presetSubtype="0" accel="50000" decel="50000" fill="hold" nodeType="withEffect">
                                  <p:childTnLst>
                                    <p:animMotion origin="layout" path="M -0.2875 0.18887 C -0.27552 0.16479 -0.25451 0.1303 -0.22951 0.1303 C -0.19253 0.1303 -0.1625 0.16618 -0.1625 0.21155 C -0.1625 0.22614 -0.16545 0.23956 -0.17153 0.2516 C -0.17049 0.2516 -0.2875 0.43146 -0.2875 0.43285 C -0.2875 0.43146 -0.40451 0.2516 -0.40347 0.2516 C -0.40955 0.23956 -0.4125 0.22614 -0.4125 0.21155 C -0.4125 0.16618 -0.38247 0.1303 -0.34444 0.1303 C -0.32049 0.1303 -0.29948 0.16479 -0.2875 0.18887 Z" pathEditMode="fixed" rAng="0" ptsTypes="fffffffff">
                                      <p:cBhvr>
                                        <p:cTn id="12" dur="2000" fill="hold"/>
                                        <p:tgtEl>
                                          <p:spTgt spid="7"/>
                                        </p:tgtEl>
                                        <p:attrNameLst>
                                          <p:attrName>ppt_x</p:attrName>
                                          <p:attrName>ppt_y</p:attrName>
                                        </p:attrNameLst>
                                      </p:cBhvr>
                                      <p:rCtr x="0" y="9259"/>
                                    </p:animMotion>
                                  </p:childTnLst>
                                </p:cTn>
                              </p:par>
                            </p:childTnLst>
                          </p:cTn>
                        </p:par>
                        <p:par>
                          <p:cTn id="13" fill="hold" nodeType="withGroup">
                            <p:stCondLst>
                              <p:cond delay="2000"/>
                            </p:stCondLst>
                            <p:childTnLst>
                              <p:par>
                                <p:cTn id="14" presetID="27" presetClass="entr" presetSubtype="0" fill="hold" grpId="0" nodeType="afterEffect">
                                  <p:iterate type="lt">
                                    <p:tmPct val="100000"/>
                                  </p:iterate>
                                  <p:childTnLst>
                                    <p:set>
                                      <p:cBhvr>
                                        <p:cTn id="15" dur="1" fill="hold">
                                          <p:stCondLst>
                                            <p:cond delay="0"/>
                                          </p:stCondLst>
                                        </p:cTn>
                                        <p:tgtEl>
                                          <p:spTgt spid="4"/>
                                        </p:tgtEl>
                                        <p:attrNameLst>
                                          <p:attrName>style.visibility</p:attrName>
                                        </p:attrNameLst>
                                      </p:cBhvr>
                                      <p:to>
                                        <p:strVal val="visible"/>
                                      </p:to>
                                    </p:set>
                                    <p:anim calcmode="discrete" valueType="clr">
                                      <p:cBhvr override="childStyle">
                                        <p:cTn id="16" dur="80"/>
                                        <p:tgtEl>
                                          <p:spTgt spid="4"/>
                                        </p:tgtEl>
                                        <p:attrNameLst>
                                          <p:attrName>style.color</p:attrName>
                                        </p:attrNameLst>
                                      </p:cBhvr>
                                      <p:tavLst>
                                        <p:tav tm="0">
                                          <p:val>
                                            <p:clrVal>
                                              <a:srgbClr val="FF3300"/>
                                            </p:clrVal>
                                          </p:val>
                                        </p:tav>
                                        <p:tav tm="50000">
                                          <p:val>
                                            <p:clrVal>
                                              <a:srgbClr val="00FFCC"/>
                                            </p:clrVal>
                                          </p:val>
                                        </p:tav>
                                      </p:tavLst>
                                    </p:anim>
                                    <p:anim calcmode="discrete" valueType="clr">
                                      <p:cBhvr>
                                        <p:cTn id="17" dur="80"/>
                                        <p:tgtEl>
                                          <p:spTgt spid="4"/>
                                        </p:tgtEl>
                                        <p:attrNameLst>
                                          <p:attrName>fillcolor</p:attrName>
                                        </p:attrNameLst>
                                      </p:cBhvr>
                                      <p:tavLst>
                                        <p:tav tm="0">
                                          <p:val>
                                            <p:clrVal>
                                              <a:schemeClr val="accent2"/>
                                            </p:clrVal>
                                          </p:val>
                                        </p:tav>
                                        <p:tav tm="50000">
                                          <p:val>
                                            <p:clrVal>
                                              <a:schemeClr val="hlink"/>
                                            </p:clrVal>
                                          </p:val>
                                        </p:tav>
                                      </p:tavLst>
                                    </p:anim>
                                    <p:set>
                                      <p:cBhvr>
                                        <p:cTn id="18"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1"/>
    </p:bldLst>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عنصر نائب للتاريخ 1"/>
          <p:cNvSpPr>
            <a:spLocks noGrp="1"/>
          </p:cNvSpPr>
          <p:nvPr>
            <p:ph type="dt" sz="half" idx="10"/>
          </p:nvPr>
        </p:nvSpPr>
        <p:spPr/>
        <p:txBody>
          <a:bodyPr/>
          <a:lstStyle/>
          <a:p>
            <a:fld id="{7BEC52B5-5748-44FC-A4E2-818E65B395F4}" type="uaqdatetime1">
              <a:rPr lang="ar-SA" smtClean="0"/>
              <a:t>19/07/1445</a:t>
            </a:fld>
            <a:endParaRPr lang="ar-SA"/>
          </a:p>
        </p:txBody>
      </p:sp>
      <p:sp>
        <p:nvSpPr>
          <p:cNvPr id="3" name="عنصر نائب للتذييل 2"/>
          <p:cNvSpPr>
            <a:spLocks noGrp="1"/>
          </p:cNvSpPr>
          <p:nvPr>
            <p:ph type="ftr" sz="quarter" idx="11"/>
          </p:nvPr>
        </p:nvSpPr>
        <p:spPr/>
        <p:txBody>
          <a:bodyPr/>
          <a:lstStyle/>
          <a:p>
            <a:r>
              <a:rPr lang="ar-SA"/>
              <a:t>أ.د. توفيق بن أحمد خوجة</a:t>
            </a:r>
          </a:p>
        </p:txBody>
      </p:sp>
      <p:sp>
        <p:nvSpPr>
          <p:cNvPr id="5" name="عنصر نائب لرقم الشريحة 4"/>
          <p:cNvSpPr>
            <a:spLocks noGrp="1"/>
          </p:cNvSpPr>
          <p:nvPr>
            <p:ph type="sldNum" sz="quarter" idx="12"/>
          </p:nvPr>
        </p:nvSpPr>
        <p:spPr/>
        <p:txBody>
          <a:bodyPr/>
          <a:lstStyle/>
          <a:p>
            <a:fld id="{56776AC0-2541-48BB-8B1A-C699588D2986}" type="slidenum">
              <a:rPr lang="ar-SA" smtClean="0"/>
              <a:t>5</a:t>
            </a:fld>
            <a:endParaRPr lang="ar-SA"/>
          </a:p>
        </p:txBody>
      </p:sp>
      <p:sp>
        <p:nvSpPr>
          <p:cNvPr id="6" name="Rectangle 2"/>
          <p:cNvSpPr>
            <a:spLocks noGrp="1" noChangeArrowheads="1"/>
          </p:cNvSpPr>
          <p:nvPr>
            <p:ph type="title"/>
          </p:nvPr>
        </p:nvSpPr>
        <p:spPr>
          <a:xfrm>
            <a:off x="2803525" y="685800"/>
            <a:ext cx="7086600" cy="731838"/>
          </a:xfrm>
        </p:spPr>
        <p:txBody>
          <a:bodyPr>
            <a:noAutofit/>
          </a:bodyPr>
          <a:lstStyle/>
          <a:p>
            <a:pPr algn="ctr" rtl="1"/>
            <a:r>
              <a:rPr lang="ar-SA" altLang="ar-SA" sz="4800" b="1">
                <a:solidFill>
                  <a:srgbClr val="C00000"/>
                </a:solidFill>
                <a:latin typeface="Arial" panose="020b0604020202020204" pitchFamily="34" charset="0"/>
                <a:cs typeface="Arial" panose="020b0604020202020204" pitchFamily="34" charset="0"/>
              </a:rPr>
              <a:t>الفرق بين العمل و </a:t>
            </a:r>
            <a:r>
              <a:rPr lang="ar-SA" altLang="ar-SA" sz="4800" b="1">
                <a:solidFill>
                  <a:srgbClr val="0000FF"/>
                </a:solidFill>
                <a:latin typeface="Arial" panose="020b0604020202020204" pitchFamily="34" charset="0"/>
                <a:cs typeface="Arial" panose="020b0604020202020204" pitchFamily="34" charset="0"/>
              </a:rPr>
              <a:t>المهنة</a:t>
            </a:r>
            <a:endParaRPr lang="en-US" altLang="ar-SA" sz="4800" b="1">
              <a:solidFill>
                <a:srgbClr val="0000FF"/>
              </a:solidFill>
              <a:latin typeface="Arial" panose="020b0604020202020204" pitchFamily="34" charset="0"/>
              <a:cs typeface="Arial" panose="020b0604020202020204" pitchFamily="34" charset="0"/>
            </a:endParaRPr>
          </a:p>
        </p:txBody>
      </p:sp>
      <p:sp>
        <p:nvSpPr>
          <p:cNvPr id="7" name="Rectangle 3"/>
          <p:cNvSpPr txBox="1">
            <a:spLocks noChangeArrowheads="1"/>
          </p:cNvSpPr>
          <p:nvPr/>
        </p:nvSpPr>
        <p:spPr>
          <a:xfrm>
            <a:off x="1588479" y="2848074"/>
            <a:ext cx="9218240" cy="3324126"/>
          </a:xfrm>
          <a:prstGeom prst="rect">
            <a:avLst/>
          </a:prstGeom>
        </p:spPr>
        <p:txBody>
          <a:bodyPr vert="horz">
            <a:noAutofit/>
          </a:bodyPr>
          <a:lstStyle>
            <a:lvl1pPr marL="365760" indent="-256032" algn="r" rtl="1" eaLnBrk="1" latinLnBrk="0" hangingPunct="1">
              <a:spcBef>
                <a:spcPts val="400"/>
              </a:spcBef>
              <a:spcAft>
                <a:spcPct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Tx/>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lstStyle>
          <a:p>
            <a:pPr algn="ctr">
              <a:buFontTx/>
              <a:buNone/>
            </a:pPr>
            <a:r>
              <a:rPr lang="ar-SA" altLang="ar-SA" sz="4400" b="1"/>
              <a:t>تتطلب المهنة الإتقان والمعرفة الدقيقة والكفاءة.</a:t>
            </a:r>
          </a:p>
          <a:p>
            <a:pPr algn="ctr">
              <a:buFontTx/>
              <a:buNone/>
            </a:pPr>
            <a:endParaRPr lang="ar-SA" altLang="ar-SA" sz="4400" b="1"/>
          </a:p>
          <a:p>
            <a:pPr algn="ctr">
              <a:buFontTx/>
              <a:buNone/>
            </a:pPr>
            <a:r>
              <a:rPr lang="ar-SA" altLang="ar-SA" sz="4400" b="1"/>
              <a:t>وبخلاف العمل، قد يقوم الإنسان بعمل لا يتقنه، فلا يمكن أن يسمى محترفاً.</a:t>
            </a:r>
            <a:endParaRPr lang="en-US" altLang="ar-SA" sz="3200" b="1"/>
          </a:p>
        </p:txBody>
      </p:sp>
      <p:sp>
        <p:nvSpPr>
          <p:cNvPr id="8" name="Rectangle 3"/>
          <p:cNvSpPr txBox="1">
            <a:spLocks noChangeArrowheads="1"/>
          </p:cNvSpPr>
          <p:nvPr/>
        </p:nvSpPr>
        <p:spPr>
          <a:xfrm>
            <a:off x="153458" y="1772816"/>
            <a:ext cx="11733742" cy="720080"/>
          </a:xfrm>
          <a:prstGeom prst="rect">
            <a:avLst/>
          </a:prstGeom>
          <a:solidFill>
            <a:srgbClr val="0000FF"/>
          </a:solidFill>
        </p:spPr>
        <p:style>
          <a:lnRef idx="0">
            <a:schemeClr val="accent6"/>
          </a:lnRef>
          <a:fillRef idx="3">
            <a:schemeClr val="accent6"/>
          </a:fillRef>
          <a:effectRef idx="3">
            <a:schemeClr val="accent6"/>
          </a:effectRef>
          <a:fontRef idx="minor">
            <a:schemeClr val="lt1"/>
          </a:fontRef>
        </p:style>
        <p:txBody>
          <a:bodyPr vert="horz">
            <a:noAutofit/>
          </a:bodyPr>
          <a:lstStyle>
            <a:lvl1pPr marL="365760" indent="-256032" algn="r" rtl="1" eaLnBrk="1" latinLnBrk="0" hangingPunct="1">
              <a:spcBef>
                <a:spcPts val="400"/>
              </a:spcBef>
              <a:spcAft>
                <a:spcPct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Tx/>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lstStyle>
          <a:p>
            <a:pPr algn="ctr">
              <a:buFontTx/>
              <a:buNone/>
            </a:pPr>
            <a:r>
              <a:rPr lang="ar-SA" altLang="ar-SA" sz="3600" b="1">
                <a:solidFill>
                  <a:srgbClr val="FFFF00"/>
                </a:solidFill>
              </a:rPr>
              <a:t>كل مهنة هي وظيفة، ولكن ليس كل وظيفة هي مهنة</a:t>
            </a:r>
          </a:p>
        </p:txBody>
      </p:sp>
      <p:pic>
        <p:nvPicPr>
          <p:cNvPr id="4" name="صورة 12" descr="arrow45.gif">
            <a:extLst>
              <a:ext uri="{FF2B5EF4-FFF2-40B4-BE49-F238E27FC236}">
                <a16:creationId xmlns:a16="http://schemas.microsoft.com/office/drawing/2014/main" id="{5BD7AD6F-D01A-7211-63E6-BEB2C5744E59}"/>
              </a:ext>
            </a:extLst>
          </p:cNvPr>
          <p:cNvPicPr>
            <a:picLocks noChangeAspect="1"/>
          </p:cNvPicPr>
          <p:nvPr/>
        </p:nvPicPr>
        <p:blipFill>
          <a:blip r:embed="rId2"/>
          <a:stretch>
            <a:fillRect/>
          </a:stretch>
        </p:blipFill>
        <p:spPr bwMode="auto">
          <a:xfrm rot="9206150" flipV="1">
            <a:off x="238919" y="6226757"/>
            <a:ext cx="741363" cy="557212"/>
          </a:xfrm>
          <a:prstGeom prst="rect">
            <a:avLst/>
          </a:prstGeom>
          <a:noFill/>
          <a:ln w="9525">
            <a:noFill/>
            <a:miter lim="800000"/>
          </a:ln>
        </p:spPr>
      </p:pic>
    </p:spTree>
    <p:extLst>
      <p:ext uri="{BB962C8B-B14F-4D97-AF65-F5344CB8AC3E}">
        <p14:creationId xmlns:p14="http://schemas.microsoft.com/office/powerpoint/2010/main" val="3404537952"/>
      </p:ext>
    </p:extLst>
  </p:cSld>
  <p:clrMapOvr>
    <a:masterClrMapping/>
  </p:clrMapOvr>
  <mc:AlternateContent xmlns:mc="http://schemas.openxmlformats.org/markup-compatibility/2006">
    <mc:Choice xmlns:p14="http://schemas.microsoft.com/office/powerpoint/2010/main" Requires="p14">
      <p:transition spd="slow" p14:dur="3900">
        <p14:glitter dir="r"/>
      </p:transition>
    </mc:Choice>
    <mc:Fallback>
      <p:transition spd="slow">
        <p:fade/>
      </p:transition>
    </mc:Fallback>
  </mc:AlternateContent>
  <p:timing/>
</p:sld>
</file>

<file path=ppt/slides/slide5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1553410" name="Picture 4" descr="D:\Photo Dick\EXCELLENCE.tif"/>
          <p:cNvPicPr>
            <a:picLocks noGrp="1" noChangeAspect="1" noChangeArrowheads="1"/>
          </p:cNvPicPr>
          <p:nvPr>
            <p:ph idx="1"/>
          </p:nvPr>
        </p:nvPicPr>
        <p:blipFill>
          <a:blip r:embed="rId2"/>
          <a:srcRect l="12082" t="9009" r="11732" b="5289"/>
          <a:stretch>
            <a:fillRect/>
          </a:stretch>
        </p:blipFill>
        <p:spPr>
          <a:xfrm>
            <a:off x="609600" y="57608"/>
            <a:ext cx="10972800" cy="6725680"/>
          </a:xfrm>
        </p:spPr>
      </p:pic>
      <p:grpSp>
        <p:nvGrpSpPr>
          <p:cNvPr id="3" name="Group 5"/>
          <p:cNvGrpSpPr/>
          <p:nvPr/>
        </p:nvGrpSpPr>
        <p:grpSpPr>
          <a:xfrm>
            <a:off x="2895341" y="609605"/>
            <a:ext cx="5868053" cy="3123345"/>
            <a:chOff x="3514" y="5378"/>
            <a:chExt cx="2899" cy="1632"/>
          </a:xfrm>
        </p:grpSpPr>
        <p:sp>
          <p:nvSpPr>
            <p:cNvPr id="4" name="WordArt 6"/>
            <p:cNvSpPr>
              <a:spLocks noChangeArrowheads="1" noChangeShapeType="1" noTextEdit="1"/>
            </p:cNvSpPr>
            <p:nvPr/>
          </p:nvSpPr>
          <p:spPr bwMode="auto">
            <a:xfrm>
              <a:off x="3514" y="6602"/>
              <a:ext cx="2899" cy="408"/>
            </a:xfrm>
            <a:prstGeom prst="rect">
              <a:avLst/>
            </a:prstGeom>
          </p:spPr>
          <p:txBody>
            <a:bodyPr wrap="none" fromWordArt="1">
              <a:prstTxWarp prst="textPlain">
                <a:avLst>
                  <a:gd name="adj" fmla="val 50000"/>
                </a:avLst>
              </a:prstTxWarp>
            </a:bodyPr>
            <a:lstStyle/>
            <a:p>
              <a:pPr algn="ctr"/>
              <a:r>
                <a:rPr lang="ar-SA" sz="4800" kern="10">
                  <a:ln w="12700">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سلامة المريض</a:t>
              </a:r>
              <a:endParaRPr lang="en-US" sz="4800" kern="10">
                <a:ln w="12700">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endParaRPr>
            </a:p>
          </p:txBody>
        </p:sp>
        <p:sp>
          <p:nvSpPr>
            <p:cNvPr id="5" name="WordArt 7" descr="عمودي ضيق"/>
            <p:cNvSpPr>
              <a:spLocks noChangeArrowheads="1" noChangeShapeType="1" noTextEdit="1"/>
            </p:cNvSpPr>
            <p:nvPr/>
          </p:nvSpPr>
          <p:spPr bwMode="auto">
            <a:xfrm>
              <a:off x="4364" y="5378"/>
              <a:ext cx="1248" cy="1056"/>
            </a:xfrm>
            <a:prstGeom prst="rect">
              <a:avLst/>
            </a:prstGeom>
          </p:spPr>
          <p:txBody>
            <a:bodyPr wrap="none" fromWordArt="1">
              <a:prstTxWarp prst="textCurveUp">
                <a:avLst>
                  <a:gd name="adj" fmla="val 40356"/>
                </a:avLst>
              </a:prstTxWarp>
            </a:bodyPr>
            <a:lstStyle/>
            <a:p>
              <a:pPr algn="ctr"/>
              <a:r>
                <a:rPr lang="en-US" sz="4400" kern="10">
                  <a:ln w="12700">
                    <a:solidFill>
                      <a:srgbClr val="000000"/>
                    </a:solidFill>
                    <a:round/>
                    <a:headEnd type="none" w="sm" len="sm"/>
                    <a:tailEnd type="none" w="sm" len="sm"/>
                  </a:ln>
                  <a:pattFill prst="dashHorz">
                    <a:fgClr>
                      <a:srgbClr val="808080"/>
                    </a:fgClr>
                    <a:bgClr>
                      <a:srgbClr val="FFFF00"/>
                    </a:bgClr>
                  </a:pattFill>
                  <a:effectLst>
                    <a:outerShdw dist="45791" dir="2021404" algn="ctr" rotWithShape="0">
                      <a:srgbClr val="808080">
                        <a:alpha val="79999"/>
                      </a:srgbClr>
                    </a:outerShdw>
                  </a:effectLst>
                  <a:latin typeface="Arial Black"/>
                </a:rPr>
                <a:t>Plus</a:t>
              </a:r>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6" presetClass="emph" presetSubtype="0" repeatCount="3000" accel="50000" decel="50000" autoRev="1" fill="hold" nodeType="afterEffect">
                                  <p:childTnLst>
                                    <p:animScale>
                                      <p:cBhvr>
                                        <p:cTn id="7" dur="2000" fill="hold"/>
                                        <p:tgtEl>
                                          <p:spTgt spid="3"/>
                                        </p:tgtEl>
                                      </p:cBhvr>
                                      <p:by x="15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1555458" name="Picture 2" descr="FLOW_009"/>
          <p:cNvPicPr>
            <a:picLocks noChangeAspect="1" noChangeArrowheads="1"/>
          </p:cNvPicPr>
          <p:nvPr/>
        </p:nvPicPr>
        <p:blipFill>
          <a:blip r:embed="rId2"/>
          <a:stretch>
            <a:fillRect/>
          </a:stretch>
        </p:blipFill>
        <p:spPr bwMode="auto">
          <a:xfrm>
            <a:off x="1524001" y="0"/>
            <a:ext cx="2843213" cy="6858000"/>
          </a:xfrm>
          <a:prstGeom prst="rect">
            <a:avLst/>
          </a:prstGeom>
          <a:noFill/>
          <a:ln w="9525">
            <a:noFill/>
            <a:miter lim="800000"/>
          </a:ln>
        </p:spPr>
      </p:pic>
      <p:pic>
        <p:nvPicPr>
          <p:cNvPr id="1555459" name="Picture 3" descr="LAND_021"/>
          <p:cNvPicPr>
            <a:picLocks noChangeAspect="1" noChangeArrowheads="1"/>
          </p:cNvPicPr>
          <p:nvPr/>
        </p:nvPicPr>
        <p:blipFill>
          <a:blip r:embed="rId3"/>
          <a:stretch>
            <a:fillRect/>
          </a:stretch>
        </p:blipFill>
        <p:spPr bwMode="auto">
          <a:xfrm>
            <a:off x="4295776" y="0"/>
            <a:ext cx="6372225" cy="6858000"/>
          </a:xfrm>
          <a:prstGeom prst="rect">
            <a:avLst/>
          </a:prstGeom>
          <a:noFill/>
          <a:ln w="9525">
            <a:noFill/>
            <a:miter lim="800000"/>
          </a:ln>
        </p:spPr>
      </p:pic>
      <p:sp>
        <p:nvSpPr>
          <p:cNvPr id="1555460" name="Text Box 5"/>
          <p:cNvSpPr txBox="1">
            <a:spLocks noChangeArrowheads="1"/>
          </p:cNvSpPr>
          <p:nvPr/>
        </p:nvSpPr>
        <p:spPr bwMode="auto">
          <a:xfrm>
            <a:off x="5146675" y="115888"/>
            <a:ext cx="5207000" cy="1200150"/>
          </a:xfrm>
          <a:prstGeom prst="rect">
            <a:avLst/>
          </a:prstGeom>
          <a:noFill/>
          <a:ln w="9525">
            <a:noFill/>
            <a:miter lim="800000"/>
          </a:ln>
        </p:spPr>
        <p:txBody>
          <a:bodyPr wrap="none">
            <a:spAutoFit/>
          </a:bodyPr>
          <a:lstStyle/>
          <a:p>
            <a:pPr algn="ctr" eaLnBrk="0" hangingPunct="0"/>
            <a:r>
              <a:rPr lang="ar-SA" sz="3600" b="1">
                <a:solidFill>
                  <a:srgbClr val="008000"/>
                </a:solidFill>
                <a:latin typeface="Times New Roman" panose="02020603050405020304" pitchFamily="18" charset="0"/>
                <a:cs typeface="Arabic Transparent" pitchFamily="34" charset="0"/>
              </a:rPr>
              <a:t>داعياً الله سبحانه لي ولكم</a:t>
            </a:r>
          </a:p>
          <a:p>
            <a:pPr algn="ctr" eaLnBrk="0" hangingPunct="0"/>
            <a:r>
              <a:rPr lang="ar-SA" sz="3600" b="1">
                <a:solidFill>
                  <a:srgbClr val="008000"/>
                </a:solidFill>
                <a:latin typeface="Times New Roman" panose="02020603050405020304" pitchFamily="18" charset="0"/>
                <a:cs typeface="Arabic Transparent" pitchFamily="34" charset="0"/>
              </a:rPr>
              <a:t> بدوام الصحة والعافية والرضوان</a:t>
            </a:r>
            <a:endParaRPr lang="en-US" sz="3600" b="1">
              <a:solidFill>
                <a:srgbClr val="008000"/>
              </a:solidFill>
              <a:latin typeface="Times New Roman" panose="02020603050405020304" pitchFamily="18" charset="0"/>
              <a:cs typeface="Arabic Transparent" pitchFamily="34" charset="0"/>
            </a:endParaRPr>
          </a:p>
        </p:txBody>
      </p:sp>
      <p:sp>
        <p:nvSpPr>
          <p:cNvPr id="1555461" name="WordArt 6"/>
          <p:cNvSpPr>
            <a:spLocks noChangeArrowheads="1" noChangeShapeType="1" noTextEdit="1"/>
          </p:cNvSpPr>
          <p:nvPr/>
        </p:nvSpPr>
        <p:spPr bwMode="auto">
          <a:xfrm>
            <a:off x="4378325" y="5157789"/>
            <a:ext cx="6121400" cy="1222375"/>
          </a:xfrm>
          <a:prstGeom prst="rect">
            <a:avLst/>
          </a:prstGeom>
        </p:spPr>
        <p:txBody>
          <a:bodyPr wrap="none" fromWordArt="1">
            <a:prstTxWarp prst="textCanDown">
              <a:avLst>
                <a:gd name="adj" fmla="val 33333"/>
              </a:avLst>
            </a:prstTxWarp>
            <a:scene3d>
              <a:camera prst="legacyPerspectiveTop">
                <a:rot lat="300000" lon="0" rev="0"/>
              </a:camera>
              <a:lightRig rig="legacyFlat3" dir="b"/>
            </a:scene3d>
            <a:sp3d extrusionH="887400" prstMaterial="legacyMatte">
              <a:extrusionClr>
                <a:srgbClr val="FFFF00"/>
              </a:extrusionClr>
            </a:sp3d>
          </a:bodyPr>
          <a:lstStyle/>
          <a:p>
            <a:pPr algn="ctr"/>
            <a:r>
              <a:rPr lang="en-US" sz="3600" kern="10">
                <a:ln w="9525">
                  <a:round/>
                </a:ln>
                <a:solidFill>
                  <a:srgbClr val="000000"/>
                </a:solidFill>
                <a:latin typeface="Times New Roman"/>
                <a:cs typeface="Times New Roman"/>
              </a:rPr>
              <a:t>Wishing you all the best</a:t>
            </a:r>
          </a:p>
        </p:txBody>
      </p:sp>
      <p:sp>
        <p:nvSpPr>
          <p:cNvPr id="13" name="عنصر نائب للتذييل 12"/>
          <p:cNvSpPr txBox="1">
            <a:spLocks noGrp="1"/>
          </p:cNvSpPr>
          <p:nvPr/>
        </p:nvSpPr>
        <p:spPr bwMode="auto">
          <a:xfrm>
            <a:off x="4648200" y="6400800"/>
            <a:ext cx="2895600" cy="457200"/>
          </a:xfrm>
          <a:prstGeom prst="rect">
            <a:avLst/>
          </a:prstGeom>
          <a:noFill/>
          <a:ln>
            <a:miter lim="800000"/>
          </a:ln>
        </p:spPr>
        <p:txBody>
          <a:bodyPr anchor="b"/>
          <a:lstStyle/>
          <a:p>
            <a:pPr algn="ctr">
              <a:defRPr/>
            </a:pPr>
            <a:r>
              <a:rPr lang="en-US" sz="1400">
                <a:effectLst>
                  <a:outerShdw blurRad="38100" dist="38100" dir="2700000" algn="tl">
                    <a:srgbClr val="000000"/>
                  </a:outerShdw>
                </a:effectLst>
                <a:latin typeface="Arial" panose="020b0604020202020204" pitchFamily="34" charset="0"/>
                <a:cs typeface="Arial" panose="020b0604020202020204" pitchFamily="34" charset="0"/>
              </a:rPr>
              <a:t>Prof. Tawfik A. Khoja</a:t>
            </a:r>
          </a:p>
        </p:txBody>
      </p:sp>
      <p:sp>
        <p:nvSpPr>
          <p:cNvPr id="14" name="عنصر نائب لرقم الشريحة 13"/>
          <p:cNvSpPr txBox="1">
            <a:spLocks noGrp="1"/>
          </p:cNvSpPr>
          <p:nvPr/>
        </p:nvSpPr>
        <p:spPr bwMode="auto">
          <a:xfrm>
            <a:off x="8077200" y="6400800"/>
            <a:ext cx="2133600" cy="457200"/>
          </a:xfrm>
          <a:prstGeom prst="rect">
            <a:avLst/>
          </a:prstGeom>
          <a:noFill/>
          <a:ln>
            <a:miter lim="800000"/>
          </a:ln>
        </p:spPr>
        <p:txBody>
          <a:bodyPr anchor="b"/>
          <a:lstStyle/>
          <a:p>
            <a:pPr algn="r">
              <a:defRPr/>
            </a:pPr>
            <a:fld id="{EBBEF958-6F88-451B-AAFC-FE3697AB772A}" type="slidenum">
              <a:rPr lang="ar-SA" sz="1400">
                <a:effectLst>
                  <a:outerShdw blurRad="38100" dist="38100" dir="2700000" algn="tl">
                    <a:srgbClr val="000000"/>
                  </a:outerShdw>
                </a:effectLst>
                <a:latin typeface="Arial" panose="020b0604020202020204" pitchFamily="34" charset="0"/>
                <a:cs typeface="Arial" panose="020b0604020202020204" pitchFamily="34" charset="0"/>
              </a:rPr>
              <a:pPr algn="r">
                <a:defRPr/>
              </a:pPr>
              <a:t>51</a:t>
            </a:fld>
            <a:endParaRPr lang="en-US" sz="1400">
              <a:effectLst>
                <a:outerShdw blurRad="38100" dist="38100" dir="2700000" algn="tl">
                  <a:srgbClr val="000000"/>
                </a:outerShdw>
              </a:effectLst>
              <a:latin typeface="Arial" panose="020b0604020202020204" pitchFamily="34" charset="0"/>
              <a:cs typeface="Arial" panose="020b0604020202020204" pitchFamily="34" charset="0"/>
            </a:endParaRPr>
          </a:p>
        </p:txBody>
      </p:sp>
      <p:pic>
        <p:nvPicPr>
          <p:cNvPr id="12" name="Picture 12" descr="http://www.arab-eng.org/vb/uploaded2/55389/1180130140.gif"/>
          <p:cNvPicPr>
            <a:picLocks noChangeAspect="1" noChangeArrowheads="1" noCrop="1"/>
          </p:cNvPicPr>
          <p:nvPr/>
        </p:nvPicPr>
        <p:blipFill>
          <a:blip r:embed="rId4"/>
          <a:stretch>
            <a:fillRect/>
          </a:stretch>
        </p:blipFill>
        <p:spPr bwMode="auto">
          <a:xfrm>
            <a:off x="4059239" y="981075"/>
            <a:ext cx="6486525" cy="2997200"/>
          </a:xfrm>
          <a:prstGeom prst="rect">
            <a:avLst/>
          </a:prstGeom>
          <a:noFill/>
          <a:ln w="9525">
            <a:noFill/>
            <a:miter lim="800000"/>
          </a:ln>
        </p:spPr>
      </p:pic>
      <p:sp>
        <p:nvSpPr>
          <p:cNvPr id="1555468" name="Rectangle 13"/>
          <p:cNvSpPr>
            <a:spLocks noChangeArrowheads="1"/>
          </p:cNvSpPr>
          <p:nvPr/>
        </p:nvSpPr>
        <p:spPr bwMode="auto">
          <a:xfrm>
            <a:off x="1524001" y="1700213"/>
            <a:ext cx="2771775" cy="1873250"/>
          </a:xfrm>
          <a:prstGeom prst="rect">
            <a:avLst/>
          </a:prstGeom>
          <a:solidFill>
            <a:schemeClr val="bg1"/>
          </a:solidFill>
          <a:ln w="9525">
            <a:noFill/>
            <a:miter lim="800000"/>
          </a:ln>
        </p:spPr>
        <p:txBody>
          <a:bodyPr wrap="none" anchor="ctr"/>
          <a:lstStyle/>
          <a:p>
            <a:pPr algn="r" rtl="1"/>
            <a:endParaRPr lang="ar-SA"/>
          </a:p>
        </p:txBody>
      </p:sp>
      <p:pic>
        <p:nvPicPr>
          <p:cNvPr id="1555469" name="Picture 2" descr="FLOW_009"/>
          <p:cNvPicPr>
            <a:picLocks noChangeAspect="1" noChangeArrowheads="1"/>
          </p:cNvPicPr>
          <p:nvPr/>
        </p:nvPicPr>
        <p:blipFill>
          <a:blip r:embed="rId2"/>
          <a:stretch>
            <a:fillRect/>
          </a:stretch>
        </p:blipFill>
        <p:spPr bwMode="auto">
          <a:xfrm>
            <a:off x="1524001" y="3429000"/>
            <a:ext cx="2771775" cy="3429000"/>
          </a:xfrm>
          <a:prstGeom prst="rect">
            <a:avLst/>
          </a:prstGeom>
          <a:noFill/>
          <a:ln w="9525">
            <a:noFill/>
            <a:miter lim="800000"/>
          </a:ln>
        </p:spPr>
      </p:pic>
      <p:grpSp>
        <p:nvGrpSpPr>
          <p:cNvPr id="1555470" name="مجموعة 15"/>
          <p:cNvGrpSpPr/>
          <p:nvPr/>
        </p:nvGrpSpPr>
        <p:grpSpPr>
          <a:xfrm>
            <a:off x="1524001" y="1"/>
            <a:ext cx="2771775" cy="1700213"/>
            <a:chOff x="3286116" y="1214422"/>
            <a:chExt cx="4818294" cy="3803917"/>
          </a:xfrm>
        </p:grpSpPr>
        <p:pic>
          <p:nvPicPr>
            <p:cNvPr id="1555471" name="صورة 16" descr="6.jpg"/>
            <p:cNvPicPr>
              <a:picLocks noChangeAspect="1"/>
            </p:cNvPicPr>
            <p:nvPr/>
          </p:nvPicPr>
          <p:blipFill>
            <a:blip r:embed="rId5"/>
            <a:stretch>
              <a:fillRect/>
            </a:stretch>
          </p:blipFill>
          <p:spPr bwMode="auto">
            <a:xfrm>
              <a:off x="3286116" y="1214422"/>
              <a:ext cx="4818294" cy="3803917"/>
            </a:xfrm>
            <a:prstGeom prst="rect">
              <a:avLst/>
            </a:prstGeom>
            <a:noFill/>
            <a:ln w="9525">
              <a:noFill/>
              <a:miter lim="800000"/>
            </a:ln>
          </p:spPr>
        </p:pic>
        <p:pic>
          <p:nvPicPr>
            <p:cNvPr id="1555472" name="صورة 17" descr="6.jpg"/>
            <p:cNvPicPr>
              <a:picLocks noChangeAspect="1"/>
            </p:cNvPicPr>
            <p:nvPr/>
          </p:nvPicPr>
          <p:blipFill>
            <a:blip r:embed="rId6"/>
            <a:srcRect l="80061" t="67609" b="4221"/>
            <a:stretch>
              <a:fillRect/>
            </a:stretch>
          </p:blipFill>
          <p:spPr bwMode="auto">
            <a:xfrm rot="16200000" flipH="1">
              <a:off x="4357686" y="142852"/>
              <a:ext cx="928694" cy="3071834"/>
            </a:xfrm>
            <a:prstGeom prst="rect">
              <a:avLst/>
            </a:prstGeom>
            <a:noFill/>
            <a:ln w="9525">
              <a:noFill/>
              <a:miter lim="800000"/>
            </a:ln>
          </p:spPr>
        </p:pic>
      </p:grpSp>
      <p:sp>
        <p:nvSpPr>
          <p:cNvPr id="22" name="Rectangle 13"/>
          <p:cNvSpPr>
            <a:spLocks noChangeArrowheads="1"/>
          </p:cNvSpPr>
          <p:nvPr/>
        </p:nvSpPr>
        <p:spPr bwMode="auto">
          <a:xfrm>
            <a:off x="1524001" y="1700213"/>
            <a:ext cx="2771775" cy="1873250"/>
          </a:xfrm>
          <a:prstGeom prst="rect">
            <a:avLst/>
          </a:prstGeom>
          <a:solidFill>
            <a:schemeClr val="tx2">
              <a:lumMod val="10000"/>
            </a:schemeClr>
          </a:solidFill>
          <a:ln w="9525">
            <a:noFill/>
            <a:miter lim="800000"/>
          </a:ln>
        </p:spPr>
        <p:txBody>
          <a:bodyPr wrap="none" anchor="ctr"/>
          <a:lstStyle/>
          <a:p>
            <a:pPr algn="r" rtl="1">
              <a:defRPr/>
            </a:pPr>
            <a:endParaRPr lang="ar-SA">
              <a:latin typeface="Arial" panose="020b0604020202020204" pitchFamily="34" charset="0"/>
              <a:cs typeface="Arial" panose="020b0604020202020204" pitchFamily="34" charset="0"/>
            </a:endParaRPr>
          </a:p>
        </p:txBody>
      </p:sp>
      <p:pic>
        <p:nvPicPr>
          <p:cNvPr id="11266" name="Picture 2" descr="Artificial Intelligence (AI) Experts Sign “Statement on AI Risk” –  Employment Screening Resources">
            <a:extLst>
              <a:ext uri="{FF2B5EF4-FFF2-40B4-BE49-F238E27FC236}">
                <a16:creationId xmlns:a16="http://schemas.microsoft.com/office/drawing/2014/main" id="{22746509-8960-DA4B-C269-18182A5E61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19453" r="20285"/>
          <a:stretch>
            <a:fillRect/>
          </a:stretch>
        </p:blipFill>
        <p:spPr bwMode="auto">
          <a:xfrm>
            <a:off x="1523999" y="1700213"/>
            <a:ext cx="2763184" cy="20692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nodeType="withEffec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عنصر نائب للتاريخ 1"/>
          <p:cNvSpPr>
            <a:spLocks noGrp="1"/>
          </p:cNvSpPr>
          <p:nvPr>
            <p:ph type="dt" sz="half" idx="10"/>
          </p:nvPr>
        </p:nvSpPr>
        <p:spPr/>
        <p:txBody>
          <a:bodyPr/>
          <a:lstStyle/>
          <a:p>
            <a:fld id="{7BEC52B5-5748-44FC-A4E2-818E65B395F4}" type="uaqdatetime1">
              <a:rPr lang="ar-SA" smtClean="0"/>
              <a:t>19/07/1445</a:t>
            </a:fld>
            <a:endParaRPr lang="ar-SA"/>
          </a:p>
        </p:txBody>
      </p:sp>
      <p:sp>
        <p:nvSpPr>
          <p:cNvPr id="3" name="عنصر نائب للتذييل 2"/>
          <p:cNvSpPr>
            <a:spLocks noGrp="1"/>
          </p:cNvSpPr>
          <p:nvPr>
            <p:ph type="ftr" sz="quarter" idx="11"/>
          </p:nvPr>
        </p:nvSpPr>
        <p:spPr/>
        <p:txBody>
          <a:bodyPr/>
          <a:lstStyle/>
          <a:p>
            <a:r>
              <a:rPr lang="ar-SA"/>
              <a:t>أ.د. توفيق بن أحمد خوجة</a:t>
            </a:r>
          </a:p>
        </p:txBody>
      </p:sp>
      <p:sp>
        <p:nvSpPr>
          <p:cNvPr id="5" name="عنصر نائب لرقم الشريحة 4"/>
          <p:cNvSpPr>
            <a:spLocks noGrp="1"/>
          </p:cNvSpPr>
          <p:nvPr>
            <p:ph type="sldNum" sz="quarter" idx="12"/>
          </p:nvPr>
        </p:nvSpPr>
        <p:spPr/>
        <p:txBody>
          <a:bodyPr/>
          <a:lstStyle/>
          <a:p>
            <a:fld id="{56776AC0-2541-48BB-8B1A-C699588D2986}" type="slidenum">
              <a:rPr lang="ar-SA" smtClean="0"/>
              <a:t>6</a:t>
            </a:fld>
            <a:endParaRPr lang="ar-SA"/>
          </a:p>
        </p:txBody>
      </p:sp>
      <p:sp>
        <p:nvSpPr>
          <p:cNvPr id="6" name="مربع نص 5"/>
          <p:cNvSpPr txBox="1"/>
          <p:nvPr/>
        </p:nvSpPr>
        <p:spPr>
          <a:xfrm>
            <a:off x="6600056" y="1776948"/>
            <a:ext cx="4982344" cy="3785652"/>
          </a:xfrm>
          <a:prstGeom prst="rect">
            <a:avLst/>
          </a:prstGeom>
          <a:blipFill>
            <a:blip r:embed="rId2"/>
            <a:tile tx="0" ty="0" sx="100000" sy="100000" flip="none" algn="tl"/>
          </a:blipFill>
          <a:ln w="57150">
            <a:solidFill>
              <a:srgbClr val="FF0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wrap="square" rtlCol="1">
            <a:spAutoFit/>
          </a:bodyPr>
          <a:lstStyle/>
          <a:p>
            <a:pPr algn="just" rtl="1"/>
            <a:r>
              <a:rPr lang="ar-SA" sz="4000" b="1">
                <a:solidFill>
                  <a:srgbClr val="0000FF"/>
                </a:solidFill>
                <a:latin typeface="Sakkal Majalla" panose="02000000000000000000" pitchFamily="2" charset="-78"/>
                <a:cs typeface="Sakkal Majalla" panose="02000000000000000000" pitchFamily="2" charset="-78"/>
              </a:rPr>
              <a:t>هي مجموعة من القواعد والآداب السلوكية والأخلاقية التي يجب أن تصاحب الإنسان المهني في مهنته، وتجاه عمله، وتجاه المجتمع ككل، وتجاه أفعاله ونفسه.</a:t>
            </a:r>
            <a:endParaRPr lang="ar-SA" sz="4000" b="1" baseline="30000">
              <a:solidFill>
                <a:srgbClr val="0000FF"/>
              </a:solidFill>
              <a:latin typeface="Sakkal Majalla" panose="02000000000000000000" pitchFamily="2" charset="-78"/>
              <a:cs typeface="Sakkal Majalla" panose="02000000000000000000" pitchFamily="2" charset="-78"/>
            </a:endParaRPr>
          </a:p>
        </p:txBody>
      </p:sp>
      <p:sp>
        <p:nvSpPr>
          <p:cNvPr id="7" name="مربع نص 6"/>
          <p:cNvSpPr txBox="1"/>
          <p:nvPr/>
        </p:nvSpPr>
        <p:spPr>
          <a:xfrm>
            <a:off x="2287960" y="260649"/>
            <a:ext cx="7992888" cy="830997"/>
          </a:xfrm>
          <a:prstGeom prst="rect">
            <a:avLst/>
          </a:prstGeom>
          <a:noFill/>
        </p:spPr>
        <p:txBody>
          <a:bodyPr wrap="square" rtlCol="1">
            <a:spAutoFit/>
          </a:bodyPr>
          <a:lstStyle/>
          <a:p>
            <a:pPr algn="ctr" rtl="1"/>
            <a:r>
              <a:rPr lang="ar-SA" sz="4800" b="1">
                <a:solidFill>
                  <a:srgbClr val="FF0000"/>
                </a:solidFill>
                <a:latin typeface="Sakkal Majalla" panose="02000000000000000000" pitchFamily="2" charset="-78"/>
                <a:cs typeface="Sakkal Majalla" panose="02000000000000000000" pitchFamily="2" charset="-78"/>
              </a:rPr>
              <a:t>أخلاقيات المهنة أو الأخلاق</a:t>
            </a:r>
            <a:endParaRPr lang="ar-SA" sz="4400" b="1">
              <a:latin typeface="Sakkal Majalla" panose="02000000000000000000" pitchFamily="2" charset="-78"/>
              <a:cs typeface="Sakkal Majalla" panose="02000000000000000000" pitchFamily="2" charset="-78"/>
            </a:endParaRPr>
          </a:p>
        </p:txBody>
      </p:sp>
      <p:pic>
        <p:nvPicPr>
          <p:cNvPr id="4" name="صورة 3"/>
          <p:cNvPicPr>
            <a:picLocks noChangeAspect="1"/>
          </p:cNvPicPr>
          <p:nvPr/>
        </p:nvPicPr>
        <p:blipFill>
          <a:blip r:embed="rId3"/>
          <a:srcRect l="36219" t="17101" r="36219" b="8001"/>
          <a:stretch>
            <a:fillRect/>
          </a:stretch>
        </p:blipFill>
        <p:spPr>
          <a:xfrm>
            <a:off x="1148289" y="1134036"/>
            <a:ext cx="4536503" cy="522231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صورة 12" descr="arrow45.gif"/>
          <p:cNvPicPr>
            <a:picLocks noChangeAspect="1"/>
          </p:cNvPicPr>
          <p:nvPr/>
        </p:nvPicPr>
        <p:blipFill>
          <a:blip r:embed="rId4"/>
          <a:stretch>
            <a:fillRect/>
          </a:stretch>
        </p:blipFill>
        <p:spPr bwMode="auto">
          <a:xfrm rot="9206150" flipV="1">
            <a:off x="321464" y="6104537"/>
            <a:ext cx="741363" cy="557212"/>
          </a:xfrm>
          <a:prstGeom prst="rect">
            <a:avLst/>
          </a:prstGeom>
          <a:noFill/>
          <a:ln w="9525">
            <a:noFill/>
            <a:miter lim="800000"/>
          </a:ln>
        </p:spPr>
      </p:pic>
    </p:spTree>
    <p:extLst>
      <p:ext uri="{BB962C8B-B14F-4D97-AF65-F5344CB8AC3E}">
        <p14:creationId xmlns:p14="http://schemas.microsoft.com/office/powerpoint/2010/main" val="1816773507"/>
      </p:ext>
    </p:extLst>
  </p:cSld>
  <p:clrMapOvr>
    <a:masterClrMapping/>
  </p:clrMapOvr>
  <mc:AlternateContent xmlns:mc="http://schemas.openxmlformats.org/markup-compatibility/2006">
    <mc:Choice xmlns:p14="http://schemas.microsoft.com/office/powerpoint/2010/main" Requires="p14">
      <p:transition spd="slow" p14:dur="3900">
        <p14:glitter dir="r"/>
      </p:transition>
    </mc:Choice>
    <mc:Fallback>
      <p:transition spd="slow">
        <p:fade/>
      </p:transition>
    </mc:Fallback>
  </mc:AlternateContent>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عنصر نائب للتاريخ 1"/>
          <p:cNvSpPr>
            <a:spLocks noGrp="1"/>
          </p:cNvSpPr>
          <p:nvPr>
            <p:ph type="dt" sz="half" idx="10"/>
          </p:nvPr>
        </p:nvSpPr>
        <p:spPr/>
        <p:txBody>
          <a:bodyPr/>
          <a:lstStyle/>
          <a:p>
            <a:fld id="{7BEC52B5-5748-44FC-A4E2-818E65B395F4}" type="uaqdatetime1">
              <a:rPr lang="ar-SA" smtClean="0"/>
              <a:t>19/07/1445</a:t>
            </a:fld>
            <a:endParaRPr lang="ar-SA"/>
          </a:p>
        </p:txBody>
      </p:sp>
      <p:sp>
        <p:nvSpPr>
          <p:cNvPr id="3" name="عنصر نائب للتذييل 2"/>
          <p:cNvSpPr>
            <a:spLocks noGrp="1"/>
          </p:cNvSpPr>
          <p:nvPr>
            <p:ph type="ftr" sz="quarter" idx="11"/>
          </p:nvPr>
        </p:nvSpPr>
        <p:spPr/>
        <p:txBody>
          <a:bodyPr/>
          <a:lstStyle/>
          <a:p>
            <a:r>
              <a:rPr lang="ar-SA"/>
              <a:t>أ.د. توفيق بن أحمد خوجة</a:t>
            </a:r>
          </a:p>
        </p:txBody>
      </p:sp>
      <p:sp>
        <p:nvSpPr>
          <p:cNvPr id="5" name="عنصر نائب لرقم الشريحة 4"/>
          <p:cNvSpPr>
            <a:spLocks noGrp="1"/>
          </p:cNvSpPr>
          <p:nvPr>
            <p:ph type="sldNum" sz="quarter" idx="12"/>
          </p:nvPr>
        </p:nvSpPr>
        <p:spPr/>
        <p:txBody>
          <a:bodyPr/>
          <a:lstStyle/>
          <a:p>
            <a:fld id="{56776AC0-2541-48BB-8B1A-C699588D2986}" type="slidenum">
              <a:rPr lang="ar-SA" smtClean="0"/>
              <a:t>7</a:t>
            </a:fld>
            <a:endParaRPr lang="ar-SA"/>
          </a:p>
        </p:txBody>
      </p:sp>
      <p:pic>
        <p:nvPicPr>
          <p:cNvPr id="4" name="صورة 3"/>
          <p:cNvPicPr>
            <a:picLocks noChangeAspect="1"/>
          </p:cNvPicPr>
          <p:nvPr/>
        </p:nvPicPr>
        <p:blipFill>
          <a:blip r:embed="rId2"/>
          <a:srcRect l="36219" t="47200" r="35432" b="26200"/>
          <a:stretch>
            <a:fillRect/>
          </a:stretch>
        </p:blipFill>
        <p:spPr>
          <a:xfrm>
            <a:off x="1524001" y="-14398"/>
            <a:ext cx="9116621" cy="6872398"/>
          </a:xfrm>
          <a:prstGeom prst="rect">
            <a:avLst/>
          </a:prstGeom>
        </p:spPr>
      </p:pic>
      <p:sp>
        <p:nvSpPr>
          <p:cNvPr id="7" name="مربع نص 6"/>
          <p:cNvSpPr txBox="1"/>
          <p:nvPr/>
        </p:nvSpPr>
        <p:spPr>
          <a:xfrm>
            <a:off x="1559496" y="332656"/>
            <a:ext cx="8671624" cy="1107996"/>
          </a:xfrm>
          <a:prstGeom prst="rect">
            <a:avLst/>
          </a:prstGeom>
          <a:noFill/>
        </p:spPr>
        <p:txBody>
          <a:bodyPr wrap="square" rtlCol="1">
            <a:spAutoFit/>
          </a:bodyPr>
          <a:lstStyle/>
          <a:p>
            <a:pPr algn="ctr"/>
            <a:r>
              <a:rPr lang="en-US" sz="6600" b="1">
                <a:solidFill>
                  <a:srgbClr val="FFFF00"/>
                </a:solidFill>
                <a:latin typeface="Sakkal Majalla" panose="02000000000000000000" pitchFamily="2" charset="-78"/>
                <a:cs typeface="Sakkal Majalla" panose="02000000000000000000" pitchFamily="2" charset="-78"/>
              </a:rPr>
              <a:t>Ethics of practicing medicine</a:t>
            </a:r>
            <a:endParaRPr lang="ar-SA" sz="6000" b="1">
              <a:solidFill>
                <a:srgbClr val="FFFF00"/>
              </a:solidFill>
              <a:latin typeface="Sakkal Majalla" panose="02000000000000000000" pitchFamily="2" charset="-78"/>
              <a:cs typeface="Sakkal Majalla" panose="02000000000000000000" pitchFamily="2" charset="-78"/>
            </a:endParaRPr>
          </a:p>
        </p:txBody>
      </p:sp>
      <p:sp>
        <p:nvSpPr>
          <p:cNvPr id="9" name="مربع نص 8"/>
          <p:cNvSpPr txBox="1"/>
          <p:nvPr/>
        </p:nvSpPr>
        <p:spPr>
          <a:xfrm>
            <a:off x="2008181" y="4149080"/>
            <a:ext cx="5090864" cy="1938992"/>
          </a:xfrm>
          <a:prstGeom prst="rect">
            <a:avLst/>
          </a:prstGeom>
          <a:noFill/>
        </p:spPr>
        <p:txBody>
          <a:bodyPr wrap="square" rtlCol="1">
            <a:spAutoFit/>
          </a:bodyPr>
          <a:lstStyle/>
          <a:p>
            <a:pPr algn="ctr"/>
            <a:r>
              <a:rPr lang="ar-SA" sz="4000" b="1">
                <a:solidFill>
                  <a:srgbClr val="00FF00"/>
                </a:solidFill>
                <a:cs typeface="DecoType Naskh" panose="02010400000000000000" pitchFamily="2" charset="-78"/>
              </a:rPr>
              <a:t>قال تعالى:</a:t>
            </a:r>
          </a:p>
          <a:p>
            <a:pPr algn="ctr"/>
            <a:r>
              <a:rPr lang="ar-SA" sz="4000" b="1">
                <a:solidFill>
                  <a:srgbClr val="00FF00"/>
                </a:solidFill>
                <a:cs typeface="DecoType Naskh" panose="02010400000000000000" pitchFamily="2" charset="-78"/>
              </a:rPr>
              <a:t>{وَابْتَغِ فِيمَا آتَاكَ اللَّهُ الدَّارَ الْآخِرَةَ وَلَا تَنسَ نَصِيبَكَ مِنَ الدُّنْيَا }</a:t>
            </a:r>
          </a:p>
        </p:txBody>
      </p:sp>
    </p:spTree>
    <p:extLst>
      <p:ext uri="{BB962C8B-B14F-4D97-AF65-F5344CB8AC3E}">
        <p14:creationId xmlns:p14="http://schemas.microsoft.com/office/powerpoint/2010/main" val="1774376819"/>
      </p:ext>
    </p:extLst>
  </p:cSld>
  <p:clrMapOvr>
    <a:masterClrMapping/>
  </p:clrMapOvr>
  <mc:AlternateContent xmlns:mc="http://schemas.openxmlformats.org/markup-compatibility/2006">
    <mc:Choice xmlns:p14="http://schemas.microsoft.com/office/powerpoint/2010/main" Requires="p14">
      <p:transition spd="slow" p14:dur="3900">
        <p14:glitter dir="r"/>
      </p:transition>
    </mc:Choice>
    <mc:Fallback>
      <p:transition spd="slow">
        <p:fade/>
      </p:transition>
    </mc:Fallback>
  </mc:AlternateContent>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1344520" name="صورة 8" descr="eggs.jpg"/>
          <p:cNvPicPr>
            <a:picLocks noChangeAspect="1"/>
          </p:cNvPicPr>
          <p:nvPr/>
        </p:nvPicPr>
        <p:blipFill>
          <a:blip r:embed="rId2"/>
          <a:stretch>
            <a:fillRect/>
          </a:stretch>
        </p:blipFill>
        <p:spPr bwMode="auto">
          <a:xfrm>
            <a:off x="2057400" y="448752"/>
            <a:ext cx="8004764" cy="4763013"/>
          </a:xfrm>
          <a:prstGeom prst="rect">
            <a:avLst/>
          </a:prstGeom>
          <a:noFill/>
          <a:ln w="9525">
            <a:noFill/>
            <a:miter lim="800000"/>
          </a:ln>
        </p:spPr>
      </p:pic>
      <p:sp>
        <p:nvSpPr>
          <p:cNvPr id="5" name="مستطيل 4"/>
          <p:cNvSpPr/>
          <p:nvPr/>
        </p:nvSpPr>
        <p:spPr>
          <a:xfrm>
            <a:off x="3522487" y="5352871"/>
            <a:ext cx="5093061" cy="1200329"/>
          </a:xfrm>
          <a:prstGeom prst="rect">
            <a:avLst/>
          </a:prstGeom>
          <a:noFill/>
        </p:spPr>
        <p:txBody>
          <a:bodyPr wrap="none">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rtl="1">
              <a:defRPr/>
            </a:pPr>
            <a:r>
              <a:rPr lang="ar-SA" sz="7200" b="1">
                <a:ln>
                  <a:solidFill>
                    <a:srgbClr val="FF0000"/>
                  </a:solidFill>
                </a:ln>
                <a:solidFill>
                  <a:sysClr val="windowText" lastClr="000000"/>
                </a:solidFill>
                <a:effectLst>
                  <a:glow rad="228600">
                    <a:schemeClr val="accent2">
                      <a:satMod val="175000"/>
                      <a:alpha val="40000"/>
                    </a:schemeClr>
                  </a:glow>
                </a:effectLst>
              </a:rPr>
              <a:t>لماذا ؟ … كيف ؟</a:t>
            </a:r>
          </a:p>
        </p:txBody>
      </p:sp>
      <p:sp>
        <p:nvSpPr>
          <p:cNvPr id="1344515" name="عنصر نائب لرقم الشريحة 8"/>
          <p:cNvSpPr txBox="1"/>
          <p:nvPr/>
        </p:nvSpPr>
        <p:spPr bwMode="auto">
          <a:xfrm>
            <a:off x="8077200" y="6534150"/>
            <a:ext cx="2133600" cy="476250"/>
          </a:xfrm>
          <a:prstGeom prst="rect">
            <a:avLst/>
          </a:prstGeom>
          <a:noFill/>
          <a:ln w="9525">
            <a:noFill/>
            <a:miter lim="800000"/>
          </a:ln>
        </p:spPr>
        <p:txBody>
          <a:bodyPr/>
          <a:lstStyle/>
          <a:p>
            <a:pPr algn="r" rtl="1"/>
            <a:fld id="{9D186DCE-AB41-4E81-AD83-79A589F9F612}" type="slidenum">
              <a:rPr lang="ar-SA"/>
              <a:pPr algn="r" rtl="1"/>
              <a:t>8</a:t>
            </a:fld>
            <a:endParaRPr lang="en-US"/>
          </a:p>
        </p:txBody>
      </p:sp>
      <p:sp>
        <p:nvSpPr>
          <p:cNvPr id="1344516" name="عنصر نائب للتذييل 9"/>
          <p:cNvSpPr txBox="1"/>
          <p:nvPr/>
        </p:nvSpPr>
        <p:spPr bwMode="auto">
          <a:xfrm>
            <a:off x="4648200" y="6534150"/>
            <a:ext cx="2895600" cy="476250"/>
          </a:xfrm>
          <a:prstGeom prst="rect">
            <a:avLst/>
          </a:prstGeom>
          <a:noFill/>
          <a:ln w="9525">
            <a:noFill/>
            <a:miter lim="800000"/>
          </a:ln>
        </p:spPr>
        <p:txBody>
          <a:bodyPr/>
          <a:lstStyle/>
          <a:p>
            <a:pPr algn="r" rtl="1"/>
            <a:r>
              <a:rPr lang="en-US"/>
              <a:t>Prof. Tawfik A. Khoja</a:t>
            </a:r>
          </a:p>
        </p:txBody>
      </p:sp>
      <p:sp>
        <p:nvSpPr>
          <p:cNvPr id="10" name="مستطيل 9"/>
          <p:cNvSpPr/>
          <p:nvPr/>
        </p:nvSpPr>
        <p:spPr>
          <a:xfrm>
            <a:off x="4385878" y="3324761"/>
            <a:ext cx="1500731" cy="1323439"/>
          </a:xfrm>
          <a:prstGeom prst="rect">
            <a:avLst/>
          </a:prstGeom>
          <a:noFill/>
          <a:ln>
            <a:noFill/>
          </a:ln>
        </p:spPr>
        <p:txBody>
          <a:bodyPr wrap="none">
            <a:spAutoFit/>
          </a:bodyPr>
          <a:lstStyle/>
          <a:p>
            <a:pPr algn="ctr" rtl="1">
              <a:defRPr/>
            </a:pPr>
            <a:r>
              <a:rPr lang="ar-SA" sz="8000" b="1">
                <a:ln w="10541" cmpd="sng">
                  <a:solidFill>
                    <a:srgbClr val="7D7D7D">
                      <a:tint val="100000"/>
                      <a:shade val="100000"/>
                      <a:satMod val="110000"/>
                    </a:srgbClr>
                  </a:solidFill>
                  <a:prstDash val="solid"/>
                </a:ln>
                <a:solidFill>
                  <a:srgbClr val="00FF00"/>
                </a:solidFill>
                <a:effectLst>
                  <a:innerShdw blurRad="63500" dist="50800" dir="18900000">
                    <a:prstClr val="black">
                      <a:alpha val="50000"/>
                    </a:prstClr>
                  </a:innerShdw>
                </a:effectLst>
                <a:latin typeface="Arial" panose="020b0604020202020204" pitchFamily="34" charset="0"/>
                <a:cs typeface="Arial" panose="020b0604020202020204" pitchFamily="34" charset="0"/>
              </a:rPr>
              <a:t>معنا</a:t>
            </a:r>
            <a:endParaRPr lang="en-US" sz="8000" b="1">
              <a:ln w="10541" cmpd="sng">
                <a:solidFill>
                  <a:srgbClr val="7D7D7D">
                    <a:tint val="100000"/>
                    <a:shade val="100000"/>
                    <a:satMod val="110000"/>
                  </a:srgbClr>
                </a:solidFill>
                <a:prstDash val="solid"/>
              </a:ln>
              <a:solidFill>
                <a:srgbClr val="00FF00"/>
              </a:solidFill>
              <a:effectLst>
                <a:innerShdw blurRad="63500" dist="50800" dir="18900000">
                  <a:prstClr val="black">
                    <a:alpha val="50000"/>
                  </a:prstClr>
                </a:innerShdw>
              </a:effectLst>
              <a:latin typeface="Arial" panose="020b0604020202020204" pitchFamily="34" charset="0"/>
              <a:cs typeface="Arial" panose="020b0604020202020204" pitchFamily="34" charset="0"/>
            </a:endParaRPr>
          </a:p>
        </p:txBody>
      </p:sp>
      <p:sp>
        <p:nvSpPr>
          <p:cNvPr id="9" name="مستطيل 8"/>
          <p:cNvSpPr/>
          <p:nvPr/>
        </p:nvSpPr>
        <p:spPr>
          <a:xfrm>
            <a:off x="1219200" y="3505200"/>
            <a:ext cx="7543800" cy="457201"/>
          </a:xfrm>
          <a:prstGeom prst="rect">
            <a:avLst/>
          </a:prstGeom>
          <a:noFill/>
        </p:spPr>
        <p:txBody>
          <a:bodyPr spcFirstLastPara="1" wrap="none">
            <a:prstTxWarp prst="textArchUp">
              <a:avLst/>
            </a:prstTxWarp>
            <a:spAutoFit/>
          </a:bodyPr>
          <a:lstStyle/>
          <a:p>
            <a:pPr algn="ctr" rtl="1">
              <a:lnSpc>
                <a:spcPts val="3000"/>
              </a:lnSpc>
              <a:defRPr/>
            </a:pPr>
            <a:r>
              <a:rPr lang="ar-SA" sz="8000" b="1">
                <a:ln w="1905">
                  <a:solidFill>
                    <a:sysClr val="windowText" lastClr="000000"/>
                  </a:solidFill>
                </a:ln>
                <a:solidFill>
                  <a:srgbClr val="FF0000"/>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تميّز</a:t>
            </a:r>
            <a:endParaRPr lang="en-US" sz="3200" b="1">
              <a:ln w="1905">
                <a:solidFill>
                  <a:sysClr val="windowText" lastClr="000000"/>
                </a:solidFill>
              </a:ln>
              <a:solidFill>
                <a:srgbClr val="FF0000"/>
              </a:solidFill>
              <a:effectLst>
                <a:innerShdw blurRad="69850" dist="43180" dir="5400000">
                  <a:srgbClr val="000000">
                    <a:alpha val="65000"/>
                  </a:srgbClr>
                </a:innerShdw>
              </a:effectLst>
              <a:latin typeface="Arial" panose="020b0604020202020204" pitchFamily="34" charset="0"/>
              <a:cs typeface="Arial" panose="020b0604020202020204" pitchFamily="34" charset="0"/>
            </a:endParaRPr>
          </a:p>
        </p:txBody>
      </p:sp>
    </p:spTree>
  </p:cSld>
  <p:clrMapOvr>
    <a:masterClrMapping/>
  </p:clrMapOvr>
  <p:transition>
    <p:dissolve/>
  </p:transition>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مربع نص 3"/>
          <p:cNvSpPr txBox="1"/>
          <p:nvPr/>
        </p:nvSpPr>
        <p:spPr>
          <a:xfrm>
            <a:off x="609601" y="2626858"/>
            <a:ext cx="7543799" cy="3316742"/>
          </a:xfrm>
          <a:prstGeom prst="rect">
            <a:avLst/>
          </a:prstGeom>
          <a:noFill/>
        </p:spPr>
        <p:txBody>
          <a:bodyPr wrap="square" rtlCol="1">
            <a:spAutoFit/>
          </a:bodyPr>
          <a:lstStyle/>
          <a:p>
            <a:pPr algn="just" rtl="1">
              <a:lnSpc>
                <a:spcPct val="150000"/>
              </a:lnSpc>
            </a:pPr>
            <a:r>
              <a:rPr lang="ar-SA" sz="3600" b="1">
                <a:latin typeface="Times New Roman" panose="02020603050405020304" pitchFamily="18" charset="0"/>
                <a:cs typeface="Times New Roman" pitchFamily="18" charset="0"/>
              </a:rPr>
              <a:t>النظام الصحي أو نظام الرعاية الصحية أو نظام الرعاية الصحية هو تنظيم الأشخاص والمؤسسات والموارد التي تقدم خدمات الرعاية الصحية لتلبية الاحتياجات الصحية للسكان المستهدفين.</a:t>
            </a:r>
            <a:endParaRPr lang="en-US" b="1">
              <a:latin typeface="Times New Roman" panose="02020603050405020304" pitchFamily="18" charset="0"/>
              <a:cs typeface="Times New Roman" pitchFamily="18" charset="0"/>
            </a:endParaRPr>
          </a:p>
        </p:txBody>
      </p:sp>
      <p:sp>
        <p:nvSpPr>
          <p:cNvPr id="5" name="مربع نص 4"/>
          <p:cNvSpPr txBox="1"/>
          <p:nvPr/>
        </p:nvSpPr>
        <p:spPr>
          <a:xfrm>
            <a:off x="1524002" y="304800"/>
            <a:ext cx="9143999" cy="1200329"/>
          </a:xfrm>
          <a:prstGeom prst="rect">
            <a:avLst/>
          </a:prstGeom>
          <a:solidFill>
            <a:srgbClr val="C00000"/>
          </a:solidFill>
        </p:spPr>
        <p:txBody>
          <a:bodyPr wrap="square" rtlCol="1">
            <a:spAutoFit/>
          </a:bodyPr>
          <a:lstStyle/>
          <a:p>
            <a:pPr algn="ctr" rtl="1"/>
            <a:r>
              <a:rPr lang="ar-SA" sz="7200" b="1">
                <a:solidFill>
                  <a:schemeClr val="bg1"/>
                </a:solidFill>
                <a:latin typeface="Arial Black" panose="020b0a04020102020204" pitchFamily="34" charset="0"/>
                <a:cs typeface="Times New Roman" pitchFamily="18" charset="0"/>
              </a:rPr>
              <a:t>النظام الصحي</a:t>
            </a:r>
            <a:endParaRPr lang="en-US" sz="7200" b="1">
              <a:solidFill>
                <a:schemeClr val="bg1"/>
              </a:solidFill>
              <a:latin typeface="Arial Black" panose="020b0a04020102020204" pitchFamily="34" charset="0"/>
              <a:cs typeface="Times New Roman" pitchFamily="18" charset="0"/>
            </a:endParaRPr>
          </a:p>
        </p:txBody>
      </p:sp>
      <p:sp>
        <p:nvSpPr>
          <p:cNvPr id="6" name="عنصر نائب للتاريخ 5"/>
          <p:cNvSpPr>
            <a:spLocks noGrp="1"/>
          </p:cNvSpPr>
          <p:nvPr>
            <p:ph type="dt" sz="half" idx="10"/>
          </p:nvPr>
        </p:nvSpPr>
        <p:spPr/>
        <p:txBody>
          <a:bodyPr/>
          <a:lstStyle/>
          <a:p>
            <a:fld id="{08648CED-38E3-4488-B13B-C5C09C118261}" type="uaqdatetime1">
              <a:rPr lang="ar-SA" smtClean="0"/>
              <a:t>19/07/1445</a:t>
            </a:fld>
            <a:endParaRPr lang="ar-SA"/>
          </a:p>
        </p:txBody>
      </p:sp>
      <p:sp>
        <p:nvSpPr>
          <p:cNvPr id="7" name="عنصر نائب للتذييل 6"/>
          <p:cNvSpPr>
            <a:spLocks noGrp="1"/>
          </p:cNvSpPr>
          <p:nvPr>
            <p:ph type="ftr" sz="quarter" idx="11"/>
          </p:nvPr>
        </p:nvSpPr>
        <p:spPr/>
        <p:txBody>
          <a:bodyPr/>
          <a:lstStyle/>
          <a:p>
            <a:r>
              <a:rPr lang="en-US"/>
              <a:t>Prof.Tawfik A. Khoja</a:t>
            </a:r>
            <a:endParaRPr lang="ar-SA"/>
          </a:p>
        </p:txBody>
      </p:sp>
      <p:sp>
        <p:nvSpPr>
          <p:cNvPr id="8" name="عنصر نائب لرقم الشريحة 7"/>
          <p:cNvSpPr>
            <a:spLocks noGrp="1"/>
          </p:cNvSpPr>
          <p:nvPr>
            <p:ph type="sldNum" sz="quarter" idx="12"/>
          </p:nvPr>
        </p:nvSpPr>
        <p:spPr/>
        <p:txBody>
          <a:bodyPr/>
          <a:lstStyle/>
          <a:p>
            <a:fld id="{8F5357D0-5098-4968-9ED4-D390F5274265}" type="slidenum">
              <a:rPr lang="ar-SA" smtClean="0"/>
              <a:t>9</a:t>
            </a:fld>
            <a:endParaRPr lang="ar-SA"/>
          </a:p>
        </p:txBody>
      </p:sp>
      <p:pic>
        <p:nvPicPr>
          <p:cNvPr id="1026" name="Picture 2" descr="COVID-19 Health Systems | Bill &amp; Melinda Gates Foundation">
            <a:extLst>
              <a:ext uri="{FF2B5EF4-FFF2-40B4-BE49-F238E27FC236}">
                <a16:creationId xmlns:a16="http://schemas.microsoft.com/office/drawing/2014/main" id="{4D035F9C-108A-1293-7E91-927F05DC13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125" t="4445" r="23750" b="4445"/>
          <a:stretch>
            <a:fillRect/>
          </a:stretch>
        </p:blipFill>
        <p:spPr bwMode="auto">
          <a:xfrm>
            <a:off x="8610600" y="2202645"/>
            <a:ext cx="3429000" cy="330797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Basic Knowledge of US Health Care Domain - YouTube">
            <a:extLst>
              <a:ext uri="{FF2B5EF4-FFF2-40B4-BE49-F238E27FC236}">
                <a16:creationId xmlns:a16="http://schemas.microsoft.com/office/drawing/2014/main" id="{F3CBB835-4F37-A8F7-9693-36C758FBA2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3333" t="36668" r="23333" b="29999"/>
          <a:stretch>
            <a:fillRect/>
          </a:stretch>
        </p:blipFill>
        <p:spPr bwMode="auto">
          <a:xfrm>
            <a:off x="9601200" y="3429000"/>
            <a:ext cx="1524000" cy="1143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966059"/>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17.01.13"/>
  <p:tag name="AS_TITLE" val="Aspose.Slides for .NET 4.0"/>
  <p:tag name="AS_VERSION" val="16.12.1.0"/>
</p:tagLst>
</file>

<file path=ppt/theme/theme1.xml><?xml version="1.0" encoding="utf-8"?>
<a:theme xmlns:r="http://schemas.openxmlformats.org/officeDocument/2006/relationships"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xml><?xml version="1.0" encoding="utf-8"?>
<a:theme xmlns:r="http://schemas.openxmlformats.org/officeDocument/2006/relationships"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Template>Office 2013 - 2022 Theme</Template>
  <Company>Microsoft</Company>
  <PresentationFormat>Widescreen</PresentationFormat>
  <Paragraphs>328</Paragraphs>
  <Slides>51</Slides>
  <Notes>4</Notes>
  <TotalTime>4246</TotalTime>
  <HiddenSlides>0</HiddenSlides>
  <MMClips>0</MMClips>
  <ScaleCrop>0</ScaleCrop>
  <HeadingPairs>
    <vt:vector baseType="variant" size="4">
      <vt:variant>
        <vt:lpstr>Theme</vt:lpstr>
      </vt:variant>
      <vt:variant>
        <vt:i4>1</vt:i4>
      </vt:variant>
      <vt:variant>
        <vt:lpstr>Slide Titles</vt:lpstr>
      </vt:variant>
      <vt:variant>
        <vt:i4>51</vt:i4>
      </vt:variant>
    </vt:vector>
  </HeadingPairs>
  <TitlesOfParts>
    <vt:vector baseType="lpstr" size="52">
      <vt:lpstr>Office Theme</vt:lpstr>
      <vt:lpstr>Slide 1</vt:lpstr>
      <vt:lpstr>Slide 2</vt:lpstr>
      <vt:lpstr>Slide 3</vt:lpstr>
      <vt:lpstr>Slide 4</vt:lpstr>
      <vt:lpstr>الفرق بين العمل و المهنة</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vector>
  </TitlesOfParts>
  <LinksUpToDate>0</LinksUpToDate>
  <SharedDoc>0</SharedDoc>
  <HyperlinksChanged>0</HyperlinksChanged>
  <Application>Aspose.Slides for .NET</Application>
  <AppVersion>16.1201</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عرض تقديمي في PowerPoint</dc:title>
  <dc:creator>Khaled.M</dc:creator>
  <cp:lastModifiedBy>Tawfik Khoja</cp:lastModifiedBy>
  <cp:revision>74</cp:revision>
  <cp:lastPrinted>2014-11-03T07:31:02.000</cp:lastPrinted>
  <dcterms:created xsi:type="dcterms:W3CDTF">2014-08-25T07:20:46Z</dcterms:created>
  <dcterms:modified xsi:type="dcterms:W3CDTF">2024-02-05T17:11:19Z</dcterms:modified>
</cp:coreProperties>
</file>