
<file path=[Content_Types].xml><?xml version="1.0" encoding="utf-8"?>
<Types xmlns="http://schemas.openxmlformats.org/package/2006/content-types">
  <Default Extension="rels" ContentType="application/vnd.openxmlformats-package.relationships+xml"/>
  <Default Extension="jpeg" ContentType="image/jpeg"/>
  <Override PartName="/customXml/item1.xml" ContentType="application/xml"/>
  <Override PartName="/customXml/item2.xml" ContentType="application/xml"/>
  <Override PartName="/customXml/item3.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rtl="1" saveSubsetFonts="1">
  <p:sldMasterIdLst>
    <p:sldMasterId id="2147483660" r:id="rId4"/>
  </p:sldMasterIdLst>
  <p:notesMasterIdLst>
    <p:notesMasterId r:id="rId5"/>
  </p:notesMasterIdLst>
  <p:sldIdLst>
    <p:sldId id="256" r:id="rId6"/>
    <p:sldId id="259" r:id="rId7"/>
    <p:sldId id="258" r:id="rId8"/>
    <p:sldId id="261" r:id="rId9"/>
    <p:sldId id="262" r:id="rId10"/>
    <p:sldId id="264" r:id="rId11"/>
    <p:sldId id="265" r:id="rId12"/>
    <p:sldId id="279" r:id="rId13"/>
    <p:sldId id="266" r:id="rId14"/>
    <p:sldId id="276" r:id="rId15"/>
    <p:sldId id="277" r:id="rId16"/>
    <p:sldId id="267" r:id="rId17"/>
    <p:sldId id="268" r:id="rId18"/>
    <p:sldId id="269" r:id="rId19"/>
    <p:sldId id="270" r:id="rId20"/>
    <p:sldId id="271" r:id="rId21"/>
    <p:sldId id="272" r:id="rId22"/>
    <p:sldId id="273" r:id="rId23"/>
    <p:sldId id="274" r:id="rId24"/>
    <p:sldId id="275" r:id="rId25"/>
    <p:sldId id="280" r:id="rId26"/>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716B"/>
    <a:srgbClr val="074259"/>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A9B5A5-43D0-4EE5-BF9B-FF2D20112915}" v="82" dt="2024-01-30T14:13:43.176"/>
  </p1510:revLst>
</p1510:revInfo>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fill>
          <a:solidFill>
            <a:schemeClr val="dk1">
              <a:tint val="40000"/>
            </a:schemeClr>
          </a:solidFill>
        </a:fill>
      </a:tcStyle>
    </a:band1H>
    <a:band1V>
      <a:tcStyle>
        <a:fill>
          <a:solidFill>
            <a:schemeClr val="dk1">
              <a:tint val="40000"/>
            </a:schemeClr>
          </a:solidFill>
        </a:fill>
      </a:tcStyle>
    </a:band1V>
    <a:lastCol>
      <a:tcTxStyle b="on">
        <a:fontRef idx="minor">
          <a:prstClr val="black"/>
        </a:fontRef>
        <a:schemeClr val="lt1"/>
      </a:tcTxStyle>
      <a:tcStyle>
        <a:fill>
          <a:solidFill>
            <a:schemeClr val="dk1"/>
          </a:solidFill>
        </a:fill>
      </a:tcStyle>
    </a:lastCol>
    <a:firstCol>
      <a:tcTxStyle b="on">
        <a:fontRef idx="minor">
          <a:prstClr val="black"/>
        </a:fontRef>
        <a:schemeClr val="lt1"/>
      </a:tcTxStyle>
      <a:tcStyle>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04" autoAdjust="0"/>
    <p:restoredTop sz="94660"/>
  </p:normalViewPr>
  <p:slideViewPr>
    <p:cSldViewPr snapToGrid="0">
      <p:cViewPr>
        <p:scale>
          <a:sx n="86" d="100"/>
          <a:sy n="86" d="100"/>
        </p:scale>
        <p:origin x="-12" y="30"/>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customXml" Target="../customXml/item2.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tags" Target="tags/tag1.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customXml" Target="../customXml/item3.xml" /><Relationship Id="rId30" Type="http://schemas.openxmlformats.org/officeDocument/2006/relationships/theme" Target="theme/theme1.xml" /><Relationship Id="rId31" Type="http://schemas.microsoft.com/office/2015/10/relationships/revisionInfo" Target="revisionInfo.xml" /><Relationship Id="rId32" Type="http://schemas.openxmlformats.org/officeDocument/2006/relationships/tableStyles" Target="tableStyles.xml" /><Relationship Id="rId4" Type="http://schemas.openxmlformats.org/officeDocument/2006/relationships/slideMaster" Target="slideMasters/slideMaster1.xml" /><Relationship Id="rId5" Type="http://schemas.openxmlformats.org/officeDocument/2006/relationships/notesMaster" Target="notesMasters/notes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diagrams/colors1.xml><?xml version="1.0" encoding="utf-8"?>
<dgm:colorsDef xmlns:a="http://schemas.openxmlformats.org/drawingml/2006/main" xmlns:dgm="http://schemas.openxmlformats.org/drawingml/2006/diagram"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7073CDFA-6487-4434-8628-325F6FB0D428}" type="doc">
      <dgm:prSet loTypeId="urn:microsoft.com/office/officeart/2008/layout/HorizontalMultiLevelHierarchy" loCatId="hierarchy" qsTypeId="urn:microsoft.com/office/officeart/2005/8/quickstyle/simple1" qsCatId="simple" csTypeId="urn:microsoft.com/office/officeart/2005/8/colors/accent0_3" csCatId="mainScheme" phldr="1"/>
      <dgm:spPr/>
      <dgm:t>
        <a:bodyPr/>
        <a:lstStyle/>
        <a:p>
          <a:pPr rtl="1"/>
          <a:endParaRPr lang="ar-KW"/>
        </a:p>
      </dgm:t>
    </dgm:pt>
    <dgm:pt modelId="{A6FED3FC-9DB6-4374-8C01-C2841A7F4EF5}" type="parTrans" cxnId="{5A3555B1-CF0F-4B0F-AE33-A94C84B4CBA8}">
      <dgm:prSet custT="1"/>
      <dgm:spPr/>
      <dgm:t>
        <a:bodyPr/>
        <a:lstStyle/>
        <a:p>
          <a:pPr rtl="1"/>
          <a:endParaRPr lang="ar-KW" sz="1200" b="1"/>
        </a:p>
      </dgm:t>
    </dgm:pt>
    <dgm:pt modelId="{D88CF2FF-08EB-4252-A026-ACF322DFB631}">
      <dgm:prSet phldrT="[نص]" custT="1"/>
      <dgm:spPr/>
      <dgm:t>
        <a:bodyPr/>
        <a:lstStyle/>
        <a:p>
          <a:pPr rtl="1"/>
          <a:r>
            <a:rPr lang="ar-SA" sz="1200" b="1"/>
            <a:t>مكونات الروبوت </a:t>
          </a:r>
          <a:endParaRPr lang="ar-KW" sz="1200" b="1"/>
        </a:p>
      </dgm:t>
    </dgm:pt>
    <dgm:pt modelId="{7497523A-DF97-4C78-AAF7-7239263F928D}" type="parTrans" cxnId="{DF011E48-F3BC-43BC-AA31-3746F79C61D3}">
      <dgm:prSet custT="1"/>
      <dgm:spPr/>
      <dgm:t>
        <a:bodyPr/>
        <a:lstStyle/>
        <a:p>
          <a:pPr rtl="1"/>
          <a:endParaRPr lang="ar-KW" sz="1200" b="1"/>
        </a:p>
      </dgm:t>
    </dgm:pt>
    <dgm:pt modelId="{F2DF597B-7222-49AD-9A56-842BCFB9CBE1}">
      <dgm:prSet custT="1"/>
      <dgm:spPr/>
      <dgm:t>
        <a:bodyPr/>
        <a:lstStyle/>
        <a:p>
          <a:pPr rtl="1">
            <a:buFont typeface="+mj-lt"/>
            <a:buAutoNum type="arabicPeriod"/>
          </a:pPr>
          <a:r>
            <a:rPr lang="ar-SA" sz="1200" b="1">
              <a:effectLst/>
              <a:latin typeface="Aptos" panose="020b0004020202020204" pitchFamily="34" charset="0"/>
              <a:ea typeface="Calibri" panose="020f0502020204030204" pitchFamily="34" charset="0"/>
              <a:cs typeface="Simplified Arabic" panose="02020603050405020304" pitchFamily="18" charset="-78"/>
            </a:rPr>
            <a:t>وحدة المعالجة المركزية </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68659400-BED0-4EEC-92ED-AA14F9D7E0BC}" type="parTrans" cxnId="{8EE6111A-8A2E-4147-863B-511F32DBE19B}">
      <dgm:prSet custT="1"/>
      <dgm:spPr/>
      <dgm:t>
        <a:bodyPr/>
        <a:lstStyle/>
        <a:p>
          <a:pPr rtl="1"/>
          <a:endParaRPr lang="ar-KW" sz="1200" b="1"/>
        </a:p>
      </dgm:t>
    </dgm:pt>
    <dgm:pt modelId="{6071B164-EBD6-4780-9595-66EE408909F2}">
      <dgm:prSet custT="1"/>
      <dgm:spPr/>
      <dgm:t>
        <a:bodyPr/>
        <a:lstStyle/>
        <a:p>
          <a:pPr rtl="1"/>
          <a:r>
            <a:rPr lang="ar-SA" sz="1200" b="1">
              <a:effectLst/>
              <a:latin typeface="Aptos" panose="020b0004020202020204" pitchFamily="34" charset="0"/>
              <a:ea typeface="Calibri" panose="020f0502020204030204" pitchFamily="34" charset="0"/>
              <a:cs typeface="Simplified Arabic" panose="02020603050405020304" pitchFamily="18" charset="-78"/>
            </a:rPr>
            <a:t>وتمثل وحدة المعالجة المركزية الدماغ بالنسبة للروبوت، وتعالج هذه الوحدة المعلومات التي يتم التعامل معها من البيئة من خلال أجهزة الاستشعار، ثم من خلال البرمجية الخاصة به لعمل الإجراء المناسب.</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C331A8FC-D12F-4759-A99C-52A7F839443B}" type="sibTrans" cxnId="{8EE6111A-8A2E-4147-863B-511F32DBE19B}">
      <dgm:prSet custT="1"/>
      <dgm:spPr/>
      <dgm:t>
        <a:bodyPr/>
        <a:lstStyle/>
        <a:p>
          <a:pPr rtl="1"/>
          <a:endParaRPr lang="ar-KW" sz="1200" b="1"/>
        </a:p>
      </dgm:t>
    </dgm:pt>
    <dgm:pt modelId="{ACB7525D-6B56-4993-AD8E-A3BEC941B63F}" type="sibTrans" cxnId="{DF011E48-F3BC-43BC-AA31-3746F79C61D3}">
      <dgm:prSet custT="1"/>
      <dgm:spPr/>
      <dgm:t>
        <a:bodyPr/>
        <a:lstStyle/>
        <a:p>
          <a:pPr rtl="1"/>
          <a:endParaRPr lang="ar-KW" sz="1200" b="1"/>
        </a:p>
      </dgm:t>
    </dgm:pt>
    <dgm:pt modelId="{6677B1DB-A2A3-4490-80B6-CBBF1069C9F3}" type="parTrans" cxnId="{99F5517F-1A76-40AA-B7B0-837C94672057}">
      <dgm:prSet custT="1"/>
      <dgm:spPr/>
      <dgm:t>
        <a:bodyPr/>
        <a:lstStyle/>
        <a:p>
          <a:pPr rtl="1"/>
          <a:endParaRPr lang="ar-KW" sz="1200" b="1"/>
        </a:p>
      </dgm:t>
    </dgm:pt>
    <dgm:pt modelId="{0FF6F16E-0D68-48A8-8791-BEBEC8282A09}">
      <dgm:prSet custT="1"/>
      <dgm:spPr/>
      <dgm:t>
        <a:bodyPr/>
        <a:lstStyle/>
        <a:p>
          <a:pPr rtl="1">
            <a:buFont typeface="+mj-lt"/>
            <a:buAutoNum type="arabicPeriod"/>
          </a:pPr>
          <a:r>
            <a:rPr lang="ar-SA" sz="1200" b="1">
              <a:effectLst/>
              <a:latin typeface="Aptos" panose="020b0004020202020204" pitchFamily="34" charset="0"/>
              <a:ea typeface="Calibri" panose="020f0502020204030204" pitchFamily="34" charset="0"/>
              <a:cs typeface="Simplified Arabic" panose="02020603050405020304" pitchFamily="18" charset="-78"/>
            </a:rPr>
            <a:t>المستشعرات</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D01F832C-70D3-48A6-8E59-DEF7B7EAF11B}" type="parTrans" cxnId="{7D0FF502-D053-4143-B1F6-F9C3E4D45CEA}">
      <dgm:prSet custT="1"/>
      <dgm:spPr/>
      <dgm:t>
        <a:bodyPr/>
        <a:lstStyle/>
        <a:p>
          <a:pPr rtl="1"/>
          <a:endParaRPr lang="ar-KW" sz="1200" b="1"/>
        </a:p>
      </dgm:t>
    </dgm:pt>
    <dgm:pt modelId="{48E60FFC-E6F8-4899-96BE-A0BC9FB935D3}">
      <dgm:prSet custT="1"/>
      <dgm:spPr/>
      <dgm:t>
        <a:bodyPr/>
        <a:lstStyle/>
        <a:p>
          <a:pPr rtl="1"/>
          <a:r>
            <a:rPr lang="ar-SA" sz="1200" b="1">
              <a:effectLst/>
              <a:latin typeface="Aptos" panose="020b0004020202020204" pitchFamily="34" charset="0"/>
              <a:ea typeface="Calibri" panose="020f0502020204030204" pitchFamily="34" charset="0"/>
              <a:cs typeface="Simplified Arabic" panose="02020603050405020304" pitchFamily="18" charset="-78"/>
            </a:rPr>
            <a:t>وتعمل هذه المستشعرات بوظائف مثل العين، والأذن، وتساعد هذه المستشعرات الروبوتات للحصول على المعلومات من البيئة من حولها، ويمكن أن يحتوي الروبوت على أنواع مختلفة من المستشعرات للمساعدة على أداء وظائف مختلفة، وتتضمن هذه المستشعرات الضوئية، والمستشعرات الصوتية، ومستشعرات الحرارة، ومستشعرات الاتصال، ومستشعرات القرب، والمسافات، ومستشعرات الضغط، ومستشعرات الموقع.</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73E49DC7-DD46-45BA-A04C-9A8DC30B6962}" type="sibTrans" cxnId="{7D0FF502-D053-4143-B1F6-F9C3E4D45CEA}">
      <dgm:prSet custT="1"/>
      <dgm:spPr/>
      <dgm:t>
        <a:bodyPr/>
        <a:lstStyle/>
        <a:p>
          <a:pPr rtl="1"/>
          <a:endParaRPr lang="ar-KW" sz="1200" b="1"/>
        </a:p>
      </dgm:t>
    </dgm:pt>
    <dgm:pt modelId="{ACBAC149-458F-4903-8CB5-34B8F053B686}" type="sibTrans" cxnId="{99F5517F-1A76-40AA-B7B0-837C94672057}">
      <dgm:prSet custT="1"/>
      <dgm:spPr/>
      <dgm:t>
        <a:bodyPr/>
        <a:lstStyle/>
        <a:p>
          <a:pPr rtl="1"/>
          <a:endParaRPr lang="ar-KW" sz="1200" b="1"/>
        </a:p>
      </dgm:t>
    </dgm:pt>
    <dgm:pt modelId="{5B790277-9409-4103-A338-F8392AA533ED}" type="parTrans" cxnId="{08996F53-252D-4006-93EE-BFC502DE02A0}">
      <dgm:prSet custT="1"/>
      <dgm:spPr/>
      <dgm:t>
        <a:bodyPr/>
        <a:lstStyle/>
        <a:p>
          <a:pPr rtl="1"/>
          <a:endParaRPr lang="ar-KW" sz="1200" b="1"/>
        </a:p>
      </dgm:t>
    </dgm:pt>
    <dgm:pt modelId="{0E1FE777-65A9-4EB7-8D05-2410682D25F9}">
      <dgm:prSet custT="1"/>
      <dgm:spPr/>
      <dgm:t>
        <a:bodyPr/>
        <a:lstStyle/>
        <a:p>
          <a:pPr rtl="1">
            <a:buFont typeface="+mj-lt"/>
            <a:buAutoNum type="arabicPeriod"/>
          </a:pPr>
          <a:r>
            <a:rPr lang="ar-SA" sz="1200" b="1">
              <a:effectLst/>
              <a:latin typeface="Aptos" panose="020b0004020202020204" pitchFamily="34" charset="0"/>
              <a:ea typeface="Calibri" panose="020f0502020204030204" pitchFamily="34" charset="0"/>
              <a:cs typeface="Simplified Arabic" panose="02020603050405020304" pitchFamily="18" charset="-78"/>
            </a:rPr>
            <a:t>الأجزاء الحركية</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3E0722C6-8254-4547-9D35-A3102D54BCEC}" type="parTrans" cxnId="{44132E30-A6CF-480B-8F4B-2FF3437563CF}">
      <dgm:prSet custT="1"/>
      <dgm:spPr/>
      <dgm:t>
        <a:bodyPr/>
        <a:lstStyle/>
        <a:p>
          <a:pPr rtl="1"/>
          <a:endParaRPr lang="ar-KW" sz="1200" b="1"/>
        </a:p>
      </dgm:t>
    </dgm:pt>
    <dgm:pt modelId="{33B56B50-33BB-4ABC-80BD-9685EBB14828}">
      <dgm:prSet custT="1"/>
      <dgm:spPr/>
      <dgm:t>
        <a:bodyPr/>
        <a:lstStyle/>
        <a:p>
          <a:pPr rtl="1"/>
          <a:r>
            <a:rPr lang="ar-SA" sz="1200" b="1">
              <a:effectLst/>
              <a:latin typeface="Aptos" panose="020b0004020202020204" pitchFamily="34" charset="0"/>
              <a:ea typeface="Calibri" panose="020f0502020204030204" pitchFamily="34" charset="0"/>
              <a:cs typeface="Simplified Arabic" panose="02020603050405020304" pitchFamily="18" charset="-78"/>
            </a:rPr>
            <a:t>تعتبر هذه الأجزاء الحركية بمثابة وظيفة العضلات للروبوتات، وترتبط هذه الأجزاء الحركية بمحركات تساهم في دفع هذه الأجزاء الروبوتات للحركة، ويمكن أن تتكون هذه الأجزاء الحركية من أشكال مختلفة ومنها أجزاء هيدروليكية، وأجزاء تعمل بضغط الهواء، وأجزاء تعمل بالشحنات الكهربائية.</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7D00E49F-D576-418C-96A8-132684E642ED}" type="sibTrans" cxnId="{44132E30-A6CF-480B-8F4B-2FF3437563CF}">
      <dgm:prSet custT="1"/>
      <dgm:spPr/>
      <dgm:t>
        <a:bodyPr/>
        <a:lstStyle/>
        <a:p>
          <a:pPr rtl="1"/>
          <a:endParaRPr lang="ar-KW" sz="1200" b="1"/>
        </a:p>
      </dgm:t>
    </dgm:pt>
    <dgm:pt modelId="{17F9F027-832D-4A2E-9A73-F472E96A3ABE}" type="sibTrans" cxnId="{08996F53-252D-4006-93EE-BFC502DE02A0}">
      <dgm:prSet custT="1"/>
      <dgm:spPr/>
      <dgm:t>
        <a:bodyPr/>
        <a:lstStyle/>
        <a:p>
          <a:pPr rtl="1"/>
          <a:endParaRPr lang="ar-KW" sz="1200" b="1"/>
        </a:p>
      </dgm:t>
    </dgm:pt>
    <dgm:pt modelId="{C9C857DE-4123-4324-87AB-4ABC9FF866A7}" type="parTrans" cxnId="{A4F837EF-7E31-4DD3-8383-2D114DBEBF07}">
      <dgm:prSet custT="1"/>
      <dgm:spPr/>
      <dgm:t>
        <a:bodyPr/>
        <a:lstStyle/>
        <a:p>
          <a:pPr rtl="1"/>
          <a:endParaRPr lang="ar-KW" sz="1200" b="1"/>
        </a:p>
      </dgm:t>
    </dgm:pt>
    <dgm:pt modelId="{C58E490B-4AE3-4284-817B-8CC1DE7934D1}">
      <dgm:prSet custT="1"/>
      <dgm:spPr/>
      <dgm:t>
        <a:bodyPr/>
        <a:lstStyle/>
        <a:p>
          <a:pPr rtl="1">
            <a:buFont typeface="+mj-lt"/>
            <a:buAutoNum type="arabicPeriod"/>
          </a:pPr>
          <a:r>
            <a:rPr lang="ar-SA" sz="1200" b="1">
              <a:effectLst/>
              <a:latin typeface="Aptos" panose="020b0004020202020204" pitchFamily="34" charset="0"/>
              <a:ea typeface="Calibri" panose="020f0502020204030204" pitchFamily="34" charset="0"/>
              <a:cs typeface="Simplified Arabic" panose="02020603050405020304" pitchFamily="18" charset="-78"/>
            </a:rPr>
            <a:t>المجسات</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183A3C8F-BB3F-450C-99E8-937D506E79B7}" type="parTrans" cxnId="{A5763238-EFDF-4CA6-806E-CE0A8D0F4CD4}">
      <dgm:prSet custT="1"/>
      <dgm:spPr/>
      <dgm:t>
        <a:bodyPr/>
        <a:lstStyle/>
        <a:p>
          <a:pPr rtl="1"/>
          <a:endParaRPr lang="ar-KW" sz="1200" b="1"/>
        </a:p>
      </dgm:t>
    </dgm:pt>
    <dgm:pt modelId="{4BB21404-FAA9-4633-9781-CCA1D0CE2D5F}">
      <dgm:prSet custT="1"/>
      <dgm:spPr/>
      <dgm:t>
        <a:bodyPr/>
        <a:lstStyle/>
        <a:p>
          <a:pPr rtl="1"/>
          <a:r>
            <a:rPr lang="ar-SA" sz="1200" b="1">
              <a:effectLst/>
              <a:latin typeface="Aptos" panose="020b0004020202020204" pitchFamily="34" charset="0"/>
              <a:ea typeface="Calibri" panose="020f0502020204030204" pitchFamily="34" charset="0"/>
              <a:cs typeface="Simplified Arabic" panose="02020603050405020304" pitchFamily="18" charset="-78"/>
            </a:rPr>
            <a:t>وهي الأجزاء النهائية مثل الأطراف للروبوتات، وهذه الأجزاء تقوم بالعمل الحقيقي لكل روبوت، ومن الأمثلة</a:t>
          </a:r>
        </a:p>
        <a:p>
          <a:pPr rtl="1"/>
          <a:r>
            <a:rPr lang="ar-SA" sz="1200" b="1">
              <a:effectLst/>
              <a:latin typeface="Aptos" panose="020b0004020202020204" pitchFamily="34" charset="0"/>
              <a:ea typeface="Calibri" panose="020f0502020204030204" pitchFamily="34" charset="0"/>
              <a:cs typeface="Simplified Arabic" panose="02020603050405020304" pitchFamily="18" charset="-78"/>
            </a:rPr>
            <a:t> عليها : أن الروبوتات في المصانع تكون نهاياتها شبيهة بالمفكات، ومشاعل اللحام، وغيرها.</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61655526-835F-4588-8979-0363B5EA71EB}" type="sibTrans" cxnId="{A5763238-EFDF-4CA6-806E-CE0A8D0F4CD4}">
      <dgm:prSet custT="1"/>
      <dgm:spPr/>
      <dgm:t>
        <a:bodyPr/>
        <a:lstStyle/>
        <a:p>
          <a:pPr rtl="1"/>
          <a:endParaRPr lang="ar-KW" sz="1200" b="1"/>
        </a:p>
      </dgm:t>
    </dgm:pt>
    <dgm:pt modelId="{669F2C7E-953F-4528-951B-EAB0041865DC}" type="sibTrans" cxnId="{A4F837EF-7E31-4DD3-8383-2D114DBEBF07}">
      <dgm:prSet custT="1"/>
      <dgm:spPr/>
      <dgm:t>
        <a:bodyPr/>
        <a:lstStyle/>
        <a:p>
          <a:pPr rtl="1"/>
          <a:endParaRPr lang="ar-KW" sz="1200" b="1"/>
        </a:p>
      </dgm:t>
    </dgm:pt>
    <dgm:pt modelId="{073E5DB2-4ED1-44CF-9216-F64DF027211E}" type="parTrans" cxnId="{6A53E938-5F6C-45E8-A01E-BA6B97CF3AAF}">
      <dgm:prSet custT="1"/>
      <dgm:spPr/>
      <dgm:t>
        <a:bodyPr/>
        <a:lstStyle/>
        <a:p>
          <a:pPr rtl="1"/>
          <a:endParaRPr lang="ar-KW" sz="1200" b="1"/>
        </a:p>
      </dgm:t>
    </dgm:pt>
    <dgm:pt modelId="{116A23B2-2C86-49F5-B1AF-FF8BD38E0FD5}">
      <dgm:prSet custT="1"/>
      <dgm:spPr/>
      <dgm:t>
        <a:bodyPr/>
        <a:lstStyle/>
        <a:p>
          <a:pPr rtl="1">
            <a:buFont typeface="+mj-lt"/>
            <a:buAutoNum type="arabicPeriod"/>
          </a:pPr>
          <a:r>
            <a:rPr lang="ar-SA" sz="1200" b="1">
              <a:effectLst/>
              <a:latin typeface="Aptos" panose="020b0004020202020204" pitchFamily="34" charset="0"/>
              <a:ea typeface="Calibri" panose="020f0502020204030204" pitchFamily="34" charset="0"/>
              <a:cs typeface="Simplified Arabic" panose="02020603050405020304" pitchFamily="18" charset="-78"/>
            </a:rPr>
            <a:t>مصادر الطاقة</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5F78F761-C1E6-487F-B5B6-D322D2375C1F}" type="parTrans" cxnId="{E93A30A4-BA1F-41AD-BA7A-8A5B05A49A50}">
      <dgm:prSet custT="1"/>
      <dgm:spPr/>
      <dgm:t>
        <a:bodyPr/>
        <a:lstStyle/>
        <a:p>
          <a:pPr rtl="1"/>
          <a:endParaRPr lang="ar-KW" sz="1200" b="1"/>
        </a:p>
      </dgm:t>
    </dgm:pt>
    <dgm:pt modelId="{343B488E-2AC4-4002-AB52-27CB3281BDC7}">
      <dgm:prSet custT="1"/>
      <dgm:spPr/>
      <dgm:t>
        <a:bodyPr/>
        <a:lstStyle/>
        <a:p>
          <a:pPr rtl="1"/>
          <a:r>
            <a:rPr lang="ar-SA" sz="1200" b="1">
              <a:effectLst/>
              <a:latin typeface="Aptos" panose="020b0004020202020204" pitchFamily="34" charset="0"/>
              <a:ea typeface="Calibri" panose="020f0502020204030204" pitchFamily="34" charset="0"/>
              <a:cs typeface="Simplified Arabic" panose="02020603050405020304" pitchFamily="18" charset="-78"/>
            </a:rPr>
            <a:t>تحتاج الروبوتات إلى مصدر للطاقة لأداء الوظائف المطلوبة منها، ويمكن الحصول على الطاقة بأشكال مختلفة، مثل المصادر الثابتة للطاقة الكهربائية، أو البطاريات عالية الجهد، أو الألواح الشمسة المنتجة للطاقة الكهربائية.</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7E63FE4D-A321-458F-A466-4407433E7C51}" type="sibTrans" cxnId="{E93A30A4-BA1F-41AD-BA7A-8A5B05A49A50}">
      <dgm:prSet custT="1"/>
      <dgm:spPr/>
      <dgm:t>
        <a:bodyPr/>
        <a:lstStyle/>
        <a:p>
          <a:pPr rtl="1"/>
          <a:endParaRPr lang="ar-KW" sz="1200" b="1"/>
        </a:p>
      </dgm:t>
    </dgm:pt>
    <dgm:pt modelId="{EA034ADE-AF35-40DE-B338-FA3FE05730BE}" type="sibTrans" cxnId="{6A53E938-5F6C-45E8-A01E-BA6B97CF3AAF}">
      <dgm:prSet custT="1"/>
      <dgm:spPr/>
      <dgm:t>
        <a:bodyPr/>
        <a:lstStyle/>
        <a:p>
          <a:pPr rtl="1"/>
          <a:endParaRPr lang="ar-KW" sz="1200" b="1"/>
        </a:p>
      </dgm:t>
    </dgm:pt>
    <dgm:pt modelId="{1D36B45B-DDB9-4DB8-A47C-70C8EA894191}" type="parTrans" cxnId="{6AABBB3B-678F-4E61-A117-24C65E2F8ECC}">
      <dgm:prSet custT="1"/>
      <dgm:spPr/>
      <dgm:t>
        <a:bodyPr/>
        <a:lstStyle/>
        <a:p>
          <a:pPr rtl="1"/>
          <a:endParaRPr lang="ar-KW" sz="1200" b="1"/>
        </a:p>
      </dgm:t>
    </dgm:pt>
    <dgm:pt modelId="{A6F2BFF5-FD54-4146-9A99-AB3DDB3ABD6B}">
      <dgm:prSet custT="1"/>
      <dgm:spPr/>
      <dgm:t>
        <a:bodyPr/>
        <a:lstStyle/>
        <a:p>
          <a:pPr rtl="1">
            <a:buFont typeface="+mj-lt"/>
            <a:buAutoNum type="arabicPeriod"/>
          </a:pPr>
          <a:r>
            <a:rPr lang="ar-SA" sz="1200" b="1">
              <a:effectLst/>
              <a:latin typeface="Aptos" panose="020b0004020202020204" pitchFamily="34" charset="0"/>
              <a:ea typeface="Calibri" panose="020f0502020204030204" pitchFamily="34" charset="0"/>
              <a:cs typeface="Simplified Arabic" panose="02020603050405020304" pitchFamily="18" charset="-78"/>
            </a:rPr>
            <a:t>البرمجة</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004D9B2B-7B16-45EC-8622-29E196F8E642}" type="parTrans" cxnId="{329245D8-9791-4E9A-8415-531AB8355FE5}">
      <dgm:prSet custT="1"/>
      <dgm:spPr/>
      <dgm:t>
        <a:bodyPr/>
        <a:lstStyle/>
        <a:p>
          <a:pPr rtl="1"/>
          <a:endParaRPr lang="ar-KW" sz="1200" b="1"/>
        </a:p>
      </dgm:t>
    </dgm:pt>
    <dgm:pt modelId="{0EE17974-9E2F-4AD1-BF75-A218EB728744}">
      <dgm:prSet custT="1"/>
      <dgm:spPr/>
      <dgm:t>
        <a:bodyPr/>
        <a:lstStyle/>
        <a:p>
          <a:pPr rtl="1"/>
          <a:r>
            <a:rPr lang="ar-SA" sz="1200" b="1">
              <a:effectLst/>
              <a:latin typeface="Aptos" panose="020b0004020202020204" pitchFamily="34" charset="0"/>
              <a:ea typeface="Calibri" panose="020f0502020204030204" pitchFamily="34" charset="0"/>
              <a:cs typeface="Simplified Arabic" panose="02020603050405020304" pitchFamily="18" charset="-78"/>
            </a:rPr>
            <a:t>حيث لا يعتبر هذا جزء مادي من الروبوت ولكنه ما يزال جزء أساسي، وتعد البرمجة الجزء الذي يعادل المنطق لرد فعل الروبوت على المؤثرات الخارجية، أو طريقة أداء المهام المطلوبة منه، ويوضح له الخيارات التي يمكن القيام بها عند التعرض لأي موقف خلال اليوم.</a:t>
          </a:r>
          <a:endParaRPr lang="en-US" sz="1200" b="1">
            <a:effectLst/>
            <a:latin typeface="Aptos" panose="020b0004020202020204" pitchFamily="34" charset="0"/>
            <a:ea typeface="Aptos" panose="020b0004020202020204" pitchFamily="34" charset="0"/>
            <a:cs typeface="Arial" panose="020b0604020202020204" pitchFamily="34" charset="0"/>
          </a:endParaRPr>
        </a:p>
      </dgm:t>
    </dgm:pt>
    <dgm:pt modelId="{E94FC5F9-F210-4781-8B0C-795FF4A9AA04}" type="sibTrans" cxnId="{329245D8-9791-4E9A-8415-531AB8355FE5}">
      <dgm:prSet custT="1"/>
      <dgm:spPr/>
      <dgm:t>
        <a:bodyPr/>
        <a:lstStyle/>
        <a:p>
          <a:pPr rtl="1"/>
          <a:endParaRPr lang="ar-KW" sz="1200" b="1"/>
        </a:p>
      </dgm:t>
    </dgm:pt>
    <dgm:pt modelId="{447FF881-D2CC-4E69-93C1-005BA92CE2DE}" type="sibTrans" cxnId="{6AABBB3B-678F-4E61-A117-24C65E2F8ECC}">
      <dgm:prSet custT="1"/>
      <dgm:spPr/>
      <dgm:t>
        <a:bodyPr/>
        <a:lstStyle/>
        <a:p>
          <a:pPr rtl="1"/>
          <a:endParaRPr lang="ar-KW" sz="1200" b="1"/>
        </a:p>
      </dgm:t>
    </dgm:pt>
    <dgm:pt modelId="{067C920D-4AE5-4830-974B-009DC3E3BBA6}" type="sibTrans" cxnId="{5A3555B1-CF0F-4B0F-AE33-A94C84B4CBA8}">
      <dgm:prSet custT="1"/>
      <dgm:spPr/>
      <dgm:t>
        <a:bodyPr/>
        <a:lstStyle/>
        <a:p>
          <a:pPr rtl="1"/>
          <a:endParaRPr lang="ar-KW" sz="1200" b="1"/>
        </a:p>
      </dgm:t>
    </dgm:pt>
    <dgm:pt modelId="{A3E5C507-41B7-4DA6-8515-ED1BFF9F8191}" type="pres">
      <dgm:prSet presAssocID="{7073CDFA-6487-4434-8628-325F6FB0D428}" presName="Name0">
        <dgm:presLayoutVars>
          <dgm:chPref val="1"/>
          <dgm:dir/>
          <dgm:animOne val="branch"/>
          <dgm:animLvl val="lvl"/>
          <dgm:resizeHandles val="exact"/>
        </dgm:presLayoutVars>
      </dgm:prSet>
      <dgm:spPr/>
      <dgm:t>
        <a:bodyPr/>
        <a:lstStyle/>
        <a:p/>
      </dgm:t>
    </dgm:pt>
    <dgm:pt modelId="{9FD5CA69-DA40-4D22-A0DD-D7019F39F17A}" type="pres">
      <dgm:prSet presAssocID="{D88CF2FF-08EB-4252-A026-ACF322DFB631}" presName="root1"/>
      <dgm:spPr/>
      <dgm:t>
        <a:bodyPr/>
        <a:lstStyle/>
        <a:p/>
      </dgm:t>
    </dgm:pt>
    <dgm:pt modelId="{E17E2116-02E2-42A6-8C6C-14ABFED5635C}" type="pres">
      <dgm:prSet presAssocID="{D88CF2FF-08EB-4252-A026-ACF322DFB631}" presName="LevelOneTextNode" presStyleLbl="node0" presStyleCnt="1">
        <dgm:presLayoutVars>
          <dgm:chPref val="3"/>
        </dgm:presLayoutVars>
      </dgm:prSet>
      <dgm:spPr/>
      <dgm:t>
        <a:bodyPr/>
        <a:lstStyle/>
        <a:p/>
      </dgm:t>
    </dgm:pt>
    <dgm:pt modelId="{D9460488-CBC5-4D5D-8A73-38E43114CE62}" type="pres">
      <dgm:prSet presAssocID="{D88CF2FF-08EB-4252-A026-ACF322DFB631}" presName="level2hierChild"/>
      <dgm:spPr/>
      <dgm:t>
        <a:bodyPr/>
        <a:lstStyle/>
        <a:p/>
      </dgm:t>
    </dgm:pt>
    <dgm:pt modelId="{317D1E3E-F524-47EF-B6B3-8658101BB775}" type="pres">
      <dgm:prSet presAssocID="{7497523A-DF97-4C78-AAF7-7239263F928D}" presName="conn2-1" presStyleLbl="parChTrans1D2" presStyleIdx="5" presStyleCnt="6"/>
      <dgm:spPr/>
      <dgm:t>
        <a:bodyPr/>
        <a:lstStyle/>
        <a:p/>
      </dgm:t>
    </dgm:pt>
    <dgm:pt modelId="{35AF901B-95D1-4BBD-A8F2-CE3B7130C4E4}" type="pres">
      <dgm:prSet presAssocID="{7497523A-DF97-4C78-AAF7-7239263F928D}" presName="connTx" presStyleLbl="parChTrans2D2" presStyleCnt="6"/>
      <dgm:spPr/>
      <dgm:t>
        <a:bodyPr/>
        <a:lstStyle/>
        <a:p/>
      </dgm:t>
    </dgm:pt>
    <dgm:pt modelId="{A1569761-374F-4E29-A54B-EF0417697959}" type="pres">
      <dgm:prSet presAssocID="{F2DF597B-7222-49AD-9A56-842BCFB9CBE1}" presName="root2"/>
      <dgm:spPr/>
      <dgm:t>
        <a:bodyPr/>
        <a:lstStyle/>
        <a:p/>
      </dgm:t>
    </dgm:pt>
    <dgm:pt modelId="{C365BEE4-57C8-4A1C-B9BC-32AEA95CF023}" type="pres">
      <dgm:prSet presAssocID="{F2DF597B-7222-49AD-9A56-842BCFB9CBE1}" presName="LevelTwoTextNode" presStyleLbl="node2" presStyleCnt="6">
        <dgm:presLayoutVars>
          <dgm:chPref val="3"/>
        </dgm:presLayoutVars>
      </dgm:prSet>
      <dgm:spPr/>
      <dgm:t>
        <a:bodyPr/>
        <a:lstStyle/>
        <a:p/>
      </dgm:t>
    </dgm:pt>
    <dgm:pt modelId="{523B8E09-0722-41CD-A6B0-DE229AFCD26A}" type="pres">
      <dgm:prSet presAssocID="{F2DF597B-7222-49AD-9A56-842BCFB9CBE1}" presName="level3hierChild"/>
      <dgm:spPr/>
      <dgm:t>
        <a:bodyPr/>
        <a:lstStyle/>
        <a:p/>
      </dgm:t>
    </dgm:pt>
    <dgm:pt modelId="{106112CA-81D8-45FA-B581-71A02D5A2AD8}" type="pres">
      <dgm:prSet presAssocID="{68659400-BED0-4EEC-92ED-AA14F9D7E0BC}" presName="conn2-1" presStyleLbl="parChTrans1D3" presStyleIdx="5" presStyleCnt="6"/>
      <dgm:spPr/>
      <dgm:t>
        <a:bodyPr/>
        <a:lstStyle/>
        <a:p/>
      </dgm:t>
    </dgm:pt>
    <dgm:pt modelId="{E25F7C50-ABB0-4A8C-94B1-6C6B7007E734}" type="pres">
      <dgm:prSet presAssocID="{68659400-BED0-4EEC-92ED-AA14F9D7E0BC}" presName="connTx" presStyleLbl="parChTrans2D3" presStyleCnt="6"/>
      <dgm:spPr/>
      <dgm:t>
        <a:bodyPr/>
        <a:lstStyle/>
        <a:p/>
      </dgm:t>
    </dgm:pt>
    <dgm:pt modelId="{0402931D-093F-480F-A772-B02D807A4C2F}" type="pres">
      <dgm:prSet presAssocID="{6071B164-EBD6-4780-9595-66EE408909F2}" presName="root2"/>
      <dgm:spPr/>
      <dgm:t>
        <a:bodyPr/>
        <a:lstStyle/>
        <a:p/>
      </dgm:t>
    </dgm:pt>
    <dgm:pt modelId="{5C366633-66FC-4C53-9881-49F1DDF32763}" type="pres">
      <dgm:prSet presAssocID="{6071B164-EBD6-4780-9595-66EE408909F2}" presName="LevelTwoTextNode" presStyleLbl="node3" presStyleCnt="6" custScaleX="181218">
        <dgm:presLayoutVars>
          <dgm:chPref val="3"/>
        </dgm:presLayoutVars>
      </dgm:prSet>
      <dgm:spPr/>
      <dgm:t>
        <a:bodyPr/>
        <a:lstStyle/>
        <a:p/>
      </dgm:t>
    </dgm:pt>
    <dgm:pt modelId="{F3D703EA-B6B3-4A79-9C1F-F835B39A720D}" type="pres">
      <dgm:prSet presAssocID="{6071B164-EBD6-4780-9595-66EE408909F2}" presName="level3hierChild"/>
      <dgm:spPr/>
      <dgm:t>
        <a:bodyPr/>
        <a:lstStyle/>
        <a:p/>
      </dgm:t>
    </dgm:pt>
    <dgm:pt modelId="{E5A82A97-4B05-4498-9061-291FA71935C9}" type="pres">
      <dgm:prSet presAssocID="{6677B1DB-A2A3-4490-80B6-CBBF1069C9F3}" presName="conn2-1" presStyleLbl="parChTrans1D2" presStyleIdx="4" presStyleCnt="6"/>
      <dgm:spPr/>
      <dgm:t>
        <a:bodyPr/>
        <a:lstStyle/>
        <a:p/>
      </dgm:t>
    </dgm:pt>
    <dgm:pt modelId="{84E19ADF-6A86-4CE1-96C5-8B2A4D9E0935}" type="pres">
      <dgm:prSet presAssocID="{6677B1DB-A2A3-4490-80B6-CBBF1069C9F3}" presName="connTx" presStyleLbl="parChTrans2D2" presStyleIdx="1" presStyleCnt="6"/>
      <dgm:spPr/>
      <dgm:t>
        <a:bodyPr/>
        <a:lstStyle/>
        <a:p/>
      </dgm:t>
    </dgm:pt>
    <dgm:pt modelId="{48910E7B-9120-4F45-8AEA-15D6BA2E1330}" type="pres">
      <dgm:prSet presAssocID="{0FF6F16E-0D68-48A8-8791-BEBEC8282A09}" presName="root2"/>
      <dgm:spPr/>
      <dgm:t>
        <a:bodyPr/>
        <a:lstStyle/>
        <a:p/>
      </dgm:t>
    </dgm:pt>
    <dgm:pt modelId="{C495D367-3200-4957-BCDC-9092880FB2AF}" type="pres">
      <dgm:prSet presAssocID="{0FF6F16E-0D68-48A8-8791-BEBEC8282A09}" presName="LevelTwoTextNode" presStyleLbl="node2" presStyleIdx="1" presStyleCnt="6">
        <dgm:presLayoutVars>
          <dgm:chPref val="3"/>
        </dgm:presLayoutVars>
      </dgm:prSet>
      <dgm:spPr/>
      <dgm:t>
        <a:bodyPr/>
        <a:lstStyle/>
        <a:p/>
      </dgm:t>
    </dgm:pt>
    <dgm:pt modelId="{3942C9A2-BA8E-47D3-B0E0-9BF1DAD42B71}" type="pres">
      <dgm:prSet presAssocID="{0FF6F16E-0D68-48A8-8791-BEBEC8282A09}" presName="level3hierChild"/>
      <dgm:spPr/>
      <dgm:t>
        <a:bodyPr/>
        <a:lstStyle/>
        <a:p/>
      </dgm:t>
    </dgm:pt>
    <dgm:pt modelId="{80C903BF-6AAB-4385-86AD-384865D11E43}" type="pres">
      <dgm:prSet presAssocID="{D01F832C-70D3-48A6-8E59-DEF7B7EAF11B}" presName="conn2-1" presStyleLbl="parChTrans1D3" presStyleIdx="4" presStyleCnt="6"/>
      <dgm:spPr/>
      <dgm:t>
        <a:bodyPr/>
        <a:lstStyle/>
        <a:p/>
      </dgm:t>
    </dgm:pt>
    <dgm:pt modelId="{2DFBACD6-8C03-48FE-970E-E37DC1DCE7CC}" type="pres">
      <dgm:prSet presAssocID="{D01F832C-70D3-48A6-8E59-DEF7B7EAF11B}" presName="connTx" presStyleLbl="parChTrans2D3" presStyleIdx="1" presStyleCnt="6"/>
      <dgm:spPr/>
      <dgm:t>
        <a:bodyPr/>
        <a:lstStyle/>
        <a:p/>
      </dgm:t>
    </dgm:pt>
    <dgm:pt modelId="{E2DF3CF3-2917-4CCD-85CF-AB4583A12F0D}" type="pres">
      <dgm:prSet presAssocID="{48E60FFC-E6F8-4899-96BE-A0BC9FB935D3}" presName="root2"/>
      <dgm:spPr/>
      <dgm:t>
        <a:bodyPr/>
        <a:lstStyle/>
        <a:p/>
      </dgm:t>
    </dgm:pt>
    <dgm:pt modelId="{84D2E0B7-5012-48C3-AF46-69E009A98C42}" type="pres">
      <dgm:prSet presAssocID="{48E60FFC-E6F8-4899-96BE-A0BC9FB935D3}" presName="LevelTwoTextNode" presStyleLbl="node3" presStyleIdx="1" presStyleCnt="6" custScaleX="180281">
        <dgm:presLayoutVars>
          <dgm:chPref val="3"/>
        </dgm:presLayoutVars>
      </dgm:prSet>
      <dgm:spPr/>
      <dgm:t>
        <a:bodyPr/>
        <a:lstStyle/>
        <a:p/>
      </dgm:t>
    </dgm:pt>
    <dgm:pt modelId="{67C0CDB7-8D3B-4634-AE0D-0FAF2B44B2CD}" type="pres">
      <dgm:prSet presAssocID="{48E60FFC-E6F8-4899-96BE-A0BC9FB935D3}" presName="level3hierChild"/>
      <dgm:spPr/>
      <dgm:t>
        <a:bodyPr/>
        <a:lstStyle/>
        <a:p/>
      </dgm:t>
    </dgm:pt>
    <dgm:pt modelId="{F5D352DD-52C3-40E7-AFB6-2305A68A2F51}" type="pres">
      <dgm:prSet presAssocID="{5B790277-9409-4103-A338-F8392AA533ED}" presName="conn2-1" presStyleLbl="parChTrans1D2" presStyleIdx="3" presStyleCnt="6"/>
      <dgm:spPr/>
      <dgm:t>
        <a:bodyPr/>
        <a:lstStyle/>
        <a:p/>
      </dgm:t>
    </dgm:pt>
    <dgm:pt modelId="{5E3118EA-00C3-4CC2-847A-255CA3275870}" type="pres">
      <dgm:prSet presAssocID="{5B790277-9409-4103-A338-F8392AA533ED}" presName="connTx" presStyleLbl="parChTrans2D2" presStyleIdx="2" presStyleCnt="6"/>
      <dgm:spPr/>
      <dgm:t>
        <a:bodyPr/>
        <a:lstStyle/>
        <a:p/>
      </dgm:t>
    </dgm:pt>
    <dgm:pt modelId="{9A764E06-1928-4408-902F-572CEFCB75AF}" type="pres">
      <dgm:prSet presAssocID="{0E1FE777-65A9-4EB7-8D05-2410682D25F9}" presName="root2"/>
      <dgm:spPr/>
      <dgm:t>
        <a:bodyPr/>
        <a:lstStyle/>
        <a:p/>
      </dgm:t>
    </dgm:pt>
    <dgm:pt modelId="{355C0B4A-2BB0-4DE9-96A8-A14448B743AE}" type="pres">
      <dgm:prSet presAssocID="{0E1FE777-65A9-4EB7-8D05-2410682D25F9}" presName="LevelTwoTextNode" presStyleLbl="node2" presStyleIdx="2" presStyleCnt="6">
        <dgm:presLayoutVars>
          <dgm:chPref val="3"/>
        </dgm:presLayoutVars>
      </dgm:prSet>
      <dgm:spPr/>
      <dgm:t>
        <a:bodyPr/>
        <a:lstStyle/>
        <a:p/>
      </dgm:t>
    </dgm:pt>
    <dgm:pt modelId="{AD0C3EEF-964C-4A05-91F6-ECFE2C5775B8}" type="pres">
      <dgm:prSet presAssocID="{0E1FE777-65A9-4EB7-8D05-2410682D25F9}" presName="level3hierChild"/>
      <dgm:spPr/>
      <dgm:t>
        <a:bodyPr/>
        <a:lstStyle/>
        <a:p/>
      </dgm:t>
    </dgm:pt>
    <dgm:pt modelId="{AB736860-AF65-49EF-957D-317887A73CAE}" type="pres">
      <dgm:prSet presAssocID="{3E0722C6-8254-4547-9D35-A3102D54BCEC}" presName="conn2-1" presStyleLbl="parChTrans1D3" presStyleIdx="3" presStyleCnt="6"/>
      <dgm:spPr/>
      <dgm:t>
        <a:bodyPr/>
        <a:lstStyle/>
        <a:p/>
      </dgm:t>
    </dgm:pt>
    <dgm:pt modelId="{AFD9FBD0-98D6-494D-98D1-991C6127C51C}" type="pres">
      <dgm:prSet presAssocID="{3E0722C6-8254-4547-9D35-A3102D54BCEC}" presName="connTx" presStyleLbl="parChTrans2D3" presStyleIdx="2" presStyleCnt="6"/>
      <dgm:spPr/>
      <dgm:t>
        <a:bodyPr/>
        <a:lstStyle/>
        <a:p/>
      </dgm:t>
    </dgm:pt>
    <dgm:pt modelId="{66294712-5DED-4710-B157-31B26E2A76C2}" type="pres">
      <dgm:prSet presAssocID="{33B56B50-33BB-4ABC-80BD-9685EBB14828}" presName="root2"/>
      <dgm:spPr/>
      <dgm:t>
        <a:bodyPr/>
        <a:lstStyle/>
        <a:p/>
      </dgm:t>
    </dgm:pt>
    <dgm:pt modelId="{7FE516F6-6F33-4426-9A48-B3ED43B7A5ED}" type="pres">
      <dgm:prSet presAssocID="{33B56B50-33BB-4ABC-80BD-9685EBB14828}" presName="LevelTwoTextNode" presStyleLbl="node3" presStyleIdx="2" presStyleCnt="6" custScaleX="179500">
        <dgm:presLayoutVars>
          <dgm:chPref val="3"/>
        </dgm:presLayoutVars>
      </dgm:prSet>
      <dgm:spPr/>
      <dgm:t>
        <a:bodyPr/>
        <a:lstStyle/>
        <a:p/>
      </dgm:t>
    </dgm:pt>
    <dgm:pt modelId="{9B572E46-0010-49AF-8EED-67CDB418D093}" type="pres">
      <dgm:prSet presAssocID="{33B56B50-33BB-4ABC-80BD-9685EBB14828}" presName="level3hierChild"/>
      <dgm:spPr/>
      <dgm:t>
        <a:bodyPr/>
        <a:lstStyle/>
        <a:p/>
      </dgm:t>
    </dgm:pt>
    <dgm:pt modelId="{31B518B1-0FD6-46DB-96BC-E686EC9809F6}" type="pres">
      <dgm:prSet presAssocID="{C9C857DE-4123-4324-87AB-4ABC9FF866A7}" presName="conn2-1" presStyleLbl="parChTrans1D2" presStyleIdx="2" presStyleCnt="6"/>
      <dgm:spPr/>
      <dgm:t>
        <a:bodyPr/>
        <a:lstStyle/>
        <a:p/>
      </dgm:t>
    </dgm:pt>
    <dgm:pt modelId="{5F24BEBA-D63F-42C3-85D7-7D30D3190762}" type="pres">
      <dgm:prSet presAssocID="{C9C857DE-4123-4324-87AB-4ABC9FF866A7}" presName="connTx" presStyleLbl="parChTrans2D2" presStyleIdx="3" presStyleCnt="6"/>
      <dgm:spPr/>
      <dgm:t>
        <a:bodyPr/>
        <a:lstStyle/>
        <a:p/>
      </dgm:t>
    </dgm:pt>
    <dgm:pt modelId="{519D8ACB-3A3A-4EF7-BE48-B72C38C999F5}" type="pres">
      <dgm:prSet presAssocID="{C58E490B-4AE3-4284-817B-8CC1DE7934D1}" presName="root2"/>
      <dgm:spPr/>
      <dgm:t>
        <a:bodyPr/>
        <a:lstStyle/>
        <a:p/>
      </dgm:t>
    </dgm:pt>
    <dgm:pt modelId="{C28FC923-787C-4D3C-98BD-FDFF583705D5}" type="pres">
      <dgm:prSet presAssocID="{C58E490B-4AE3-4284-817B-8CC1DE7934D1}" presName="LevelTwoTextNode" presStyleLbl="node2" presStyleIdx="3" presStyleCnt="6">
        <dgm:presLayoutVars>
          <dgm:chPref val="3"/>
        </dgm:presLayoutVars>
      </dgm:prSet>
      <dgm:spPr/>
      <dgm:t>
        <a:bodyPr/>
        <a:lstStyle/>
        <a:p/>
      </dgm:t>
    </dgm:pt>
    <dgm:pt modelId="{6AB16075-1B8F-4B3F-A1ED-A825AE5BD669}" type="pres">
      <dgm:prSet presAssocID="{C58E490B-4AE3-4284-817B-8CC1DE7934D1}" presName="level3hierChild"/>
      <dgm:spPr/>
      <dgm:t>
        <a:bodyPr/>
        <a:lstStyle/>
        <a:p/>
      </dgm:t>
    </dgm:pt>
    <dgm:pt modelId="{20705F44-C57F-4586-AC19-37CF0A56A4E4}" type="pres">
      <dgm:prSet presAssocID="{183A3C8F-BB3F-450C-99E8-937D506E79B7}" presName="conn2-1" presStyleLbl="parChTrans1D3" presStyleIdx="2" presStyleCnt="6"/>
      <dgm:spPr/>
      <dgm:t>
        <a:bodyPr/>
        <a:lstStyle/>
        <a:p/>
      </dgm:t>
    </dgm:pt>
    <dgm:pt modelId="{92AE6539-126D-4167-A360-7A5373958A1F}" type="pres">
      <dgm:prSet presAssocID="{183A3C8F-BB3F-450C-99E8-937D506E79B7}" presName="connTx" presStyleLbl="parChTrans2D3" presStyleIdx="3" presStyleCnt="6"/>
      <dgm:spPr/>
      <dgm:t>
        <a:bodyPr/>
        <a:lstStyle/>
        <a:p/>
      </dgm:t>
    </dgm:pt>
    <dgm:pt modelId="{7525FE47-B100-4E75-B0D0-B910CAAED798}" type="pres">
      <dgm:prSet presAssocID="{4BB21404-FAA9-4633-9781-CCA1D0CE2D5F}" presName="root2"/>
      <dgm:spPr/>
      <dgm:t>
        <a:bodyPr/>
        <a:lstStyle/>
        <a:p/>
      </dgm:t>
    </dgm:pt>
    <dgm:pt modelId="{0B6BAF77-3E97-4899-8D3B-BA3BBF280B1B}" type="pres">
      <dgm:prSet presAssocID="{4BB21404-FAA9-4633-9781-CCA1D0CE2D5F}" presName="LevelTwoTextNode" presStyleLbl="node3" presStyleIdx="3" presStyleCnt="6" custScaleX="179832">
        <dgm:presLayoutVars>
          <dgm:chPref val="3"/>
        </dgm:presLayoutVars>
      </dgm:prSet>
      <dgm:spPr/>
      <dgm:t>
        <a:bodyPr/>
        <a:lstStyle/>
        <a:p/>
      </dgm:t>
    </dgm:pt>
    <dgm:pt modelId="{8D68CAAB-ACA4-430C-B86E-2DE01131FE2E}" type="pres">
      <dgm:prSet presAssocID="{4BB21404-FAA9-4633-9781-CCA1D0CE2D5F}" presName="level3hierChild"/>
      <dgm:spPr/>
      <dgm:t>
        <a:bodyPr/>
        <a:lstStyle/>
        <a:p/>
      </dgm:t>
    </dgm:pt>
    <dgm:pt modelId="{98766361-F213-484C-BF2B-4C36D6D5FC56}" type="pres">
      <dgm:prSet presAssocID="{073E5DB2-4ED1-44CF-9216-F64DF027211E}" presName="conn2-1" presStyleLbl="parChTrans1D2" presStyleIdx="1" presStyleCnt="6"/>
      <dgm:spPr/>
      <dgm:t>
        <a:bodyPr/>
        <a:lstStyle/>
        <a:p/>
      </dgm:t>
    </dgm:pt>
    <dgm:pt modelId="{54E2E795-7C2F-44F8-9993-D1113B07A4E9}" type="pres">
      <dgm:prSet presAssocID="{073E5DB2-4ED1-44CF-9216-F64DF027211E}" presName="connTx" presStyleLbl="parChTrans2D2" presStyleIdx="4" presStyleCnt="6"/>
      <dgm:spPr/>
      <dgm:t>
        <a:bodyPr/>
        <a:lstStyle/>
        <a:p/>
      </dgm:t>
    </dgm:pt>
    <dgm:pt modelId="{762A9753-FF91-4D4E-8C26-0BC3FF3E6E8C}" type="pres">
      <dgm:prSet presAssocID="{116A23B2-2C86-49F5-B1AF-FF8BD38E0FD5}" presName="root2"/>
      <dgm:spPr/>
      <dgm:t>
        <a:bodyPr/>
        <a:lstStyle/>
        <a:p/>
      </dgm:t>
    </dgm:pt>
    <dgm:pt modelId="{574640BB-7050-40B9-90EC-8ED32CA28C1C}" type="pres">
      <dgm:prSet presAssocID="{116A23B2-2C86-49F5-B1AF-FF8BD38E0FD5}" presName="LevelTwoTextNode" presStyleLbl="node2" presStyleIdx="4" presStyleCnt="6">
        <dgm:presLayoutVars>
          <dgm:chPref val="3"/>
        </dgm:presLayoutVars>
      </dgm:prSet>
      <dgm:spPr/>
      <dgm:t>
        <a:bodyPr/>
        <a:lstStyle/>
        <a:p/>
      </dgm:t>
    </dgm:pt>
    <dgm:pt modelId="{6400342C-E1CA-4B8B-B364-7653305DE511}" type="pres">
      <dgm:prSet presAssocID="{116A23B2-2C86-49F5-B1AF-FF8BD38E0FD5}" presName="level3hierChild"/>
      <dgm:spPr/>
      <dgm:t>
        <a:bodyPr/>
        <a:lstStyle/>
        <a:p/>
      </dgm:t>
    </dgm:pt>
    <dgm:pt modelId="{0E0CC7C5-60A1-433E-827B-1ACA96100AC0}" type="pres">
      <dgm:prSet presAssocID="{5F78F761-C1E6-487F-B5B6-D322D2375C1F}" presName="conn2-1" presStyleLbl="parChTrans1D3" presStyleIdx="1" presStyleCnt="6"/>
      <dgm:spPr/>
      <dgm:t>
        <a:bodyPr/>
        <a:lstStyle/>
        <a:p/>
      </dgm:t>
    </dgm:pt>
    <dgm:pt modelId="{7330E8B1-E431-426C-8150-802C714725B8}" type="pres">
      <dgm:prSet presAssocID="{5F78F761-C1E6-487F-B5B6-D322D2375C1F}" presName="connTx" presStyleLbl="parChTrans2D3" presStyleIdx="4" presStyleCnt="6"/>
      <dgm:spPr/>
      <dgm:t>
        <a:bodyPr/>
        <a:lstStyle/>
        <a:p/>
      </dgm:t>
    </dgm:pt>
    <dgm:pt modelId="{F2F16598-890A-4A69-B18A-D8E494A42C9F}" type="pres">
      <dgm:prSet presAssocID="{343B488E-2AC4-4002-AB52-27CB3281BDC7}" presName="root2"/>
      <dgm:spPr/>
      <dgm:t>
        <a:bodyPr/>
        <a:lstStyle/>
        <a:p/>
      </dgm:t>
    </dgm:pt>
    <dgm:pt modelId="{3BA75933-375E-4400-9EA3-AB98F5446221}" type="pres">
      <dgm:prSet presAssocID="{343B488E-2AC4-4002-AB52-27CB3281BDC7}" presName="LevelTwoTextNode" presStyleLbl="node3" presStyleIdx="4" presStyleCnt="6" custScaleX="178874">
        <dgm:presLayoutVars>
          <dgm:chPref val="3"/>
        </dgm:presLayoutVars>
      </dgm:prSet>
      <dgm:spPr/>
      <dgm:t>
        <a:bodyPr/>
        <a:lstStyle/>
        <a:p/>
      </dgm:t>
    </dgm:pt>
    <dgm:pt modelId="{79158485-BC6F-442C-A273-41351357A040}" type="pres">
      <dgm:prSet presAssocID="{343B488E-2AC4-4002-AB52-27CB3281BDC7}" presName="level3hierChild"/>
      <dgm:spPr/>
      <dgm:t>
        <a:bodyPr/>
        <a:lstStyle/>
        <a:p/>
      </dgm:t>
    </dgm:pt>
    <dgm:pt modelId="{04774735-CBC2-462D-AA16-2AF956E071B5}" type="pres">
      <dgm:prSet presAssocID="{1D36B45B-DDB9-4DB8-A47C-70C8EA894191}" presName="conn2-1" presStyleLbl="parChTrans1D2" presStyleCnt="6"/>
      <dgm:spPr/>
      <dgm:t>
        <a:bodyPr/>
        <a:lstStyle/>
        <a:p/>
      </dgm:t>
    </dgm:pt>
    <dgm:pt modelId="{10E4D732-A1D6-4198-82B3-87EAC121722B}" type="pres">
      <dgm:prSet presAssocID="{1D36B45B-DDB9-4DB8-A47C-70C8EA894191}" presName="connTx" presStyleLbl="parChTrans2D2" presStyleIdx="5" presStyleCnt="6"/>
      <dgm:spPr/>
      <dgm:t>
        <a:bodyPr/>
        <a:lstStyle/>
        <a:p/>
      </dgm:t>
    </dgm:pt>
    <dgm:pt modelId="{EB1C089C-451C-4C01-BD4F-07101A9158D9}" type="pres">
      <dgm:prSet presAssocID="{A6F2BFF5-FD54-4146-9A99-AB3DDB3ABD6B}" presName="root2"/>
      <dgm:spPr/>
      <dgm:t>
        <a:bodyPr/>
        <a:lstStyle/>
        <a:p/>
      </dgm:t>
    </dgm:pt>
    <dgm:pt modelId="{9E46E5B0-1853-468D-A7F1-195C9F229502}" type="pres">
      <dgm:prSet presAssocID="{A6F2BFF5-FD54-4146-9A99-AB3DDB3ABD6B}" presName="LevelTwoTextNode" presStyleLbl="node2" presStyleIdx="5" presStyleCnt="6">
        <dgm:presLayoutVars>
          <dgm:chPref val="3"/>
        </dgm:presLayoutVars>
      </dgm:prSet>
      <dgm:spPr/>
      <dgm:t>
        <a:bodyPr/>
        <a:lstStyle/>
        <a:p/>
      </dgm:t>
    </dgm:pt>
    <dgm:pt modelId="{12736F2B-E5CB-49D5-A9CA-97DFF1063B60}" type="pres">
      <dgm:prSet presAssocID="{A6F2BFF5-FD54-4146-9A99-AB3DDB3ABD6B}" presName="level3hierChild"/>
      <dgm:spPr/>
      <dgm:t>
        <a:bodyPr/>
        <a:lstStyle/>
        <a:p/>
      </dgm:t>
    </dgm:pt>
    <dgm:pt modelId="{3C372084-535B-4FD1-8351-5597C599E1DD}" type="pres">
      <dgm:prSet presAssocID="{004D9B2B-7B16-45EC-8622-29E196F8E642}" presName="conn2-1" presStyleLbl="parChTrans1D3" presStyleCnt="6"/>
      <dgm:spPr/>
      <dgm:t>
        <a:bodyPr/>
        <a:lstStyle/>
        <a:p/>
      </dgm:t>
    </dgm:pt>
    <dgm:pt modelId="{EC0ECAE2-D705-4BA0-A6EC-E9EF72259943}" type="pres">
      <dgm:prSet presAssocID="{004D9B2B-7B16-45EC-8622-29E196F8E642}" presName="connTx" presStyleLbl="parChTrans2D3" presStyleIdx="5" presStyleCnt="6"/>
      <dgm:spPr/>
      <dgm:t>
        <a:bodyPr/>
        <a:lstStyle/>
        <a:p/>
      </dgm:t>
    </dgm:pt>
    <dgm:pt modelId="{5AEFFC8B-DAE3-43F2-A47F-74B059E56CB6}" type="pres">
      <dgm:prSet presAssocID="{0EE17974-9E2F-4AD1-BF75-A218EB728744}" presName="root2"/>
      <dgm:spPr/>
      <dgm:t>
        <a:bodyPr/>
        <a:lstStyle/>
        <a:p/>
      </dgm:t>
    </dgm:pt>
    <dgm:pt modelId="{371A9533-A8C0-429D-989F-D1F50EE2A093}" type="pres">
      <dgm:prSet presAssocID="{0EE17974-9E2F-4AD1-BF75-A218EB728744}" presName="LevelTwoTextNode" presStyleLbl="node3" presStyleIdx="5" presStyleCnt="6" custScaleX="179169">
        <dgm:presLayoutVars>
          <dgm:chPref val="3"/>
        </dgm:presLayoutVars>
      </dgm:prSet>
      <dgm:spPr/>
      <dgm:t>
        <a:bodyPr/>
        <a:lstStyle/>
        <a:p/>
      </dgm:t>
    </dgm:pt>
    <dgm:pt modelId="{F7A96470-2952-4347-870B-50A83875E193}" type="pres">
      <dgm:prSet presAssocID="{0EE17974-9E2F-4AD1-BF75-A218EB728744}" presName="level3hierChild"/>
      <dgm:spPr/>
      <dgm:t>
        <a:bodyPr/>
        <a:lstStyle/>
        <a:p/>
      </dgm:t>
    </dgm:pt>
  </dgm:ptLst>
  <dgm:cxnLst>
    <dgm:cxn modelId="{5A3555B1-CF0F-4B0F-AE33-A94C84B4CBA8}" srcId="{7073CDFA-6487-4434-8628-325F6FB0D428}" destId="{D88CF2FF-08EB-4252-A026-ACF322DFB631}" srcOrd="0" destOrd="0" parTransId="{A6FED3FC-9DB6-4374-8C01-C2841A7F4EF5}" sibTransId="{067C920D-4AE5-4830-974B-009DC3E3BBA6}"/>
    <dgm:cxn modelId="{DF011E48-F3BC-43BC-AA31-3746F79C61D3}" srcId="{D88CF2FF-08EB-4252-A026-ACF322DFB631}" destId="{F2DF597B-7222-49AD-9A56-842BCFB9CBE1}" srcOrd="0" destOrd="0" parTransId="{7497523A-DF97-4C78-AAF7-7239263F928D}" sibTransId="{ACB7525D-6B56-4993-AD8E-A3BEC941B63F}"/>
    <dgm:cxn modelId="{8EE6111A-8A2E-4147-863B-511F32DBE19B}" srcId="{F2DF597B-7222-49AD-9A56-842BCFB9CBE1}" destId="{6071B164-EBD6-4780-9595-66EE408909F2}" srcOrd="0" destOrd="0" parTransId="{68659400-BED0-4EEC-92ED-AA14F9D7E0BC}" sibTransId="{C331A8FC-D12F-4759-A99C-52A7F839443B}"/>
    <dgm:cxn modelId="{99F5517F-1A76-40AA-B7B0-837C94672057}" srcId="{D88CF2FF-08EB-4252-A026-ACF322DFB631}" destId="{0FF6F16E-0D68-48A8-8791-BEBEC8282A09}" srcOrd="1" destOrd="0" parTransId="{6677B1DB-A2A3-4490-80B6-CBBF1069C9F3}" sibTransId="{ACBAC149-458F-4903-8CB5-34B8F053B686}"/>
    <dgm:cxn modelId="{7D0FF502-D053-4143-B1F6-F9C3E4D45CEA}" srcId="{0FF6F16E-0D68-48A8-8791-BEBEC8282A09}" destId="{48E60FFC-E6F8-4899-96BE-A0BC9FB935D3}" srcOrd="0" destOrd="0" parTransId="{D01F832C-70D3-48A6-8E59-DEF7B7EAF11B}" sibTransId="{73E49DC7-DD46-45BA-A04C-9A8DC30B6962}"/>
    <dgm:cxn modelId="{08996F53-252D-4006-93EE-BFC502DE02A0}" srcId="{D88CF2FF-08EB-4252-A026-ACF322DFB631}" destId="{0E1FE777-65A9-4EB7-8D05-2410682D25F9}" srcOrd="2" destOrd="0" parTransId="{5B790277-9409-4103-A338-F8392AA533ED}" sibTransId="{17F9F027-832D-4A2E-9A73-F472E96A3ABE}"/>
    <dgm:cxn modelId="{44132E30-A6CF-480B-8F4B-2FF3437563CF}" srcId="{0E1FE777-65A9-4EB7-8D05-2410682D25F9}" destId="{33B56B50-33BB-4ABC-80BD-9685EBB14828}" srcOrd="0" destOrd="0" parTransId="{3E0722C6-8254-4547-9D35-A3102D54BCEC}" sibTransId="{7D00E49F-D576-418C-96A8-132684E642ED}"/>
    <dgm:cxn modelId="{A4F837EF-7E31-4DD3-8383-2D114DBEBF07}" srcId="{D88CF2FF-08EB-4252-A026-ACF322DFB631}" destId="{C58E490B-4AE3-4284-817B-8CC1DE7934D1}" srcOrd="3" destOrd="0" parTransId="{C9C857DE-4123-4324-87AB-4ABC9FF866A7}" sibTransId="{669F2C7E-953F-4528-951B-EAB0041865DC}"/>
    <dgm:cxn modelId="{A5763238-EFDF-4CA6-806E-CE0A8D0F4CD4}" srcId="{C58E490B-4AE3-4284-817B-8CC1DE7934D1}" destId="{4BB21404-FAA9-4633-9781-CCA1D0CE2D5F}" srcOrd="0" destOrd="0" parTransId="{183A3C8F-BB3F-450C-99E8-937D506E79B7}" sibTransId="{61655526-835F-4588-8979-0363B5EA71EB}"/>
    <dgm:cxn modelId="{6A53E938-5F6C-45E8-A01E-BA6B97CF3AAF}" srcId="{D88CF2FF-08EB-4252-A026-ACF322DFB631}" destId="{116A23B2-2C86-49F5-B1AF-FF8BD38E0FD5}" srcOrd="4" destOrd="0" parTransId="{073E5DB2-4ED1-44CF-9216-F64DF027211E}" sibTransId="{EA034ADE-AF35-40DE-B338-FA3FE05730BE}"/>
    <dgm:cxn modelId="{E93A30A4-BA1F-41AD-BA7A-8A5B05A49A50}" srcId="{116A23B2-2C86-49F5-B1AF-FF8BD38E0FD5}" destId="{343B488E-2AC4-4002-AB52-27CB3281BDC7}" srcOrd="0" destOrd="0" parTransId="{5F78F761-C1E6-487F-B5B6-D322D2375C1F}" sibTransId="{7E63FE4D-A321-458F-A466-4407433E7C51}"/>
    <dgm:cxn modelId="{6AABBB3B-678F-4E61-A117-24C65E2F8ECC}" srcId="{D88CF2FF-08EB-4252-A026-ACF322DFB631}" destId="{A6F2BFF5-FD54-4146-9A99-AB3DDB3ABD6B}" srcOrd="5" destOrd="0" parTransId="{1D36B45B-DDB9-4DB8-A47C-70C8EA894191}" sibTransId="{447FF881-D2CC-4E69-93C1-005BA92CE2DE}"/>
    <dgm:cxn modelId="{329245D8-9791-4E9A-8415-531AB8355FE5}" srcId="{A6F2BFF5-FD54-4146-9A99-AB3DDB3ABD6B}" destId="{0EE17974-9E2F-4AD1-BF75-A218EB728744}" srcOrd="0" destOrd="0" parTransId="{004D9B2B-7B16-45EC-8622-29E196F8E642}" sibTransId="{E94FC5F9-F210-4781-8B0C-795FF4A9AA04}"/>
    <dgm:cxn modelId="{4BAAAF43-DB17-47B0-A798-C603948F1107}" type="presOf" srcId="{7073CDFA-6487-4434-8628-325F6FB0D428}" destId="{A3E5C507-41B7-4DA6-8515-ED1BFF9F8191}" srcOrd="0" destOrd="0" presId="urn:microsoft.com/office/officeart/2008/layout/HorizontalMultiLevelHierarchy"/>
    <dgm:cxn modelId="{58048280-1DEB-4D54-BCB4-9CEBFA35AEE1}" type="presParOf" srcId="{A3E5C507-41B7-4DA6-8515-ED1BFF9F8191}" destId="{9FD5CA69-DA40-4D22-A0DD-D7019F39F17A}" srcOrd="0" destOrd="0" presId="urn:microsoft.com/office/officeart/2008/layout/HorizontalMultiLevelHierarchy"/>
    <dgm:cxn modelId="{B45DD515-88E3-4260-8224-E5E9527E7246}" type="presParOf" srcId="{9FD5CA69-DA40-4D22-A0DD-D7019F39F17A}" destId="{E17E2116-02E2-42A6-8C6C-14ABFED5635C}" srcOrd="0" destOrd="0" presId="urn:microsoft.com/office/officeart/2008/layout/HorizontalMultiLevelHierarchy"/>
    <dgm:cxn modelId="{1BC42F4C-AF64-4EAB-8A9D-11CBDC75AEA4}" type="presOf" srcId="{D88CF2FF-08EB-4252-A026-ACF322DFB631}" destId="{E17E2116-02E2-42A6-8C6C-14ABFED5635C}" srcOrd="0" destOrd="0" presId="urn:microsoft.com/office/officeart/2008/layout/HorizontalMultiLevelHierarchy"/>
    <dgm:cxn modelId="{2012EBBB-6093-469E-A225-E8558E521090}" type="presParOf" srcId="{9FD5CA69-DA40-4D22-A0DD-D7019F39F17A}" destId="{D9460488-CBC5-4D5D-8A73-38E43114CE62}" srcOrd="1" destOrd="0" presId="urn:microsoft.com/office/officeart/2008/layout/HorizontalMultiLevelHierarchy"/>
    <dgm:cxn modelId="{6801F81D-6D83-4E03-BD6B-F55691F8D8D7}" type="presParOf" srcId="{D9460488-CBC5-4D5D-8A73-38E43114CE62}" destId="{317D1E3E-F524-47EF-B6B3-8658101BB775}" srcOrd="0" destOrd="0" presId="urn:microsoft.com/office/officeart/2008/layout/HorizontalMultiLevelHierarchy"/>
    <dgm:cxn modelId="{CE079F54-0127-4257-8CE3-F543E33E40E8}" type="presOf" srcId="{7497523A-DF97-4C78-AAF7-7239263F928D}" destId="{317D1E3E-F524-47EF-B6B3-8658101BB775}" srcOrd="0" destOrd="0" presId="urn:microsoft.com/office/officeart/2008/layout/HorizontalMultiLevelHierarchy"/>
    <dgm:cxn modelId="{E3B6E178-447D-4CF0-B3E7-52B2D87AA313}" type="presParOf" srcId="{317D1E3E-F524-47EF-B6B3-8658101BB775}" destId="{35AF901B-95D1-4BBD-A8F2-CE3B7130C4E4}" srcOrd="0" destOrd="0" presId="urn:microsoft.com/office/officeart/2008/layout/HorizontalMultiLevelHierarchy"/>
    <dgm:cxn modelId="{41AC0BAD-8B09-4C0E-9471-CE69E4B801F5}" type="presOf" srcId="{7497523A-DF97-4C78-AAF7-7239263F928D}" destId="{35AF901B-95D1-4BBD-A8F2-CE3B7130C4E4}" srcOrd="1" destOrd="0" presId="urn:microsoft.com/office/officeart/2008/layout/HorizontalMultiLevelHierarchy"/>
    <dgm:cxn modelId="{76C7797F-25A5-4421-9F3D-849CCFF7105A}" type="presParOf" srcId="{D9460488-CBC5-4D5D-8A73-38E43114CE62}" destId="{A1569761-374F-4E29-A54B-EF0417697959}" srcOrd="1" destOrd="0" presId="urn:microsoft.com/office/officeart/2008/layout/HorizontalMultiLevelHierarchy"/>
    <dgm:cxn modelId="{9A4126C4-AAAB-462B-9E2A-35201F61855F}" type="presParOf" srcId="{A1569761-374F-4E29-A54B-EF0417697959}" destId="{C365BEE4-57C8-4A1C-B9BC-32AEA95CF023}" srcOrd="0" destOrd="0" presId="urn:microsoft.com/office/officeart/2008/layout/HorizontalMultiLevelHierarchy"/>
    <dgm:cxn modelId="{4DD7D958-0180-4F41-8C51-2E9354FFBACD}" type="presOf" srcId="{F2DF597B-7222-49AD-9A56-842BCFB9CBE1}" destId="{C365BEE4-57C8-4A1C-B9BC-32AEA95CF023}" srcOrd="0" destOrd="0" presId="urn:microsoft.com/office/officeart/2008/layout/HorizontalMultiLevelHierarchy"/>
    <dgm:cxn modelId="{2808551C-8BCD-45B1-B20F-9BC1C1529F0B}" type="presParOf" srcId="{A1569761-374F-4E29-A54B-EF0417697959}" destId="{523B8E09-0722-41CD-A6B0-DE229AFCD26A}" srcOrd="1" destOrd="0" presId="urn:microsoft.com/office/officeart/2008/layout/HorizontalMultiLevelHierarchy"/>
    <dgm:cxn modelId="{9C38D342-DE96-461B-819E-3149A234F338}" type="presParOf" srcId="{523B8E09-0722-41CD-A6B0-DE229AFCD26A}" destId="{106112CA-81D8-45FA-B581-71A02D5A2AD8}" srcOrd="0" destOrd="0" presId="urn:microsoft.com/office/officeart/2008/layout/HorizontalMultiLevelHierarchy"/>
    <dgm:cxn modelId="{2108DE5E-DFBD-4FCE-8097-D2117DF025FF}" type="presOf" srcId="{68659400-BED0-4EEC-92ED-AA14F9D7E0BC}" destId="{106112CA-81D8-45FA-B581-71A02D5A2AD8}" srcOrd="0" destOrd="0" presId="urn:microsoft.com/office/officeart/2008/layout/HorizontalMultiLevelHierarchy"/>
    <dgm:cxn modelId="{2AF70D08-7EAC-46C3-8C71-BEA1E86451CD}" type="presParOf" srcId="{106112CA-81D8-45FA-B581-71A02D5A2AD8}" destId="{E25F7C50-ABB0-4A8C-94B1-6C6B7007E734}" srcOrd="0" destOrd="0" presId="urn:microsoft.com/office/officeart/2008/layout/HorizontalMultiLevelHierarchy"/>
    <dgm:cxn modelId="{84E21B0E-780F-4A35-AF73-D39576562D4A}" type="presOf" srcId="{68659400-BED0-4EEC-92ED-AA14F9D7E0BC}" destId="{E25F7C50-ABB0-4A8C-94B1-6C6B7007E734}" srcOrd="1" destOrd="0" presId="urn:microsoft.com/office/officeart/2008/layout/HorizontalMultiLevelHierarchy"/>
    <dgm:cxn modelId="{87475B2A-A648-4611-9EFF-3E022DA2BA10}" type="presParOf" srcId="{523B8E09-0722-41CD-A6B0-DE229AFCD26A}" destId="{0402931D-093F-480F-A772-B02D807A4C2F}" srcOrd="1" destOrd="0" presId="urn:microsoft.com/office/officeart/2008/layout/HorizontalMultiLevelHierarchy"/>
    <dgm:cxn modelId="{E8589090-6E05-4246-A816-1031DB6BA55A}" type="presParOf" srcId="{0402931D-093F-480F-A772-B02D807A4C2F}" destId="{5C366633-66FC-4C53-9881-49F1DDF32763}" srcOrd="0" destOrd="0" presId="urn:microsoft.com/office/officeart/2008/layout/HorizontalMultiLevelHierarchy"/>
    <dgm:cxn modelId="{27ED7890-F922-4179-AC03-8AE1E8A7A48C}" type="presOf" srcId="{6071B164-EBD6-4780-9595-66EE408909F2}" destId="{5C366633-66FC-4C53-9881-49F1DDF32763}" srcOrd="0" destOrd="0" presId="urn:microsoft.com/office/officeart/2008/layout/HorizontalMultiLevelHierarchy"/>
    <dgm:cxn modelId="{D3F18F6D-105B-4CEE-86F9-989039E7C434}" type="presParOf" srcId="{0402931D-093F-480F-A772-B02D807A4C2F}" destId="{F3D703EA-B6B3-4A79-9C1F-F835B39A720D}" srcOrd="1" destOrd="0" presId="urn:microsoft.com/office/officeart/2008/layout/HorizontalMultiLevelHierarchy"/>
    <dgm:cxn modelId="{30D9F932-627C-41A9-BEF1-065E9F737829}" type="presParOf" srcId="{D9460488-CBC5-4D5D-8A73-38E43114CE62}" destId="{E5A82A97-4B05-4498-9061-291FA71935C9}" srcOrd="2" destOrd="0" presId="urn:microsoft.com/office/officeart/2008/layout/HorizontalMultiLevelHierarchy"/>
    <dgm:cxn modelId="{2BF9A162-E966-45A5-9C08-C39301463BB1}" type="presOf" srcId="{6677B1DB-A2A3-4490-80B6-CBBF1069C9F3}" destId="{E5A82A97-4B05-4498-9061-291FA71935C9}" srcOrd="0" destOrd="0" presId="urn:microsoft.com/office/officeart/2008/layout/HorizontalMultiLevelHierarchy"/>
    <dgm:cxn modelId="{A64C2321-2E66-44E8-AED4-701CF5D3D5DB}" type="presParOf" srcId="{E5A82A97-4B05-4498-9061-291FA71935C9}" destId="{84E19ADF-6A86-4CE1-96C5-8B2A4D9E0935}" srcOrd="0" destOrd="0" presId="urn:microsoft.com/office/officeart/2008/layout/HorizontalMultiLevelHierarchy"/>
    <dgm:cxn modelId="{2AE581BF-54E8-4232-BC18-22F003D0BD7F}" type="presOf" srcId="{6677B1DB-A2A3-4490-80B6-CBBF1069C9F3}" destId="{84E19ADF-6A86-4CE1-96C5-8B2A4D9E0935}" srcOrd="1" destOrd="0" presId="urn:microsoft.com/office/officeart/2008/layout/HorizontalMultiLevelHierarchy"/>
    <dgm:cxn modelId="{108BA09C-6C0D-4258-93FF-1ED3399A1876}" type="presParOf" srcId="{D9460488-CBC5-4D5D-8A73-38E43114CE62}" destId="{48910E7B-9120-4F45-8AEA-15D6BA2E1330}" srcOrd="3" destOrd="0" presId="urn:microsoft.com/office/officeart/2008/layout/HorizontalMultiLevelHierarchy"/>
    <dgm:cxn modelId="{601E20B8-A024-41F1-931A-B4B07F9A6546}" type="presParOf" srcId="{48910E7B-9120-4F45-8AEA-15D6BA2E1330}" destId="{C495D367-3200-4957-BCDC-9092880FB2AF}" srcOrd="0" destOrd="0" presId="urn:microsoft.com/office/officeart/2008/layout/HorizontalMultiLevelHierarchy"/>
    <dgm:cxn modelId="{8E3AB632-1DDD-4A0D-816E-2CC543E88932}" type="presOf" srcId="{0FF6F16E-0D68-48A8-8791-BEBEC8282A09}" destId="{C495D367-3200-4957-BCDC-9092880FB2AF}" srcOrd="0" destOrd="0" presId="urn:microsoft.com/office/officeart/2008/layout/HorizontalMultiLevelHierarchy"/>
    <dgm:cxn modelId="{ADB4526F-60A7-46D6-9D16-013028A36077}" type="presParOf" srcId="{48910E7B-9120-4F45-8AEA-15D6BA2E1330}" destId="{3942C9A2-BA8E-47D3-B0E0-9BF1DAD42B71}" srcOrd="1" destOrd="0" presId="urn:microsoft.com/office/officeart/2008/layout/HorizontalMultiLevelHierarchy"/>
    <dgm:cxn modelId="{BBA9CB9F-3686-4DB4-9F3C-9D95DD5B9AF9}" type="presParOf" srcId="{3942C9A2-BA8E-47D3-B0E0-9BF1DAD42B71}" destId="{80C903BF-6AAB-4385-86AD-384865D11E43}" srcOrd="0" destOrd="0" presId="urn:microsoft.com/office/officeart/2008/layout/HorizontalMultiLevelHierarchy"/>
    <dgm:cxn modelId="{98A89591-75AF-4053-9559-259A03BAD5A4}" type="presOf" srcId="{D01F832C-70D3-48A6-8E59-DEF7B7EAF11B}" destId="{80C903BF-6AAB-4385-86AD-384865D11E43}" srcOrd="0" destOrd="0" presId="urn:microsoft.com/office/officeart/2008/layout/HorizontalMultiLevelHierarchy"/>
    <dgm:cxn modelId="{CD73106D-8019-4F85-B2C1-84E3DA29F1AF}" type="presParOf" srcId="{80C903BF-6AAB-4385-86AD-384865D11E43}" destId="{2DFBACD6-8C03-48FE-970E-E37DC1DCE7CC}" srcOrd="0" destOrd="0" presId="urn:microsoft.com/office/officeart/2008/layout/HorizontalMultiLevelHierarchy"/>
    <dgm:cxn modelId="{B14E904A-0DB0-4F70-92E7-4BCFA35034BB}" type="presOf" srcId="{D01F832C-70D3-48A6-8E59-DEF7B7EAF11B}" destId="{2DFBACD6-8C03-48FE-970E-E37DC1DCE7CC}" srcOrd="1" destOrd="0" presId="urn:microsoft.com/office/officeart/2008/layout/HorizontalMultiLevelHierarchy"/>
    <dgm:cxn modelId="{8FF8645E-1CA2-4836-8964-482DBCAA9F74}" type="presParOf" srcId="{3942C9A2-BA8E-47D3-B0E0-9BF1DAD42B71}" destId="{E2DF3CF3-2917-4CCD-85CF-AB4583A12F0D}" srcOrd="1" destOrd="0" presId="urn:microsoft.com/office/officeart/2008/layout/HorizontalMultiLevelHierarchy"/>
    <dgm:cxn modelId="{D731D6F2-17FE-4D92-928C-87972FAEE61F}" type="presParOf" srcId="{E2DF3CF3-2917-4CCD-85CF-AB4583A12F0D}" destId="{84D2E0B7-5012-48C3-AF46-69E009A98C42}" srcOrd="0" destOrd="0" presId="urn:microsoft.com/office/officeart/2008/layout/HorizontalMultiLevelHierarchy"/>
    <dgm:cxn modelId="{A7278B0C-D65E-40D2-AD57-DAD934D2C525}" type="presOf" srcId="{48E60FFC-E6F8-4899-96BE-A0BC9FB935D3}" destId="{84D2E0B7-5012-48C3-AF46-69E009A98C42}" srcOrd="0" destOrd="0" presId="urn:microsoft.com/office/officeart/2008/layout/HorizontalMultiLevelHierarchy"/>
    <dgm:cxn modelId="{D38C15E0-8351-4787-9181-CDE9AC041A83}" type="presParOf" srcId="{E2DF3CF3-2917-4CCD-85CF-AB4583A12F0D}" destId="{67C0CDB7-8D3B-4634-AE0D-0FAF2B44B2CD}" srcOrd="1" destOrd="0" presId="urn:microsoft.com/office/officeart/2008/layout/HorizontalMultiLevelHierarchy"/>
    <dgm:cxn modelId="{D101CF5A-2BC8-441F-B90A-16601CB8382C}" type="presParOf" srcId="{D9460488-CBC5-4D5D-8A73-38E43114CE62}" destId="{F5D352DD-52C3-40E7-AFB6-2305A68A2F51}" srcOrd="4" destOrd="0" presId="urn:microsoft.com/office/officeart/2008/layout/HorizontalMultiLevelHierarchy"/>
    <dgm:cxn modelId="{ACCF6476-EC80-4FBE-85B9-293B656E2362}" type="presOf" srcId="{5B790277-9409-4103-A338-F8392AA533ED}" destId="{F5D352DD-52C3-40E7-AFB6-2305A68A2F51}" srcOrd="0" destOrd="0" presId="urn:microsoft.com/office/officeart/2008/layout/HorizontalMultiLevelHierarchy"/>
    <dgm:cxn modelId="{53ADF6A9-B66F-420C-B93E-F79C6612CEF1}" type="presParOf" srcId="{F5D352DD-52C3-40E7-AFB6-2305A68A2F51}" destId="{5E3118EA-00C3-4CC2-847A-255CA3275870}" srcOrd="0" destOrd="0" presId="urn:microsoft.com/office/officeart/2008/layout/HorizontalMultiLevelHierarchy"/>
    <dgm:cxn modelId="{EBA77E9B-1A85-4014-8A90-A5067B7A0BC8}" type="presOf" srcId="{5B790277-9409-4103-A338-F8392AA533ED}" destId="{5E3118EA-00C3-4CC2-847A-255CA3275870}" srcOrd="1" destOrd="0" presId="urn:microsoft.com/office/officeart/2008/layout/HorizontalMultiLevelHierarchy"/>
    <dgm:cxn modelId="{6D78E838-1A57-452D-8F1D-DC7A5989B667}" type="presParOf" srcId="{D9460488-CBC5-4D5D-8A73-38E43114CE62}" destId="{9A764E06-1928-4408-902F-572CEFCB75AF}" srcOrd="5" destOrd="0" presId="urn:microsoft.com/office/officeart/2008/layout/HorizontalMultiLevelHierarchy"/>
    <dgm:cxn modelId="{D5493852-43FC-41A2-BA3B-A62A40B1F523}" type="presParOf" srcId="{9A764E06-1928-4408-902F-572CEFCB75AF}" destId="{355C0B4A-2BB0-4DE9-96A8-A14448B743AE}" srcOrd="0" destOrd="0" presId="urn:microsoft.com/office/officeart/2008/layout/HorizontalMultiLevelHierarchy"/>
    <dgm:cxn modelId="{50459CBA-916C-4EF6-BC40-C4135691B47A}" type="presOf" srcId="{0E1FE777-65A9-4EB7-8D05-2410682D25F9}" destId="{355C0B4A-2BB0-4DE9-96A8-A14448B743AE}" srcOrd="0" destOrd="0" presId="urn:microsoft.com/office/officeart/2008/layout/HorizontalMultiLevelHierarchy"/>
    <dgm:cxn modelId="{93717795-457B-4B4F-AB16-D9BAF64F8C4E}" type="presParOf" srcId="{9A764E06-1928-4408-902F-572CEFCB75AF}" destId="{AD0C3EEF-964C-4A05-91F6-ECFE2C5775B8}" srcOrd="1" destOrd="0" presId="urn:microsoft.com/office/officeart/2008/layout/HorizontalMultiLevelHierarchy"/>
    <dgm:cxn modelId="{D1E4A5F6-C1F3-41C7-A15B-D81EAC7E77BE}" type="presParOf" srcId="{AD0C3EEF-964C-4A05-91F6-ECFE2C5775B8}" destId="{AB736860-AF65-49EF-957D-317887A73CAE}" srcOrd="0" destOrd="0" presId="urn:microsoft.com/office/officeart/2008/layout/HorizontalMultiLevelHierarchy"/>
    <dgm:cxn modelId="{5EF85016-89B4-4AE0-9E36-97F2C967DA7C}" type="presOf" srcId="{3E0722C6-8254-4547-9D35-A3102D54BCEC}" destId="{AB736860-AF65-49EF-957D-317887A73CAE}" srcOrd="0" destOrd="0" presId="urn:microsoft.com/office/officeart/2008/layout/HorizontalMultiLevelHierarchy"/>
    <dgm:cxn modelId="{02F0DD46-C82D-42EA-8180-4A5B29218C51}" type="presParOf" srcId="{AB736860-AF65-49EF-957D-317887A73CAE}" destId="{AFD9FBD0-98D6-494D-98D1-991C6127C51C}" srcOrd="0" destOrd="0" presId="urn:microsoft.com/office/officeart/2008/layout/HorizontalMultiLevelHierarchy"/>
    <dgm:cxn modelId="{71B7B963-FDE4-4AC5-92D7-4C00C84AF27C}" type="presOf" srcId="{3E0722C6-8254-4547-9D35-A3102D54BCEC}" destId="{AFD9FBD0-98D6-494D-98D1-991C6127C51C}" srcOrd="1" destOrd="0" presId="urn:microsoft.com/office/officeart/2008/layout/HorizontalMultiLevelHierarchy"/>
    <dgm:cxn modelId="{2CC16D39-8B17-4C78-9450-C66788AD8DE6}" type="presParOf" srcId="{AD0C3EEF-964C-4A05-91F6-ECFE2C5775B8}" destId="{66294712-5DED-4710-B157-31B26E2A76C2}" srcOrd="1" destOrd="0" presId="urn:microsoft.com/office/officeart/2008/layout/HorizontalMultiLevelHierarchy"/>
    <dgm:cxn modelId="{C1E4652F-6245-46E0-A291-463E4E40A127}" type="presParOf" srcId="{66294712-5DED-4710-B157-31B26E2A76C2}" destId="{7FE516F6-6F33-4426-9A48-B3ED43B7A5ED}" srcOrd="0" destOrd="0" presId="urn:microsoft.com/office/officeart/2008/layout/HorizontalMultiLevelHierarchy"/>
    <dgm:cxn modelId="{F0342342-6A89-4F5F-A8D8-FD6ECA543376}" type="presOf" srcId="{33B56B50-33BB-4ABC-80BD-9685EBB14828}" destId="{7FE516F6-6F33-4426-9A48-B3ED43B7A5ED}" srcOrd="0" destOrd="0" presId="urn:microsoft.com/office/officeart/2008/layout/HorizontalMultiLevelHierarchy"/>
    <dgm:cxn modelId="{0FFB750A-D085-4EB3-9A16-5D564196E588}" type="presParOf" srcId="{66294712-5DED-4710-B157-31B26E2A76C2}" destId="{9B572E46-0010-49AF-8EED-67CDB418D093}" srcOrd="1" destOrd="0" presId="urn:microsoft.com/office/officeart/2008/layout/HorizontalMultiLevelHierarchy"/>
    <dgm:cxn modelId="{0AB68985-9083-4985-A59D-2C145E48FB72}" type="presParOf" srcId="{D9460488-CBC5-4D5D-8A73-38E43114CE62}" destId="{31B518B1-0FD6-46DB-96BC-E686EC9809F6}" srcOrd="6" destOrd="0" presId="urn:microsoft.com/office/officeart/2008/layout/HorizontalMultiLevelHierarchy"/>
    <dgm:cxn modelId="{2C458867-CCA3-44FD-80C8-C09A87E9A5BB}" type="presOf" srcId="{C9C857DE-4123-4324-87AB-4ABC9FF866A7}" destId="{31B518B1-0FD6-46DB-96BC-E686EC9809F6}" srcOrd="0" destOrd="0" presId="urn:microsoft.com/office/officeart/2008/layout/HorizontalMultiLevelHierarchy"/>
    <dgm:cxn modelId="{315A6377-15C4-4543-95AF-37707EC05815}" type="presParOf" srcId="{31B518B1-0FD6-46DB-96BC-E686EC9809F6}" destId="{5F24BEBA-D63F-42C3-85D7-7D30D3190762}" srcOrd="0" destOrd="0" presId="urn:microsoft.com/office/officeart/2008/layout/HorizontalMultiLevelHierarchy"/>
    <dgm:cxn modelId="{E48551D4-15EB-4BD6-96AF-124B1EAC3849}" type="presOf" srcId="{C9C857DE-4123-4324-87AB-4ABC9FF866A7}" destId="{5F24BEBA-D63F-42C3-85D7-7D30D3190762}" srcOrd="1" destOrd="0" presId="urn:microsoft.com/office/officeart/2008/layout/HorizontalMultiLevelHierarchy"/>
    <dgm:cxn modelId="{529F650A-D21C-4BB7-A060-BBA7B09D28C8}" type="presParOf" srcId="{D9460488-CBC5-4D5D-8A73-38E43114CE62}" destId="{519D8ACB-3A3A-4EF7-BE48-B72C38C999F5}" srcOrd="7" destOrd="0" presId="urn:microsoft.com/office/officeart/2008/layout/HorizontalMultiLevelHierarchy"/>
    <dgm:cxn modelId="{A9DC9D02-0DFA-4EA0-909D-E1E6FB2B3233}" type="presParOf" srcId="{519D8ACB-3A3A-4EF7-BE48-B72C38C999F5}" destId="{C28FC923-787C-4D3C-98BD-FDFF583705D5}" srcOrd="0" destOrd="0" presId="urn:microsoft.com/office/officeart/2008/layout/HorizontalMultiLevelHierarchy"/>
    <dgm:cxn modelId="{C233EC4F-BF5A-445E-BC7D-86B10AFD8E71}" type="presOf" srcId="{C58E490B-4AE3-4284-817B-8CC1DE7934D1}" destId="{C28FC923-787C-4D3C-98BD-FDFF583705D5}" srcOrd="0" destOrd="0" presId="urn:microsoft.com/office/officeart/2008/layout/HorizontalMultiLevelHierarchy"/>
    <dgm:cxn modelId="{936CB3B7-D776-4383-BE47-4ECD53245490}" type="presParOf" srcId="{519D8ACB-3A3A-4EF7-BE48-B72C38C999F5}" destId="{6AB16075-1B8F-4B3F-A1ED-A825AE5BD669}" srcOrd="1" destOrd="0" presId="urn:microsoft.com/office/officeart/2008/layout/HorizontalMultiLevelHierarchy"/>
    <dgm:cxn modelId="{D2726A3F-F6C4-4C94-9CC0-264B7AD24DE4}" type="presParOf" srcId="{6AB16075-1B8F-4B3F-A1ED-A825AE5BD669}" destId="{20705F44-C57F-4586-AC19-37CF0A56A4E4}" srcOrd="0" destOrd="0" presId="urn:microsoft.com/office/officeart/2008/layout/HorizontalMultiLevelHierarchy"/>
    <dgm:cxn modelId="{4726E9F2-5E9E-4AEF-B0A5-EC68DC441618}" type="presOf" srcId="{183A3C8F-BB3F-450C-99E8-937D506E79B7}" destId="{20705F44-C57F-4586-AC19-37CF0A56A4E4}" srcOrd="0" destOrd="0" presId="urn:microsoft.com/office/officeart/2008/layout/HorizontalMultiLevelHierarchy"/>
    <dgm:cxn modelId="{B1A653C8-D415-4C3D-BC82-3394C7D66A96}" type="presParOf" srcId="{20705F44-C57F-4586-AC19-37CF0A56A4E4}" destId="{92AE6539-126D-4167-A360-7A5373958A1F}" srcOrd="0" destOrd="0" presId="urn:microsoft.com/office/officeart/2008/layout/HorizontalMultiLevelHierarchy"/>
    <dgm:cxn modelId="{87305B5E-A7EA-40BD-8227-0EC7102AFD66}" type="presOf" srcId="{183A3C8F-BB3F-450C-99E8-937D506E79B7}" destId="{92AE6539-126D-4167-A360-7A5373958A1F}" srcOrd="1" destOrd="0" presId="urn:microsoft.com/office/officeart/2008/layout/HorizontalMultiLevelHierarchy"/>
    <dgm:cxn modelId="{8BBB622F-9629-4C0C-8A78-8E7998DEFA3E}" type="presParOf" srcId="{6AB16075-1B8F-4B3F-A1ED-A825AE5BD669}" destId="{7525FE47-B100-4E75-B0D0-B910CAAED798}" srcOrd="1" destOrd="0" presId="urn:microsoft.com/office/officeart/2008/layout/HorizontalMultiLevelHierarchy"/>
    <dgm:cxn modelId="{EBA3699D-E699-4770-8048-EA63E0EBE9CE}" type="presParOf" srcId="{7525FE47-B100-4E75-B0D0-B910CAAED798}" destId="{0B6BAF77-3E97-4899-8D3B-BA3BBF280B1B}" srcOrd="0" destOrd="0" presId="urn:microsoft.com/office/officeart/2008/layout/HorizontalMultiLevelHierarchy"/>
    <dgm:cxn modelId="{BA8C2EFE-FDED-4A28-A861-EC1BB4AAE0DD}" type="presOf" srcId="{4BB21404-FAA9-4633-9781-CCA1D0CE2D5F}" destId="{0B6BAF77-3E97-4899-8D3B-BA3BBF280B1B}" srcOrd="0" destOrd="0" presId="urn:microsoft.com/office/officeart/2008/layout/HorizontalMultiLevelHierarchy"/>
    <dgm:cxn modelId="{9CC0F515-6BB2-4C75-98D3-67CBD950708A}" type="presParOf" srcId="{7525FE47-B100-4E75-B0D0-B910CAAED798}" destId="{8D68CAAB-ACA4-430C-B86E-2DE01131FE2E}" srcOrd="1" destOrd="0" presId="urn:microsoft.com/office/officeart/2008/layout/HorizontalMultiLevelHierarchy"/>
    <dgm:cxn modelId="{C4A8548A-2597-47B5-8C15-0DE5E038EB28}" type="presParOf" srcId="{D9460488-CBC5-4D5D-8A73-38E43114CE62}" destId="{98766361-F213-484C-BF2B-4C36D6D5FC56}" srcOrd="8" destOrd="0" presId="urn:microsoft.com/office/officeart/2008/layout/HorizontalMultiLevelHierarchy"/>
    <dgm:cxn modelId="{6DE4C923-81CE-488D-9609-AFC083FF264A}" type="presOf" srcId="{073E5DB2-4ED1-44CF-9216-F64DF027211E}" destId="{98766361-F213-484C-BF2B-4C36D6D5FC56}" srcOrd="0" destOrd="0" presId="urn:microsoft.com/office/officeart/2008/layout/HorizontalMultiLevelHierarchy"/>
    <dgm:cxn modelId="{4079CB17-F44D-4189-A6CE-6638E6A09DB1}" type="presParOf" srcId="{98766361-F213-484C-BF2B-4C36D6D5FC56}" destId="{54E2E795-7C2F-44F8-9993-D1113B07A4E9}" srcOrd="0" destOrd="0" presId="urn:microsoft.com/office/officeart/2008/layout/HorizontalMultiLevelHierarchy"/>
    <dgm:cxn modelId="{6D301625-90DE-4DBE-8B7B-5DA56285CA1C}" type="presOf" srcId="{073E5DB2-4ED1-44CF-9216-F64DF027211E}" destId="{54E2E795-7C2F-44F8-9993-D1113B07A4E9}" srcOrd="1" destOrd="0" presId="urn:microsoft.com/office/officeart/2008/layout/HorizontalMultiLevelHierarchy"/>
    <dgm:cxn modelId="{74831910-0267-4126-A41F-7ED36DEA4663}" type="presParOf" srcId="{D9460488-CBC5-4D5D-8A73-38E43114CE62}" destId="{762A9753-FF91-4D4E-8C26-0BC3FF3E6E8C}" srcOrd="9" destOrd="0" presId="urn:microsoft.com/office/officeart/2008/layout/HorizontalMultiLevelHierarchy"/>
    <dgm:cxn modelId="{D182B89D-2147-4E8A-9075-875EEABA7314}" type="presParOf" srcId="{762A9753-FF91-4D4E-8C26-0BC3FF3E6E8C}" destId="{574640BB-7050-40B9-90EC-8ED32CA28C1C}" srcOrd="0" destOrd="0" presId="urn:microsoft.com/office/officeart/2008/layout/HorizontalMultiLevelHierarchy"/>
    <dgm:cxn modelId="{E9319589-C61E-45C7-830A-B2B1FA3422A5}" type="presOf" srcId="{116A23B2-2C86-49F5-B1AF-FF8BD38E0FD5}" destId="{574640BB-7050-40B9-90EC-8ED32CA28C1C}" srcOrd="0" destOrd="0" presId="urn:microsoft.com/office/officeart/2008/layout/HorizontalMultiLevelHierarchy"/>
    <dgm:cxn modelId="{6F258AAD-465B-4CFB-8BC3-98ED6676AEE7}" type="presParOf" srcId="{762A9753-FF91-4D4E-8C26-0BC3FF3E6E8C}" destId="{6400342C-E1CA-4B8B-B364-7653305DE511}" srcOrd="1" destOrd="0" presId="urn:microsoft.com/office/officeart/2008/layout/HorizontalMultiLevelHierarchy"/>
    <dgm:cxn modelId="{823E4249-5769-47A8-A736-58E4C536D4DB}" type="presParOf" srcId="{6400342C-E1CA-4B8B-B364-7653305DE511}" destId="{0E0CC7C5-60A1-433E-827B-1ACA96100AC0}" srcOrd="0" destOrd="0" presId="urn:microsoft.com/office/officeart/2008/layout/HorizontalMultiLevelHierarchy"/>
    <dgm:cxn modelId="{55580CBE-5EFE-42D7-900C-CDF6F7C0BFEE}" type="presOf" srcId="{5F78F761-C1E6-487F-B5B6-D322D2375C1F}" destId="{0E0CC7C5-60A1-433E-827B-1ACA96100AC0}" srcOrd="0" destOrd="0" presId="urn:microsoft.com/office/officeart/2008/layout/HorizontalMultiLevelHierarchy"/>
    <dgm:cxn modelId="{57904A6E-0620-4B4F-9E08-E9B842CA29D0}" type="presParOf" srcId="{0E0CC7C5-60A1-433E-827B-1ACA96100AC0}" destId="{7330E8B1-E431-426C-8150-802C714725B8}" srcOrd="0" destOrd="0" presId="urn:microsoft.com/office/officeart/2008/layout/HorizontalMultiLevelHierarchy"/>
    <dgm:cxn modelId="{61C54FAD-CD9D-4EC3-8A9C-8A08DE4C4461}" type="presOf" srcId="{5F78F761-C1E6-487F-B5B6-D322D2375C1F}" destId="{7330E8B1-E431-426C-8150-802C714725B8}" srcOrd="1" destOrd="0" presId="urn:microsoft.com/office/officeart/2008/layout/HorizontalMultiLevelHierarchy"/>
    <dgm:cxn modelId="{D7268D4A-52A9-4537-BFD9-F4B1F6B07A7F}" type="presParOf" srcId="{6400342C-E1CA-4B8B-B364-7653305DE511}" destId="{F2F16598-890A-4A69-B18A-D8E494A42C9F}" srcOrd="1" destOrd="0" presId="urn:microsoft.com/office/officeart/2008/layout/HorizontalMultiLevelHierarchy"/>
    <dgm:cxn modelId="{171FFC62-141A-458F-82AA-9D43E1268EC0}" type="presParOf" srcId="{F2F16598-890A-4A69-B18A-D8E494A42C9F}" destId="{3BA75933-375E-4400-9EA3-AB98F5446221}" srcOrd="0" destOrd="0" presId="urn:microsoft.com/office/officeart/2008/layout/HorizontalMultiLevelHierarchy"/>
    <dgm:cxn modelId="{B5A7088D-E41A-4D24-A751-D430EC456FA5}" type="presOf" srcId="{343B488E-2AC4-4002-AB52-27CB3281BDC7}" destId="{3BA75933-375E-4400-9EA3-AB98F5446221}" srcOrd="0" destOrd="0" presId="urn:microsoft.com/office/officeart/2008/layout/HorizontalMultiLevelHierarchy"/>
    <dgm:cxn modelId="{9B87093E-F8A0-4A2B-80FD-C80533BB55E0}" type="presParOf" srcId="{F2F16598-890A-4A69-B18A-D8E494A42C9F}" destId="{79158485-BC6F-442C-A273-41351357A040}" srcOrd="1" destOrd="0" presId="urn:microsoft.com/office/officeart/2008/layout/HorizontalMultiLevelHierarchy"/>
    <dgm:cxn modelId="{58CC30AC-760F-4397-A51B-BC9DEDA4A5C5}" type="presParOf" srcId="{D9460488-CBC5-4D5D-8A73-38E43114CE62}" destId="{04774735-CBC2-462D-AA16-2AF956E071B5}" srcOrd="10" destOrd="0" presId="urn:microsoft.com/office/officeart/2008/layout/HorizontalMultiLevelHierarchy"/>
    <dgm:cxn modelId="{C6E1527C-E63C-4A48-A0A4-8B179E733F81}" type="presOf" srcId="{1D36B45B-DDB9-4DB8-A47C-70C8EA894191}" destId="{04774735-CBC2-462D-AA16-2AF956E071B5}" srcOrd="0" destOrd="0" presId="urn:microsoft.com/office/officeart/2008/layout/HorizontalMultiLevelHierarchy"/>
    <dgm:cxn modelId="{77D6097B-5E98-4378-86CB-FD6E28AA8E67}" type="presParOf" srcId="{04774735-CBC2-462D-AA16-2AF956E071B5}" destId="{10E4D732-A1D6-4198-82B3-87EAC121722B}" srcOrd="0" destOrd="0" presId="urn:microsoft.com/office/officeart/2008/layout/HorizontalMultiLevelHierarchy"/>
    <dgm:cxn modelId="{0B4DE08D-ACF2-420A-AAAE-E2439A24E23F}" type="presOf" srcId="{1D36B45B-DDB9-4DB8-A47C-70C8EA894191}" destId="{10E4D732-A1D6-4198-82B3-87EAC121722B}" srcOrd="1" destOrd="0" presId="urn:microsoft.com/office/officeart/2008/layout/HorizontalMultiLevelHierarchy"/>
    <dgm:cxn modelId="{0E010A2A-D7E3-4971-A924-EED123A16006}" type="presParOf" srcId="{D9460488-CBC5-4D5D-8A73-38E43114CE62}" destId="{EB1C089C-451C-4C01-BD4F-07101A9158D9}" srcOrd="11" destOrd="0" presId="urn:microsoft.com/office/officeart/2008/layout/HorizontalMultiLevelHierarchy"/>
    <dgm:cxn modelId="{DFA8348A-438B-4800-BE77-0403F5BA1F41}" type="presParOf" srcId="{EB1C089C-451C-4C01-BD4F-07101A9158D9}" destId="{9E46E5B0-1853-468D-A7F1-195C9F229502}" srcOrd="0" destOrd="0" presId="urn:microsoft.com/office/officeart/2008/layout/HorizontalMultiLevelHierarchy"/>
    <dgm:cxn modelId="{E2080214-65BD-446D-8273-E37A7AA54DA4}" type="presOf" srcId="{A6F2BFF5-FD54-4146-9A99-AB3DDB3ABD6B}" destId="{9E46E5B0-1853-468D-A7F1-195C9F229502}" srcOrd="0" destOrd="0" presId="urn:microsoft.com/office/officeart/2008/layout/HorizontalMultiLevelHierarchy"/>
    <dgm:cxn modelId="{ADF5928F-5470-4F76-BC01-8D4BB204AD80}" type="presParOf" srcId="{EB1C089C-451C-4C01-BD4F-07101A9158D9}" destId="{12736F2B-E5CB-49D5-A9CA-97DFF1063B60}" srcOrd="1" destOrd="0" presId="urn:microsoft.com/office/officeart/2008/layout/HorizontalMultiLevelHierarchy"/>
    <dgm:cxn modelId="{6C884D0A-768C-41A0-8D0B-FBC9EEFD583F}" type="presParOf" srcId="{12736F2B-E5CB-49D5-A9CA-97DFF1063B60}" destId="{3C372084-535B-4FD1-8351-5597C599E1DD}" srcOrd="0" destOrd="0" presId="urn:microsoft.com/office/officeart/2008/layout/HorizontalMultiLevelHierarchy"/>
    <dgm:cxn modelId="{504FF4DC-1DC3-4419-A819-4326AF67D231}" type="presOf" srcId="{004D9B2B-7B16-45EC-8622-29E196F8E642}" destId="{3C372084-535B-4FD1-8351-5597C599E1DD}" srcOrd="0" destOrd="0" presId="urn:microsoft.com/office/officeart/2008/layout/HorizontalMultiLevelHierarchy"/>
    <dgm:cxn modelId="{066E5CDD-507A-4CCA-A204-E13182838E31}" type="presParOf" srcId="{3C372084-535B-4FD1-8351-5597C599E1DD}" destId="{EC0ECAE2-D705-4BA0-A6EC-E9EF72259943}" srcOrd="0" destOrd="0" presId="urn:microsoft.com/office/officeart/2008/layout/HorizontalMultiLevelHierarchy"/>
    <dgm:cxn modelId="{9EACE7A7-3240-491B-950D-B1FFE9C7DA01}" type="presOf" srcId="{004D9B2B-7B16-45EC-8622-29E196F8E642}" destId="{EC0ECAE2-D705-4BA0-A6EC-E9EF72259943}" srcOrd="1" destOrd="0" presId="urn:microsoft.com/office/officeart/2008/layout/HorizontalMultiLevelHierarchy"/>
    <dgm:cxn modelId="{9EA90B53-1406-4028-9D24-1314036DB66E}" type="presParOf" srcId="{12736F2B-E5CB-49D5-A9CA-97DFF1063B60}" destId="{5AEFFC8B-DAE3-43F2-A47F-74B059E56CB6}" srcOrd="1" destOrd="0" presId="urn:microsoft.com/office/officeart/2008/layout/HorizontalMultiLevelHierarchy"/>
    <dgm:cxn modelId="{982EA397-6CA0-47BB-9AFC-8F197B85342E}" type="presParOf" srcId="{5AEFFC8B-DAE3-43F2-A47F-74B059E56CB6}" destId="{371A9533-A8C0-429D-989F-D1F50EE2A093}" srcOrd="0" destOrd="0" presId="urn:microsoft.com/office/officeart/2008/layout/HorizontalMultiLevelHierarchy"/>
    <dgm:cxn modelId="{BA91FA0A-67D5-47BF-A8CA-F005A26B5A9D}" type="presOf" srcId="{0EE17974-9E2F-4AD1-BF75-A218EB728744}" destId="{371A9533-A8C0-429D-989F-D1F50EE2A093}" srcOrd="0" destOrd="0" presId="urn:microsoft.com/office/officeart/2008/layout/HorizontalMultiLevelHierarchy"/>
    <dgm:cxn modelId="{9B9F9EAC-8D74-4F15-A348-5957DF5339F8}" type="presParOf" srcId="{5AEFFC8B-DAE3-43F2-A47F-74B059E56CB6}" destId="{F7A96470-2952-4347-870B-50A83875E193}" srcOrd="1" destOrd="0" presId="urn:microsoft.com/office/officeart/2008/layout/HorizontalMultiLevelHierarchy"/>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4" name=""/>
      <dsp:cNvGrpSpPr/>
    </dsp:nvGrpSpPr>
    <dsp:grpSpPr/>
    <dsp:sp modelId="{3C372084-535B-4FD1-8351-5597C599E1DD}">
      <dsp:nvSpPr>
        <dsp:cNvPr id="15" name=""/>
        <dsp:cNvSpPr/>
      </dsp:nvSpPr>
      <dsp:spPr>
        <a:xfrm>
          <a:off x="5161776" y="6080380"/>
          <a:ext cx="594892" cy="91440"/>
        </a:xfrm>
        <a:custGeom>
          <a:rect l="0" t="0" r="0" b="0"/>
          <a:pathLst>
            <a:path>
              <a:moveTo>
                <a:pt x="0" y="45720"/>
              </a:moveTo>
              <a:lnTo>
                <a:pt x="594892" y="45720"/>
              </a:lnTo>
            </a:path>
          </a:pathLst>
        </a:custGeom>
        <a:noFill/>
        <a:ln w="1905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5444350" y="6111228"/>
        <a:ext cx="29744" cy="29744"/>
      </dsp:txXfrm>
    </dsp:sp>
    <dsp:sp modelId="{04774735-CBC2-462D-AA16-2AF956E071B5}">
      <dsp:nvSpPr>
        <dsp:cNvPr id="16" name=""/>
        <dsp:cNvSpPr/>
      </dsp:nvSpPr>
      <dsp:spPr>
        <a:xfrm>
          <a:off x="1592422" y="3292201"/>
          <a:ext cx="594892" cy="2833899"/>
        </a:xfrm>
        <a:custGeom>
          <a:rect l="0" t="0" r="0" b="0"/>
          <a:pathLst>
            <a:path>
              <a:moveTo>
                <a:pt x="0" y="0"/>
              </a:moveTo>
              <a:lnTo>
                <a:pt x="297446" y="0"/>
              </a:lnTo>
              <a:lnTo>
                <a:pt x="297446" y="2833899"/>
              </a:lnTo>
              <a:lnTo>
                <a:pt x="594892" y="2833899"/>
              </a:lnTo>
            </a:path>
          </a:pathLst>
        </a:custGeom>
        <a:noFill/>
        <a:ln w="1905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1817477" y="4636759"/>
        <a:ext cx="144783" cy="144783"/>
      </dsp:txXfrm>
    </dsp:sp>
    <dsp:sp modelId="{0E0CC7C5-60A1-433E-827B-1ACA96100AC0}">
      <dsp:nvSpPr>
        <dsp:cNvPr id="17" name=""/>
        <dsp:cNvSpPr/>
      </dsp:nvSpPr>
      <dsp:spPr>
        <a:xfrm>
          <a:off x="5161776" y="4946820"/>
          <a:ext cx="594892" cy="91440"/>
        </a:xfrm>
        <a:custGeom>
          <a:rect l="0" t="0" r="0" b="0"/>
          <a:pathLst>
            <a:path>
              <a:moveTo>
                <a:pt x="0" y="45720"/>
              </a:moveTo>
              <a:lnTo>
                <a:pt x="594892" y="45720"/>
              </a:lnTo>
            </a:path>
          </a:pathLst>
        </a:custGeom>
        <a:noFill/>
        <a:ln w="1905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5444350" y="4977668"/>
        <a:ext cx="29744" cy="29744"/>
      </dsp:txXfrm>
    </dsp:sp>
    <dsp:sp modelId="{98766361-F213-484C-BF2B-4C36D6D5FC56}">
      <dsp:nvSpPr>
        <dsp:cNvPr id="18" name=""/>
        <dsp:cNvSpPr/>
      </dsp:nvSpPr>
      <dsp:spPr>
        <a:xfrm>
          <a:off x="1592422" y="3292201"/>
          <a:ext cx="594892" cy="1700339"/>
        </a:xfrm>
        <a:custGeom>
          <a:rect l="0" t="0" r="0" b="0"/>
          <a:pathLst>
            <a:path>
              <a:moveTo>
                <a:pt x="0" y="0"/>
              </a:moveTo>
              <a:lnTo>
                <a:pt x="297446" y="0"/>
              </a:lnTo>
              <a:lnTo>
                <a:pt x="297446" y="1700339"/>
              </a:lnTo>
              <a:lnTo>
                <a:pt x="594892" y="1700339"/>
              </a:lnTo>
            </a:path>
          </a:pathLst>
        </a:custGeom>
        <a:noFill/>
        <a:ln w="1905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1844834" y="4097335"/>
        <a:ext cx="90070" cy="90070"/>
      </dsp:txXfrm>
    </dsp:sp>
    <dsp:sp modelId="{20705F44-C57F-4586-AC19-37CF0A56A4E4}">
      <dsp:nvSpPr>
        <dsp:cNvPr id="19" name=""/>
        <dsp:cNvSpPr/>
      </dsp:nvSpPr>
      <dsp:spPr>
        <a:xfrm>
          <a:off x="5161776" y="3813260"/>
          <a:ext cx="594892" cy="91440"/>
        </a:xfrm>
        <a:custGeom>
          <a:rect l="0" t="0" r="0" b="0"/>
          <a:pathLst>
            <a:path>
              <a:moveTo>
                <a:pt x="0" y="45720"/>
              </a:moveTo>
              <a:lnTo>
                <a:pt x="594892" y="45720"/>
              </a:lnTo>
            </a:path>
          </a:pathLst>
        </a:custGeom>
        <a:noFill/>
        <a:ln w="1905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5444350" y="3844108"/>
        <a:ext cx="29744" cy="29744"/>
      </dsp:txXfrm>
    </dsp:sp>
    <dsp:sp modelId="{31B518B1-0FD6-46DB-96BC-E686EC9809F6}">
      <dsp:nvSpPr>
        <dsp:cNvPr id="20" name=""/>
        <dsp:cNvSpPr/>
      </dsp:nvSpPr>
      <dsp:spPr>
        <a:xfrm>
          <a:off x="1592422" y="3292201"/>
          <a:ext cx="594892" cy="566779"/>
        </a:xfrm>
        <a:custGeom>
          <a:rect l="0" t="0" r="0" b="0"/>
          <a:pathLst>
            <a:path>
              <a:moveTo>
                <a:pt x="0" y="0"/>
              </a:moveTo>
              <a:lnTo>
                <a:pt x="297446" y="0"/>
              </a:lnTo>
              <a:lnTo>
                <a:pt x="297446" y="566779"/>
              </a:lnTo>
              <a:lnTo>
                <a:pt x="594892" y="566779"/>
              </a:lnTo>
            </a:path>
          </a:pathLst>
        </a:custGeom>
        <a:noFill/>
        <a:ln w="1905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1869327" y="3555049"/>
        <a:ext cx="41083" cy="41083"/>
      </dsp:txXfrm>
    </dsp:sp>
    <dsp:sp modelId="{AB736860-AF65-49EF-957D-317887A73CAE}">
      <dsp:nvSpPr>
        <dsp:cNvPr id="21" name=""/>
        <dsp:cNvSpPr/>
      </dsp:nvSpPr>
      <dsp:spPr>
        <a:xfrm>
          <a:off x="5161776" y="2679701"/>
          <a:ext cx="594892" cy="91440"/>
        </a:xfrm>
        <a:custGeom>
          <a:rect l="0" t="0" r="0" b="0"/>
          <a:pathLst>
            <a:path>
              <a:moveTo>
                <a:pt x="0" y="45720"/>
              </a:moveTo>
              <a:lnTo>
                <a:pt x="594892" y="45720"/>
              </a:lnTo>
            </a:path>
          </a:pathLst>
        </a:custGeom>
        <a:noFill/>
        <a:ln w="1905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5444350" y="2710548"/>
        <a:ext cx="29744" cy="29744"/>
      </dsp:txXfrm>
    </dsp:sp>
    <dsp:sp modelId="{F5D352DD-52C3-40E7-AFB6-2305A68A2F51}">
      <dsp:nvSpPr>
        <dsp:cNvPr id="22" name=""/>
        <dsp:cNvSpPr/>
      </dsp:nvSpPr>
      <dsp:spPr>
        <a:xfrm>
          <a:off x="1592422" y="2725421"/>
          <a:ext cx="594892" cy="566779"/>
        </a:xfrm>
        <a:custGeom>
          <a:rect l="0" t="0" r="0" b="0"/>
          <a:pathLst>
            <a:path>
              <a:moveTo>
                <a:pt x="0" y="566779"/>
              </a:moveTo>
              <a:lnTo>
                <a:pt x="297446" y="566779"/>
              </a:lnTo>
              <a:lnTo>
                <a:pt x="297446" y="0"/>
              </a:lnTo>
              <a:lnTo>
                <a:pt x="594892" y="0"/>
              </a:lnTo>
            </a:path>
          </a:pathLst>
        </a:custGeom>
        <a:noFill/>
        <a:ln w="1905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1869327" y="2988269"/>
        <a:ext cx="41083" cy="41083"/>
      </dsp:txXfrm>
    </dsp:sp>
    <dsp:sp modelId="{80C903BF-6AAB-4385-86AD-384865D11E43}">
      <dsp:nvSpPr>
        <dsp:cNvPr id="23" name=""/>
        <dsp:cNvSpPr/>
      </dsp:nvSpPr>
      <dsp:spPr>
        <a:xfrm>
          <a:off x="5161776" y="1546141"/>
          <a:ext cx="594892" cy="91440"/>
        </a:xfrm>
        <a:custGeom>
          <a:rect l="0" t="0" r="0" b="0"/>
          <a:pathLst>
            <a:path>
              <a:moveTo>
                <a:pt x="0" y="45720"/>
              </a:moveTo>
              <a:lnTo>
                <a:pt x="594892" y="45720"/>
              </a:lnTo>
            </a:path>
          </a:pathLst>
        </a:custGeom>
        <a:noFill/>
        <a:ln w="1905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5444350" y="1576988"/>
        <a:ext cx="29744" cy="29744"/>
      </dsp:txXfrm>
    </dsp:sp>
    <dsp:sp modelId="{E5A82A97-4B05-4498-9061-291FA71935C9}">
      <dsp:nvSpPr>
        <dsp:cNvPr id="24" name=""/>
        <dsp:cNvSpPr/>
      </dsp:nvSpPr>
      <dsp:spPr>
        <a:xfrm>
          <a:off x="1592422" y="1591861"/>
          <a:ext cx="594892" cy="1700339"/>
        </a:xfrm>
        <a:custGeom>
          <a:rect l="0" t="0" r="0" b="0"/>
          <a:pathLst>
            <a:path>
              <a:moveTo>
                <a:pt x="0" y="1700339"/>
              </a:moveTo>
              <a:lnTo>
                <a:pt x="297446" y="1700339"/>
              </a:lnTo>
              <a:lnTo>
                <a:pt x="297446" y="0"/>
              </a:lnTo>
              <a:lnTo>
                <a:pt x="594892" y="0"/>
              </a:lnTo>
            </a:path>
          </a:pathLst>
        </a:custGeom>
        <a:noFill/>
        <a:ln w="1905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1844834" y="2396995"/>
        <a:ext cx="90070" cy="90070"/>
      </dsp:txXfrm>
    </dsp:sp>
    <dsp:sp modelId="{106112CA-81D8-45FA-B581-71A02D5A2AD8}">
      <dsp:nvSpPr>
        <dsp:cNvPr id="25" name=""/>
        <dsp:cNvSpPr/>
      </dsp:nvSpPr>
      <dsp:spPr>
        <a:xfrm>
          <a:off x="5161776" y="412581"/>
          <a:ext cx="594892" cy="91440"/>
        </a:xfrm>
        <a:custGeom>
          <a:rect l="0" t="0" r="0" b="0"/>
          <a:pathLst>
            <a:path>
              <a:moveTo>
                <a:pt x="0" y="45720"/>
              </a:moveTo>
              <a:lnTo>
                <a:pt x="594892" y="45720"/>
              </a:lnTo>
            </a:path>
          </a:pathLst>
        </a:custGeom>
        <a:noFill/>
        <a:ln w="1905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5444350" y="443428"/>
        <a:ext cx="29744" cy="29744"/>
      </dsp:txXfrm>
    </dsp:sp>
    <dsp:sp modelId="{317D1E3E-F524-47EF-B6B3-8658101BB775}">
      <dsp:nvSpPr>
        <dsp:cNvPr id="26" name=""/>
        <dsp:cNvSpPr/>
      </dsp:nvSpPr>
      <dsp:spPr>
        <a:xfrm>
          <a:off x="1592422" y="458301"/>
          <a:ext cx="594892" cy="2833899"/>
        </a:xfrm>
        <a:custGeom>
          <a:rect l="0" t="0" r="0" b="0"/>
          <a:pathLst>
            <a:path>
              <a:moveTo>
                <a:pt x="0" y="2833899"/>
              </a:moveTo>
              <a:lnTo>
                <a:pt x="297446" y="2833899"/>
              </a:lnTo>
              <a:lnTo>
                <a:pt x="297446" y="0"/>
              </a:lnTo>
              <a:lnTo>
                <a:pt x="594892" y="0"/>
              </a:lnTo>
            </a:path>
          </a:pathLst>
        </a:custGeom>
        <a:noFill/>
        <a:ln w="1905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rtl="1">
            <a:lnSpc>
              <a:spcPct val="90000"/>
            </a:lnSpc>
            <a:spcBef>
              <a:spcPct val="0"/>
            </a:spcBef>
            <a:spcAft>
              <a:spcPct val="35000"/>
            </a:spcAft>
            <a:buNone/>
          </a:pPr>
          <a:endParaRPr lang="ar-KW" sz="1200" b="1" kern="1200"/>
        </a:p>
      </dsp:txBody>
      <dsp:txXfrm>
        <a:off x="1817477" y="1802859"/>
        <a:ext cx="144783" cy="144783"/>
      </dsp:txXfrm>
    </dsp:sp>
    <dsp:sp modelId="{E17E2116-02E2-42A6-8C6C-14ABFED5635C}">
      <dsp:nvSpPr>
        <dsp:cNvPr id="27" name=""/>
        <dsp:cNvSpPr/>
      </dsp:nvSpPr>
      <dsp:spPr>
        <a:xfrm rot="16200000">
          <a:off x="-1247442" y="2838777"/>
          <a:ext cx="4772883"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ar-SA" sz="1200" b="1" kern="1200"/>
            <a:t>مكونات الروبوت </a:t>
          </a:r>
          <a:endParaRPr lang="ar-KW" sz="1200" b="1" kern="1200"/>
        </a:p>
      </dsp:txBody>
      <dsp:txXfrm>
        <a:off x="-1247442" y="2838777"/>
        <a:ext cx="4772883" cy="906847"/>
      </dsp:txXfrm>
    </dsp:sp>
    <dsp:sp modelId="{C365BEE4-57C8-4A1C-B9BC-32AEA95CF023}">
      <dsp:nvSpPr>
        <dsp:cNvPr id="28" name=""/>
        <dsp:cNvSpPr/>
      </dsp:nvSpPr>
      <dsp:spPr>
        <a:xfrm>
          <a:off x="2187315" y="4877"/>
          <a:ext cx="2974461"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Font typeface="+mj-l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وحدة المعالجة المركزية </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2187315" y="4877"/>
        <a:ext cx="2974461" cy="906847"/>
      </dsp:txXfrm>
    </dsp:sp>
    <dsp:sp modelId="{5C366633-66FC-4C53-9881-49F1DDF32763}">
      <dsp:nvSpPr>
        <dsp:cNvPr id="29" name=""/>
        <dsp:cNvSpPr/>
      </dsp:nvSpPr>
      <dsp:spPr>
        <a:xfrm>
          <a:off x="5756668" y="4877"/>
          <a:ext cx="5390259"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وتمثل وحدة المعالجة المركزية الدماغ بالنسبة للروبوت، وتعالج هذه الوحدة المعلومات التي يتم التعامل معها من البيئة من خلال أجهزة الاستشعار، ثم من خلال البرمجية الخاصة به لعمل الإجراء المناسب.</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5756668" y="4877"/>
        <a:ext cx="5390259" cy="906847"/>
      </dsp:txXfrm>
    </dsp:sp>
    <dsp:sp modelId="{C495D367-3200-4957-BCDC-9092880FB2AF}">
      <dsp:nvSpPr>
        <dsp:cNvPr id="30" name=""/>
        <dsp:cNvSpPr/>
      </dsp:nvSpPr>
      <dsp:spPr>
        <a:xfrm>
          <a:off x="2187315" y="1138437"/>
          <a:ext cx="2974461"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Font typeface="+mj-l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المستشعرات</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2187315" y="1138437"/>
        <a:ext cx="2974461" cy="906847"/>
      </dsp:txXfrm>
    </dsp:sp>
    <dsp:sp modelId="{84D2E0B7-5012-48C3-AF46-69E009A98C42}">
      <dsp:nvSpPr>
        <dsp:cNvPr id="31" name=""/>
        <dsp:cNvSpPr/>
      </dsp:nvSpPr>
      <dsp:spPr>
        <a:xfrm>
          <a:off x="5756668" y="1138437"/>
          <a:ext cx="5362388"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وتعمل هذه المستشعرات بوظائف مثل العين، والأذن، وتساعد هذه المستشعرات الروبوتات للحصول على المعلومات من البيئة من حولها، ويمكن أن يحتوي الروبوت على أنواع مختلفة من المستشعرات للمساعدة على أداء وظائف مختلفة، وتتضمن هذه المستشعرات الضوئية، والمستشعرات الصوتية، ومستشعرات الحرارة، ومستشعرات الاتصال، ومستشعرات القرب، والمسافات، ومستشعرات الضغط، ومستشعرات الموقع.</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5756668" y="1138437"/>
        <a:ext cx="5362388" cy="906847"/>
      </dsp:txXfrm>
    </dsp:sp>
    <dsp:sp modelId="{355C0B4A-2BB0-4DE9-96A8-A14448B743AE}">
      <dsp:nvSpPr>
        <dsp:cNvPr id="32" name=""/>
        <dsp:cNvSpPr/>
      </dsp:nvSpPr>
      <dsp:spPr>
        <a:xfrm>
          <a:off x="2187315" y="2271997"/>
          <a:ext cx="2974461"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Font typeface="+mj-l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الأجزاء الحركية</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2187315" y="2271997"/>
        <a:ext cx="2974461" cy="906847"/>
      </dsp:txXfrm>
    </dsp:sp>
    <dsp:sp modelId="{7FE516F6-6F33-4426-9A48-B3ED43B7A5ED}">
      <dsp:nvSpPr>
        <dsp:cNvPr id="33" name=""/>
        <dsp:cNvSpPr/>
      </dsp:nvSpPr>
      <dsp:spPr>
        <a:xfrm>
          <a:off x="5756668" y="2271997"/>
          <a:ext cx="5339157"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تعتبر هذه الأجزاء الحركية بمثابة وظيفة العضلات للروبوتات، وترتبط هذه الأجزاء الحركية بمحركات تساهم في دفع هذه الأجزاء الروبوتات للحركة، ويمكن أن تتكون هذه الأجزاء الحركية من أشكال مختلفة ومنها أجزاء هيدروليكية، وأجزاء تعمل بضغط الهواء، وأجزاء تعمل بالشحنات الكهربائية.</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5756668" y="2271997"/>
        <a:ext cx="5339157" cy="906847"/>
      </dsp:txXfrm>
    </dsp:sp>
    <dsp:sp modelId="{C28FC923-787C-4D3C-98BD-FDFF583705D5}">
      <dsp:nvSpPr>
        <dsp:cNvPr id="34" name=""/>
        <dsp:cNvSpPr/>
      </dsp:nvSpPr>
      <dsp:spPr>
        <a:xfrm>
          <a:off x="2187315" y="3405556"/>
          <a:ext cx="2974461"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Font typeface="+mj-l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المجسات</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2187315" y="3405556"/>
        <a:ext cx="2974461" cy="906847"/>
      </dsp:txXfrm>
    </dsp:sp>
    <dsp:sp modelId="{0B6BAF77-3E97-4899-8D3B-BA3BBF280B1B}">
      <dsp:nvSpPr>
        <dsp:cNvPr id="35" name=""/>
        <dsp:cNvSpPr/>
      </dsp:nvSpPr>
      <dsp:spPr>
        <a:xfrm>
          <a:off x="5756668" y="3405556"/>
          <a:ext cx="5349033"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وهي الأجزاء النهائية مثل الأطراف للروبوتات، وهذه الأجزاء تقوم بالعمل الحقيقي لكل روبوت، ومن الأمثلة</a:t>
          </a:r>
        </a:p>
        <a:p>
          <a:pPr marL="0" lvl="0" indent="0" algn="ctr" defTabSz="533400" rtl="1">
            <a:lnSpc>
              <a:spcPct val="90000"/>
            </a:lnSpc>
            <a:spcBef>
              <a:spcPct val="0"/>
            </a:spcBef>
            <a:spcAft>
              <a:spcPct val="35000"/>
            </a:spcAf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 عليها : أن الروبوتات في المصانع تكون نهاياتها شبيهة بالمفكات، ومشاعل اللحام، وغيرها.</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5756668" y="3405556"/>
        <a:ext cx="5349033" cy="906847"/>
      </dsp:txXfrm>
    </dsp:sp>
    <dsp:sp modelId="{574640BB-7050-40B9-90EC-8ED32CA28C1C}">
      <dsp:nvSpPr>
        <dsp:cNvPr id="36" name=""/>
        <dsp:cNvSpPr/>
      </dsp:nvSpPr>
      <dsp:spPr>
        <a:xfrm>
          <a:off x="2187315" y="4539116"/>
          <a:ext cx="2974461"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Font typeface="+mj-l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مصادر الطاقة</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2187315" y="4539116"/>
        <a:ext cx="2974461" cy="906847"/>
      </dsp:txXfrm>
    </dsp:sp>
    <dsp:sp modelId="{3BA75933-375E-4400-9EA3-AB98F5446221}">
      <dsp:nvSpPr>
        <dsp:cNvPr id="37" name=""/>
        <dsp:cNvSpPr/>
      </dsp:nvSpPr>
      <dsp:spPr>
        <a:xfrm>
          <a:off x="5756668" y="4539116"/>
          <a:ext cx="5320537"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تحتاج الروبوتات إلى مصدر للطاقة لأداء الوظائف المطلوبة منها، ويمكن الحصول على الطاقة بأشكال مختلفة، مثل المصادر الثابتة للطاقة الكهربائية، أو البطاريات عالية الجهد، أو الألواح الشمسة المنتجة للطاقة الكهربائية.</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5756668" y="4539116"/>
        <a:ext cx="5320537" cy="906847"/>
      </dsp:txXfrm>
    </dsp:sp>
    <dsp:sp modelId="{9E46E5B0-1853-468D-A7F1-195C9F229502}">
      <dsp:nvSpPr>
        <dsp:cNvPr id="38" name=""/>
        <dsp:cNvSpPr/>
      </dsp:nvSpPr>
      <dsp:spPr>
        <a:xfrm>
          <a:off x="2187315" y="5672676"/>
          <a:ext cx="2974461"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Font typeface="+mj-l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البرمجة</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2187315" y="5672676"/>
        <a:ext cx="2974461" cy="906847"/>
      </dsp:txXfrm>
    </dsp:sp>
    <dsp:sp modelId="{371A9533-A8C0-429D-989F-D1F50EE2A093}">
      <dsp:nvSpPr>
        <dsp:cNvPr id="39" name=""/>
        <dsp:cNvSpPr/>
      </dsp:nvSpPr>
      <dsp:spPr>
        <a:xfrm>
          <a:off x="5756668" y="5672676"/>
          <a:ext cx="5329312" cy="906847"/>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r>
            <a:rPr lang="ar-SA" sz="1200" b="1" kern="1200">
              <a:effectLst/>
              <a:latin typeface="Aptos" panose="020b0004020202020204" pitchFamily="34" charset="0"/>
              <a:ea typeface="Calibri" panose="020f0502020204030204" pitchFamily="34" charset="0"/>
              <a:cs typeface="Simplified Arabic" panose="02020603050405020304" pitchFamily="18" charset="-78"/>
            </a:rPr>
            <a:t>حيث لا يعتبر هذا جزء مادي من الروبوت ولكنه ما يزال جزء أساسي، وتعد البرمجة الجزء الذي يعادل المنطق لرد فعل الروبوت على المؤثرات الخارجية، أو طريقة أداء المهام المطلوبة منه، ويوضح له الخيارات التي يمكن القيام بها عند التعرض لأي موقف خلال اليوم.</a:t>
          </a:r>
          <a:endParaRPr lang="en-US" sz="1200" b="1" kern="1200">
            <a:effectLst/>
            <a:latin typeface="Aptos" panose="020b0004020202020204" pitchFamily="34" charset="0"/>
            <a:ea typeface="Aptos" panose="020b0004020202020204" pitchFamily="34" charset="0"/>
            <a:cs typeface="Arial" panose="020b0604020202020204" pitchFamily="34" charset="0"/>
          </a:endParaRPr>
        </a:p>
      </dsp:txBody>
      <dsp:txXfrm>
        <a:off x="5756668" y="5672676"/>
        <a:ext cx="5329312" cy="906847"/>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r:blip="">
            <dgm:adjLst/>
          </dgm:shape>
          <dgm:presOf/>
          <dgm:layoutNode name="LevelOneTextNode" styleLbl="node0">
            <dgm:varLst>
              <dgm:chPref val="3"/>
            </dgm:varLst>
            <dgm:alg type="tx">
              <dgm:param type="autoTxRot" val="grav"/>
            </dgm:alg>
            <dgm:choose name="Name9">
              <dgm:if name="Name10" func="var" arg="dir" op="equ" val="norm">
                <dgm:shape rot="270" type="rect" r:blip="">
                  <dgm:adjLst/>
                </dgm:shape>
              </dgm:if>
              <dgm:else name="Name11">
                <dgm:shape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fact="0.25"/>
                      <dgm:rule type="w" fact="0.8"/>
                      <dgm:rule type="primFontSz" val="5"/>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r:blip="">
                    <dgm:adjLst/>
                  </dgm:shape>
                  <dgm:presOf/>
                  <dgm:layoutNode name="LevelTwoTextNode">
                    <dgm:varLst>
                      <dgm:chPref val="3"/>
                    </dgm:varLst>
                    <dgm:alg type="tx"/>
                    <dgm:shape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r:blip="">
                      <dgm:adjLst/>
                    </dgm:shape>
                    <dgm:presOf/>
                    <dgm:forEach name="Name26" ref="repeat"/>
                  </dgm:layoutNode>
                </dgm:layoutNode>
              </dgm:forEach>
            </dgm:forEach>
          </dgm:layoutNode>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0DEEA6A-CDC8-4D4B-8E1F-07A77E0BA512}" type="datetimeFigureOut">
              <a:rPr lang="ar-KW" smtClean="0"/>
              <a:t>20/07/1445</a:t>
            </a:fld>
            <a:endParaRPr lang="ar-KW"/>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0EC2204-76B8-4625-9BEF-0A335849AC4B}" type="slidenum">
              <a:rPr lang="ar-KW" smtClean="0"/>
              <a:t>‹#›</a:t>
            </a:fld>
            <a:endParaRPr lang="ar-KW"/>
          </a:p>
        </p:txBody>
      </p:sp>
    </p:spTree>
    <p:extLst>
      <p:ext uri="{BB962C8B-B14F-4D97-AF65-F5344CB8AC3E}">
        <p14:creationId xmlns:p14="http://schemas.microsoft.com/office/powerpoint/2010/main" val="23268238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شريحة عنوان">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Date Placeholder 3"/>
          <p:cNvSpPr>
            <a:spLocks noGrp="1"/>
          </p:cNvSpPr>
          <p:nvPr>
            <p:ph type="dt" sz="half" idx="10"/>
          </p:nvPr>
        </p:nvSpPr>
        <p:spPr/>
        <p:txBody>
          <a:bodyPr/>
          <a:lstStyle/>
          <a:p>
            <a:fld id="{C4ED0EC2-977F-49C7-A67D-44CB3D8722B2}" type="datetimeFigureOut">
              <a:rPr lang="ar-KW" smtClean="0"/>
              <a:t>20/07/1445</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273007283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عنوان ونص عمودي">
    <p:spTree>
      <p:nvGrpSpPr>
        <p:cNvPr id="1" name=""/>
        <p:cNvGrpSpPr/>
        <p:nvPr/>
      </p:nvGrpSpPr>
      <p:grpSpPr>
        <a:xfrm>
          <a:off x="0" y="0"/>
          <a: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C4ED0EC2-977F-49C7-A67D-44CB3D8722B2}" type="datetimeFigureOut">
              <a:rPr lang="ar-KW" smtClean="0"/>
              <a:t>20/07/1445</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170151239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عنوان ونص عموديان">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C4ED0EC2-977F-49C7-A67D-44CB3D8722B2}" type="datetimeFigureOut">
              <a:rPr lang="ar-KW" smtClean="0"/>
              <a:t>20/07/1445</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97073736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عنوان ومحتوى">
    <p:spTree>
      <p:nvGrpSpPr>
        <p:cNvPr id="1" name=""/>
        <p:cNvGrpSpPr/>
        <p:nvPr/>
      </p:nvGrpSpPr>
      <p:grpSpPr>
        <a:xfrm>
          <a:off x="0" y="0"/>
          <a: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C4ED0EC2-977F-49C7-A67D-44CB3D8722B2}" type="datetimeFigureOut">
              <a:rPr lang="ar-KW" smtClean="0"/>
              <a:t>20/07/1445</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261696549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عنوان المقطع">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4ED0EC2-977F-49C7-A67D-44CB3D8722B2}" type="datetimeFigureOut">
              <a:rPr lang="ar-KW" smtClean="0"/>
              <a:t>20/07/1445</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169878020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محتويان">
    <p:spTree>
      <p:nvGrpSpPr>
        <p:cNvPr id="1" name=""/>
        <p:cNvGrpSpPr/>
        <p:nvPr/>
      </p:nvGrpSpPr>
      <p:grpSpPr>
        <a:xfrm>
          <a:off x="0" y="0"/>
          <a: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fld id="{C4ED0EC2-977F-49C7-A67D-44CB3D8722B2}" type="datetimeFigureOut">
              <a:rPr lang="ar-KW" smtClean="0"/>
              <a:t>20/07/1445</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201033460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مقارنة">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C4ED0EC2-977F-49C7-A67D-44CB3D8722B2}" type="datetimeFigureOut">
              <a:rPr lang="ar-KW" smtClean="0"/>
              <a:t>20/07/1445</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353476872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عنوان فقط">
    <p:spTree>
      <p:nvGrpSpPr>
        <p:cNvPr id="1" name=""/>
        <p:cNvGrpSpPr/>
        <p:nvPr/>
      </p:nvGrpSpPr>
      <p:grpSpPr>
        <a:xfrm>
          <a:off x="0" y="0"/>
          <a: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Date Placeholder 2"/>
          <p:cNvSpPr>
            <a:spLocks noGrp="1"/>
          </p:cNvSpPr>
          <p:nvPr>
            <p:ph type="dt" sz="half" idx="10"/>
          </p:nvPr>
        </p:nvSpPr>
        <p:spPr/>
        <p:txBody>
          <a:bodyPr/>
          <a:lstStyle/>
          <a:p>
            <a:fld id="{C4ED0EC2-977F-49C7-A67D-44CB3D8722B2}" type="datetimeFigureOut">
              <a:rPr lang="ar-KW" smtClean="0"/>
              <a:t>20/07/1445</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222983621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فارغ">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C4ED0EC2-977F-49C7-A67D-44CB3D8722B2}" type="datetimeFigureOut">
              <a:rPr lang="ar-KW" smtClean="0"/>
              <a:t>20/07/1445</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152669794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محتوى مع تسمية توضيحية">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4ED0EC2-977F-49C7-A67D-44CB3D8722B2}" type="datetimeFigureOut">
              <a:rPr lang="ar-KW" smtClean="0"/>
              <a:t>20/07/1445</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67196315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صورة مع تسمية توضيحية">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4ED0EC2-977F-49C7-A67D-44CB3D8722B2}" type="datetimeFigureOut">
              <a:rPr lang="ar-KW" smtClean="0"/>
              <a:t>20/07/1445</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F3F4EE24-3004-4CCB-B3C0-A7E6943F9D6B}" type="slidenum">
              <a:rPr lang="ar-KW" smtClean="0"/>
              <a:t>‹#›</a:t>
            </a:fld>
            <a:endParaRPr lang="ar-KW"/>
          </a:p>
        </p:txBody>
      </p:sp>
    </p:spTree>
    <p:extLst>
      <p:ext uri="{BB962C8B-B14F-4D97-AF65-F5344CB8AC3E}">
        <p14:creationId xmlns:p14="http://schemas.microsoft.com/office/powerpoint/2010/main" val="621620905"/>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a:t>انقر لتحرير نمط عنوان الشكل الرئيسي</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C4ED0EC2-977F-49C7-A67D-44CB3D8722B2}" type="datetimeFigureOut">
              <a:rPr lang="ar-KW" smtClean="0"/>
              <a:t>20/07/1445</a:t>
            </a:fld>
            <a:endParaRPr lang="ar-KW"/>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ar-KW"/>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F3F4EE24-3004-4CCB-B3C0-A7E6943F9D6B}" type="slidenum">
              <a:rPr lang="ar-KW" smtClean="0"/>
              <a:t>‹#›</a:t>
            </a:fld>
            <a:endParaRPr lang="ar-KW"/>
          </a:p>
        </p:txBody>
      </p:sp>
    </p:spTree>
    <p:extLst>
      <p:ext uri="{BB962C8B-B14F-4D97-AF65-F5344CB8AC3E}">
        <p14:creationId xmlns:p14="http://schemas.microsoft.com/office/powerpoint/2010/main" val="12918507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microsoft.com/office/2007/relationships/diagramDrawing" Target="../diagrams/drawing1.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53" name="Rectangle 52">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عنوان 1">
            <a:extLst>
              <a:ext uri="{FF2B5EF4-FFF2-40B4-BE49-F238E27FC236}">
                <a16:creationId xmlns:a16="http://schemas.microsoft.com/office/drawing/2014/main" id="{EB0F0493-E5AF-F9C1-61BB-5A976591508F}"/>
              </a:ext>
            </a:extLst>
          </p:cNvPr>
          <p:cNvSpPr>
            <a:spLocks noGrp="1"/>
          </p:cNvSpPr>
          <p:nvPr>
            <p:ph type="ctrTitle"/>
          </p:nvPr>
        </p:nvSpPr>
        <p:spPr>
          <a:xfrm>
            <a:off x="1314824" y="735106"/>
            <a:ext cx="10053763" cy="2928470"/>
          </a:xfrm>
        </p:spPr>
        <p:txBody>
          <a:bodyPr anchor="b">
            <a:normAutofit/>
          </a:bodyPr>
          <a:lstStyle/>
          <a:p>
            <a:pPr algn="l"/>
            <a:r>
              <a:rPr lang="ar-SA" sz="4800">
                <a:solidFill>
                  <a:srgbClr val="FFFFFF"/>
                </a:solidFill>
              </a:rPr>
              <a:t>الروبوتات الجراحية </a:t>
            </a:r>
            <a:endParaRPr lang="ar-KW" sz="4800">
              <a:solidFill>
                <a:srgbClr val="FFFFFF"/>
              </a:solidFill>
            </a:endParaRPr>
          </a:p>
        </p:txBody>
      </p:sp>
      <p:sp>
        <p:nvSpPr>
          <p:cNvPr id="3" name="عنوان فرعي 2">
            <a:extLst>
              <a:ext uri="{FF2B5EF4-FFF2-40B4-BE49-F238E27FC236}">
                <a16:creationId xmlns:a16="http://schemas.microsoft.com/office/drawing/2014/main" id="{7B5BBA52-39A0-C5C2-0104-1227DA7EAB0E}"/>
              </a:ext>
            </a:extLst>
          </p:cNvPr>
          <p:cNvSpPr>
            <a:spLocks noGrp="1"/>
          </p:cNvSpPr>
          <p:nvPr>
            <p:ph type="subTitle" idx="1"/>
          </p:nvPr>
        </p:nvSpPr>
        <p:spPr>
          <a:xfrm>
            <a:off x="1350682" y="4870824"/>
            <a:ext cx="10005951" cy="1458258"/>
          </a:xfrm>
        </p:spPr>
        <p:txBody>
          <a:bodyPr anchor="ctr">
            <a:normAutofit/>
          </a:bodyPr>
          <a:lstStyle/>
          <a:p>
            <a:pPr algn="l" rtl="1">
              <a:spcAft>
                <a:spcPts val="800"/>
              </a:spcAft>
            </a:pPr>
            <a:r>
              <a:rPr lang="ar-SA" b="1">
                <a:effectLst/>
                <a:latin typeface="Aptos" panose="020b0004020202020204" pitchFamily="34" charset="0"/>
                <a:ea typeface="Aptos" panose="020b0004020202020204" pitchFamily="34" charset="0"/>
                <a:cs typeface="Arial" panose="020b0604020202020204" pitchFamily="34" charset="0"/>
              </a:rPr>
              <a:t>الضوابط والقيم الحاكمة : وجهة نظر شرعية</a:t>
            </a:r>
          </a:p>
          <a:p>
            <a:pPr algn="l" rtl="1">
              <a:spcAft>
                <a:spcPts val="800"/>
              </a:spcAft>
            </a:pPr>
            <a:r>
              <a:rPr lang="ar-SA" b="1">
                <a:latin typeface="Aptos" panose="020b0004020202020204" pitchFamily="34" charset="0"/>
                <a:ea typeface="Aptos" panose="020b0004020202020204" pitchFamily="34" charset="0"/>
                <a:cs typeface="Arial" panose="020b0604020202020204" pitchFamily="34" charset="0"/>
              </a:rPr>
              <a:t>د. سارة متلع القحطاني</a:t>
            </a:r>
            <a:endParaRPr lang="en-US">
              <a:effectLst/>
              <a:latin typeface="Aptos" panose="020b0004020202020204" pitchFamily="34" charset="0"/>
              <a:ea typeface="Aptos" panose="020b0004020202020204" pitchFamily="34" charset="0"/>
              <a:cs typeface="Arial" panose="020b0604020202020204" pitchFamily="34" charset="0"/>
            </a:endParaRPr>
          </a:p>
          <a:p>
            <a:pPr algn="l"/>
            <a:endParaRPr lang="ar-KW"/>
          </a:p>
        </p:txBody>
      </p:sp>
    </p:spTree>
    <p:extLst>
      <p:ext uri="{BB962C8B-B14F-4D97-AF65-F5344CB8AC3E}">
        <p14:creationId xmlns:p14="http://schemas.microsoft.com/office/powerpoint/2010/main" val="1270668971"/>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7" name="Rectangle 6">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جدول 1">
            <a:extLst>
              <a:ext uri="{FF2B5EF4-FFF2-40B4-BE49-F238E27FC236}">
                <a16:creationId xmlns:a16="http://schemas.microsoft.com/office/drawing/2014/main" id="{4F316CEA-33AD-BECC-7E9F-42FDC0522AFE}"/>
              </a:ext>
            </a:extLst>
          </p:cNvPr>
          <p:cNvGraphicFramePr>
            <a:graphicFrameLocks noGrp="1"/>
          </p:cNvGraphicFramePr>
          <p:nvPr>
            <p:extLst>
              <p:ext uri="{D42A27DB-BD31-4B8C-83A1-F6EECF244321}">
                <p14:modId xmlns:p14="http://schemas.microsoft.com/office/powerpoint/2010/main" val="1916779104"/>
              </p:ext>
            </p:extLst>
          </p:nvPr>
        </p:nvGraphicFramePr>
        <p:xfrm>
          <a:off x="628494" y="786611"/>
          <a:ext cx="10935011" cy="5127210"/>
        </p:xfrm>
        <a:graphic>
          <a:graphicData uri="http://schemas.openxmlformats.org/drawingml/2006/table">
            <a:tbl>
              <a:tblPr rtl="1" firstRow="1" bandRow="1">
                <a:tableStyleId>{5C22544A-7EE6-4342-B048-85BDC9FD1C3A}</a:tableStyleId>
              </a:tblPr>
              <a:tblGrid>
                <a:gridCol w="5863824">
                  <a:extLst>
                    <a:ext uri="{9D8B030D-6E8A-4147-A177-3AD203B41FA5}">
                      <a16:colId xmlns:a16="http://schemas.microsoft.com/office/drawing/2014/main" val="2918117756"/>
                    </a:ext>
                  </a:extLst>
                </a:gridCol>
                <a:gridCol w="5071187">
                  <a:extLst>
                    <a:ext uri="{9D8B030D-6E8A-4147-A177-3AD203B41FA5}">
                      <a16:colId xmlns:a16="http://schemas.microsoft.com/office/drawing/2014/main" val="3175633986"/>
                    </a:ext>
                  </a:extLst>
                </a:gridCol>
              </a:tblGrid>
              <a:tr h="352027">
                <a:tc grid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5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الثاني :</a:t>
                      </a:r>
                      <a:r>
                        <a:rPr kumimoji="0" lang="ar-KW" sz="1500" b="0"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 </a:t>
                      </a:r>
                      <a:r>
                        <a:rPr kumimoji="0" lang="ar-KW" sz="15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يرى أن المعيار في تحديد مشروعية الاخلاق هو : المنفعة</a:t>
                      </a:r>
                      <a:endParaRPr lang="ar-KW" sz="1500">
                        <a:solidFill>
                          <a:schemeClr val="tx1"/>
                        </a:solidFill>
                      </a:endParaRPr>
                    </a:p>
                  </a:txBody>
                  <a:tcPr marL="83677" marR="83677" marT="41839" marB="41839"/>
                </a:tc>
                <a:tc hMerge="1">
                  <a:txBody>
                    <a:bodyPr/>
                    <a:lstStyle/>
                    <a:p>
                      <a:pPr rtl="1"/>
                      <a:endParaRPr lang="ar-KW"/>
                    </a:p>
                  </a:txBody>
                  <a:tcPr/>
                </a:tc>
                <a:extLst>
                  <a:ext uri="{0D108BD9-81ED-4DB2-BD59-A6C34878D82A}">
                    <a16:rowId xmlns:a16="http://schemas.microsoft.com/office/drawing/2014/main" val="785176782"/>
                  </a:ext>
                </a:extLst>
              </a:tr>
              <a:tr h="355921">
                <a:tc grid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5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ويعد هذا الاتجاه امتدادا لفلسفة اللذة عند ابيقور مع إضفاء الأساس التجريبي عليها</a:t>
                      </a: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83677" marR="83677" marT="41839" marB="41839"/>
                </a:tc>
                <a:tc hMerge="1">
                  <a:txBody>
                    <a:bodyPr/>
                    <a:lstStyle/>
                    <a:p>
                      <a:pPr rtl="1"/>
                      <a:endParaRPr lang="ar-KW"/>
                    </a:p>
                  </a:txBody>
                  <a:tcPr/>
                </a:tc>
                <a:extLst>
                  <a:ext uri="{0D108BD9-81ED-4DB2-BD59-A6C34878D82A}">
                    <a16:rowId xmlns:a16="http://schemas.microsoft.com/office/drawing/2014/main" val="3484648826"/>
                  </a:ext>
                </a:extLst>
              </a:tr>
              <a:tr h="355921">
                <a:tc grid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5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ومن إشكالاته</a:t>
                      </a: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صعوبة تحديد أي البدائل أكثر نفعا  او ضرا وجلبا للسعادة .</a:t>
                      </a: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83677" marR="83677" marT="41839" marB="41839"/>
                </a:tc>
                <a:tc hMerge="1">
                  <a:txBody>
                    <a:bodyPr/>
                    <a:lstStyle/>
                    <a:p>
                      <a:pPr rtl="1"/>
                      <a:endParaRPr lang="ar-KW"/>
                    </a:p>
                  </a:txBody>
                  <a:tcPr/>
                </a:tc>
                <a:extLst>
                  <a:ext uri="{0D108BD9-81ED-4DB2-BD59-A6C34878D82A}">
                    <a16:rowId xmlns:a16="http://schemas.microsoft.com/office/drawing/2014/main" val="3629281227"/>
                  </a:ext>
                </a:extLst>
              </a:tr>
              <a:tr h="833463">
                <a:tc grid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5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وقد اتخذ هذا الرأي موقفا  إيجابيا تجاه التكنلوجيا عموما والذكاء الصناعي خصوصا</a:t>
                      </a: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 إذ تنظر للتكنلوجيا على انها نعمة  للفرد والمجتمع على حد سواء . وهي مصدر خير للبشرية وأساس لكل تقدم وازدهار  حدث للإنسان والطبيعة . ويرى أنصار هذا الرأي أن أي أعراض جانبية  لا يمكن ان نحملها  للتكنلوجيا، وإنما إلى سوء استخدامها.   </a:t>
                      </a: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83677" marR="83677" marT="41839" marB="41839"/>
                </a:tc>
                <a:tc hMerge="1">
                  <a:txBody>
                    <a:bodyPr/>
                    <a:lstStyle/>
                    <a:p>
                      <a:pPr rtl="1"/>
                      <a:endParaRPr lang="ar-KW"/>
                    </a:p>
                  </a:txBody>
                  <a:tcPr/>
                </a:tc>
                <a:extLst>
                  <a:ext uri="{0D108BD9-81ED-4DB2-BD59-A6C34878D82A}">
                    <a16:rowId xmlns:a16="http://schemas.microsoft.com/office/drawing/2014/main" val="1588748745"/>
                  </a:ext>
                </a:extLst>
              </a:tr>
              <a:tr h="355921">
                <a:tc gridSpan="2">
                  <a:txBody>
                    <a:bodyPr/>
                    <a:lstStyle/>
                    <a:p>
                      <a:pPr algn="r" rtl="1">
                        <a:lnSpc>
                          <a:spcPct val="107000"/>
                        </a:lnSpc>
                        <a:spcAft>
                          <a:spcPts val="800"/>
                        </a:spcAft>
                      </a:pPr>
                      <a:r>
                        <a:rPr lang="ar-KW" sz="1500" b="1">
                          <a:effectLst/>
                          <a:latin typeface="Aptos" panose="020b0004020202020204" pitchFamily="34" charset="0"/>
                          <a:ea typeface="Calibri" panose="020f0502020204030204" pitchFamily="34" charset="0"/>
                          <a:cs typeface="Simplified Arabic" panose="02020603050405020304" pitchFamily="18" charset="-78"/>
                        </a:rPr>
                        <a:t>ويترتب على هذا الرأي  بشأن اتخاذ موقف في الوكالة الأخلاقية للروبوتات أحد موقفين:</a:t>
                      </a:r>
                      <a:r>
                        <a:rPr lang="ar-KW" sz="1500">
                          <a:effectLst/>
                          <a:latin typeface="Aptos" panose="020b0004020202020204" pitchFamily="34" charset="0"/>
                          <a:ea typeface="Calibri" panose="020f0502020204030204" pitchFamily="34" charset="0"/>
                          <a:cs typeface="Simplified Arabic" panose="02020603050405020304" pitchFamily="18" charset="-78"/>
                        </a:rPr>
                        <a:t> </a:t>
                      </a:r>
                      <a:endParaRPr lang="en-US" sz="1500">
                        <a:effectLst/>
                        <a:latin typeface="Aptos" panose="020b0004020202020204" pitchFamily="34" charset="0"/>
                        <a:ea typeface="Aptos" panose="020b0004020202020204" pitchFamily="34" charset="0"/>
                        <a:cs typeface="Arial" panose="020b0604020202020204" pitchFamily="34" charset="0"/>
                      </a:endParaRPr>
                    </a:p>
                  </a:txBody>
                  <a:tcPr marL="83677" marR="83677" marT="41839" marB="41839"/>
                </a:tc>
                <a:tc hMerge="1">
                  <a:txBody>
                    <a:bodyPr/>
                    <a:lstStyle/>
                    <a:p>
                      <a:pPr rtl="1"/>
                      <a:endParaRPr lang="ar-KW"/>
                    </a:p>
                  </a:txBody>
                  <a:tcPr/>
                </a:tc>
                <a:extLst>
                  <a:ext uri="{0D108BD9-81ED-4DB2-BD59-A6C34878D82A}">
                    <a16:rowId xmlns:a16="http://schemas.microsoft.com/office/drawing/2014/main" val="1505744332"/>
                  </a:ext>
                </a:extLst>
              </a:tr>
              <a:tr h="833463">
                <a:tc>
                  <a:txBody>
                    <a:bodyPr/>
                    <a:lstStyle/>
                    <a:p>
                      <a:pPr algn="r" rtl="1">
                        <a:lnSpc>
                          <a:spcPct val="107000"/>
                        </a:lnSpc>
                        <a:spcAft>
                          <a:spcPts val="800"/>
                        </a:spcAft>
                      </a:pPr>
                      <a:r>
                        <a:rPr lang="ar-KW" sz="1500" b="1">
                          <a:effectLst/>
                          <a:latin typeface="Aptos" panose="020b0004020202020204" pitchFamily="34" charset="0"/>
                          <a:ea typeface="Calibri" panose="020f0502020204030204" pitchFamily="34" charset="0"/>
                          <a:cs typeface="Simplified Arabic" panose="02020603050405020304" pitchFamily="18" charset="-78"/>
                        </a:rPr>
                        <a:t>أحدهما :  أن الروبوتات ليست الآن وكلاء أخلاقيين ، ولكنها قد تصبح كذلك في المستقبل.</a:t>
                      </a:r>
                      <a:r>
                        <a:rPr lang="ar-KW" sz="1500">
                          <a:effectLst/>
                          <a:latin typeface="Aptos" panose="020b0004020202020204" pitchFamily="34" charset="0"/>
                          <a:ea typeface="Calibri" panose="020f0502020204030204" pitchFamily="34" charset="0"/>
                          <a:cs typeface="Simplified Arabic" panose="02020603050405020304" pitchFamily="18" charset="-78"/>
                        </a:rPr>
                        <a:t> وبالتالي لا ينبغي ـ حاليا - تفويض أفعال حيث تكون المسؤولية الأخلاقية مطلوبة إلى الروبوت. </a:t>
                      </a:r>
                      <a:endParaRPr lang="en-US" sz="1500">
                        <a:effectLst/>
                        <a:latin typeface="Aptos" panose="020b0004020202020204" pitchFamily="34" charset="0"/>
                        <a:ea typeface="Aptos" panose="020b0004020202020204" pitchFamily="34" charset="0"/>
                        <a:cs typeface="Arial" panose="020b0604020202020204" pitchFamily="34" charset="0"/>
                      </a:endParaRPr>
                    </a:p>
                  </a:txBody>
                  <a:tcPr marL="83677" marR="83677" marT="41839" marB="41839"/>
                </a:tc>
                <a:tc>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5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الآخر: أن الروبوتات وكلاء اخلاقيين عند تبني أخلاق بلا عقل – تتجنب فيها قضايا  مثل </a:t>
                      </a: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الإرادة الحرة والقصد . </a:t>
                      </a:r>
                      <a:endParaRPr lang="en-US" sz="1500">
                        <a:effectLst/>
                        <a:latin typeface="Aptos" panose="020b0004020202020204" pitchFamily="34" charset="0"/>
                        <a:ea typeface="Aptos" panose="020b0004020202020204" pitchFamily="34" charset="0"/>
                        <a:cs typeface="Arial" panose="020b0604020202020204" pitchFamily="34" charset="0"/>
                      </a:endParaRPr>
                    </a:p>
                  </a:txBody>
                  <a:tcPr marL="83677" marR="83677" marT="41839" marB="41839"/>
                </a:tc>
                <a:extLst>
                  <a:ext uri="{0D108BD9-81ED-4DB2-BD59-A6C34878D82A}">
                    <a16:rowId xmlns:a16="http://schemas.microsoft.com/office/drawing/2014/main" val="1170932062"/>
                  </a:ext>
                </a:extLst>
              </a:tr>
              <a:tr h="2023426">
                <a:tc>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ومن انصار هذا الرأي دانييال دانيت ، حيث يرى أنه إذا كانت القصدية العليا  هي مدار المسؤولية ، وأن العقلية المذنبة تنقسم إلى ثلاثة أنواع : حالات هدف تحفيزية ،  او حالات اعتقاد معرفية ، أو حالة الإهمال غيرالعقلية ، فإنه لكي تكون الآلات مذنبة أخلاقيا : فإنها تحتاج  إلى القصدية العليا أيضا ، بمعني أنه يمكن ان يكون لديها معتقدات حول المعتقدات  ورغبات حول الرغبات ، ومعتقدات حول مخاوفها  بشأن أفكارها حول آمالها  وما إلى ذلك ، وإذا كانت  هذه الآلات  ليست  لدينا اليوم ، فلا يوجد ما يمنع من امتلاكها في المستقبل. وبالتالي حتى ذلك الحين لا ينبغي تفويض أفعال حيث تكون المسؤولية الأخلاقية مطلوبة  إلى الروبوت .   </a:t>
                      </a:r>
                      <a:endParaRPr lang="ar-KW" sz="1500"/>
                    </a:p>
                  </a:txBody>
                  <a:tcPr marL="83677" marR="83677" marT="41839" marB="41839"/>
                </a:tc>
                <a:tc>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وقد تبنى  هذا الموقف فلوريدي </a:t>
                      </a:r>
                      <a:r>
                        <a:rPr kumimoji="0" lang="ar-KW" sz="15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وساندرز</a:t>
                      </a: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على اعتبار أن الطريق للتغلب على العديد من المفارقات  الواضحة في النظرية الأخلاقية  هو تبني " أخلاق بلا عقل " يتجنب فيها قضايا مثل الإرادة والقصد ، إذ هي قضايا لم يتم حلها في فلسفة العقل  والتي يتم </a:t>
                      </a:r>
                      <a:r>
                        <a:rPr kumimoji="0" lang="ar-KW" sz="15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يتطبيقها</a:t>
                      </a: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بشكل غير مناسب على وكلاء صناعيين مثل الروبوتات . فإذا كانت تصرفات الوكيل تفاعلية وقابلة للتكيف مع محيطه من خلال تغييرات الحالة أو البرمجة </a:t>
                      </a:r>
                      <a:r>
                        <a:rPr kumimoji="0" lang="ar-KW" sz="1500" b="0" i="0" u="none" strike="noStrike" kern="1200" cap="none" spc="0" normalizeH="0" baseline="0" noProof="0">
                          <a:ln>
                            <a:noFill/>
                          </a:ln>
                          <a:solidFill>
                            <a:prstClr val="black"/>
                          </a:solidFill>
                          <a:effectLst/>
                          <a:highlight>
                            <a:srgbClr val="FFFF00"/>
                          </a:highlight>
                          <a:uLnTx/>
                          <a:uFillTx/>
                          <a:latin typeface="Aptos" panose="020b0004020202020204" pitchFamily="34" charset="0"/>
                          <a:ea typeface="Calibri" panose="020f0502020204030204" pitchFamily="34" charset="0"/>
                          <a:cs typeface="Simplified Arabic" panose="02020603050405020304" pitchFamily="18" charset="-78"/>
                        </a:rPr>
                        <a:t>التي لا توال </a:t>
                      </a: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مستقلة إلى حد ما  عن البيئة التي يجد الوكيل  نفسه فيها ، فهذا يكفي للكيان ليكون له وكالته الخاصة . </a:t>
                      </a:r>
                      <a:endParaRPr lang="ar-KW" sz="1500"/>
                    </a:p>
                  </a:txBody>
                  <a:tcPr marL="83677" marR="83677" marT="41839" marB="41839"/>
                </a:tc>
                <a:extLst>
                  <a:ext uri="{0D108BD9-81ED-4DB2-BD59-A6C34878D82A}">
                    <a16:rowId xmlns:a16="http://schemas.microsoft.com/office/drawing/2014/main" val="450383593"/>
                  </a:ext>
                </a:extLst>
              </a:tr>
            </a:tbl>
          </a:graphicData>
        </a:graphic>
      </p:graphicFrame>
    </p:spTree>
    <p:extLst>
      <p:ext uri="{BB962C8B-B14F-4D97-AF65-F5344CB8AC3E}">
        <p14:creationId xmlns:p14="http://schemas.microsoft.com/office/powerpoint/2010/main" val="3502682631"/>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5" name="Rectangle 6">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8">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جدول 1">
            <a:extLst>
              <a:ext uri="{FF2B5EF4-FFF2-40B4-BE49-F238E27FC236}">
                <a16:creationId xmlns:a16="http://schemas.microsoft.com/office/drawing/2014/main" id="{EF9A85B3-C033-C505-614A-6E9827F990E2}"/>
              </a:ext>
            </a:extLst>
          </p:cNvPr>
          <p:cNvGraphicFramePr>
            <a:graphicFrameLocks noGrp="1"/>
          </p:cNvGraphicFramePr>
          <p:nvPr>
            <p:extLst>
              <p:ext uri="{D42A27DB-BD31-4B8C-83A1-F6EECF244321}">
                <p14:modId xmlns:p14="http://schemas.microsoft.com/office/powerpoint/2010/main" val="1945991742"/>
              </p:ext>
            </p:extLst>
          </p:nvPr>
        </p:nvGraphicFramePr>
        <p:xfrm>
          <a:off x="653144" y="799244"/>
          <a:ext cx="11320196" cy="4919703"/>
        </p:xfrm>
        <a:graphic>
          <a:graphicData uri="http://schemas.openxmlformats.org/drawingml/2006/table">
            <a:tbl>
              <a:tblPr rtl="1" firstRow="1" bandRow="1">
                <a:tableStyleId>{5C22544A-7EE6-4342-B048-85BDC9FD1C3A}</a:tableStyleId>
              </a:tblPr>
              <a:tblGrid>
                <a:gridCol w="11320196">
                  <a:extLst>
                    <a:ext uri="{9D8B030D-6E8A-4147-A177-3AD203B41FA5}">
                      <a16:colId xmlns:a16="http://schemas.microsoft.com/office/drawing/2014/main" val="4239687246"/>
                    </a:ext>
                  </a:extLst>
                </a:gridCol>
              </a:tblGrid>
              <a:tr h="825869">
                <a:tc>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9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الثالث : يرى أن المعيار في تحديد مشروعية الاخلاق هو: العقل </a:t>
                      </a:r>
                      <a:endParaRPr kumimoji="0" lang="en-US" sz="1900" b="0" i="0" u="none" strike="noStrike" kern="12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Arial" panose="020b0604020202020204" pitchFamily="34" charset="0"/>
                      </a:endParaRPr>
                    </a:p>
                    <a:p>
                      <a:pPr rtl="1"/>
                      <a:endParaRPr lang="ar-KW" sz="1900">
                        <a:solidFill>
                          <a:schemeClr val="tx1"/>
                        </a:solidFill>
                      </a:endParaRPr>
                    </a:p>
                  </a:txBody>
                  <a:tcPr marL="94701" marR="94701" marT="47350" marB="47350"/>
                </a:tc>
                <a:extLst>
                  <a:ext uri="{0D108BD9-81ED-4DB2-BD59-A6C34878D82A}">
                    <a16:rowId xmlns:a16="http://schemas.microsoft.com/office/drawing/2014/main" val="2854094322"/>
                  </a:ext>
                </a:extLst>
              </a:tr>
              <a:tr h="436544">
                <a:tc>
                  <a:txBody>
                    <a:bodyPr/>
                    <a:lstStyle/>
                    <a:p>
                      <a:pPr algn="r" rtl="1">
                        <a:lnSpc>
                          <a:spcPct val="107000"/>
                        </a:lnSpc>
                        <a:spcAft>
                          <a:spcPts val="800"/>
                        </a:spcAft>
                      </a:pPr>
                      <a:r>
                        <a:rPr lang="ar-KW" sz="1900" b="1">
                          <a:effectLst/>
                          <a:latin typeface="Aptos" panose="020b0004020202020204" pitchFamily="34" charset="0"/>
                          <a:ea typeface="Calibri" panose="020f0502020204030204" pitchFamily="34" charset="0"/>
                          <a:cs typeface="Simplified Arabic" panose="02020603050405020304" pitchFamily="18" charset="-78"/>
                        </a:rPr>
                        <a:t>ويعد هذا الاتجاه امتدادا لفلسفة (كَانت= </a:t>
                      </a:r>
                      <a:r>
                        <a:rPr lang="en-US" sz="1900" b="1">
                          <a:effectLst/>
                          <a:latin typeface="Simplified Arabic" panose="02020603050405020304" pitchFamily="18" charset="-78"/>
                          <a:ea typeface="Calibri" panose="020f0502020204030204" pitchFamily="34" charset="0"/>
                          <a:cs typeface="Arial" panose="020b0604020202020204" pitchFamily="34" charset="0"/>
                        </a:rPr>
                        <a:t>Kant</a:t>
                      </a:r>
                      <a:r>
                        <a:rPr lang="ar-KW" sz="1900" b="1">
                          <a:effectLst/>
                          <a:latin typeface="Aptos" panose="020b0004020202020204" pitchFamily="34" charset="0"/>
                          <a:ea typeface="Calibri" panose="020f0502020204030204" pitchFamily="34" charset="0"/>
                          <a:cs typeface="Simplified Arabic" panose="02020603050405020304" pitchFamily="18" charset="-78"/>
                        </a:rPr>
                        <a:t> )، حيث يرى أن الحالة العقلية هي المعيار فيما يجب أن يفعل .</a:t>
                      </a:r>
                      <a:endParaRPr lang="en-US" sz="1900">
                        <a:effectLst/>
                        <a:latin typeface="Aptos" panose="020b0004020202020204" pitchFamily="34" charset="0"/>
                        <a:ea typeface="Aptos" panose="020b0004020202020204" pitchFamily="34" charset="0"/>
                        <a:cs typeface="Arial" panose="020b0604020202020204" pitchFamily="34" charset="0"/>
                      </a:endParaRPr>
                    </a:p>
                  </a:txBody>
                  <a:tcPr marL="94701" marR="94701" marT="47350" marB="47350"/>
                </a:tc>
                <a:extLst>
                  <a:ext uri="{0D108BD9-81ED-4DB2-BD59-A6C34878D82A}">
                    <a16:rowId xmlns:a16="http://schemas.microsoft.com/office/drawing/2014/main" val="1267660765"/>
                  </a:ext>
                </a:extLst>
              </a:tr>
              <a:tr h="436544">
                <a:tc>
                  <a:txBody>
                    <a:bodyPr/>
                    <a:lstStyle/>
                    <a:p>
                      <a:pPr algn="r" rtl="1">
                        <a:lnSpc>
                          <a:spcPct val="107000"/>
                        </a:lnSpc>
                        <a:spcAft>
                          <a:spcPts val="800"/>
                        </a:spcAft>
                      </a:pPr>
                      <a:r>
                        <a:rPr lang="ar-KW" sz="1900" b="1">
                          <a:effectLst/>
                          <a:latin typeface="Aptos" panose="020b0004020202020204" pitchFamily="34" charset="0"/>
                          <a:ea typeface="Calibri" panose="020f0502020204030204" pitchFamily="34" charset="0"/>
                          <a:cs typeface="Simplified Arabic" panose="02020603050405020304" pitchFamily="18" charset="-78"/>
                        </a:rPr>
                        <a:t>ومن إشكالاته</a:t>
                      </a:r>
                      <a:r>
                        <a:rPr lang="ar-KW" sz="1900">
                          <a:effectLst/>
                          <a:latin typeface="Aptos" panose="020b0004020202020204" pitchFamily="34" charset="0"/>
                          <a:ea typeface="Calibri" panose="020f0502020204030204" pitchFamily="34" charset="0"/>
                          <a:cs typeface="Simplified Arabic" panose="02020603050405020304" pitchFamily="18" charset="-78"/>
                        </a:rPr>
                        <a:t> :  انه لا يمكن الفصل بين ما هو واجب وما هو عاطفي وما هو غير ذلك. </a:t>
                      </a:r>
                      <a:endParaRPr lang="en-US" sz="1900">
                        <a:effectLst/>
                        <a:latin typeface="Aptos" panose="020b0004020202020204" pitchFamily="34" charset="0"/>
                        <a:ea typeface="Aptos" panose="020b0004020202020204" pitchFamily="34" charset="0"/>
                        <a:cs typeface="Arial" panose="020b0604020202020204" pitchFamily="34" charset="0"/>
                      </a:endParaRPr>
                    </a:p>
                  </a:txBody>
                  <a:tcPr marL="94701" marR="94701" marT="47350" marB="47350"/>
                </a:tc>
                <a:extLst>
                  <a:ext uri="{0D108BD9-81ED-4DB2-BD59-A6C34878D82A}">
                    <a16:rowId xmlns:a16="http://schemas.microsoft.com/office/drawing/2014/main" val="1118890090"/>
                  </a:ext>
                </a:extLst>
              </a:tr>
              <a:tr h="1044470">
                <a:tc>
                  <a:txBody>
                    <a:bodyPr/>
                    <a:lstStyle/>
                    <a:p>
                      <a:pPr algn="r" rtl="1">
                        <a:lnSpc>
                          <a:spcPct val="107000"/>
                        </a:lnSpc>
                        <a:spcAft>
                          <a:spcPts val="800"/>
                        </a:spcAft>
                      </a:pPr>
                      <a:r>
                        <a:rPr lang="ar-KW" sz="1900" b="1">
                          <a:effectLst/>
                          <a:latin typeface="Aptos" panose="020b0004020202020204" pitchFamily="34" charset="0"/>
                          <a:ea typeface="Calibri" panose="020f0502020204030204" pitchFamily="34" charset="0"/>
                          <a:cs typeface="Simplified Arabic" panose="02020603050405020304" pitchFamily="18" charset="-78"/>
                        </a:rPr>
                        <a:t>وقد اتخذ هذا الرأي موقفا محايدا من التكنلوجيا عموما والذكاء الصناعي خصوصا</a:t>
                      </a:r>
                      <a:r>
                        <a:rPr lang="ar-KW" sz="1900">
                          <a:effectLst/>
                          <a:latin typeface="Aptos" panose="020b0004020202020204" pitchFamily="34" charset="0"/>
                          <a:ea typeface="Calibri" panose="020f0502020204030204" pitchFamily="34" charset="0"/>
                          <a:cs typeface="Simplified Arabic" panose="02020603050405020304" pitchFamily="18" charset="-78"/>
                        </a:rPr>
                        <a:t> : فينظر للتكنلوجيا كغيرها  من الأدوات تحمل جانبا سلبيا وأخر إيجابيا ، والمطلوب استثمار الجوانب الإيجابية ذات  العائد الكبير مع جميع مجالات الحياة ومحاولة  الحد من مخاطر استخدامها ، فهم ينظرون لها كأداة محايدة  وبحسب استعمالاتها تصنف سلبا أو إيجابا.</a:t>
                      </a:r>
                      <a:endParaRPr kumimoji="0" lang="en-US" sz="19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94701" marR="94701" marT="47350" marB="47350"/>
                </a:tc>
                <a:extLst>
                  <a:ext uri="{0D108BD9-81ED-4DB2-BD59-A6C34878D82A}">
                    <a16:rowId xmlns:a16="http://schemas.microsoft.com/office/drawing/2014/main" val="4016639310"/>
                  </a:ext>
                </a:extLst>
              </a:tr>
              <a:tr h="423589">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900" b="1"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mn-cs"/>
                        </a:rPr>
                        <a:t>ويترتب على هذا الرأي بشأن اتخاذ موقف في الوكالة الأخلاقية للروبوتات  </a:t>
                      </a:r>
                      <a:r>
                        <a:rPr kumimoji="0" lang="ar-KW" sz="19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mn-cs"/>
                        </a:rPr>
                        <a:t>: أن البشر ليسوا وكلاء أخلاقيين لكن الروبوتات كذلك . </a:t>
                      </a:r>
                      <a:endParaRPr kumimoji="0" lang="en-US" sz="19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94701" marR="94701" marT="47350" marB="47350"/>
                </a:tc>
                <a:extLst>
                  <a:ext uri="{0D108BD9-81ED-4DB2-BD59-A6C34878D82A}">
                    <a16:rowId xmlns:a16="http://schemas.microsoft.com/office/drawing/2014/main" val="3056175559"/>
                  </a:ext>
                </a:extLst>
              </a:tr>
              <a:tr h="1752687">
                <a:tc>
                  <a:txBody>
                    <a:bodyPr/>
                    <a:lstStyle/>
                    <a:p>
                      <a:pPr algn="r" rtl="1">
                        <a:lnSpc>
                          <a:spcPct val="107000"/>
                        </a:lnSpc>
                        <a:spcAft>
                          <a:spcPts val="800"/>
                        </a:spcAft>
                      </a:pPr>
                      <a:r>
                        <a:rPr lang="ar-KW" sz="1900">
                          <a:effectLst/>
                          <a:latin typeface="Aptos" panose="020b0004020202020204" pitchFamily="34" charset="0"/>
                          <a:ea typeface="Calibri" panose="020f0502020204030204" pitchFamily="34" charset="0"/>
                          <a:cs typeface="Simplified Arabic" panose="02020603050405020304" pitchFamily="18" charset="-78"/>
                        </a:rPr>
                        <a:t>وإليه ذهب جوزيف إميل نادو، على اعتبار أن الفعل يكون حرا فقط إذا كان يستند إلى أسباب تم التفكير فيها بالكامل من قبل الوكيل ، ويدعي أن الوكيل الذي يعمل وفقا لنظرية منطقية دقيقة تماما يمكن أن يكون حرا حقا. </a:t>
                      </a:r>
                      <a:endParaRPr lang="en-US" sz="19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900">
                          <a:effectLst/>
                          <a:latin typeface="Aptos" panose="020b0004020202020204" pitchFamily="34" charset="0"/>
                          <a:ea typeface="Calibri" panose="020f0502020204030204" pitchFamily="34" charset="0"/>
                          <a:cs typeface="Simplified Arabic" panose="02020603050405020304" pitchFamily="18" charset="-78"/>
                        </a:rPr>
                        <a:t>فإذا كانت الإرادة الحرة  ضرورية للوكالة الأخلاقية  ، وحيث أننا كبشر لا نملك مثل هذه الأدوات التي تعمل في دماغننا ، فإنه وفقا لمنطق إميل نادو لسنا وكلاء أحرارا . بينما يمكن للروبوتات أن تكون  اول وكلاء أخلاقيين حقيقين  على وجه الأرض إذا تمت برمجة الروبوتات  بشكل صريح وفقا لنظرية منطقية دقيقة تماما.  </a:t>
                      </a:r>
                      <a:endParaRPr lang="ar-KW" sz="1900"/>
                    </a:p>
                  </a:txBody>
                  <a:tcPr marL="94701" marR="94701" marT="47350" marB="47350"/>
                </a:tc>
                <a:extLst>
                  <a:ext uri="{0D108BD9-81ED-4DB2-BD59-A6C34878D82A}">
                    <a16:rowId xmlns:a16="http://schemas.microsoft.com/office/drawing/2014/main" val="1874134111"/>
                  </a:ext>
                </a:extLst>
              </a:tr>
            </a:tbl>
          </a:graphicData>
        </a:graphic>
      </p:graphicFrame>
    </p:spTree>
    <p:extLst>
      <p:ext uri="{BB962C8B-B14F-4D97-AF65-F5344CB8AC3E}">
        <p14:creationId xmlns:p14="http://schemas.microsoft.com/office/powerpoint/2010/main" val="843957117"/>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9"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4">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عنصر نائب للمحتوى 5">
            <a:extLst>
              <a:ext uri="{FF2B5EF4-FFF2-40B4-BE49-F238E27FC236}">
                <a16:creationId xmlns:a16="http://schemas.microsoft.com/office/drawing/2014/main" id="{450529A9-7E54-D57C-0894-C9113A857927}"/>
              </a:ext>
            </a:extLst>
          </p:cNvPr>
          <p:cNvGraphicFramePr>
            <a:graphicFrameLocks noGrp="1"/>
          </p:cNvGraphicFramePr>
          <p:nvPr>
            <p:ph idx="1"/>
            <p:extLst>
              <p:ext uri="{D42A27DB-BD31-4B8C-83A1-F6EECF244321}">
                <p14:modId xmlns:p14="http://schemas.microsoft.com/office/powerpoint/2010/main" val="2878170445"/>
              </p:ext>
            </p:extLst>
          </p:nvPr>
        </p:nvGraphicFramePr>
        <p:xfrm>
          <a:off x="607707" y="371077"/>
          <a:ext cx="11300411" cy="5943599"/>
        </p:xfrm>
        <a:graphic>
          <a:graphicData uri="http://schemas.openxmlformats.org/drawingml/2006/table">
            <a:tbl>
              <a:tblPr rtl="1" firstRow="1" bandRow="1">
                <a:tableStyleId>{5C22544A-7EE6-4342-B048-85BDC9FD1C3A}</a:tableStyleId>
              </a:tblPr>
              <a:tblGrid>
                <a:gridCol w="3449166">
                  <a:extLst>
                    <a:ext uri="{9D8B030D-6E8A-4147-A177-3AD203B41FA5}">
                      <a16:colId xmlns:a16="http://schemas.microsoft.com/office/drawing/2014/main" val="3719712261"/>
                    </a:ext>
                  </a:extLst>
                </a:gridCol>
                <a:gridCol w="3739657">
                  <a:extLst>
                    <a:ext uri="{9D8B030D-6E8A-4147-A177-3AD203B41FA5}">
                      <a16:colId xmlns:a16="http://schemas.microsoft.com/office/drawing/2014/main" val="1359053599"/>
                    </a:ext>
                  </a:extLst>
                </a:gridCol>
                <a:gridCol w="4111588">
                  <a:extLst>
                    <a:ext uri="{9D8B030D-6E8A-4147-A177-3AD203B41FA5}">
                      <a16:colId xmlns:a16="http://schemas.microsoft.com/office/drawing/2014/main" val="3660996128"/>
                    </a:ext>
                  </a:extLst>
                </a:gridCol>
              </a:tblGrid>
              <a:tr h="517018">
                <a:tc gridSpan="3">
                  <a:txBody>
                    <a:bodyPr/>
                    <a:lstStyle/>
                    <a:p>
                      <a:pPr algn="r" rtl="1">
                        <a:lnSpc>
                          <a:spcPct val="107000"/>
                        </a:lnSpc>
                        <a:spcAft>
                          <a:spcPts val="800"/>
                        </a:spcAft>
                      </a:pPr>
                      <a:r>
                        <a:rPr lang="ar-KW" sz="1700" b="1">
                          <a:effectLst/>
                          <a:latin typeface="Aptos" panose="020b0004020202020204" pitchFamily="34" charset="0"/>
                          <a:ea typeface="Calibri" panose="020f0502020204030204" pitchFamily="34" charset="0"/>
                          <a:cs typeface="Simplified Arabic" panose="02020603050405020304" pitchFamily="18" charset="-78"/>
                        </a:rPr>
                        <a:t>أما  في النظر الشرعي: </a:t>
                      </a:r>
                      <a:endParaRPr lang="ar-KW" sz="1700"/>
                    </a:p>
                  </a:txBody>
                  <a:tcPr marL="68052" marR="68052" marT="34026" marB="34026"/>
                </a:tc>
                <a:tc hMerge="1">
                  <a:txBody>
                    <a:bodyPr/>
                    <a:lstStyle/>
                    <a:p>
                      <a:pPr rtl="1"/>
                      <a:endParaRPr lang="ar-KW"/>
                    </a:p>
                  </a:txBody>
                  <a:tcPr/>
                </a:tc>
                <a:tc hMerge="1">
                  <a:txBody>
                    <a:bodyPr/>
                    <a:lstStyle/>
                    <a:p>
                      <a:pPr rtl="1"/>
                      <a:endParaRPr lang="ar-KW"/>
                    </a:p>
                  </a:txBody>
                  <a:tcPr/>
                </a:tc>
                <a:extLst>
                  <a:ext uri="{0D108BD9-81ED-4DB2-BD59-A6C34878D82A}">
                    <a16:rowId xmlns:a16="http://schemas.microsoft.com/office/drawing/2014/main" val="3712726212"/>
                  </a:ext>
                </a:extLst>
              </a:tr>
              <a:tr h="522926">
                <a:tc gridSpan="3">
                  <a:txBody>
                    <a:bodyPr/>
                    <a:lstStyle/>
                    <a:p>
                      <a:pPr algn="r" rtl="1">
                        <a:lnSpc>
                          <a:spcPct val="107000"/>
                        </a:lnSpc>
                        <a:spcAft>
                          <a:spcPts val="800"/>
                        </a:spcAft>
                      </a:pPr>
                      <a:r>
                        <a:rPr lang="ar-KW" sz="1700" b="1">
                          <a:effectLst/>
                          <a:latin typeface="Aptos" panose="020b0004020202020204" pitchFamily="34" charset="0"/>
                          <a:ea typeface="Calibri" panose="020f0502020204030204" pitchFamily="34" charset="0"/>
                          <a:cs typeface="Simplified Arabic" panose="02020603050405020304" pitchFamily="18" charset="-78"/>
                        </a:rPr>
                        <a:t>فإن المعيار في تحديد مشروعية الأخلاق راجع إلى نصوص الشرع وقواعده ومقاصده </a:t>
                      </a:r>
                    </a:p>
                  </a:txBody>
                  <a:tcPr marL="68052" marR="68052" marT="34026" marB="34026"/>
                </a:tc>
                <a:tc hMerge="1">
                  <a:txBody>
                    <a:bodyPr/>
                    <a:lstStyle/>
                    <a:p>
                      <a:pPr rtl="1"/>
                      <a:endParaRPr lang="ar-KW"/>
                    </a:p>
                  </a:txBody>
                  <a:tcPr/>
                </a:tc>
                <a:tc hMerge="1">
                  <a:txBody>
                    <a:bodyPr/>
                    <a:lstStyle/>
                    <a:p>
                      <a:pPr rtl="1"/>
                      <a:endParaRPr lang="ar-KW"/>
                    </a:p>
                  </a:txBody>
                  <a:tcPr/>
                </a:tc>
                <a:extLst>
                  <a:ext uri="{0D108BD9-81ED-4DB2-BD59-A6C34878D82A}">
                    <a16:rowId xmlns:a16="http://schemas.microsoft.com/office/drawing/2014/main" val="1697766171"/>
                  </a:ext>
                </a:extLst>
              </a:tr>
              <a:tr h="517018">
                <a:tc gridSpan="3">
                  <a:txBody>
                    <a:bodyPr/>
                    <a:lstStyle/>
                    <a:p>
                      <a:pPr algn="r" rtl="1">
                        <a:lnSpc>
                          <a:spcPct val="107000"/>
                        </a:lnSpc>
                        <a:spcAft>
                          <a:spcPts val="800"/>
                        </a:spcAft>
                      </a:pPr>
                      <a:r>
                        <a:rPr lang="ar-KW" sz="1700" b="1">
                          <a:effectLst/>
                          <a:latin typeface="Aptos" panose="020b0004020202020204" pitchFamily="34" charset="0"/>
                          <a:ea typeface="Calibri" panose="020f0502020204030204" pitchFamily="34" charset="0"/>
                          <a:cs typeface="Simplified Arabic" panose="02020603050405020304" pitchFamily="18" charset="-78"/>
                        </a:rPr>
                        <a:t>ذلك أن: </a:t>
                      </a:r>
                      <a:r>
                        <a:rPr lang="ar-KW" sz="1700">
                          <a:effectLst/>
                          <a:latin typeface="Aptos" panose="020b0004020202020204" pitchFamily="34" charset="0"/>
                          <a:ea typeface="Calibri" panose="020f0502020204030204" pitchFamily="34" charset="0"/>
                          <a:cs typeface="Simplified Arabic" panose="02020603050405020304" pitchFamily="18" charset="-78"/>
                        </a:rPr>
                        <a:t>التصور الإسلامي للإنسان والكون والحياة يستند إلى التوحيد والإيمان بالله وأن الإنسان خليفة الله على الأرض. </a:t>
                      </a:r>
                      <a:endParaRPr lang="ar-KW" sz="1700"/>
                    </a:p>
                  </a:txBody>
                  <a:tcPr marL="68052" marR="68052" marT="34026" marB="34026"/>
                </a:tc>
                <a:tc hMerge="1">
                  <a:txBody>
                    <a:bodyPr/>
                    <a:lstStyle/>
                    <a:p>
                      <a:pPr rtl="1"/>
                      <a:endParaRPr lang="ar-KW"/>
                    </a:p>
                  </a:txBody>
                  <a:tcPr/>
                </a:tc>
                <a:tc hMerge="1">
                  <a:txBody>
                    <a:bodyPr/>
                    <a:lstStyle/>
                    <a:p>
                      <a:pPr rtl="1"/>
                      <a:endParaRPr lang="ar-KW"/>
                    </a:p>
                  </a:txBody>
                  <a:tcPr/>
                </a:tc>
                <a:extLst>
                  <a:ext uri="{0D108BD9-81ED-4DB2-BD59-A6C34878D82A}">
                    <a16:rowId xmlns:a16="http://schemas.microsoft.com/office/drawing/2014/main" val="2287059092"/>
                  </a:ext>
                </a:extLst>
              </a:tr>
              <a:tr h="1245237">
                <a:tc gridSpan="3">
                  <a:txBody>
                    <a:bodyPr/>
                    <a:lstStyle/>
                    <a:p>
                      <a:pPr algn="r" rtl="1">
                        <a:lnSpc>
                          <a:spcPct val="107000"/>
                        </a:lnSpc>
                        <a:spcAft>
                          <a:spcPts val="800"/>
                        </a:spcAft>
                      </a:pPr>
                      <a:r>
                        <a:rPr lang="ar-KW" sz="1700" b="1">
                          <a:effectLst/>
                          <a:latin typeface="Aptos" panose="020b0004020202020204" pitchFamily="34" charset="0"/>
                          <a:ea typeface="Calibri" panose="020f0502020204030204" pitchFamily="34" charset="0"/>
                          <a:cs typeface="Simplified Arabic" panose="02020603050405020304" pitchFamily="18" charset="-78"/>
                        </a:rPr>
                        <a:t>وهو تصور يترتب عليه أن يتخذ موقفا محايدا من التكنلوجيا عموما والذكاء الصناعي خصوصا، باعتبارها أداة ووسيلة يمكن توظيفها </a:t>
                      </a:r>
                      <a:r>
                        <a:rPr lang="ar-KW" sz="1700">
                          <a:effectLst/>
                          <a:latin typeface="Aptos" panose="020b0004020202020204" pitchFamily="34" charset="0"/>
                          <a:ea typeface="Calibri" panose="020f0502020204030204" pitchFamily="34" charset="0"/>
                          <a:cs typeface="Simplified Arabic" panose="02020603050405020304" pitchFamily="18" charset="-78"/>
                        </a:rPr>
                        <a:t>في الشر- فيحرم ذلك على فاعلها -، أوفي الخير – فيجب أو يندب ذلك حسب رتبة وموقع الخيرية في الضروريات أو الحاجيات أو التحسينيات- ، فينظر للتكنلوجيا كغيرها من الأدوات وبحسب استعمالاتها تصنف سلبا أو إيجابا، والمطلوب استثمار الجوانب الإيجابية في جميع مجالات الحياة ومحاولة الحد من مخاطر استخدامها. </a:t>
                      </a:r>
                      <a:endParaRPr lang="ar-KW" sz="1700"/>
                    </a:p>
                  </a:txBody>
                  <a:tcPr marL="68052" marR="68052" marT="34026" marB="34026"/>
                </a:tc>
                <a:tc hMerge="1">
                  <a:txBody>
                    <a:bodyPr/>
                    <a:lstStyle/>
                    <a:p>
                      <a:pPr rtl="1"/>
                      <a:endParaRPr lang="ar-KW"/>
                    </a:p>
                  </a:txBody>
                  <a:tcPr/>
                </a:tc>
                <a:tc hMerge="1">
                  <a:txBody>
                    <a:bodyPr/>
                    <a:lstStyle/>
                    <a:p>
                      <a:pPr rtl="1"/>
                      <a:endParaRPr lang="ar-KW"/>
                    </a:p>
                  </a:txBody>
                  <a:tcPr/>
                </a:tc>
                <a:extLst>
                  <a:ext uri="{0D108BD9-81ED-4DB2-BD59-A6C34878D82A}">
                    <a16:rowId xmlns:a16="http://schemas.microsoft.com/office/drawing/2014/main" val="2169230112"/>
                  </a:ext>
                </a:extLst>
              </a:tr>
              <a:tr h="517018">
                <a:tc gridSpan="3">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7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ويترتب عليه بشأن اتخاذ موقف في الوكالة الأخلاقية للروبوتات : </a:t>
                      </a:r>
                      <a:endParaRPr lang="ar-KW" sz="1700"/>
                    </a:p>
                  </a:txBody>
                  <a:tcPr marL="68052" marR="68052" marT="34026" marB="34026"/>
                </a:tc>
                <a:tc hMerge="1">
                  <a:txBody>
                    <a:bodyPr/>
                    <a:lstStyle/>
                    <a:p>
                      <a:pPr rtl="1"/>
                      <a:endParaRPr lang="ar-KW"/>
                    </a:p>
                  </a:txBody>
                  <a:tcPr/>
                </a:tc>
                <a:tc hMerge="1">
                  <a:txBody>
                    <a:bodyPr/>
                    <a:lstStyle/>
                    <a:p>
                      <a:pPr rtl="1"/>
                      <a:endParaRPr lang="ar-KW" sz="1200"/>
                    </a:p>
                  </a:txBody>
                  <a:tcPr/>
                </a:tc>
                <a:extLst>
                  <a:ext uri="{0D108BD9-81ED-4DB2-BD59-A6C34878D82A}">
                    <a16:rowId xmlns:a16="http://schemas.microsoft.com/office/drawing/2014/main" val="1086634448"/>
                  </a:ext>
                </a:extLst>
              </a:tr>
              <a:tr h="517018">
                <a:tc gridSpan="2">
                  <a:txBody>
                    <a:bodyPr/>
                    <a:lstStyle/>
                    <a:p>
                      <a:pPr algn="r" rtl="1">
                        <a:lnSpc>
                          <a:spcPct val="107000"/>
                        </a:lnSpc>
                        <a:spcAft>
                          <a:spcPts val="800"/>
                        </a:spcAft>
                      </a:pPr>
                      <a:r>
                        <a:rPr lang="ar-KW" sz="1700">
                          <a:effectLst/>
                          <a:latin typeface="Aptos" panose="020b0004020202020204" pitchFamily="34" charset="0"/>
                          <a:ea typeface="Calibri" panose="020f0502020204030204" pitchFamily="34" charset="0"/>
                          <a:cs typeface="Simplified Arabic" panose="02020603050405020304" pitchFamily="18" charset="-78"/>
                        </a:rPr>
                        <a:t>أن الروبوتات غير قادرة على أن تصبح وكيلا أخلاقيا الآن أو في المستقبل، وبالتالي فلا ينبغي :</a:t>
                      </a:r>
                      <a:endParaRPr lang="ar-KW" sz="1700"/>
                    </a:p>
                  </a:txBody>
                  <a:tcPr marL="68052" marR="68052" marT="34026" marB="34026"/>
                </a:tc>
                <a:tc hMerge="1">
                  <a:txBody>
                    <a:bodyPr/>
                    <a:lstStyle/>
                    <a:p>
                      <a:pPr rtl="1"/>
                      <a:endParaRPr lang="ar-KW"/>
                    </a:p>
                  </a:txBody>
                  <a:tcPr/>
                </a:tc>
                <a:tc row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أن حوكمة الروبوتات يجب أن تكون خاضعة للشرع في الأمر والنهي والتوجيه.</a:t>
                      </a:r>
                      <a:endParaRPr kumimoji="0" lang="en-US" sz="17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p>
                      <a:pPr rtl="1"/>
                      <a:endParaRPr lang="ar-KW" sz="1700"/>
                    </a:p>
                  </a:txBody>
                  <a:tcPr marL="68052" marR="68052" marT="34026" marB="34026"/>
                </a:tc>
                <a:extLst>
                  <a:ext uri="{0D108BD9-81ED-4DB2-BD59-A6C34878D82A}">
                    <a16:rowId xmlns:a16="http://schemas.microsoft.com/office/drawing/2014/main" val="2107912167"/>
                  </a:ext>
                </a:extLst>
              </a:tr>
              <a:tr h="1220329">
                <a:tc>
                  <a:txBody>
                    <a:bodyPr/>
                    <a:lstStyle/>
                    <a:p>
                      <a:pPr rtl="1"/>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تفويض أفعال حيث تكون المسؤولية الأخلاقية مطلوبة إلى الروبوت </a:t>
                      </a:r>
                      <a:endParaRPr lang="ar-KW" sz="1700"/>
                    </a:p>
                  </a:txBody>
                  <a:tcPr marL="68052" marR="68052" marT="34026" marB="34026"/>
                </a:tc>
                <a:tc>
                  <a:txBody>
                    <a:bodyPr/>
                    <a:lstStyle/>
                    <a:p>
                      <a:pPr marL="0" marR="0" lvl="0" indent="0" algn="r" defTabSz="914400" rtl="1" eaLnBrk="1" fontAlgn="auto" latinLnBrk="0" hangingPunct="1">
                        <a:lnSpc>
                          <a:spcPct val="100000"/>
                        </a:lnSpc>
                        <a:spcBef>
                          <a:spcPct val="0"/>
                        </a:spcBef>
                        <a:spcAft>
                          <a:spcPct val="0"/>
                        </a:spcAft>
                        <a:buClrTx/>
                        <a:buSzTx/>
                        <a:buFontTx/>
                        <a:buNone/>
                        <a:defRPr/>
                      </a:pP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أن تتحول الروبوتات من كونها وسيلة لتحقيق مقاصد إلى كونها مقصدا بذاته يتحول فيها الإنسان إلى وسيلة لها،</a:t>
                      </a:r>
                      <a:endParaRPr kumimoji="0" lang="ar-KW" sz="1700" b="0" i="0" u="none" strike="noStrike" kern="1200" cap="none" spc="0" normalizeH="0" baseline="0" noProof="0">
                        <a:ln>
                          <a:noFill/>
                        </a:ln>
                        <a:solidFill>
                          <a:prstClr val="black"/>
                        </a:solidFill>
                        <a:effectLst/>
                        <a:uLnTx/>
                        <a:uFillTx/>
                        <a:latin typeface="+mn-lt"/>
                        <a:ea typeface="+mn-ea"/>
                        <a:cs typeface="+mn-cs"/>
                      </a:endParaRPr>
                    </a:p>
                    <a:p>
                      <a:pPr rtl="1"/>
                      <a:endParaRPr lang="ar-KW" sz="1700"/>
                    </a:p>
                  </a:txBody>
                  <a:tcPr marL="68052" marR="68052" marT="34026" marB="34026"/>
                </a:tc>
                <a:tc vMerge="1">
                  <a:txBody>
                    <a:bodyPr/>
                    <a:lstStyle/>
                    <a:p>
                      <a:pPr rtl="1"/>
                      <a:endParaRPr lang="ar-KW" sz="1200"/>
                    </a:p>
                  </a:txBody>
                  <a:tcPr/>
                </a:tc>
                <a:extLst>
                  <a:ext uri="{0D108BD9-81ED-4DB2-BD59-A6C34878D82A}">
                    <a16:rowId xmlns:a16="http://schemas.microsoft.com/office/drawing/2014/main" val="2644308156"/>
                  </a:ext>
                </a:extLst>
              </a:tr>
              <a:tr h="887035">
                <a:tc gridSpan="3">
                  <a:txBody>
                    <a:bodyPr/>
                    <a:lstStyle/>
                    <a:p>
                      <a:pPr algn="r" rtl="1">
                        <a:lnSpc>
                          <a:spcPct val="107000"/>
                        </a:lnSpc>
                        <a:spcAft>
                          <a:spcPts val="800"/>
                        </a:spcAft>
                      </a:pPr>
                      <a:r>
                        <a:rPr lang="ar-KW" sz="1700">
                          <a:effectLst/>
                          <a:latin typeface="Aptos" panose="020b0004020202020204" pitchFamily="34" charset="0"/>
                          <a:ea typeface="Calibri" panose="020f0502020204030204" pitchFamily="34" charset="0"/>
                          <a:cs typeface="Simplified Arabic" panose="02020603050405020304" pitchFamily="18" charset="-78"/>
                        </a:rPr>
                        <a:t>هذا التأصيل يلتقي مع نظرية النائب الإنساني في تحديد الطبيعة القانونية للروبوتات ، وهي نظرية تتأسس على جعل الروبوتات الجراحية  تبع للمتصرف بها وفق المسؤولية المدنية أو العقدية او الموضوعية ، وقد تحتاج لتطوير اكثر للتوافق مع أحكام الشريعة كليا . </a:t>
                      </a:r>
                      <a:endParaRPr lang="en-US" sz="1700">
                        <a:effectLst/>
                        <a:latin typeface="Aptos" panose="020b0004020202020204" pitchFamily="34" charset="0"/>
                        <a:ea typeface="Aptos" panose="020b0004020202020204" pitchFamily="34" charset="0"/>
                        <a:cs typeface="Arial" panose="020b0604020202020204" pitchFamily="34" charset="0"/>
                      </a:endParaRPr>
                    </a:p>
                  </a:txBody>
                  <a:tcPr marL="68052" marR="68052" marT="34026" marB="34026"/>
                </a:tc>
                <a:tc hMerge="1">
                  <a:txBody>
                    <a:bodyPr/>
                    <a:lstStyle/>
                    <a:p>
                      <a:pPr rtl="1"/>
                      <a:endParaRPr lang="ar-KW"/>
                    </a:p>
                  </a:txBody>
                  <a:tcPr/>
                </a:tc>
                <a:tc hMerge="1">
                  <a:txBody>
                    <a:bodyPr/>
                    <a:lstStyle/>
                    <a:p>
                      <a:pPr rtl="1"/>
                      <a:endParaRPr lang="ar-KW"/>
                    </a:p>
                  </a:txBody>
                  <a:tcPr/>
                </a:tc>
                <a:extLst>
                  <a:ext uri="{0D108BD9-81ED-4DB2-BD59-A6C34878D82A}">
                    <a16:rowId xmlns:a16="http://schemas.microsoft.com/office/drawing/2014/main" val="1332567556"/>
                  </a:ext>
                </a:extLst>
              </a:tr>
            </a:tbl>
          </a:graphicData>
        </a:graphic>
      </p:graphicFrame>
    </p:spTree>
    <p:extLst>
      <p:ext uri="{BB962C8B-B14F-4D97-AF65-F5344CB8AC3E}">
        <p14:creationId xmlns:p14="http://schemas.microsoft.com/office/powerpoint/2010/main" val="3229063363"/>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6"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جدول 3">
            <a:extLst>
              <a:ext uri="{FF2B5EF4-FFF2-40B4-BE49-F238E27FC236}">
                <a16:creationId xmlns:a16="http://schemas.microsoft.com/office/drawing/2014/main" id="{5E139F03-255C-04E0-29E3-0463FC97DD8D}"/>
              </a:ext>
            </a:extLst>
          </p:cNvPr>
          <p:cNvGraphicFramePr>
            <a:graphicFrameLocks noGrp="1"/>
          </p:cNvGraphicFramePr>
          <p:nvPr>
            <p:extLst>
              <p:ext uri="{D42A27DB-BD31-4B8C-83A1-F6EECF244321}">
                <p14:modId xmlns:p14="http://schemas.microsoft.com/office/powerpoint/2010/main" val="2091899076"/>
              </p:ext>
            </p:extLst>
          </p:nvPr>
        </p:nvGraphicFramePr>
        <p:xfrm>
          <a:off x="382464" y="590109"/>
          <a:ext cx="11427072" cy="5699641"/>
        </p:xfrm>
        <a:graphic>
          <a:graphicData uri="http://schemas.openxmlformats.org/drawingml/2006/table">
            <a:tbl>
              <a:tblPr rtl="1" firstRow="1" bandRow="1">
                <a:tableStyleId>{5C22544A-7EE6-4342-B048-85BDC9FD1C3A}</a:tableStyleId>
              </a:tblPr>
              <a:tblGrid>
                <a:gridCol w="4999269">
                  <a:extLst>
                    <a:ext uri="{9D8B030D-6E8A-4147-A177-3AD203B41FA5}">
                      <a16:colId xmlns:a16="http://schemas.microsoft.com/office/drawing/2014/main" val="3238336478"/>
                    </a:ext>
                  </a:extLst>
                </a:gridCol>
                <a:gridCol w="6427803">
                  <a:extLst>
                    <a:ext uri="{9D8B030D-6E8A-4147-A177-3AD203B41FA5}">
                      <a16:colId xmlns:a16="http://schemas.microsoft.com/office/drawing/2014/main" val="2637935359"/>
                    </a:ext>
                  </a:extLst>
                </a:gridCol>
              </a:tblGrid>
              <a:tr h="3287712">
                <a:tc gridSpan="2">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33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على الرغم من تعدد المنظمات العالمية المهتمة بأخلاقيات الذكاء الصناعي والمعنية بتحديد  سياسات أخلاقيات الذكاء الصناعي والروبوت، وعلى الرغم من اختلاف بنود سياسة كل منها ،  إلا أن أي منها لم يهمل المعايير الأساسية – وإن بنسب مختلفة في تحديد إجراءاتها–  وتتمثل تلك المعايير في: </a:t>
                      </a:r>
                    </a:p>
                  </a:txBody>
                  <a:tcPr marL="107769" marR="107769" marT="53884" marB="53884" anchor="ctr"/>
                </a:tc>
                <a:tc hMerge="1">
                  <a:txBody>
                    <a:bodyPr/>
                    <a:lstStyle/>
                    <a:p>
                      <a:pPr rtl="1"/>
                      <a:endParaRPr lang="ar-KW"/>
                    </a:p>
                  </a:txBody>
                  <a:tcPr/>
                </a:tc>
                <a:extLst>
                  <a:ext uri="{0D108BD9-81ED-4DB2-BD59-A6C34878D82A}">
                    <a16:rowId xmlns:a16="http://schemas.microsoft.com/office/drawing/2014/main" val="2253020895"/>
                  </a:ext>
                </a:extLst>
              </a:tr>
              <a:tr h="670296">
                <a:tc>
                  <a:txBody>
                    <a:bodyPr/>
                    <a:lstStyle/>
                    <a:p>
                      <a:pPr marL="0" marR="0" lvl="0" indent="0" algn="ctr" defTabSz="914400" rtl="1" eaLnBrk="1" fontAlgn="auto" latinLnBrk="0" hangingPunct="1">
                        <a:lnSpc>
                          <a:spcPct val="107000"/>
                        </a:lnSpc>
                        <a:spcBef>
                          <a:spcPts val="1000"/>
                        </a:spcBef>
                        <a:spcAft>
                          <a:spcPct val="0"/>
                        </a:spcAft>
                        <a:buClrTx/>
                        <a:buSzTx/>
                        <a:buFont typeface="+mj-lt"/>
                        <a:buNone/>
                        <a:defRPr/>
                      </a:pPr>
                      <a:r>
                        <a:rPr kumimoji="0" lang="ar-KW" sz="33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الأمن والسلامة </a:t>
                      </a:r>
                      <a:endParaRPr lang="ar-KW" sz="3300"/>
                    </a:p>
                  </a:txBody>
                  <a:tcPr marL="107769" marR="107769" marT="53884" marB="53884" anchor="ctr"/>
                </a:tc>
                <a:tc>
                  <a:txBody>
                    <a:bodyPr/>
                    <a:lstStyle/>
                    <a:p>
                      <a:pPr algn="ctr" rtl="1"/>
                      <a:r>
                        <a:rPr lang="ar-KW" sz="3300"/>
                        <a:t>الشفافية </a:t>
                      </a:r>
                    </a:p>
                  </a:txBody>
                  <a:tcPr marL="107769" marR="107769" marT="53884" marB="53884" anchor="ctr"/>
                </a:tc>
                <a:extLst>
                  <a:ext uri="{0D108BD9-81ED-4DB2-BD59-A6C34878D82A}">
                    <a16:rowId xmlns:a16="http://schemas.microsoft.com/office/drawing/2014/main" val="1312838930"/>
                  </a:ext>
                </a:extLst>
              </a:tr>
              <a:tr h="1097370">
                <a:tc>
                  <a:txBody>
                    <a:bodyPr/>
                    <a:lstStyle/>
                    <a:p>
                      <a:pPr marL="0" marR="0" lvl="0" indent="0" algn="ctr" defTabSz="914400" rtl="1" eaLnBrk="1" fontAlgn="auto" latinLnBrk="0" hangingPunct="1">
                        <a:lnSpc>
                          <a:spcPct val="107000"/>
                        </a:lnSpc>
                        <a:spcBef>
                          <a:spcPts val="1000"/>
                        </a:spcBef>
                        <a:spcAft>
                          <a:spcPct val="0"/>
                        </a:spcAft>
                        <a:buClrTx/>
                        <a:buSzTx/>
                        <a:buFont typeface="+mj-lt"/>
                        <a:buNone/>
                        <a:defRPr/>
                      </a:pPr>
                      <a:r>
                        <a:rPr kumimoji="0" lang="ar-KW" sz="33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السرية والخصوصوية </a:t>
                      </a:r>
                      <a:endParaRPr lang="ar-KW" sz="3300"/>
                    </a:p>
                  </a:txBody>
                  <a:tcPr marL="107769" marR="107769" marT="53884" marB="53884" anchor="ctr"/>
                </a:tc>
                <a:tc>
                  <a:txBody>
                    <a:bodyPr/>
                    <a:lstStyle/>
                    <a:p>
                      <a:pPr algn="ctr" rtl="1"/>
                      <a:r>
                        <a:rPr lang="ar-KW" sz="3300"/>
                        <a:t>الحقوق والواجبات والمسؤوليات</a:t>
                      </a:r>
                    </a:p>
                  </a:txBody>
                  <a:tcPr marL="107769" marR="107769" marT="53884" marB="53884" anchor="ctr"/>
                </a:tc>
                <a:extLst>
                  <a:ext uri="{0D108BD9-81ED-4DB2-BD59-A6C34878D82A}">
                    <a16:rowId xmlns:a16="http://schemas.microsoft.com/office/drawing/2014/main" val="1386122680"/>
                  </a:ext>
                </a:extLst>
              </a:tr>
              <a:tr h="644263">
                <a:tc>
                  <a:txBody>
                    <a:bodyPr/>
                    <a:lstStyle/>
                    <a:p>
                      <a:pPr algn="ctr" rtl="1"/>
                      <a:r>
                        <a:rPr lang="ar-KW" sz="3300"/>
                        <a:t>القيم </a:t>
                      </a:r>
                    </a:p>
                  </a:txBody>
                  <a:tcPr marL="107769" marR="107769" marT="53884" marB="53884" anchor="ctr"/>
                </a:tc>
                <a:tc>
                  <a:txBody>
                    <a:bodyPr/>
                    <a:lstStyle/>
                    <a:p>
                      <a:pPr algn="ctr" rtl="1"/>
                      <a:r>
                        <a:rPr lang="ar-KW" sz="3300"/>
                        <a:t>المساواة </a:t>
                      </a:r>
                    </a:p>
                  </a:txBody>
                  <a:tcPr marL="107769" marR="107769" marT="53884" marB="53884" anchor="ctr"/>
                </a:tc>
                <a:extLst>
                  <a:ext uri="{0D108BD9-81ED-4DB2-BD59-A6C34878D82A}">
                    <a16:rowId xmlns:a16="http://schemas.microsoft.com/office/drawing/2014/main" val="3070860428"/>
                  </a:ext>
                </a:extLst>
              </a:tr>
            </a:tbl>
          </a:graphicData>
        </a:graphic>
      </p:graphicFrame>
    </p:spTree>
    <p:extLst>
      <p:ext uri="{BB962C8B-B14F-4D97-AF65-F5344CB8AC3E}">
        <p14:creationId xmlns:p14="http://schemas.microsoft.com/office/powerpoint/2010/main" val="398838747"/>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جدول 4">
            <a:extLst>
              <a:ext uri="{FF2B5EF4-FFF2-40B4-BE49-F238E27FC236}">
                <a16:creationId xmlns:a16="http://schemas.microsoft.com/office/drawing/2014/main" id="{1957381E-A218-56B9-9DB9-07DE183AB451}"/>
              </a:ext>
            </a:extLst>
          </p:cNvPr>
          <p:cNvGraphicFramePr>
            <a:graphicFrameLocks noGrp="1"/>
          </p:cNvGraphicFramePr>
          <p:nvPr>
            <p:extLst>
              <p:ext uri="{D42A27DB-BD31-4B8C-83A1-F6EECF244321}">
                <p14:modId xmlns:p14="http://schemas.microsoft.com/office/powerpoint/2010/main" val="2024117208"/>
              </p:ext>
            </p:extLst>
          </p:nvPr>
        </p:nvGraphicFramePr>
        <p:xfrm>
          <a:off x="553750" y="542789"/>
          <a:ext cx="11277602" cy="5533884"/>
        </p:xfrm>
        <a:graphic>
          <a:graphicData uri="http://schemas.openxmlformats.org/drawingml/2006/table">
            <a:tbl>
              <a:tblPr rtl="1" firstRow="1" bandRow="1">
                <a:tableStyleId>{5C22544A-7EE6-4342-B048-85BDC9FD1C3A}</a:tableStyleId>
              </a:tblPr>
              <a:tblGrid>
                <a:gridCol w="1122937">
                  <a:extLst>
                    <a:ext uri="{9D8B030D-6E8A-4147-A177-3AD203B41FA5}">
                      <a16:colId xmlns:a16="http://schemas.microsoft.com/office/drawing/2014/main" val="1117336482"/>
                    </a:ext>
                  </a:extLst>
                </a:gridCol>
                <a:gridCol w="2344422">
                  <a:extLst>
                    <a:ext uri="{9D8B030D-6E8A-4147-A177-3AD203B41FA5}">
                      <a16:colId xmlns:a16="http://schemas.microsoft.com/office/drawing/2014/main" val="1283568999"/>
                    </a:ext>
                  </a:extLst>
                </a:gridCol>
                <a:gridCol w="5386859">
                  <a:extLst>
                    <a:ext uri="{9D8B030D-6E8A-4147-A177-3AD203B41FA5}">
                      <a16:colId xmlns:a16="http://schemas.microsoft.com/office/drawing/2014/main" val="2945979099"/>
                    </a:ext>
                  </a:extLst>
                </a:gridCol>
                <a:gridCol w="2423384">
                  <a:extLst>
                    <a:ext uri="{9D8B030D-6E8A-4147-A177-3AD203B41FA5}">
                      <a16:colId xmlns:a16="http://schemas.microsoft.com/office/drawing/2014/main" val="4060262306"/>
                    </a:ext>
                  </a:extLst>
                </a:gridCol>
              </a:tblGrid>
              <a:tr h="268857">
                <a:tc>
                  <a:txBody>
                    <a:bodyPr/>
                    <a:lstStyle/>
                    <a:p>
                      <a:pPr algn="r" rtl="1">
                        <a:lnSpc>
                          <a:spcPct val="107000"/>
                        </a:lnSpc>
                        <a:spcAft>
                          <a:spcPts val="800"/>
                        </a:spcAft>
                      </a:pPr>
                      <a:r>
                        <a:rPr lang="ar-KW" sz="14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المعيار </a:t>
                      </a:r>
                      <a:endParaRPr lang="en-US" sz="14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5308" marR="55308" marT="0" marB="0"/>
                </a:tc>
                <a:tc>
                  <a:txBody>
                    <a:bodyPr/>
                    <a:lstStyle/>
                    <a:p>
                      <a:pPr algn="r" rtl="1">
                        <a:lnSpc>
                          <a:spcPct val="107000"/>
                        </a:lnSpc>
                        <a:spcAft>
                          <a:spcPts val="800"/>
                        </a:spcAft>
                      </a:pPr>
                      <a:r>
                        <a:rPr lang="ar-KW" sz="14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المقصود منه </a:t>
                      </a:r>
                      <a:endParaRPr lang="en-US" sz="14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5308" marR="55308" marT="0" marB="0"/>
                </a:tc>
                <a:tc>
                  <a:txBody>
                    <a:bodyPr/>
                    <a:lstStyle/>
                    <a:p>
                      <a:pPr algn="r" rtl="1">
                        <a:lnSpc>
                          <a:spcPct val="107000"/>
                        </a:lnSpc>
                        <a:spcAft>
                          <a:spcPts val="800"/>
                        </a:spcAft>
                      </a:pPr>
                      <a:r>
                        <a:rPr lang="ar-KW" sz="14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إجراءات مطلوب اتخاذها لتحقيقه </a:t>
                      </a:r>
                      <a:endParaRPr lang="en-US" sz="14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5308" marR="55308" marT="0" marB="0"/>
                </a:tc>
                <a:tc>
                  <a:txBody>
                    <a:bodyPr/>
                    <a:lstStyle/>
                    <a:p>
                      <a:pPr algn="r" rtl="1">
                        <a:lnSpc>
                          <a:spcPct val="107000"/>
                        </a:lnSpc>
                        <a:spcAft>
                          <a:spcPts val="800"/>
                        </a:spcAft>
                      </a:pPr>
                      <a:r>
                        <a:rPr lang="ar-KW" sz="14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موقف الشرع منه </a:t>
                      </a:r>
                      <a:endParaRPr lang="en-US" sz="14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5308" marR="55308" marT="0" marB="0"/>
                </a:tc>
                <a:extLst>
                  <a:ext uri="{0D108BD9-81ED-4DB2-BD59-A6C34878D82A}">
                    <a16:rowId xmlns:a16="http://schemas.microsoft.com/office/drawing/2014/main" val="2164371938"/>
                  </a:ext>
                </a:extLst>
              </a:tr>
              <a:tr h="5265027">
                <a:tc>
                  <a:txBody>
                    <a:bodyPr/>
                    <a:lstStyle/>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الأمن والسلامة </a:t>
                      </a:r>
                      <a:endParaRPr lang="en-US" sz="1400">
                        <a:effectLst/>
                        <a:latin typeface="Aptos" panose="020b0004020202020204" pitchFamily="34" charset="0"/>
                        <a:ea typeface="Aptos" panose="020b0004020202020204" pitchFamily="34" charset="0"/>
                        <a:cs typeface="Arial" panose="020b0604020202020204" pitchFamily="34" charset="0"/>
                      </a:endParaRPr>
                    </a:p>
                  </a:txBody>
                  <a:tcPr marL="55308" marR="55308" marT="0" marB="0"/>
                </a:tc>
                <a:tc>
                  <a:txBody>
                    <a:bodyPr/>
                    <a:lstStyle/>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يقصد به ضمان الأمن والسلامة  في استخدام الروبوت الجراحي   للمريض والجراح والممرضين وغيرهم ، عن طريق اتخاذ كافة الإجراءات اللازمة التي تضمنه  قبل استخدامه وأثناء استخدامه وبعد استخدامه طوال فترة  صلاحية استخدامه.</a:t>
                      </a:r>
                      <a:endParaRPr lang="en-US" sz="1400">
                        <a:effectLst/>
                        <a:latin typeface="Aptos" panose="020b0004020202020204" pitchFamily="34" charset="0"/>
                        <a:ea typeface="Aptos" panose="020b0004020202020204" pitchFamily="34" charset="0"/>
                        <a:cs typeface="Arial" panose="020b0604020202020204" pitchFamily="34" charset="0"/>
                      </a:endParaRPr>
                    </a:p>
                  </a:txBody>
                  <a:tcPr marL="55308" marR="55308" marT="0" marB="0"/>
                </a:tc>
                <a:tc>
                  <a:txBody>
                    <a:bodyPr/>
                    <a:lstStyle/>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التأكد من : </a:t>
                      </a:r>
                      <a:endParaRPr lang="en-US" sz="14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خضوع الروبوت الجراحي للاختبارات السريرية اللازمة: لتقييم فعالية الروبوتات الجراحية في ظروف مختلفة وعلى مجموعة واسعة من الحالات الطبية.</a:t>
                      </a:r>
                      <a:endParaRPr lang="en-US" sz="140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7000"/>
                        </a:lnSpc>
                        <a:spcAft>
                          <a:spcPts val="800"/>
                        </a:spcAft>
                        <a:buFont typeface="+mj-lt"/>
                        <a:buAutoNum type="arabicPeriod"/>
                      </a:pP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حصول الروبوت الجراحي على الترخيص من الهيئات التنظيمية المحلية والدولية مثل إدارة الغذاء والدواء الأمريكية (</a:t>
                      </a:r>
                      <a:r>
                        <a:rPr lang="en-US" sz="1400" b="1">
                          <a:effectLst/>
                          <a:latin typeface="Simplified Arabic" panose="02020603050405020304" pitchFamily="18" charset="-78"/>
                          <a:ea typeface="Calibri" panose="020f0502020204030204" pitchFamily="34" charset="0"/>
                          <a:cs typeface="Simplified Arabic" panose="02020603050405020304" pitchFamily="18" charset="-78"/>
                        </a:rPr>
                        <a:t>FDA</a:t>
                      </a: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 - بعد تجاوزه الاختبارات السريرية بكفاءة عالية في تحقيق معايير السلامة الصارمة التي تضمن فعاليتها وأمانها .</a:t>
                      </a:r>
                      <a:endParaRPr lang="en-US" sz="140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7000"/>
                        </a:lnSpc>
                        <a:spcAft>
                          <a:spcPts val="800"/>
                        </a:spcAft>
                        <a:buFont typeface="+mj-lt"/>
                        <a:buAutoNum type="arabicPeriod"/>
                      </a:pP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خضوع الروبوت الجراحي للصيانة الدورية :إذ ينبغي التأكد من صلاحية أجزاء الروبوت الجراحي من خلال وضع  جدول صيانة منتظم للتأكد من أن جميع المكونات الروبوتية تعمل بشكل صحيح.</a:t>
                      </a:r>
                      <a:endParaRPr lang="en-US" sz="140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7000"/>
                        </a:lnSpc>
                        <a:spcAft>
                          <a:spcPts val="800"/>
                        </a:spcAft>
                        <a:buFont typeface="+mj-lt"/>
                        <a:buAutoNum type="arabicPeriod"/>
                      </a:pP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خضوع الروبوت الجراحي لتحديثات  البرمجيات  باستمرار: لتحسين الوظائف وإصلاح الأخطاء والتأكد من سلامة البرمجيات من الاختراق الفيروسي .</a:t>
                      </a:r>
                      <a:endParaRPr lang="en-US" sz="140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7000"/>
                        </a:lnSpc>
                        <a:spcAft>
                          <a:spcPts val="800"/>
                        </a:spcAft>
                        <a:buFont typeface="+mj-lt"/>
                        <a:buAutoNum type="arabicPeriod"/>
                      </a:pP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  خضوع الروبوت الجراحي  لتقييم الأداء الدوري للتأكد من أن الروبوتات الجراحية تعمل بأعلى معايير الدقة والأمان.</a:t>
                      </a:r>
                      <a:endParaRPr lang="en-US" sz="140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7000"/>
                        </a:lnSpc>
                        <a:spcAft>
                          <a:spcPts val="800"/>
                        </a:spcAft>
                        <a:buFont typeface="+mj-lt"/>
                        <a:buAutoNum type="arabicPeriod"/>
                      </a:pP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خضوع الجراحين ومستخدمي الروبوتات الجراحية  للتدريب الكفء الذي يضمن شروط الأمن والسلامة .</a:t>
                      </a:r>
                      <a:endParaRPr lang="en-US" sz="140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7000"/>
                        </a:lnSpc>
                        <a:spcAft>
                          <a:spcPts val="800"/>
                        </a:spcAft>
                        <a:buFont typeface="+mj-lt"/>
                        <a:buAutoNum type="arabicPeriod"/>
                      </a:pP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 توفير برامج التدريب اللازمة  والمكثفة للأطباء والمساعدين الطبيين لاستخدام أنظمة الروبوت الجراحي بفعالية  من معاهد متخصصه لتحقيق هذا الهدف.</a:t>
                      </a:r>
                      <a:endParaRPr lang="en-US" sz="140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7000"/>
                        </a:lnSpc>
                        <a:spcAft>
                          <a:spcPts val="800"/>
                        </a:spcAft>
                        <a:buFont typeface="+mj-lt"/>
                        <a:buAutoNum type="arabicPeriod"/>
                      </a:pPr>
                      <a:r>
                        <a:rPr lang="ar-KW" sz="1400" b="1">
                          <a:effectLst/>
                          <a:latin typeface="Simplified Arabic" panose="02020603050405020304" pitchFamily="18" charset="-78"/>
                          <a:ea typeface="Calibri" panose="020f0502020204030204" pitchFamily="34" charset="0"/>
                          <a:cs typeface="Simplified Arabic" panose="02020603050405020304" pitchFamily="18" charset="-78"/>
                        </a:rPr>
                        <a:t> التقييم الدوري والمستمر لأداء الجراحين والمساعدين والمهنيين الطبيين  في استخدام الربوت الجراحي  لضمان استمرار قدرتهم على استخدام هذه الأنظمة بأمان.</a:t>
                      </a:r>
                      <a:endParaRPr lang="en-US" sz="140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55308" marR="55308" marT="0" marB="0"/>
                </a:tc>
                <a:tc>
                  <a:txBody>
                    <a:bodyPr/>
                    <a:lstStyle/>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يعد حفظ النفس مبدأ مقصود لذاته ، ويقصد به : </a:t>
                      </a:r>
                      <a:endParaRPr lang="en-US" sz="14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SA" sz="1400" b="1">
                          <a:solidFill>
                            <a:srgbClr val="000000"/>
                          </a:solidFill>
                          <a:effectLst/>
                          <a:latin typeface="Aptos" panose="020b0004020202020204" pitchFamily="34" charset="0"/>
                          <a:ea typeface="Calibri" panose="020f0502020204030204" pitchFamily="34" charset="0"/>
                          <a:cs typeface="Simplified Arabic" panose="02020603050405020304" pitchFamily="18" charset="-78"/>
                        </a:rPr>
                        <a:t>حفظ الأرواح من التلف - ماديًّا ومعنويًّا - أفرادًا وعمومًا؛ لأن العالمَ مركّبٌ من أفراد الإنسان.</a:t>
                      </a:r>
                      <a:endParaRPr lang="en-US" sz="14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قال الغزالي رحمه الله: "إنَّ مقصود الشرع من الخلق خمسة: أن يحفظ عليهم دينهم ونفسهم وعقلهم ونسلهم ومالهم، فكلُّ ما يتضمن حفظ هذه الأصول الخمسة فهو مصلحة، وكل ما يفوت هذه الأصول فهو مفسدة ودفعها مصلحة". </a:t>
                      </a:r>
                      <a:endParaRPr lang="en-US" sz="14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والطب كالشرع – كما يقول العز بن عبد السلام- ، وُضِعَ لجلب مصالح السلامة والعافية، ولدرء مفاسد المعاطب والأسقام، ولدرء ما أمكن درؤه من ذلك، ولجلب ما أمكن جلبه من ذلك. </a:t>
                      </a:r>
                      <a:endParaRPr lang="en-US" sz="1400">
                        <a:effectLst/>
                        <a:latin typeface="Aptos" panose="020b0004020202020204" pitchFamily="34" charset="0"/>
                        <a:ea typeface="Aptos" panose="020b0004020202020204" pitchFamily="34" charset="0"/>
                        <a:cs typeface="Arial" panose="020b0604020202020204" pitchFamily="34" charset="0"/>
                      </a:endParaRPr>
                    </a:p>
                  </a:txBody>
                  <a:tcPr marL="55308" marR="55308" marT="0" marB="0"/>
                </a:tc>
                <a:extLst>
                  <a:ext uri="{0D108BD9-81ED-4DB2-BD59-A6C34878D82A}">
                    <a16:rowId xmlns:a16="http://schemas.microsoft.com/office/drawing/2014/main" val="2780940573"/>
                  </a:ext>
                </a:extLst>
              </a:tr>
            </a:tbl>
          </a:graphicData>
        </a:graphic>
      </p:graphicFrame>
    </p:spTree>
    <p:extLst>
      <p:ext uri="{BB962C8B-B14F-4D97-AF65-F5344CB8AC3E}">
        <p14:creationId xmlns:p14="http://schemas.microsoft.com/office/powerpoint/2010/main" val="4172370701"/>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جدول 4">
            <a:extLst>
              <a:ext uri="{FF2B5EF4-FFF2-40B4-BE49-F238E27FC236}">
                <a16:creationId xmlns:a16="http://schemas.microsoft.com/office/drawing/2014/main" id="{1957381E-A218-56B9-9DB9-07DE183AB451}"/>
              </a:ext>
            </a:extLst>
          </p:cNvPr>
          <p:cNvGraphicFramePr>
            <a:graphicFrameLocks noGrp="1"/>
          </p:cNvGraphicFramePr>
          <p:nvPr>
            <p:extLst>
              <p:ext uri="{D42A27DB-BD31-4B8C-83A1-F6EECF244321}">
                <p14:modId xmlns:p14="http://schemas.microsoft.com/office/powerpoint/2010/main" val="3083544250"/>
              </p:ext>
            </p:extLst>
          </p:nvPr>
        </p:nvGraphicFramePr>
        <p:xfrm>
          <a:off x="457198" y="800272"/>
          <a:ext cx="11277602" cy="5257456"/>
        </p:xfrm>
        <a:graphic>
          <a:graphicData uri="http://schemas.openxmlformats.org/drawingml/2006/table">
            <a:tbl>
              <a:tblPr rtl="1" firstRow="1" bandRow="1">
                <a:tableStyleId>{5C22544A-7EE6-4342-B048-85BDC9FD1C3A}</a:tableStyleId>
              </a:tblPr>
              <a:tblGrid>
                <a:gridCol w="1334932">
                  <a:extLst>
                    <a:ext uri="{9D8B030D-6E8A-4147-A177-3AD203B41FA5}">
                      <a16:colId xmlns:a16="http://schemas.microsoft.com/office/drawing/2014/main" val="1117336482"/>
                    </a:ext>
                  </a:extLst>
                </a:gridCol>
                <a:gridCol w="2670560">
                  <a:extLst>
                    <a:ext uri="{9D8B030D-6E8A-4147-A177-3AD203B41FA5}">
                      <a16:colId xmlns:a16="http://schemas.microsoft.com/office/drawing/2014/main" val="1283568999"/>
                    </a:ext>
                  </a:extLst>
                </a:gridCol>
                <a:gridCol w="4330931">
                  <a:extLst>
                    <a:ext uri="{9D8B030D-6E8A-4147-A177-3AD203B41FA5}">
                      <a16:colId xmlns:a16="http://schemas.microsoft.com/office/drawing/2014/main" val="2945979099"/>
                    </a:ext>
                  </a:extLst>
                </a:gridCol>
                <a:gridCol w="2941179">
                  <a:extLst>
                    <a:ext uri="{9D8B030D-6E8A-4147-A177-3AD203B41FA5}">
                      <a16:colId xmlns:a16="http://schemas.microsoft.com/office/drawing/2014/main" val="4060262306"/>
                    </a:ext>
                  </a:extLst>
                </a:gridCol>
              </a:tblGrid>
              <a:tr h="363012">
                <a:tc>
                  <a:txBody>
                    <a:bodyPr/>
                    <a:lstStyle/>
                    <a:p>
                      <a:pPr algn="r" rtl="1">
                        <a:lnSpc>
                          <a:spcPct val="107000"/>
                        </a:lnSpc>
                        <a:spcAft>
                          <a:spcPts val="800"/>
                        </a:spcAft>
                      </a:pPr>
                      <a:r>
                        <a:rPr lang="ar-KW" sz="20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المعيار </a:t>
                      </a:r>
                      <a:endParaRPr lang="en-US" sz="20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923" marR="59923" marT="0" marB="0"/>
                </a:tc>
                <a:tc>
                  <a:txBody>
                    <a:bodyPr/>
                    <a:lstStyle/>
                    <a:p>
                      <a:pPr algn="r" rtl="1">
                        <a:lnSpc>
                          <a:spcPct val="107000"/>
                        </a:lnSpc>
                        <a:spcAft>
                          <a:spcPts val="800"/>
                        </a:spcAft>
                      </a:pPr>
                      <a:r>
                        <a:rPr lang="ar-KW" sz="20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المقصود منه </a:t>
                      </a:r>
                      <a:endParaRPr lang="en-US" sz="20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923" marR="59923" marT="0" marB="0"/>
                </a:tc>
                <a:tc>
                  <a:txBody>
                    <a:bodyPr/>
                    <a:lstStyle/>
                    <a:p>
                      <a:pPr algn="r" rtl="1">
                        <a:lnSpc>
                          <a:spcPct val="107000"/>
                        </a:lnSpc>
                        <a:spcAft>
                          <a:spcPts val="800"/>
                        </a:spcAft>
                      </a:pPr>
                      <a:r>
                        <a:rPr lang="ar-KW" sz="20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إجراءات مطلوب اتخاذها لتحقيقه </a:t>
                      </a:r>
                      <a:endParaRPr lang="en-US" sz="20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923" marR="59923" marT="0" marB="0"/>
                </a:tc>
                <a:tc>
                  <a:txBody>
                    <a:bodyPr/>
                    <a:lstStyle/>
                    <a:p>
                      <a:pPr algn="r" rtl="1">
                        <a:lnSpc>
                          <a:spcPct val="107000"/>
                        </a:lnSpc>
                        <a:spcAft>
                          <a:spcPts val="800"/>
                        </a:spcAft>
                      </a:pPr>
                      <a:r>
                        <a:rPr lang="ar-KW" sz="20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موقف الشرع منه </a:t>
                      </a:r>
                      <a:endParaRPr lang="en-US" sz="20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923" marR="59923" marT="0" marB="0"/>
                </a:tc>
                <a:extLst>
                  <a:ext uri="{0D108BD9-81ED-4DB2-BD59-A6C34878D82A}">
                    <a16:rowId xmlns:a16="http://schemas.microsoft.com/office/drawing/2014/main" val="2164371938"/>
                  </a:ext>
                </a:extLst>
              </a:tr>
              <a:tr h="4894444">
                <a:tc>
                  <a:txBody>
                    <a:bodyPr/>
                    <a:lstStyle/>
                    <a:p>
                      <a:pPr algn="r" rtl="1">
                        <a:lnSpc>
                          <a:spcPct val="107000"/>
                        </a:lnSpc>
                        <a:spcAft>
                          <a:spcPts val="800"/>
                        </a:spcAft>
                      </a:pPr>
                      <a:r>
                        <a:rPr lang="ar-KW" sz="2000" b="1">
                          <a:effectLst/>
                          <a:latin typeface="Aptos" panose="020b0004020202020204" pitchFamily="34" charset="0"/>
                          <a:ea typeface="Calibri" panose="020f0502020204030204" pitchFamily="34" charset="0"/>
                          <a:cs typeface="Simplified Arabic" panose="02020603050405020304" pitchFamily="18" charset="-78"/>
                        </a:rPr>
                        <a:t>السرية والخصوصية </a:t>
                      </a:r>
                      <a:endParaRPr lang="en-US" sz="2000">
                        <a:effectLst/>
                        <a:latin typeface="Aptos" panose="020b0004020202020204" pitchFamily="34" charset="0"/>
                        <a:ea typeface="Aptos" panose="020b0004020202020204" pitchFamily="34" charset="0"/>
                        <a:cs typeface="Arial" panose="020b0604020202020204" pitchFamily="34" charset="0"/>
                      </a:endParaRPr>
                    </a:p>
                  </a:txBody>
                  <a:tcPr marL="75424" marR="75424" marT="0" marB="0"/>
                </a:tc>
                <a:tc>
                  <a:txBody>
                    <a:bodyPr/>
                    <a:lstStyle/>
                    <a:p>
                      <a:pPr algn="r" rtl="1">
                        <a:lnSpc>
                          <a:spcPct val="107000"/>
                        </a:lnSpc>
                        <a:spcAft>
                          <a:spcPts val="800"/>
                        </a:spcAft>
                      </a:pPr>
                      <a:r>
                        <a:rPr lang="ar-KW" sz="2000" b="1">
                          <a:effectLst/>
                          <a:latin typeface="Aptos" panose="020b0004020202020204" pitchFamily="34" charset="0"/>
                          <a:ea typeface="Calibri" panose="020f0502020204030204" pitchFamily="34" charset="0"/>
                          <a:cs typeface="Simplified Arabic" panose="02020603050405020304" pitchFamily="18" charset="-78"/>
                        </a:rPr>
                        <a:t>يقصد به الحفاظ على سرية معلومات المريض الصحية وعدم إفشاؤها من جهة ومراعاة خصوصيته في تداول البيانات عن معالجتها بالذكاء الصناعي لغرض إنشاء قاعدة البيانات  لكل حالة مرضية تمكن الروبوت الجراحي من مساعدة الجراح في اتخاذ القرار المناسب لحالة المريض في غرفة العمليتا او يقوم الروبوت بنفسه بذلك في الروبوتات المستقلة </a:t>
                      </a:r>
                      <a:endParaRPr lang="en-US" sz="2000">
                        <a:effectLst/>
                        <a:latin typeface="Aptos" panose="020b0004020202020204" pitchFamily="34" charset="0"/>
                        <a:ea typeface="Aptos" panose="020b0004020202020204" pitchFamily="34" charset="0"/>
                        <a:cs typeface="Arial" panose="020b0604020202020204" pitchFamily="34" charset="0"/>
                      </a:endParaRPr>
                    </a:p>
                  </a:txBody>
                  <a:tcPr marL="75424" marR="75424" marT="0" marB="0"/>
                </a:tc>
                <a:tc>
                  <a:txBody>
                    <a:bodyPr/>
                    <a:lstStyle/>
                    <a:p>
                      <a:pPr marL="342900" lvl="0" indent="-342900" algn="r" rtl="1">
                        <a:lnSpc>
                          <a:spcPct val="107000"/>
                        </a:lnSpc>
                        <a:spcAft>
                          <a:spcPts val="800"/>
                        </a:spcAft>
                        <a:buFont typeface="+mj-lt"/>
                        <a:buAutoNum type="arabicPeriod"/>
                      </a:pPr>
                      <a:r>
                        <a:rPr lang="ar-KW" sz="2000" b="1">
                          <a:effectLst/>
                          <a:latin typeface="Aptos" panose="020b0004020202020204" pitchFamily="34" charset="0"/>
                          <a:ea typeface="Calibri" panose="020f0502020204030204" pitchFamily="34" charset="0"/>
                          <a:cs typeface="Simplified Arabic" panose="02020603050405020304" pitchFamily="18" charset="-78"/>
                        </a:rPr>
                        <a:t>الحماية من الاختراق: مع تزايد الاعتماد على التكنولوجيا، يزداد خطر الاختراقات الأمنية. يجب تطبيق بروتوكولات أمنية متقدمة لحماية البيانات من الوصول غير المصرح به.</a:t>
                      </a:r>
                      <a:endParaRPr lang="en-US" sz="20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2000" b="1">
                          <a:effectLst/>
                          <a:latin typeface="Aptos" panose="020b0004020202020204" pitchFamily="34" charset="0"/>
                          <a:ea typeface="Calibri" panose="020f0502020204030204" pitchFamily="34" charset="0"/>
                          <a:cs typeface="Simplified Arabic" panose="02020603050405020304" pitchFamily="18" charset="-78"/>
                        </a:rPr>
                        <a:t>التعامل مع البيانات الحساسة: يجب معالجة البيانات الصحية بحذر شديد، مع الأخذ بعين الاعتبار اللوائح الدولية والمحلية المتعلقة بحماية البيانات.</a:t>
                      </a:r>
                      <a:endParaRPr lang="en-US" sz="20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2000" b="1">
                          <a:effectLst/>
                          <a:latin typeface="Aptos" panose="020b0004020202020204" pitchFamily="34" charset="0"/>
                          <a:ea typeface="Calibri" panose="020f0502020204030204" pitchFamily="34" charset="0"/>
                          <a:cs typeface="Simplified Arabic" panose="02020603050405020304" pitchFamily="18" charset="-78"/>
                        </a:rPr>
                        <a:t>حماية البيانات الشخصية: يجب تطبيق قوانين الخصوصية وحماية البيانات على المعلومات الصحية التي تجمعها الروبوتات الجراحية.</a:t>
                      </a:r>
                      <a:endParaRPr lang="en-US" sz="20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2000" b="1">
                          <a:effectLst/>
                          <a:latin typeface="Aptos" panose="020b0004020202020204" pitchFamily="34" charset="0"/>
                          <a:ea typeface="Calibri" panose="020f0502020204030204" pitchFamily="34" charset="0"/>
                          <a:cs typeface="Simplified Arabic" panose="02020603050405020304" pitchFamily="18" charset="-78"/>
                        </a:rPr>
                        <a:t>التوافق مع لوائح حماية البيانات: مثل اللائحة العامة لحماية البيانات (</a:t>
                      </a:r>
                      <a:r>
                        <a:rPr lang="en-US" sz="2000" b="1">
                          <a:effectLst/>
                          <a:latin typeface="Simplified Arabic" panose="02020603050405020304" pitchFamily="18" charset="-78"/>
                          <a:ea typeface="Calibri" panose="020f0502020204030204" pitchFamily="34" charset="0"/>
                          <a:cs typeface="Arial" panose="020b0604020202020204" pitchFamily="34" charset="0"/>
                        </a:rPr>
                        <a:t>GDPR</a:t>
                      </a:r>
                      <a:r>
                        <a:rPr lang="ar-KW" sz="2000" b="1">
                          <a:effectLst/>
                          <a:latin typeface="Aptos" panose="020b0004020202020204" pitchFamily="34" charset="0"/>
                          <a:ea typeface="Calibri" panose="020f0502020204030204" pitchFamily="34" charset="0"/>
                          <a:cs typeface="Simplified Arabic" panose="02020603050405020304" pitchFamily="18" charset="-78"/>
                        </a:rPr>
                        <a:t>) في الاتحاد الأوروبي.</a:t>
                      </a:r>
                      <a:endParaRPr lang="en-US" sz="2000">
                        <a:effectLst/>
                        <a:latin typeface="Aptos" panose="020b0004020202020204" pitchFamily="34" charset="0"/>
                        <a:ea typeface="Aptos" panose="020b0004020202020204" pitchFamily="34" charset="0"/>
                        <a:cs typeface="Arial" panose="020b0604020202020204" pitchFamily="34" charset="0"/>
                      </a:endParaRPr>
                    </a:p>
                  </a:txBody>
                  <a:tcPr marL="75424" marR="75424" marT="0" marB="0"/>
                </a:tc>
                <a:tc>
                  <a:txBody>
                    <a:bodyPr/>
                    <a:lstStyle/>
                    <a:p>
                      <a:pPr algn="r" rtl="1">
                        <a:lnSpc>
                          <a:spcPct val="107000"/>
                        </a:lnSpc>
                        <a:spcAft>
                          <a:spcPts val="800"/>
                        </a:spcAft>
                      </a:pPr>
                      <a:r>
                        <a:rPr lang="ar-KW" sz="2000" b="1">
                          <a:effectLst/>
                          <a:latin typeface="Aptos" panose="020b0004020202020204" pitchFamily="34" charset="0"/>
                          <a:ea typeface="Calibri" panose="020f0502020204030204" pitchFamily="34" charset="0"/>
                          <a:cs typeface="Simplified Arabic" panose="02020603050405020304" pitchFamily="18" charset="-78"/>
                        </a:rPr>
                        <a:t>يعد حفظ الكرامة الإنسانية  أحد أهم المبادئ التي تقررها مقاصد الشرع وقواعده وأصوله ، ولا أدل عليه من  اقتران لفظ التكريم لبني آدم مع لفظ التفضيل في قوله تعالى :" ولقد كرمنا بني آدم وحملناهم في البر والبحر ورزقناهم من الطيبات وفضلناهم على كثير ممن خلقنا تفضيلا". ولهذا التكريم تجليات كثيره أهمها حماية خصوصية الأنسان  وسرية معلوماته.  </a:t>
                      </a:r>
                      <a:endParaRPr lang="en-US" sz="2000">
                        <a:effectLst/>
                        <a:latin typeface="Aptos" panose="020b0004020202020204" pitchFamily="34" charset="0"/>
                        <a:ea typeface="Aptos" panose="020b0004020202020204" pitchFamily="34" charset="0"/>
                        <a:cs typeface="Arial" panose="020b0604020202020204" pitchFamily="34" charset="0"/>
                      </a:endParaRPr>
                    </a:p>
                  </a:txBody>
                  <a:tcPr marL="75424" marR="75424" marT="0" marB="0"/>
                </a:tc>
                <a:extLst>
                  <a:ext uri="{0D108BD9-81ED-4DB2-BD59-A6C34878D82A}">
                    <a16:rowId xmlns:a16="http://schemas.microsoft.com/office/drawing/2014/main" val="2780940573"/>
                  </a:ext>
                </a:extLst>
              </a:tr>
            </a:tbl>
          </a:graphicData>
        </a:graphic>
      </p:graphicFrame>
    </p:spTree>
    <p:extLst>
      <p:ext uri="{BB962C8B-B14F-4D97-AF65-F5344CB8AC3E}">
        <p14:creationId xmlns:p14="http://schemas.microsoft.com/office/powerpoint/2010/main" val="1643850050"/>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23"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جدول 4">
            <a:extLst>
              <a:ext uri="{FF2B5EF4-FFF2-40B4-BE49-F238E27FC236}">
                <a16:creationId xmlns:a16="http://schemas.microsoft.com/office/drawing/2014/main" id="{1957381E-A218-56B9-9DB9-07DE183AB451}"/>
              </a:ext>
            </a:extLst>
          </p:cNvPr>
          <p:cNvGraphicFramePr>
            <a:graphicFrameLocks noGrp="1"/>
          </p:cNvGraphicFramePr>
          <p:nvPr>
            <p:extLst>
              <p:ext uri="{D42A27DB-BD31-4B8C-83A1-F6EECF244321}">
                <p14:modId xmlns:p14="http://schemas.microsoft.com/office/powerpoint/2010/main" val="1730469457"/>
              </p:ext>
            </p:extLst>
          </p:nvPr>
        </p:nvGraphicFramePr>
        <p:xfrm>
          <a:off x="457197" y="751694"/>
          <a:ext cx="11277603" cy="6010511"/>
        </p:xfrm>
        <a:graphic>
          <a:graphicData uri="http://schemas.openxmlformats.org/drawingml/2006/table">
            <a:tbl>
              <a:tblPr rtl="1" firstRow="1" bandRow="1">
                <a:tableStyleId>{5C22544A-7EE6-4342-B048-85BDC9FD1C3A}</a:tableStyleId>
              </a:tblPr>
              <a:tblGrid>
                <a:gridCol w="530104">
                  <a:extLst>
                    <a:ext uri="{9D8B030D-6E8A-4147-A177-3AD203B41FA5}">
                      <a16:colId xmlns:a16="http://schemas.microsoft.com/office/drawing/2014/main" val="1117336482"/>
                    </a:ext>
                  </a:extLst>
                </a:gridCol>
                <a:gridCol w="2602967">
                  <a:extLst>
                    <a:ext uri="{9D8B030D-6E8A-4147-A177-3AD203B41FA5}">
                      <a16:colId xmlns:a16="http://schemas.microsoft.com/office/drawing/2014/main" val="1283568999"/>
                    </a:ext>
                  </a:extLst>
                </a:gridCol>
                <a:gridCol w="4191423">
                  <a:extLst>
                    <a:ext uri="{9D8B030D-6E8A-4147-A177-3AD203B41FA5}">
                      <a16:colId xmlns:a16="http://schemas.microsoft.com/office/drawing/2014/main" val="2945979099"/>
                    </a:ext>
                  </a:extLst>
                </a:gridCol>
                <a:gridCol w="3953109">
                  <a:extLst>
                    <a:ext uri="{9D8B030D-6E8A-4147-A177-3AD203B41FA5}">
                      <a16:colId xmlns:a16="http://schemas.microsoft.com/office/drawing/2014/main" val="4060262306"/>
                    </a:ext>
                  </a:extLst>
                </a:gridCol>
              </a:tblGrid>
              <a:tr h="205342">
                <a:tc>
                  <a:txBody>
                    <a:bodyPr/>
                    <a:lstStyle/>
                    <a:p>
                      <a:pPr algn="r" rtl="1">
                        <a:lnSpc>
                          <a:spcPct val="107000"/>
                        </a:lnSpc>
                        <a:spcAft>
                          <a:spcPts val="800"/>
                        </a:spcAft>
                      </a:pPr>
                      <a:r>
                        <a:rPr lang="ar-KW" sz="11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المعيار </a:t>
                      </a:r>
                      <a:endParaRPr lang="en-US" sz="1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45016" marR="45016" marT="0" marB="0"/>
                </a:tc>
                <a:tc>
                  <a:txBody>
                    <a:bodyPr/>
                    <a:lstStyle/>
                    <a:p>
                      <a:pPr algn="r" rtl="1">
                        <a:lnSpc>
                          <a:spcPct val="107000"/>
                        </a:lnSpc>
                        <a:spcAft>
                          <a:spcPts val="800"/>
                        </a:spcAft>
                      </a:pPr>
                      <a:r>
                        <a:rPr lang="ar-KW" sz="11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المقصود منه </a:t>
                      </a:r>
                      <a:endParaRPr lang="en-US" sz="1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45016" marR="45016" marT="0" marB="0"/>
                </a:tc>
                <a:tc>
                  <a:txBody>
                    <a:bodyPr/>
                    <a:lstStyle/>
                    <a:p>
                      <a:pPr algn="r" rtl="1">
                        <a:lnSpc>
                          <a:spcPct val="107000"/>
                        </a:lnSpc>
                        <a:spcAft>
                          <a:spcPts val="800"/>
                        </a:spcAft>
                      </a:pPr>
                      <a:r>
                        <a:rPr lang="ar-KW" sz="11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إجراءات مطلوب اتخاذها لتحقيقه </a:t>
                      </a:r>
                      <a:endParaRPr lang="en-US" sz="1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45016" marR="45016" marT="0" marB="0"/>
                </a:tc>
                <a:tc>
                  <a:txBody>
                    <a:bodyPr/>
                    <a:lstStyle/>
                    <a:p>
                      <a:pPr algn="r" rtl="1">
                        <a:lnSpc>
                          <a:spcPct val="107000"/>
                        </a:lnSpc>
                        <a:spcAft>
                          <a:spcPts val="800"/>
                        </a:spcAft>
                      </a:pPr>
                      <a:r>
                        <a:rPr lang="ar-KW" sz="11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موقف الشرع منه </a:t>
                      </a:r>
                      <a:endParaRPr lang="en-US" sz="1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45016" marR="45016" marT="0" marB="0"/>
                </a:tc>
                <a:extLst>
                  <a:ext uri="{0D108BD9-81ED-4DB2-BD59-A6C34878D82A}">
                    <a16:rowId xmlns:a16="http://schemas.microsoft.com/office/drawing/2014/main" val="2164371938"/>
                  </a:ext>
                </a:extLst>
              </a:tr>
              <a:tr h="5149272">
                <a:tc>
                  <a:txBody>
                    <a:bodyPr/>
                    <a:lstStyle/>
                    <a:p>
                      <a:pPr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القيم </a:t>
                      </a:r>
                      <a:endParaRPr lang="en-US" sz="1100">
                        <a:effectLst/>
                        <a:latin typeface="Aptos" panose="020b0004020202020204" pitchFamily="34" charset="0"/>
                        <a:ea typeface="Aptos" panose="020b0004020202020204" pitchFamily="34" charset="0"/>
                        <a:cs typeface="Arial" panose="020b0604020202020204" pitchFamily="34" charset="0"/>
                      </a:endParaRPr>
                    </a:p>
                  </a:txBody>
                  <a:tcPr marL="56660" marR="56660" marT="0" marB="0"/>
                </a:tc>
                <a:tc>
                  <a:txBody>
                    <a:bodyPr/>
                    <a:lstStyle/>
                    <a:p>
                      <a:pPr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ويقصد به تحكيم القيم والاعتبارات الأخلاقية على التأثيرات التي يخلفها الروبوت الجراحي على استخدامه في المجال الاقتصادي  والاجتماعي  والبحث العلمي من جهة وتحقيق توازن بين التقدم التكنولوجي والاعتبارات الاخلاقية، بما يضمن أن يكون استخدام الروبوتات الجراحية مفيدًا ومقبولًا على نطاق واسع في المجتمع.</a:t>
                      </a:r>
                      <a:endParaRPr lang="en-US" sz="1100">
                        <a:effectLst/>
                        <a:latin typeface="Aptos" panose="020b0004020202020204" pitchFamily="34" charset="0"/>
                        <a:ea typeface="Aptos" panose="020b0004020202020204" pitchFamily="34" charset="0"/>
                        <a:cs typeface="Arial" panose="020b0604020202020204" pitchFamily="34" charset="0"/>
                      </a:endParaRPr>
                    </a:p>
                  </a:txBody>
                  <a:tcPr marL="56660" marR="56660" marT="0" marB="0"/>
                </a:tc>
                <a:tc>
                  <a:txBody>
                    <a:bodyPr/>
                    <a:lstStyle/>
                    <a:p>
                      <a:pPr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ينبغي معالجة أثار استخدام الروبوت الجراحي على سوق العمل من خلال:</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فهم ومعالجة الآثار المحتملة للروبوتات الجراحية على وظائف الأطباء والموظفين الطبيين. </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تطوير المهارات: تشجيع تطوير مهارات جديدة بين الأطباء والمساعدين الطبيين للتكيف مع التقنيات الجديدة.</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التأكد من أن لا يفقد الجراحون مهاراتهم الضرورية نتيجة اعتمادهم على الروبوتات الجراحية </a:t>
                      </a:r>
                      <a:endParaRPr lang="en-US" sz="11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ينبغي مراعاة الفروق الثقافية  عند استخدام الروبوت من خلال:</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ضرورة الأخذ بعين الاعتبار القيم والمعتقدات الثقافية المختلفة عند تطبيق التقنيات الجديدة.</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en-US" sz="1100" b="1">
                          <a:effectLst/>
                          <a:latin typeface="Simplified Arabic" panose="02020603050405020304" pitchFamily="18" charset="-78"/>
                          <a:ea typeface="Calibri" panose="020f0502020204030204" pitchFamily="34" charset="0"/>
                          <a:cs typeface="Arial" panose="020b0604020202020204" pitchFamily="34" charset="0"/>
                        </a:rPr>
                        <a:t> </a:t>
                      </a:r>
                      <a:r>
                        <a:rPr lang="ar-KW" sz="1100" b="1">
                          <a:effectLst/>
                          <a:latin typeface="Simplified Arabic" panose="02020603050405020304" pitchFamily="18" charset="-78"/>
                          <a:ea typeface="Calibri" panose="020f0502020204030204" pitchFamily="34" charset="0"/>
                          <a:cs typeface="Arial" panose="020b0604020202020204" pitchFamily="34" charset="0"/>
                        </a:rPr>
                        <a:t>تشجيع النقاشات العامة حول الجوانب الأخلاقية لاستخدام الروبوتات في الجراحة.</a:t>
                      </a:r>
                      <a:endParaRPr lang="en-US" sz="11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ينبغي توظيف إمكانيات الروبوت الجراحية على الرعاية الصحية من خلال:</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تحسين جودة الرعاية: وذلك باستخدام الروبوتات لتعزيز دقة الإجراءات الجراحية وتقليل المخاطر وتحسين نتائج المرضى.</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 تحقيق التكامل مع النظام الصحي: وذلك بضمان دمج الروبوتات بشكل سلس في النظام الصحي دون إحداث اضطرابات كبيرة.</a:t>
                      </a:r>
                      <a:endParaRPr lang="en-US" sz="11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ينبغي فتح مجال البحث والابتكار لتطوير إمكانيات الروبوتات الجراحية في الطب من خلال :</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تشجيع الابتكار وتحفيزه في مجال الروبوتات الجراحية لتحسين العلاجات وتوسيع نطاقها. </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تعزيز البحوث العلمية التي تركز على فهم الآثار الاجتماعية للروبوتات الجراحية وتطويرها بطريقة مستدامة ومسؤولة.</a:t>
                      </a:r>
                      <a:endParaRPr lang="en-US" sz="11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من خلال هذه الضوابط، يمكن تحقيق توازن بين التقدم التكنولوجي والاعتبارات الاجتماعية، وضمان أن يكون استخدام الروبوتات الجراحية مفيدًا ومقبولًا على نطاق واسع في المجتمع.</a:t>
                      </a:r>
                      <a:endParaRPr lang="en-US" sz="1100">
                        <a:effectLst/>
                        <a:latin typeface="Aptos" panose="020b0004020202020204" pitchFamily="34" charset="0"/>
                        <a:ea typeface="Aptos" panose="020b0004020202020204" pitchFamily="34" charset="0"/>
                        <a:cs typeface="Arial" panose="020b0604020202020204" pitchFamily="34" charset="0"/>
                      </a:endParaRPr>
                    </a:p>
                  </a:txBody>
                  <a:tcPr marL="56660" marR="56660" marT="0" marB="0"/>
                </a:tc>
                <a:tc>
                  <a:txBody>
                    <a:bodyPr/>
                    <a:lstStyle/>
                    <a:p>
                      <a:pPr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حيث إن التصور الإسلامي للإنسان والكون والحياة  المستند إلى التوحيد والإيمان بالله وأن الإنسان خليفة الله على الأرض. فإن كل القيم  والمصالح المتوخاة في استخدام الروبوت الجراحي  لابد ان تنطلق من اعتبار  :</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البعد الأخروي في الحياة الدنيا.</a:t>
                      </a:r>
                      <a:endParaRPr lang="en-US" sz="1100">
                        <a:effectLst/>
                        <a:latin typeface="Aptos" panose="020b0004020202020204" pitchFamily="34" charset="0"/>
                        <a:ea typeface="Aptos" panose="020b0004020202020204" pitchFamily="34" charset="0"/>
                        <a:cs typeface="Arial" panose="020b0604020202020204" pitchFamily="34" charset="0"/>
                      </a:endParaRPr>
                    </a:p>
                    <a:p>
                      <a:pPr marL="284480" indent="-90170" algn="r" rtl="1">
                        <a:lnSpc>
                          <a:spcPct val="107000"/>
                        </a:lnSpc>
                        <a:spcAft>
                          <a:spcPts val="800"/>
                        </a:spcAft>
                      </a:pPr>
                      <a:r>
                        <a:rPr lang="ar-KW" sz="1100" b="1">
                          <a:effectLst/>
                          <a:latin typeface="Aptos" panose="020b0004020202020204" pitchFamily="34" charset="0"/>
                          <a:ea typeface="Calibri" panose="020f0502020204030204" pitchFamily="34" charset="0"/>
                          <a:cs typeface="Simplified Arabic" panose="02020603050405020304" pitchFamily="18" charset="-78"/>
                        </a:rPr>
                        <a:t>  قال الشاطبي:" إن المصالح المجتلبة شرعا  والمفاسد المندفعة إنما تعتبر من حيث نظام الحياة الدنيا  للحياة الأخرى، لا من حيث أهواء النفوس في جلب مصالحها العادية أو درء مفاسدها العادية "  </a:t>
                      </a:r>
                      <a:endParaRPr lang="en-US" sz="11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100" b="1">
                          <a:effectLst/>
                          <a:latin typeface="Aptos" panose="020b0004020202020204" pitchFamily="34" charset="0"/>
                          <a:ea typeface="Calibri" panose="020f0502020204030204" pitchFamily="34" charset="0"/>
                          <a:cs typeface="Simplified Arabic" panose="02020603050405020304" pitchFamily="18" charset="-78"/>
                        </a:rPr>
                        <a:t>المنفعة والمصلحة بمعناها وضوابطها الشرعية. </a:t>
                      </a:r>
                      <a:endParaRPr lang="en-US" sz="1100">
                        <a:effectLst/>
                        <a:latin typeface="Aptos" panose="020b0004020202020204" pitchFamily="34" charset="0"/>
                        <a:ea typeface="Aptos" panose="020b0004020202020204" pitchFamily="34" charset="0"/>
                        <a:cs typeface="Arial" panose="020b0604020202020204" pitchFamily="34" charset="0"/>
                      </a:endParaRPr>
                    </a:p>
                    <a:p>
                      <a:pPr marL="284480" indent="-90170" algn="r" rtl="1">
                        <a:lnSpc>
                          <a:spcPct val="107000"/>
                        </a:lnSpc>
                        <a:spcAft>
                          <a:spcPts val="800"/>
                        </a:spcAft>
                      </a:pPr>
                      <a:r>
                        <a:rPr lang="en-US" sz="1100" b="1">
                          <a:effectLst/>
                          <a:latin typeface="Simplified Arabic" panose="02020603050405020304" pitchFamily="18" charset="-78"/>
                          <a:ea typeface="Calibri" panose="020f0502020204030204" pitchFamily="34" charset="0"/>
                          <a:cs typeface="Arial" panose="020b0604020202020204" pitchFamily="34" charset="0"/>
                        </a:rPr>
                        <a:t> </a:t>
                      </a:r>
                      <a:r>
                        <a:rPr lang="ar-KW" sz="1100" b="1">
                          <a:effectLst/>
                          <a:latin typeface="Simplified Arabic" panose="02020603050405020304" pitchFamily="18" charset="-78"/>
                          <a:ea typeface="Calibri" panose="020f0502020204030204" pitchFamily="34" charset="0"/>
                          <a:cs typeface="Arial" panose="020b0604020202020204" pitchFamily="34" charset="0"/>
                        </a:rPr>
                        <a:t>قال الباقوري :" أعلم ان ليس كل المصالح يؤمر بكسبها ولا كل المفاسد ينهى عن فعلها ، بل المصالح والمفاسد منها ما يكتسب  ومنها ما لا يكتسب، فما يكتسب يقع الامر به والنهي عنه، وما لا يكتسب  كحسن الصورة وجودة العقل ووفور الحواس  وشدة القوى  والرقة والرحمة  والغيرة وأشبه ذلك ، ومثل هذا قبح الصورة وسخافة العقل  وضعف الحواس والغلظة وغير ذلك مما يشبهها ، فهذه أشياء لا طاقة على اكتسابها للعبد  فهو لا يؤمر بشيء من ذلك  ولا ينهى عنه ، ولكن يقع الأمر بآثارها  والنهي عن آثارها الضد الآخر ، فمن أطاع بحسب ذلك فقد أصاب  ومن عصى فقد خاب "   </a:t>
                      </a:r>
                      <a:endParaRPr lang="en-US" sz="1100">
                        <a:effectLst/>
                        <a:latin typeface="Aptos" panose="020b0004020202020204" pitchFamily="34" charset="0"/>
                        <a:ea typeface="Aptos" panose="020b0004020202020204" pitchFamily="34" charset="0"/>
                        <a:cs typeface="Arial" panose="020b0604020202020204" pitchFamily="34" charset="0"/>
                      </a:endParaRPr>
                    </a:p>
                  </a:txBody>
                  <a:tcPr marL="56660" marR="56660" marT="0" marB="0"/>
                </a:tc>
                <a:extLst>
                  <a:ext uri="{0D108BD9-81ED-4DB2-BD59-A6C34878D82A}">
                    <a16:rowId xmlns:a16="http://schemas.microsoft.com/office/drawing/2014/main" val="2780940573"/>
                  </a:ext>
                </a:extLst>
              </a:tr>
            </a:tbl>
          </a:graphicData>
        </a:graphic>
      </p:graphicFrame>
    </p:spTree>
    <p:extLst>
      <p:ext uri="{BB962C8B-B14F-4D97-AF65-F5344CB8AC3E}">
        <p14:creationId xmlns:p14="http://schemas.microsoft.com/office/powerpoint/2010/main" val="883676207"/>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3"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3">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جدول 4">
            <a:extLst>
              <a:ext uri="{FF2B5EF4-FFF2-40B4-BE49-F238E27FC236}">
                <a16:creationId xmlns:a16="http://schemas.microsoft.com/office/drawing/2014/main" id="{1957381E-A218-56B9-9DB9-07DE183AB451}"/>
              </a:ext>
            </a:extLst>
          </p:cNvPr>
          <p:cNvGraphicFramePr>
            <a:graphicFrameLocks noGrp="1"/>
          </p:cNvGraphicFramePr>
          <p:nvPr>
            <p:extLst>
              <p:ext uri="{D42A27DB-BD31-4B8C-83A1-F6EECF244321}">
                <p14:modId xmlns:p14="http://schemas.microsoft.com/office/powerpoint/2010/main" val="2695518661"/>
              </p:ext>
            </p:extLst>
          </p:nvPr>
        </p:nvGraphicFramePr>
        <p:xfrm>
          <a:off x="457197" y="926019"/>
          <a:ext cx="11277603" cy="5005963"/>
        </p:xfrm>
        <a:graphic>
          <a:graphicData uri="http://schemas.openxmlformats.org/drawingml/2006/table">
            <a:tbl>
              <a:tblPr rtl="1" firstRow="1" bandRow="1">
                <a:tableStyleId>{5C22544A-7EE6-4342-B048-85BDC9FD1C3A}</a:tableStyleId>
              </a:tblPr>
              <a:tblGrid>
                <a:gridCol w="1185143">
                  <a:extLst>
                    <a:ext uri="{9D8B030D-6E8A-4147-A177-3AD203B41FA5}">
                      <a16:colId xmlns:a16="http://schemas.microsoft.com/office/drawing/2014/main" val="1117336482"/>
                    </a:ext>
                  </a:extLst>
                </a:gridCol>
                <a:gridCol w="2611553">
                  <a:extLst>
                    <a:ext uri="{9D8B030D-6E8A-4147-A177-3AD203B41FA5}">
                      <a16:colId xmlns:a16="http://schemas.microsoft.com/office/drawing/2014/main" val="1283568999"/>
                    </a:ext>
                  </a:extLst>
                </a:gridCol>
                <a:gridCol w="4296753">
                  <a:extLst>
                    <a:ext uri="{9D8B030D-6E8A-4147-A177-3AD203B41FA5}">
                      <a16:colId xmlns:a16="http://schemas.microsoft.com/office/drawing/2014/main" val="2945979099"/>
                    </a:ext>
                  </a:extLst>
                </a:gridCol>
                <a:gridCol w="3184154">
                  <a:extLst>
                    <a:ext uri="{9D8B030D-6E8A-4147-A177-3AD203B41FA5}">
                      <a16:colId xmlns:a16="http://schemas.microsoft.com/office/drawing/2014/main" val="4060262306"/>
                    </a:ext>
                  </a:extLst>
                </a:gridCol>
              </a:tblGrid>
              <a:tr h="423685">
                <a:tc>
                  <a:txBody>
                    <a:bodyPr/>
                    <a:lstStyle/>
                    <a:p>
                      <a:pPr algn="r" rtl="1">
                        <a:lnSpc>
                          <a:spcPct val="107000"/>
                        </a:lnSpc>
                        <a:spcAft>
                          <a:spcPts val="800"/>
                        </a:spcAft>
                      </a:pPr>
                      <a:r>
                        <a:rPr lang="ar-KW" sz="23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المعيار </a:t>
                      </a:r>
                      <a:endParaRPr lang="en-US" sz="23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69939" marR="69939" marT="0" marB="0"/>
                </a:tc>
                <a:tc>
                  <a:txBody>
                    <a:bodyPr/>
                    <a:lstStyle/>
                    <a:p>
                      <a:pPr algn="r" rtl="1">
                        <a:lnSpc>
                          <a:spcPct val="107000"/>
                        </a:lnSpc>
                        <a:spcAft>
                          <a:spcPts val="800"/>
                        </a:spcAft>
                      </a:pPr>
                      <a:r>
                        <a:rPr lang="ar-KW" sz="23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المقصود منه </a:t>
                      </a:r>
                      <a:endParaRPr lang="en-US" sz="23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69939" marR="69939" marT="0" marB="0"/>
                </a:tc>
                <a:tc>
                  <a:txBody>
                    <a:bodyPr/>
                    <a:lstStyle/>
                    <a:p>
                      <a:pPr algn="r" rtl="1">
                        <a:lnSpc>
                          <a:spcPct val="107000"/>
                        </a:lnSpc>
                        <a:spcAft>
                          <a:spcPts val="800"/>
                        </a:spcAft>
                      </a:pPr>
                      <a:r>
                        <a:rPr lang="ar-KW" sz="23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إجراءات مطلوب اتخاذها لتحقيقه </a:t>
                      </a:r>
                      <a:endParaRPr lang="en-US" sz="23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69939" marR="69939" marT="0" marB="0"/>
                </a:tc>
                <a:tc>
                  <a:txBody>
                    <a:bodyPr/>
                    <a:lstStyle/>
                    <a:p>
                      <a:pPr algn="r" rtl="1">
                        <a:lnSpc>
                          <a:spcPct val="107000"/>
                        </a:lnSpc>
                        <a:spcAft>
                          <a:spcPts val="800"/>
                        </a:spcAft>
                      </a:pPr>
                      <a:r>
                        <a:rPr lang="ar-KW" sz="23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موقف الشرع منه </a:t>
                      </a:r>
                      <a:endParaRPr lang="en-US" sz="23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69939" marR="69939" marT="0" marB="0"/>
                </a:tc>
                <a:extLst>
                  <a:ext uri="{0D108BD9-81ED-4DB2-BD59-A6C34878D82A}">
                    <a16:rowId xmlns:a16="http://schemas.microsoft.com/office/drawing/2014/main" val="2164371938"/>
                  </a:ext>
                </a:extLst>
              </a:tr>
              <a:tr h="4582278">
                <a:tc>
                  <a:txBody>
                    <a:bodyPr/>
                    <a:lstStyle/>
                    <a:p>
                      <a:pPr algn="r" rtl="1">
                        <a:lnSpc>
                          <a:spcPct val="107000"/>
                        </a:lnSpc>
                        <a:spcAft>
                          <a:spcPts val="800"/>
                        </a:spcAft>
                      </a:pPr>
                      <a:r>
                        <a:rPr lang="ar-KW" sz="2300" b="1">
                          <a:effectLst/>
                          <a:latin typeface="Aptos" panose="020b0004020202020204" pitchFamily="34" charset="0"/>
                          <a:ea typeface="Calibri" panose="020f0502020204030204" pitchFamily="34" charset="0"/>
                          <a:cs typeface="Simplified Arabic" panose="02020603050405020304" pitchFamily="18" charset="-78"/>
                        </a:rPr>
                        <a:t>الشفافية </a:t>
                      </a:r>
                      <a:endParaRPr lang="en-US" sz="2300">
                        <a:effectLst/>
                        <a:latin typeface="Aptos" panose="020b0004020202020204" pitchFamily="34" charset="0"/>
                        <a:ea typeface="Aptos" panose="020b0004020202020204" pitchFamily="34" charset="0"/>
                        <a:cs typeface="Arial" panose="020b0604020202020204" pitchFamily="34" charset="0"/>
                      </a:endParaRPr>
                    </a:p>
                  </a:txBody>
                  <a:tcPr marL="88030" marR="88030" marT="0" marB="0"/>
                </a:tc>
                <a:tc>
                  <a:txBody>
                    <a:bodyPr/>
                    <a:lstStyle/>
                    <a:p>
                      <a:pPr algn="r" rtl="1">
                        <a:lnSpc>
                          <a:spcPct val="150000"/>
                        </a:lnSpc>
                        <a:spcAft>
                          <a:spcPts val="800"/>
                        </a:spcAft>
                      </a:pPr>
                      <a:r>
                        <a:rPr lang="ar-KW" sz="2300" b="1">
                          <a:effectLst/>
                          <a:latin typeface="Aptos" panose="020b0004020202020204" pitchFamily="34" charset="0"/>
                          <a:ea typeface="Calibri" panose="020f0502020204030204" pitchFamily="34" charset="0"/>
                          <a:cs typeface="Simplified Arabic" panose="02020603050405020304" pitchFamily="18" charset="-78"/>
                        </a:rPr>
                        <a:t>يقصد بها </a:t>
                      </a:r>
                      <a:r>
                        <a:rPr lang="ar-SA" sz="2300" b="1">
                          <a:effectLst/>
                          <a:latin typeface="Aptos" panose="020b0004020202020204" pitchFamily="34" charset="0"/>
                          <a:ea typeface="Times New Roman" panose="02020603050405020304" pitchFamily="18" charset="0"/>
                          <a:cs typeface="Simplified Arabic" panose="02020603050405020304" pitchFamily="18" charset="-78"/>
                        </a:rPr>
                        <a:t>فهم كيف يتخذ الذكاء الصناعي قراراته لتحديد مسؤولياته وتجنب الأخطاء غير المقصودة </a:t>
                      </a:r>
                      <a:r>
                        <a:rPr lang="ar-KW" sz="2300" b="1">
                          <a:effectLst/>
                          <a:latin typeface="Aptos" panose="020b0004020202020204" pitchFamily="34" charset="0"/>
                          <a:ea typeface="Calibri" panose="020f0502020204030204" pitchFamily="34" charset="0"/>
                          <a:cs typeface="Simplified Arabic" panose="02020603050405020304" pitchFamily="18" charset="-78"/>
                        </a:rPr>
                        <a:t> ولتكون موافقة المريض على إجراء الجراحة بالروبوت بعيدة عن تأثره باي مؤثر غير حيادي.</a:t>
                      </a:r>
                      <a:endParaRPr lang="en-US" sz="2300">
                        <a:effectLst/>
                        <a:latin typeface="Aptos" panose="020b0004020202020204" pitchFamily="34" charset="0"/>
                        <a:ea typeface="Aptos" panose="020b0004020202020204" pitchFamily="34" charset="0"/>
                        <a:cs typeface="Arial" panose="020b0604020202020204" pitchFamily="34" charset="0"/>
                      </a:endParaRPr>
                    </a:p>
                  </a:txBody>
                  <a:tcPr marL="88030" marR="88030" marT="0" marB="0"/>
                </a:tc>
                <a:tc>
                  <a:txBody>
                    <a:bodyPr/>
                    <a:lstStyle/>
                    <a:p>
                      <a:pPr algn="r" rtl="1">
                        <a:lnSpc>
                          <a:spcPct val="107000"/>
                        </a:lnSpc>
                        <a:spcAft>
                          <a:spcPts val="800"/>
                        </a:spcAft>
                      </a:pPr>
                      <a:r>
                        <a:rPr lang="ar-KW" sz="2300" b="1">
                          <a:effectLst/>
                          <a:latin typeface="Aptos" panose="020b0004020202020204" pitchFamily="34" charset="0"/>
                          <a:ea typeface="Calibri" panose="020f0502020204030204" pitchFamily="34" charset="0"/>
                          <a:cs typeface="Simplified Arabic" panose="02020603050405020304" pitchFamily="18" charset="-78"/>
                        </a:rPr>
                        <a:t>ينبغي التأكد من حصول  الموافقة المستنيرة عن طريق:</a:t>
                      </a:r>
                      <a:endParaRPr lang="en-US" sz="2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2300" b="1">
                          <a:effectLst/>
                          <a:latin typeface="Simplified Arabic" panose="02020603050405020304" pitchFamily="18" charset="-78"/>
                          <a:ea typeface="Calibri" panose="020f0502020204030204" pitchFamily="34" charset="0"/>
                          <a:cs typeface="Simplified Arabic" panose="02020603050405020304" pitchFamily="18" charset="-78"/>
                        </a:rPr>
                        <a:t>شرح المخاطر والفوائد: من الضروري تقديم معلومات مفصلة حول كيفية عمل الروبوتات الجراحية، بما في ذلك الفوائد المحتملة والمخاطر.    </a:t>
                      </a:r>
                      <a:endParaRPr lang="en-US" sz="230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7000"/>
                        </a:lnSpc>
                        <a:spcAft>
                          <a:spcPts val="800"/>
                        </a:spcAft>
                        <a:buFont typeface="+mj-lt"/>
                        <a:buAutoNum type="arabicPeriod"/>
                      </a:pPr>
                      <a:r>
                        <a:rPr lang="ar-KW" sz="2300" b="1">
                          <a:effectLst/>
                          <a:latin typeface="Simplified Arabic" panose="02020603050405020304" pitchFamily="18" charset="-78"/>
                          <a:ea typeface="Calibri" panose="020f0502020204030204" pitchFamily="34" charset="0"/>
                          <a:cs typeface="Simplified Arabic" panose="02020603050405020304" pitchFamily="18" charset="-78"/>
                        </a:rPr>
                        <a:t>التواصل مع المرضى: يجب على الأطباء التواصل بوضوح مع المرضى، وتوفير المعلومات بلغة يمكن فهمها لضمان موافقتهم الكاملة والواعية.</a:t>
                      </a:r>
                      <a:endParaRPr lang="en-US" sz="230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KW" sz="2300" b="1">
                          <a:effectLst/>
                          <a:latin typeface="Aptos" panose="020b0004020202020204" pitchFamily="34" charset="0"/>
                          <a:ea typeface="Calibri" panose="020f0502020204030204" pitchFamily="34" charset="0"/>
                          <a:cs typeface="Simplified Arabic" panose="02020603050405020304" pitchFamily="18" charset="-78"/>
                        </a:rPr>
                        <a:t> </a:t>
                      </a:r>
                      <a:endParaRPr lang="en-US" sz="2300">
                        <a:effectLst/>
                        <a:latin typeface="Aptos" panose="020b0004020202020204" pitchFamily="34" charset="0"/>
                        <a:ea typeface="Aptos" panose="020b0004020202020204" pitchFamily="34" charset="0"/>
                        <a:cs typeface="Arial" panose="020b0604020202020204" pitchFamily="34" charset="0"/>
                      </a:endParaRPr>
                    </a:p>
                  </a:txBody>
                  <a:tcPr marL="88030" marR="88030" marT="0" marB="0"/>
                </a:tc>
                <a:tc>
                  <a:txBody>
                    <a:bodyPr/>
                    <a:lstStyle/>
                    <a:p>
                      <a:pPr algn="r" rtl="1">
                        <a:lnSpc>
                          <a:spcPct val="107000"/>
                        </a:lnSpc>
                        <a:spcAft>
                          <a:spcPts val="800"/>
                        </a:spcAft>
                      </a:pPr>
                      <a:r>
                        <a:rPr lang="ar-KW" sz="2300" b="1">
                          <a:effectLst/>
                          <a:latin typeface="Aptos" panose="020b0004020202020204" pitchFamily="34" charset="0"/>
                          <a:ea typeface="Calibri" panose="020f0502020204030204" pitchFamily="34" charset="0"/>
                          <a:cs typeface="Simplified Arabic" panose="02020603050405020304" pitchFamily="18" charset="-78"/>
                        </a:rPr>
                        <a:t>الشريعة عدل كلّها، ورحمة كلّها، وحكمة كلّها، ومصلحة كلّها، فكل مسألة خرجت عن العدل إلى الجور، وعن الرحمة إلى ضدها، وعن المصلحة إلى المفسدة، وعن الحكمة إلى العبث، فليست من الشريعة، وإن أُدخلت فيها بالتأويل . ومن تجليات العدل أن يأخذ المريض قرارة في استخدام الروبوت الجراحي بموافقة مستنيرة يتم فيها شرح الفوائد والمخاطر .</a:t>
                      </a:r>
                      <a:endParaRPr lang="en-US" sz="2300">
                        <a:effectLst/>
                        <a:latin typeface="Aptos" panose="020b0004020202020204" pitchFamily="34" charset="0"/>
                        <a:ea typeface="Aptos" panose="020b0004020202020204" pitchFamily="34" charset="0"/>
                        <a:cs typeface="Arial" panose="020b0604020202020204" pitchFamily="34" charset="0"/>
                      </a:endParaRPr>
                    </a:p>
                  </a:txBody>
                  <a:tcPr marL="88030" marR="88030" marT="0" marB="0"/>
                </a:tc>
                <a:extLst>
                  <a:ext uri="{0D108BD9-81ED-4DB2-BD59-A6C34878D82A}">
                    <a16:rowId xmlns:a16="http://schemas.microsoft.com/office/drawing/2014/main" val="2780940573"/>
                  </a:ext>
                </a:extLst>
              </a:tr>
            </a:tbl>
          </a:graphicData>
        </a:graphic>
      </p:graphicFrame>
    </p:spTree>
    <p:extLst>
      <p:ext uri="{BB962C8B-B14F-4D97-AF65-F5344CB8AC3E}">
        <p14:creationId xmlns:p14="http://schemas.microsoft.com/office/powerpoint/2010/main" val="2819687812"/>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جدول 4">
            <a:extLst>
              <a:ext uri="{FF2B5EF4-FFF2-40B4-BE49-F238E27FC236}">
                <a16:creationId xmlns:a16="http://schemas.microsoft.com/office/drawing/2014/main" id="{1957381E-A218-56B9-9DB9-07DE183AB451}"/>
              </a:ext>
            </a:extLst>
          </p:cNvPr>
          <p:cNvGraphicFramePr>
            <a:graphicFrameLocks noGrp="1"/>
          </p:cNvGraphicFramePr>
          <p:nvPr>
            <p:extLst>
              <p:ext uri="{D42A27DB-BD31-4B8C-83A1-F6EECF244321}">
                <p14:modId xmlns:p14="http://schemas.microsoft.com/office/powerpoint/2010/main" val="3250635399"/>
              </p:ext>
            </p:extLst>
          </p:nvPr>
        </p:nvGraphicFramePr>
        <p:xfrm>
          <a:off x="626720" y="538177"/>
          <a:ext cx="11277603" cy="5781343"/>
        </p:xfrm>
        <a:graphic>
          <a:graphicData uri="http://schemas.openxmlformats.org/drawingml/2006/table">
            <a:tbl>
              <a:tblPr rtl="1" firstRow="1" bandRow="1">
                <a:tableStyleId>{5C22544A-7EE6-4342-B048-85BDC9FD1C3A}</a:tableStyleId>
              </a:tblPr>
              <a:tblGrid>
                <a:gridCol w="1106184">
                  <a:extLst>
                    <a:ext uri="{9D8B030D-6E8A-4147-A177-3AD203B41FA5}">
                      <a16:colId xmlns:a16="http://schemas.microsoft.com/office/drawing/2014/main" val="1117336482"/>
                    </a:ext>
                  </a:extLst>
                </a:gridCol>
                <a:gridCol w="1813388">
                  <a:extLst>
                    <a:ext uri="{9D8B030D-6E8A-4147-A177-3AD203B41FA5}">
                      <a16:colId xmlns:a16="http://schemas.microsoft.com/office/drawing/2014/main" val="1283568999"/>
                    </a:ext>
                  </a:extLst>
                </a:gridCol>
                <a:gridCol w="4700427">
                  <a:extLst>
                    <a:ext uri="{9D8B030D-6E8A-4147-A177-3AD203B41FA5}">
                      <a16:colId xmlns:a16="http://schemas.microsoft.com/office/drawing/2014/main" val="2945979099"/>
                    </a:ext>
                  </a:extLst>
                </a:gridCol>
                <a:gridCol w="3657604">
                  <a:extLst>
                    <a:ext uri="{9D8B030D-6E8A-4147-A177-3AD203B41FA5}">
                      <a16:colId xmlns:a16="http://schemas.microsoft.com/office/drawing/2014/main" val="4060262306"/>
                    </a:ext>
                  </a:extLst>
                </a:gridCol>
              </a:tblGrid>
              <a:tr h="211889">
                <a:tc>
                  <a:txBody>
                    <a:bodyPr/>
                    <a:lstStyle/>
                    <a:p>
                      <a:pPr algn="r" rtl="1">
                        <a:lnSpc>
                          <a:spcPct val="107000"/>
                        </a:lnSpc>
                        <a:spcAft>
                          <a:spcPts val="800"/>
                        </a:spcAft>
                      </a:pPr>
                      <a:r>
                        <a:rPr lang="ar-KW" sz="13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المعيار </a:t>
                      </a:r>
                      <a:endParaRPr lang="en-US" sz="13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41059" marR="41059" marT="0" marB="0"/>
                </a:tc>
                <a:tc>
                  <a:txBody>
                    <a:bodyPr/>
                    <a:lstStyle/>
                    <a:p>
                      <a:pPr algn="r" rtl="1">
                        <a:lnSpc>
                          <a:spcPct val="107000"/>
                        </a:lnSpc>
                        <a:spcAft>
                          <a:spcPts val="800"/>
                        </a:spcAft>
                      </a:pPr>
                      <a:r>
                        <a:rPr lang="ar-KW" sz="13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المقصود منه </a:t>
                      </a:r>
                      <a:endParaRPr lang="en-US" sz="13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41059" marR="41059" marT="0" marB="0"/>
                </a:tc>
                <a:tc>
                  <a:txBody>
                    <a:bodyPr/>
                    <a:lstStyle/>
                    <a:p>
                      <a:pPr algn="r" rtl="1">
                        <a:lnSpc>
                          <a:spcPct val="107000"/>
                        </a:lnSpc>
                        <a:spcAft>
                          <a:spcPts val="800"/>
                        </a:spcAft>
                      </a:pPr>
                      <a:r>
                        <a:rPr lang="ar-KW" sz="13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إجراءات مطلوب اتخاذها لتحقيقه </a:t>
                      </a:r>
                      <a:endParaRPr lang="en-US" sz="13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41059" marR="41059" marT="0" marB="0"/>
                </a:tc>
                <a:tc>
                  <a:txBody>
                    <a:bodyPr/>
                    <a:lstStyle/>
                    <a:p>
                      <a:pPr algn="r" rtl="1">
                        <a:lnSpc>
                          <a:spcPct val="107000"/>
                        </a:lnSpc>
                        <a:spcAft>
                          <a:spcPts val="800"/>
                        </a:spcAft>
                      </a:pPr>
                      <a:r>
                        <a:rPr lang="ar-KW" sz="13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موقف الشرع منه </a:t>
                      </a:r>
                      <a:endParaRPr lang="en-US" sz="13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41059" marR="41059" marT="0" marB="0"/>
                </a:tc>
                <a:extLst>
                  <a:ext uri="{0D108BD9-81ED-4DB2-BD59-A6C34878D82A}">
                    <a16:rowId xmlns:a16="http://schemas.microsoft.com/office/drawing/2014/main" val="2164371938"/>
                  </a:ext>
                </a:extLst>
              </a:tr>
              <a:tr h="4740596">
                <a:tc>
                  <a:txBody>
                    <a:bodyPr/>
                    <a:lstStyle/>
                    <a:p>
                      <a:pPr algn="r" rtl="1">
                        <a:lnSpc>
                          <a:spcPct val="107000"/>
                        </a:lnSpc>
                        <a:spcAft>
                          <a:spcPts val="800"/>
                        </a:spcAft>
                      </a:pPr>
                      <a:r>
                        <a:rPr lang="ar-KW" sz="1300" b="1">
                          <a:effectLst/>
                          <a:latin typeface="Aptos" panose="020b0004020202020204" pitchFamily="34" charset="0"/>
                          <a:ea typeface="Calibri" panose="020f0502020204030204" pitchFamily="34" charset="0"/>
                          <a:cs typeface="Simplified Arabic" panose="02020603050405020304" pitchFamily="18" charset="-78"/>
                        </a:rPr>
                        <a:t>الحقوق والواجبات والمسؤوليات </a:t>
                      </a:r>
                      <a:endParaRPr lang="en-US" sz="1300">
                        <a:effectLst/>
                        <a:latin typeface="Aptos" panose="020b0004020202020204" pitchFamily="34" charset="0"/>
                        <a:ea typeface="Aptos" panose="020b0004020202020204" pitchFamily="34" charset="0"/>
                        <a:cs typeface="Arial" panose="020b0604020202020204" pitchFamily="34" charset="0"/>
                      </a:endParaRPr>
                    </a:p>
                  </a:txBody>
                  <a:tcPr marL="51680" marR="51680" marT="0" marB="0"/>
                </a:tc>
                <a:tc>
                  <a:txBody>
                    <a:bodyPr/>
                    <a:lstStyle/>
                    <a:p>
                      <a:pPr algn="r" rtl="1">
                        <a:lnSpc>
                          <a:spcPct val="107000"/>
                        </a:lnSpc>
                        <a:spcAft>
                          <a:spcPts val="800"/>
                        </a:spcAft>
                      </a:pPr>
                      <a:r>
                        <a:rPr lang="ar-KW" sz="1300" b="1">
                          <a:effectLst/>
                          <a:latin typeface="Aptos" panose="020b0004020202020204" pitchFamily="34" charset="0"/>
                          <a:ea typeface="Calibri" panose="020f0502020204030204" pitchFamily="34" charset="0"/>
                          <a:cs typeface="Simplified Arabic" panose="02020603050405020304" pitchFamily="18" charset="-78"/>
                        </a:rPr>
                        <a:t>يقصد به تحديد المسؤوليات للمصنع والمبرمج والمستخدم والمساعد الطبي وغيرهم بحيث يمكن المقاضاة القانونية على خطأ ينتج أثناء وقوعه على  أحد الأطراف </a:t>
                      </a:r>
                      <a:endParaRPr lang="en-US" sz="1300">
                        <a:effectLst/>
                        <a:latin typeface="Aptos" panose="020b0004020202020204" pitchFamily="34" charset="0"/>
                        <a:ea typeface="Aptos" panose="020b0004020202020204" pitchFamily="34" charset="0"/>
                        <a:cs typeface="Arial" panose="020b0604020202020204" pitchFamily="34" charset="0"/>
                      </a:endParaRPr>
                    </a:p>
                  </a:txBody>
                  <a:tcPr marL="51680" marR="51680" marT="0" marB="0"/>
                </a:tc>
                <a:tc>
                  <a:txBody>
                    <a:bodyPr/>
                    <a:lstStyle/>
                    <a:p>
                      <a:pPr algn="r" rtl="1">
                        <a:lnSpc>
                          <a:spcPct val="107000"/>
                        </a:lnSpc>
                        <a:spcAft>
                          <a:spcPts val="800"/>
                        </a:spcAft>
                      </a:pPr>
                      <a:r>
                        <a:rPr lang="ar-KW" sz="1300" b="1">
                          <a:effectLst/>
                          <a:latin typeface="Aptos" panose="020b0004020202020204" pitchFamily="34" charset="0"/>
                          <a:ea typeface="Calibri" panose="020f0502020204030204" pitchFamily="34" charset="0"/>
                          <a:cs typeface="Simplified Arabic" panose="02020603050405020304" pitchFamily="18" charset="-78"/>
                        </a:rPr>
                        <a:t>أولا : في جانب المسؤوليات </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ينبغي تحديد المسؤولية في حالة حدوث خطأ، ما إذا كان الخطأ ناتجًا عن خلل في الروبوت أو خطأ بشري من قبل الطبيب أو الفريق الطبي. وفيما إذا كانت المسؤولية تقع على الطبيب، المستشفى، أو الشركة المصنعة للروبوت.</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يجب تطوير الإرشادات بحيث تكون واضحة لتحدد كيفية التعامل مع الحوادث المتعلقة باستخدام الروبوتات الجراحية.</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يجب تطبيق قوانين الإهمال الطبي: في حال وجود خطأ يمكن تجنبه أثناء استخدام الروبوت الجراحي.</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يجب أن تكون هناك إجراءات واضحة لكيفية التعامل مع الحالات الطارئة أثناء استخدام الروبوتات الجراحية.</a:t>
                      </a:r>
                      <a:endParaRPr lang="en-US" sz="13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300" b="1">
                          <a:effectLst/>
                          <a:latin typeface="Aptos" panose="020b0004020202020204" pitchFamily="34" charset="0"/>
                          <a:ea typeface="Calibri" panose="020f0502020204030204" pitchFamily="34" charset="0"/>
                          <a:cs typeface="Simplified Arabic" panose="02020603050405020304" pitchFamily="18" charset="-78"/>
                        </a:rPr>
                        <a:t>ثانيا: في جانب الحقوق  وحماية الملكية الفكرية:</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لابد من تسجيل  براءات الاختراع: للتقنيات الجديدة والابتكارات ضمن براءات الاختراع لحماية الملكية الفكرية.</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تتظيم حقوق استخدام البرمجيات والتقنيات المرتبطة بالروبوتات الجراحية.</a:t>
                      </a:r>
                      <a:endParaRPr lang="en-US" sz="13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300" b="1">
                          <a:effectLst/>
                          <a:latin typeface="Aptos" panose="020b0004020202020204" pitchFamily="34" charset="0"/>
                          <a:ea typeface="Calibri" panose="020f0502020204030204" pitchFamily="34" charset="0"/>
                          <a:cs typeface="Simplified Arabic" panose="02020603050405020304" pitchFamily="18" charset="-78"/>
                        </a:rPr>
                        <a:t>ثالثا: في جانب التنظيم والإشراف</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 يجب وضع لوائح قانونية تحدد كيفية تشغيل الروبوتات الجراحية والتدريب المطلوب للمشغلين.</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يجب أن تخضع المستشفيات والمراكز الطبية التي تستخدم الروبوتات الجراحية للتفتيش والمراقبة الدورية.</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يجب أن يظل الطبيب مسؤولاً عن القرارات النهائية، مع وجود الذكاء الصناعي كأداة مساعدة وليس بديلاً.</a:t>
                      </a:r>
                      <a:endParaRPr lang="en-US" sz="1300">
                        <a:effectLst/>
                        <a:latin typeface="Aptos" panose="020b0004020202020204" pitchFamily="34" charset="0"/>
                        <a:ea typeface="Aptos" panose="020b0004020202020204" pitchFamily="34" charset="0"/>
                        <a:cs typeface="Arial" panose="020b0604020202020204" pitchFamily="34" charset="0"/>
                      </a:endParaRPr>
                    </a:p>
                  </a:txBody>
                  <a:tcPr marL="51680" marR="51680" marT="0" marB="0"/>
                </a:tc>
                <a:tc>
                  <a:txBody>
                    <a:bodyPr/>
                    <a:lstStyle/>
                    <a:p>
                      <a:pPr algn="r" rtl="1">
                        <a:lnSpc>
                          <a:spcPct val="107000"/>
                        </a:lnSpc>
                        <a:spcAft>
                          <a:spcPts val="800"/>
                        </a:spcAft>
                      </a:pPr>
                      <a:r>
                        <a:rPr lang="ar-KW" sz="1300" b="1">
                          <a:effectLst/>
                          <a:latin typeface="Aptos" panose="020b0004020202020204" pitchFamily="34" charset="0"/>
                          <a:ea typeface="Calibri" panose="020f0502020204030204" pitchFamily="34" charset="0"/>
                          <a:cs typeface="Simplified Arabic" panose="02020603050405020304" pitchFamily="18" charset="-78"/>
                        </a:rPr>
                        <a:t>نظرا لكون الروبوتات في حقيقتها  الشرعية آلات تبرمج لأداء عمل معين ، ولا يمكن أن تكون ذات إرادة حرة ومستقلة عن برمجة العنصر البشري لها ، فينبي عليه : </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أنها تبع للمتصرف بها في المسؤولية حسب نوع الخطأ الناتجة عنه ، فالمبرمج يتحمل مسؤولية أخلاقياتها ، والمالك مسؤول عن أخطاء استخدامها ، والمصنع مسؤول عن العيوب الناتجة عن الخطأ المصنعي .</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يجب أن يظل الطبيب مسؤولاً عن القرارات النهائية، مع وجود الذكاء الصناعي كأداة مساعدة وليس بديلاً.</a:t>
                      </a:r>
                      <a:endParaRPr lang="en-US" sz="13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KW" sz="1300" b="1">
                          <a:effectLst/>
                          <a:latin typeface="Aptos" panose="020b0004020202020204" pitchFamily="34" charset="0"/>
                          <a:ea typeface="Calibri" panose="020f0502020204030204" pitchFamily="34" charset="0"/>
                          <a:cs typeface="Simplified Arabic" panose="02020603050405020304" pitchFamily="18" charset="-78"/>
                        </a:rPr>
                        <a:t>يجب ان تخضع العلاقات في استخدام الروبوت عند تنظيمها إلى حكم الشارع الحكيم.</a:t>
                      </a:r>
                      <a:endParaRPr lang="en-US" sz="13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300" b="1">
                          <a:effectLst/>
                          <a:latin typeface="Aptos" panose="020b0004020202020204" pitchFamily="34" charset="0"/>
                          <a:ea typeface="Calibri" panose="020f0502020204030204" pitchFamily="34" charset="0"/>
                          <a:cs typeface="Simplified Arabic" panose="02020603050405020304" pitchFamily="18" charset="-78"/>
                        </a:rPr>
                        <a:t> </a:t>
                      </a:r>
                      <a:endParaRPr lang="en-US" sz="13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300" b="1">
                          <a:effectLst/>
                          <a:latin typeface="Aptos" panose="020b0004020202020204" pitchFamily="34" charset="0"/>
                          <a:ea typeface="Calibri" panose="020f0502020204030204" pitchFamily="34" charset="0"/>
                          <a:cs typeface="Simplified Arabic" panose="02020603050405020304" pitchFamily="18" charset="-78"/>
                        </a:rPr>
                        <a:t> </a:t>
                      </a:r>
                      <a:endParaRPr lang="en-US" sz="1300">
                        <a:effectLst/>
                        <a:latin typeface="Aptos" panose="020b0004020202020204" pitchFamily="34" charset="0"/>
                        <a:ea typeface="Aptos" panose="020b0004020202020204" pitchFamily="34" charset="0"/>
                        <a:cs typeface="Arial" panose="020b0604020202020204" pitchFamily="34" charset="0"/>
                      </a:endParaRPr>
                    </a:p>
                  </a:txBody>
                  <a:tcPr marL="51680" marR="51680" marT="0" marB="0"/>
                </a:tc>
                <a:extLst>
                  <a:ext uri="{0D108BD9-81ED-4DB2-BD59-A6C34878D82A}">
                    <a16:rowId xmlns:a16="http://schemas.microsoft.com/office/drawing/2014/main" val="2780940573"/>
                  </a:ext>
                </a:extLst>
              </a:tr>
            </a:tbl>
          </a:graphicData>
        </a:graphic>
      </p:graphicFrame>
    </p:spTree>
    <p:extLst>
      <p:ext uri="{BB962C8B-B14F-4D97-AF65-F5344CB8AC3E}">
        <p14:creationId xmlns:p14="http://schemas.microsoft.com/office/powerpoint/2010/main" val="1156278541"/>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جدول 4">
            <a:extLst>
              <a:ext uri="{FF2B5EF4-FFF2-40B4-BE49-F238E27FC236}">
                <a16:creationId xmlns:a16="http://schemas.microsoft.com/office/drawing/2014/main" id="{1957381E-A218-56B9-9DB9-07DE183AB451}"/>
              </a:ext>
            </a:extLst>
          </p:cNvPr>
          <p:cNvGraphicFramePr>
            <a:graphicFrameLocks noGrp="1"/>
          </p:cNvGraphicFramePr>
          <p:nvPr>
            <p:extLst>
              <p:ext uri="{D42A27DB-BD31-4B8C-83A1-F6EECF244321}">
                <p14:modId xmlns:p14="http://schemas.microsoft.com/office/powerpoint/2010/main" val="1276031498"/>
              </p:ext>
            </p:extLst>
          </p:nvPr>
        </p:nvGraphicFramePr>
        <p:xfrm>
          <a:off x="457198" y="590772"/>
          <a:ext cx="11277602" cy="5676456"/>
        </p:xfrm>
        <a:graphic>
          <a:graphicData uri="http://schemas.openxmlformats.org/drawingml/2006/table">
            <a:tbl>
              <a:tblPr rtl="1" firstRow="1" bandRow="1">
                <a:tableStyleId>{5C22544A-7EE6-4342-B048-85BDC9FD1C3A}</a:tableStyleId>
              </a:tblPr>
              <a:tblGrid>
                <a:gridCol w="1416312">
                  <a:extLst>
                    <a:ext uri="{9D8B030D-6E8A-4147-A177-3AD203B41FA5}">
                      <a16:colId xmlns:a16="http://schemas.microsoft.com/office/drawing/2014/main" val="1117336482"/>
                    </a:ext>
                  </a:extLst>
                </a:gridCol>
                <a:gridCol w="2390506">
                  <a:extLst>
                    <a:ext uri="{9D8B030D-6E8A-4147-A177-3AD203B41FA5}">
                      <a16:colId xmlns:a16="http://schemas.microsoft.com/office/drawing/2014/main" val="1283568999"/>
                    </a:ext>
                  </a:extLst>
                </a:gridCol>
                <a:gridCol w="4537802">
                  <a:extLst>
                    <a:ext uri="{9D8B030D-6E8A-4147-A177-3AD203B41FA5}">
                      <a16:colId xmlns:a16="http://schemas.microsoft.com/office/drawing/2014/main" val="2945979099"/>
                    </a:ext>
                  </a:extLst>
                </a:gridCol>
                <a:gridCol w="2932982">
                  <a:extLst>
                    <a:ext uri="{9D8B030D-6E8A-4147-A177-3AD203B41FA5}">
                      <a16:colId xmlns:a16="http://schemas.microsoft.com/office/drawing/2014/main" val="4060262306"/>
                    </a:ext>
                  </a:extLst>
                </a:gridCol>
              </a:tblGrid>
              <a:tr h="516436">
                <a:tc>
                  <a:txBody>
                    <a:bodyPr/>
                    <a:lstStyle/>
                    <a:p>
                      <a:pPr algn="r" rtl="1">
                        <a:lnSpc>
                          <a:spcPct val="107000"/>
                        </a:lnSpc>
                        <a:spcAft>
                          <a:spcPts val="800"/>
                        </a:spcAft>
                      </a:pPr>
                      <a:r>
                        <a:rPr lang="ar-KW" sz="28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المعيار </a:t>
                      </a:r>
                      <a:endParaRPr lang="en-US" sz="28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77578" marR="77578" marT="0" marB="0"/>
                </a:tc>
                <a:tc>
                  <a:txBody>
                    <a:bodyPr/>
                    <a:lstStyle/>
                    <a:p>
                      <a:pPr algn="r" rtl="1">
                        <a:lnSpc>
                          <a:spcPct val="107000"/>
                        </a:lnSpc>
                        <a:spcAft>
                          <a:spcPts val="800"/>
                        </a:spcAft>
                      </a:pPr>
                      <a:r>
                        <a:rPr lang="ar-KW" sz="28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المقصود منه </a:t>
                      </a:r>
                      <a:endParaRPr lang="en-US" sz="28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77578" marR="77578" marT="0" marB="0"/>
                </a:tc>
                <a:tc>
                  <a:txBody>
                    <a:bodyPr/>
                    <a:lstStyle/>
                    <a:p>
                      <a:pPr algn="r" rtl="1">
                        <a:lnSpc>
                          <a:spcPct val="107000"/>
                        </a:lnSpc>
                        <a:spcAft>
                          <a:spcPts val="800"/>
                        </a:spcAft>
                      </a:pPr>
                      <a:r>
                        <a:rPr lang="ar-KW" sz="28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إجراءات مطلوب اتخاذها لتحقيقه </a:t>
                      </a:r>
                      <a:endParaRPr lang="en-US" sz="28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77578" marR="77578" marT="0" marB="0"/>
                </a:tc>
                <a:tc>
                  <a:txBody>
                    <a:bodyPr/>
                    <a:lstStyle/>
                    <a:p>
                      <a:pPr algn="r" rtl="1">
                        <a:lnSpc>
                          <a:spcPct val="107000"/>
                        </a:lnSpc>
                        <a:spcAft>
                          <a:spcPts val="800"/>
                        </a:spcAft>
                      </a:pPr>
                      <a:r>
                        <a:rPr lang="ar-KW" sz="2800" b="1">
                          <a:solidFill>
                            <a:schemeClr val="tx1"/>
                          </a:solidFill>
                          <a:effectLst/>
                          <a:latin typeface="Aptos" panose="020b0004020202020204" pitchFamily="34" charset="0"/>
                          <a:ea typeface="Calibri" panose="020f0502020204030204" pitchFamily="34" charset="0"/>
                          <a:cs typeface="Simplified Arabic" panose="02020603050405020304" pitchFamily="18" charset="-78"/>
                        </a:rPr>
                        <a:t>موقف الشرع منه </a:t>
                      </a:r>
                      <a:endParaRPr lang="en-US" sz="28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77578" marR="77578" marT="0" marB="0"/>
                </a:tc>
                <a:extLst>
                  <a:ext uri="{0D108BD9-81ED-4DB2-BD59-A6C34878D82A}">
                    <a16:rowId xmlns:a16="http://schemas.microsoft.com/office/drawing/2014/main" val="2164371938"/>
                  </a:ext>
                </a:extLst>
              </a:tr>
              <a:tr h="5160020">
                <a:tc>
                  <a:txBody>
                    <a:bodyPr/>
                    <a:lstStyle/>
                    <a:p>
                      <a:pPr algn="r" rtl="1">
                        <a:lnSpc>
                          <a:spcPct val="107000"/>
                        </a:lnSpc>
                        <a:spcAft>
                          <a:spcPts val="800"/>
                        </a:spcAft>
                      </a:pPr>
                      <a:r>
                        <a:rPr lang="ar-KW" sz="2800" b="1">
                          <a:effectLst/>
                          <a:latin typeface="Aptos" panose="020b0004020202020204" pitchFamily="34" charset="0"/>
                          <a:ea typeface="Calibri" panose="020f0502020204030204" pitchFamily="34" charset="0"/>
                          <a:cs typeface="Simplified Arabic" panose="02020603050405020304" pitchFamily="18" charset="-78"/>
                        </a:rPr>
                        <a:t>المساواة </a:t>
                      </a:r>
                      <a:endParaRPr lang="en-US" sz="2800">
                        <a:effectLst/>
                        <a:latin typeface="Aptos" panose="020b0004020202020204" pitchFamily="34" charset="0"/>
                        <a:ea typeface="Aptos" panose="020b0004020202020204" pitchFamily="34" charset="0"/>
                        <a:cs typeface="Arial" panose="020b0604020202020204" pitchFamily="34" charset="0"/>
                      </a:endParaRPr>
                    </a:p>
                  </a:txBody>
                  <a:tcPr marL="97645" marR="97645" marT="0" marB="0"/>
                </a:tc>
                <a:tc>
                  <a:txBody>
                    <a:bodyPr/>
                    <a:lstStyle/>
                    <a:p>
                      <a:pPr algn="r" rtl="1">
                        <a:lnSpc>
                          <a:spcPct val="107000"/>
                        </a:lnSpc>
                        <a:spcAft>
                          <a:spcPts val="800"/>
                        </a:spcAft>
                      </a:pPr>
                      <a:r>
                        <a:rPr lang="ar-KW" sz="2800" b="1">
                          <a:effectLst/>
                          <a:latin typeface="Aptos" panose="020b0004020202020204" pitchFamily="34" charset="0"/>
                          <a:ea typeface="Calibri" panose="020f0502020204030204" pitchFamily="34" charset="0"/>
                          <a:cs typeface="Simplified Arabic" panose="02020603050405020304" pitchFamily="18" charset="-78"/>
                        </a:rPr>
                        <a:t>يقصد به ضمان المساواة في الاستفادة من  فوائد الروبوتات الجراحية في القطاع الصحي  ، وان يحصل ذلك بنبذ التمييز والعنصري غير الموضوعي .</a:t>
                      </a:r>
                      <a:endParaRPr lang="en-US" sz="2800">
                        <a:effectLst/>
                        <a:latin typeface="Aptos" panose="020b0004020202020204" pitchFamily="34" charset="0"/>
                        <a:ea typeface="Aptos" panose="020b0004020202020204" pitchFamily="34" charset="0"/>
                        <a:cs typeface="Arial" panose="020b0604020202020204" pitchFamily="34" charset="0"/>
                      </a:endParaRPr>
                    </a:p>
                  </a:txBody>
                  <a:tcPr marL="97645" marR="97645" marT="0" marB="0"/>
                </a:tc>
                <a:tc>
                  <a:txBody>
                    <a:bodyPr/>
                    <a:lstStyle/>
                    <a:p>
                      <a:pPr marL="342900" lvl="0" indent="-342900" algn="r" rtl="1">
                        <a:lnSpc>
                          <a:spcPct val="107000"/>
                        </a:lnSpc>
                        <a:spcAft>
                          <a:spcPts val="800"/>
                        </a:spcAft>
                        <a:buFont typeface="+mj-lt"/>
                        <a:buAutoNum type="arabicPeriod"/>
                      </a:pPr>
                      <a:r>
                        <a:rPr lang="ar-SA" sz="2800" b="1">
                          <a:effectLst/>
                          <a:latin typeface="Aptos" panose="020b0004020202020204" pitchFamily="34" charset="0"/>
                          <a:ea typeface="Calibri" panose="020f0502020204030204" pitchFamily="34" charset="0"/>
                          <a:cs typeface="Simplified Arabic" panose="02020603050405020304" pitchFamily="18" charset="-78"/>
                        </a:rPr>
                        <a:t>ضمان توفير الوصول المتساوي بحيث  يكون لجميع المجموعات الاجتماعية والاقتصادية وصول متساوٍ إلى الروبوتات الجراحية.</a:t>
                      </a:r>
                      <a:endParaRPr lang="en-US" sz="280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SA" sz="2800" b="1">
                          <a:effectLst/>
                          <a:latin typeface="Aptos" panose="020b0004020202020204" pitchFamily="34" charset="0"/>
                          <a:ea typeface="Calibri" panose="020f0502020204030204" pitchFamily="34" charset="0"/>
                          <a:cs typeface="Simplified Arabic" panose="02020603050405020304" pitchFamily="18" charset="-78"/>
                        </a:rPr>
                        <a:t>تقليص الفوارق الصحية عن طريق تقليل الفجوات في جودة الرعاية الصحية بين المناطق الحضرية والريفية وبين الفئات الاجتماعية المختلفة.</a:t>
                      </a:r>
                      <a:endParaRPr lang="en-US" sz="2800">
                        <a:effectLst/>
                        <a:latin typeface="Aptos" panose="020b0004020202020204" pitchFamily="34" charset="0"/>
                        <a:ea typeface="Aptos" panose="020b0004020202020204" pitchFamily="34" charset="0"/>
                        <a:cs typeface="Arial" panose="020b0604020202020204" pitchFamily="34" charset="0"/>
                      </a:endParaRPr>
                    </a:p>
                  </a:txBody>
                  <a:tcPr marL="97645" marR="97645" marT="0" marB="0"/>
                </a:tc>
                <a:tc>
                  <a:txBody>
                    <a:bodyPr/>
                    <a:lstStyle/>
                    <a:p>
                      <a:pPr algn="r" rtl="1">
                        <a:lnSpc>
                          <a:spcPct val="107000"/>
                        </a:lnSpc>
                        <a:spcAft>
                          <a:spcPts val="800"/>
                        </a:spcAft>
                      </a:pPr>
                      <a:r>
                        <a:rPr lang="ar-KW" sz="2800" b="1">
                          <a:effectLst/>
                          <a:latin typeface="Aptos" panose="020b0004020202020204" pitchFamily="34" charset="0"/>
                          <a:ea typeface="Calibri" panose="020f0502020204030204" pitchFamily="34" charset="0"/>
                          <a:cs typeface="Simplified Arabic" panose="02020603050405020304" pitchFamily="18" charset="-78"/>
                        </a:rPr>
                        <a:t>تعتبر</a:t>
                      </a:r>
                      <a:r>
                        <a:rPr lang="ar-KW" sz="2800" b="1">
                          <a:effectLst/>
                          <a:latin typeface="Aptos" panose="020b0004020202020204" pitchFamily="34" charset="0"/>
                          <a:ea typeface="Aptos" panose="020b0004020202020204" pitchFamily="34" charset="0"/>
                          <a:cs typeface="Simplified Arabic" panose="02020603050405020304" pitchFamily="18" charset="-78"/>
                        </a:rPr>
                        <a:t> </a:t>
                      </a:r>
                      <a:r>
                        <a:rPr lang="ar-KW" sz="2800" b="1">
                          <a:effectLst/>
                          <a:latin typeface="Aptos" panose="020b0004020202020204" pitchFamily="34" charset="0"/>
                          <a:ea typeface="Calibri" panose="020f0502020204030204" pitchFamily="34" charset="0"/>
                          <a:cs typeface="Simplified Arabic" panose="02020603050405020304" pitchFamily="18" charset="-78"/>
                        </a:rPr>
                        <a:t>المساواة في التشريع أصل لا يتخلف إلا عند وجود مانع، وموانع المساواة هي العوارض التي إذا تحققت تقتضي إلغاء حكم المساواة لظهور مصلحة راجحة في ذلك الإلغاء أو لظهور مفسدة عند إجراء المساواة.</a:t>
                      </a:r>
                      <a:endParaRPr lang="en-US" sz="2800">
                        <a:effectLst/>
                        <a:latin typeface="Aptos" panose="020b0004020202020204" pitchFamily="34" charset="0"/>
                        <a:ea typeface="Aptos" panose="020b0004020202020204" pitchFamily="34" charset="0"/>
                        <a:cs typeface="Arial" panose="020b0604020202020204" pitchFamily="34" charset="0"/>
                      </a:endParaRPr>
                    </a:p>
                  </a:txBody>
                  <a:tcPr marL="97645" marR="97645" marT="0" marB="0"/>
                </a:tc>
                <a:extLst>
                  <a:ext uri="{0D108BD9-81ED-4DB2-BD59-A6C34878D82A}">
                    <a16:rowId xmlns:a16="http://schemas.microsoft.com/office/drawing/2014/main" val="2780940573"/>
                  </a:ext>
                </a:extLst>
              </a:tr>
            </a:tbl>
          </a:graphicData>
        </a:graphic>
      </p:graphicFrame>
    </p:spTree>
    <p:extLst>
      <p:ext uri="{BB962C8B-B14F-4D97-AF65-F5344CB8AC3E}">
        <p14:creationId xmlns:p14="http://schemas.microsoft.com/office/powerpoint/2010/main" val="1211179156"/>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عنصر نائب للنص 4">
            <a:extLst>
              <a:ext uri="{FF2B5EF4-FFF2-40B4-BE49-F238E27FC236}">
                <a16:creationId xmlns:a16="http://schemas.microsoft.com/office/drawing/2014/main" id="{5830365A-21A0-25F6-3F3A-8E16316D6C04}"/>
              </a:ext>
            </a:extLst>
          </p:cNvPr>
          <p:cNvSpPr>
            <a:spLocks noGrp="1"/>
          </p:cNvSpPr>
          <p:nvPr>
            <p:ph type="body" idx="1"/>
          </p:nvPr>
        </p:nvSpPr>
        <p:spPr>
          <a:xfrm>
            <a:off x="7620001" y="952221"/>
            <a:ext cx="3569133" cy="823912"/>
          </a:xfrm>
        </p:spPr>
        <p:txBody>
          <a:bodyPr/>
          <a:lstStyle/>
          <a:p>
            <a:r>
              <a:rPr lang="ar-SA"/>
              <a:t>التعريف </a:t>
            </a:r>
            <a:endParaRPr lang="ar-KW"/>
          </a:p>
        </p:txBody>
      </p:sp>
      <p:sp>
        <p:nvSpPr>
          <p:cNvPr id="6" name="عنصر نائب للمحتوى 5">
            <a:extLst>
              <a:ext uri="{FF2B5EF4-FFF2-40B4-BE49-F238E27FC236}">
                <a16:creationId xmlns:a16="http://schemas.microsoft.com/office/drawing/2014/main" id="{512A4E13-5B20-DC27-2619-E7278677E56F}"/>
              </a:ext>
            </a:extLst>
          </p:cNvPr>
          <p:cNvSpPr>
            <a:spLocks noGrp="1"/>
          </p:cNvSpPr>
          <p:nvPr>
            <p:ph sz="half" idx="2"/>
          </p:nvPr>
        </p:nvSpPr>
        <p:spPr>
          <a:xfrm>
            <a:off x="6964679" y="2200275"/>
            <a:ext cx="4535519" cy="4040505"/>
          </a:xfrm>
        </p:spPr>
        <p:txBody>
          <a:bodyPr>
            <a:noAutofit/>
          </a:bodyPr>
          <a:lstStyle/>
          <a:p>
            <a:pPr marL="0" indent="0" algn="just">
              <a:lnSpc>
                <a:spcPct val="200000"/>
              </a:lnSpc>
              <a:buNone/>
            </a:pPr>
            <a:r>
              <a:rPr lang="ar-SA" sz="1800">
                <a:effectLst/>
                <a:ea typeface="Calibri" panose="020f0502020204030204" pitchFamily="34" charset="0"/>
                <a:cs typeface="Simplified Arabic" panose="02020603050405020304" pitchFamily="18" charset="-78"/>
              </a:rPr>
              <a:t> آلة مبرمجة ذاتيا للقيام بعمل -أو عدة أعمال – جراحية ، إما بإيعاز وسيطرة  مباشرة من الإنسان أو غير مباشرة ، من خلال برامج الكترونية  تم وضعها وخصصت لذلك ، وتعمل على تجسيد الذكاء الاصطناعي  للعالم الخارجي ، من خلال قدرتها على فهم الأشياء والتواصل مع البشر ومع بعضها البعض ومجهزة بقدرات تنبؤية وقرارية استنادا إلى خبرتها الخاصة</a:t>
            </a:r>
            <a:endParaRPr lang="ar-KW" sz="1800"/>
          </a:p>
        </p:txBody>
      </p:sp>
      <p:pic>
        <p:nvPicPr>
          <p:cNvPr id="3" name="صورة 2">
            <a:extLst>
              <a:ext uri="{FF2B5EF4-FFF2-40B4-BE49-F238E27FC236}">
                <a16:creationId xmlns:a16="http://schemas.microsoft.com/office/drawing/2014/main" id="{4E37C173-A9DA-F01D-8358-1DC089306260}"/>
              </a:ext>
            </a:extLst>
          </p:cNvPr>
          <p:cNvPicPr>
            <a:picLocks noChangeAspect="1"/>
          </p:cNvPicPr>
          <p:nvPr/>
        </p:nvPicPr>
        <p:blipFill>
          <a:blip r:embed="rId2"/>
          <a:stretch>
            <a:fillRect/>
          </a:stretch>
        </p:blipFill>
        <p:spPr>
          <a:xfrm>
            <a:off x="1147260" y="187424"/>
            <a:ext cx="5628387" cy="6503031"/>
          </a:xfrm>
          <a:prstGeom prst="rect">
            <a:avLst/>
          </a:prstGeom>
        </p:spPr>
      </p:pic>
    </p:spTree>
    <p:extLst>
      <p:ext uri="{BB962C8B-B14F-4D97-AF65-F5344CB8AC3E}">
        <p14:creationId xmlns:p14="http://schemas.microsoft.com/office/powerpoint/2010/main" val="1276992000"/>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2"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2">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عنصر نائب للمحتوى 3">
            <a:extLst>
              <a:ext uri="{FF2B5EF4-FFF2-40B4-BE49-F238E27FC236}">
                <a16:creationId xmlns:a16="http://schemas.microsoft.com/office/drawing/2014/main" id="{4F5EE22B-B938-5B1C-C6E5-75E720F4AEC2}"/>
              </a:ext>
            </a:extLst>
          </p:cNvPr>
          <p:cNvGraphicFramePr>
            <a:graphicFrameLocks noGrp="1"/>
          </p:cNvGraphicFramePr>
          <p:nvPr>
            <p:ph idx="1"/>
            <p:extLst>
              <p:ext uri="{D42A27DB-BD31-4B8C-83A1-F6EECF244321}">
                <p14:modId xmlns:p14="http://schemas.microsoft.com/office/powerpoint/2010/main" val="3475242135"/>
              </p:ext>
            </p:extLst>
          </p:nvPr>
        </p:nvGraphicFramePr>
        <p:xfrm>
          <a:off x="457199" y="535638"/>
          <a:ext cx="11277601" cy="5995829"/>
        </p:xfrm>
        <a:graphic>
          <a:graphicData uri="http://schemas.openxmlformats.org/drawingml/2006/table">
            <a:tbl>
              <a:tblPr rtl="1" firstRow="1" bandRow="1">
                <a:tableStyleId>{5C22544A-7EE6-4342-B048-85BDC9FD1C3A}</a:tableStyleId>
              </a:tblPr>
              <a:tblGrid>
                <a:gridCol w="940748">
                  <a:extLst>
                    <a:ext uri="{9D8B030D-6E8A-4147-A177-3AD203B41FA5}">
                      <a16:colId xmlns:a16="http://schemas.microsoft.com/office/drawing/2014/main" val="2570237298"/>
                    </a:ext>
                  </a:extLst>
                </a:gridCol>
                <a:gridCol w="5301988">
                  <a:extLst>
                    <a:ext uri="{9D8B030D-6E8A-4147-A177-3AD203B41FA5}">
                      <a16:colId xmlns:a16="http://schemas.microsoft.com/office/drawing/2014/main" val="4064972128"/>
                    </a:ext>
                  </a:extLst>
                </a:gridCol>
                <a:gridCol w="5034865">
                  <a:extLst>
                    <a:ext uri="{9D8B030D-6E8A-4147-A177-3AD203B41FA5}">
                      <a16:colId xmlns:a16="http://schemas.microsoft.com/office/drawing/2014/main" val="273425947"/>
                    </a:ext>
                  </a:extLst>
                </a:gridCol>
              </a:tblGrid>
              <a:tr h="611860">
                <a:tc rowSpan="7">
                  <a:txBody>
                    <a:bodyPr/>
                    <a:lstStyle/>
                    <a:p>
                      <a:pPr marL="0" lvl="0" indent="0" algn="r" rtl="1">
                        <a:lnSpc>
                          <a:spcPct val="107000"/>
                        </a:lnSpc>
                        <a:spcAft>
                          <a:spcPts val="800"/>
                        </a:spcAft>
                        <a:buFont typeface="+mj-lt"/>
                        <a:buNone/>
                      </a:pPr>
                      <a:r>
                        <a:rPr lang="ar-KW" sz="1500">
                          <a:effectLst/>
                          <a:latin typeface="Aptos" panose="020b0004020202020204" pitchFamily="34" charset="0"/>
                          <a:ea typeface="Aptos" panose="020b0004020202020204" pitchFamily="34" charset="0"/>
                          <a:cs typeface="Arial" panose="020b0604020202020204" pitchFamily="34" charset="0"/>
                        </a:rPr>
                        <a:t>النتائج </a:t>
                      </a:r>
                      <a:endParaRPr lang="en-US" sz="1500">
                        <a:effectLst/>
                        <a:latin typeface="Aptos" panose="020b0004020202020204" pitchFamily="34" charset="0"/>
                        <a:ea typeface="Aptos" panose="020b0004020202020204" pitchFamily="34" charset="0"/>
                        <a:cs typeface="Arial" panose="020b0604020202020204" pitchFamily="34" charset="0"/>
                      </a:endParaRPr>
                    </a:p>
                  </a:txBody>
                  <a:tcPr marL="86093" marR="86093" marT="43047" marB="43047"/>
                </a:tc>
                <a:tc gridSpan="2">
                  <a:txBody>
                    <a:bodyPr/>
                    <a:lstStyle/>
                    <a:p>
                      <a:pPr marL="285750" lvl="0" indent="-285750" algn="r" rtl="1">
                        <a:lnSpc>
                          <a:spcPct val="107000"/>
                        </a:lnSpc>
                        <a:spcAft>
                          <a:spcPts val="800"/>
                        </a:spcAft>
                        <a:buFont typeface="Wingdings" panose="05000000000000000000" pitchFamily="2" charset="2"/>
                        <a:buChar char="v"/>
                      </a:pPr>
                      <a:r>
                        <a:rPr lang="ar-KW" sz="1500">
                          <a:effectLst/>
                          <a:latin typeface="Aptos" panose="020b0004020202020204" pitchFamily="34" charset="0"/>
                          <a:cs typeface="Simplified Arabic" panose="02020603050405020304" pitchFamily="18" charset="-78"/>
                        </a:rPr>
                        <a:t>من الناحية الإجمالية تتوافق معايير وسياسات الهيئات والمنظمات المعنية بحوكمة واخلاقيات الذكاء الصناعي والروبوتات مع الشريعة الإسلامية في المعايير المقترحة  لضبط استخدامها وأثارها ومواجهة التحديات التي تثيرها. </a:t>
                      </a:r>
                      <a:endParaRPr lang="en-US" sz="1500">
                        <a:effectLst/>
                        <a:latin typeface="Aptos" panose="020b0004020202020204" pitchFamily="34" charset="0"/>
                        <a:cs typeface="Arial" panose="020b0604020202020204" pitchFamily="34" charset="0"/>
                      </a:endParaRPr>
                    </a:p>
                  </a:txBody>
                  <a:tcPr marL="86093" marR="86093" marT="43047" marB="43047"/>
                </a:tc>
                <a:tc hMerge="1">
                  <a:txBody>
                    <a:bodyPr/>
                    <a:lstStyle/>
                    <a:p>
                      <a:pPr rtl="1"/>
                      <a:endParaRPr lang="ar-KW"/>
                    </a:p>
                  </a:txBody>
                  <a:tcPr/>
                </a:tc>
                <a:extLst>
                  <a:ext uri="{0D108BD9-81ED-4DB2-BD59-A6C34878D82A}">
                    <a16:rowId xmlns:a16="http://schemas.microsoft.com/office/drawing/2014/main" val="2361983016"/>
                  </a:ext>
                </a:extLst>
              </a:tr>
              <a:tr h="366196">
                <a:tc vMerge="1">
                  <a:txBody>
                    <a:bodyPr/>
                    <a:lstStyle/>
                    <a:p>
                      <a:pPr rtl="1"/>
                      <a:endParaRPr lang="ar-KW"/>
                    </a:p>
                  </a:txBody>
                  <a:tcPr/>
                </a:tc>
                <a:tc gridSpan="2">
                  <a:txBody>
                    <a:bodyPr/>
                    <a:lstStyle/>
                    <a:p>
                      <a:pPr marL="285750" marR="0" lvl="0" indent="-285750" algn="just" defTabSz="914400" rtl="1" eaLnBrk="1" fontAlgn="auto" latinLnBrk="0" hangingPunct="1">
                        <a:lnSpc>
                          <a:spcPct val="107000"/>
                        </a:lnSpc>
                        <a:spcBef>
                          <a:spcPct val="0"/>
                        </a:spcBef>
                        <a:spcAft>
                          <a:spcPts val="600"/>
                        </a:spcAft>
                        <a:buClrTx/>
                        <a:buSzTx/>
                        <a:buFont typeface="Wingdings" panose="05000000000000000000" pitchFamily="2" charset="2"/>
                        <a:buChar char="v"/>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تنظيم الروبوتات يجب أن يكون خاضعا للشرع في الأمر والنهي والتوجيه. </a:t>
                      </a: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86093" marR="86093" marT="43047" marB="43047"/>
                </a:tc>
                <a:tc hMerge="1">
                  <a:txBody>
                    <a:bodyPr/>
                    <a:lstStyle/>
                    <a:p>
                      <a:pPr rtl="1"/>
                      <a:endParaRPr lang="ar-KW"/>
                    </a:p>
                  </a:txBody>
                  <a:tcPr/>
                </a:tc>
                <a:extLst>
                  <a:ext uri="{0D108BD9-81ED-4DB2-BD59-A6C34878D82A}">
                    <a16:rowId xmlns:a16="http://schemas.microsoft.com/office/drawing/2014/main" val="171406299"/>
                  </a:ext>
                </a:extLst>
              </a:tr>
              <a:tr h="366196">
                <a:tc vMerge="1">
                  <a:txBody>
                    <a:bodyPr/>
                    <a:lstStyle/>
                    <a:p>
                      <a:pPr rtl="1"/>
                      <a:endParaRPr lang="ar-KW"/>
                    </a:p>
                  </a:txBody>
                  <a:tcPr/>
                </a:tc>
                <a:tc gridSpan="2">
                  <a:txBody>
                    <a:bodyPr/>
                    <a:lstStyle/>
                    <a:p>
                      <a:pPr marL="285750" marR="0" lvl="0" indent="-285750" algn="just" defTabSz="914400" rtl="1" eaLnBrk="1" fontAlgn="auto" latinLnBrk="0" hangingPunct="1">
                        <a:lnSpc>
                          <a:spcPct val="107000"/>
                        </a:lnSpc>
                        <a:spcBef>
                          <a:spcPts val="600"/>
                        </a:spcBef>
                        <a:spcAft>
                          <a:spcPts val="800"/>
                        </a:spcAft>
                        <a:buClrTx/>
                        <a:buSzTx/>
                        <a:buFont typeface="Wingdings" panose="05000000000000000000" pitchFamily="2" charset="2"/>
                        <a:buChar char="v"/>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نظرا لكون الروبوتات في حقيقتها الشرعية آلات تبرمج لأداء عمل معين، ولا يمكن أن تكون ذات إرادة حرة ومستقلة عن برمجة العنصر البشري لها، فينبي عليه  أنه : </a:t>
                      </a: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86093" marR="86093" marT="43047" marB="43047"/>
                </a:tc>
                <a:tc hMerge="1">
                  <a:txBody>
                    <a:bodyPr/>
                    <a:lstStyle/>
                    <a:p>
                      <a:pPr marL="342900" marR="0" lvl="0" indent="-342900" algn="r" defTabSz="914400" rtl="1" eaLnBrk="1" fontAlgn="auto" latinLnBrk="0" hangingPunct="1">
                        <a:lnSpc>
                          <a:spcPct val="107000"/>
                        </a:lnSpc>
                        <a:spcBef>
                          <a:spcPct val="0"/>
                        </a:spcBef>
                        <a:spcAft>
                          <a:spcPct val="0"/>
                        </a:spcAft>
                        <a:buClrTx/>
                        <a:buSzTx/>
                        <a:buFont typeface="Arial" panose="020b0604020202020204" pitchFamily="34" charset="0"/>
                        <a:buChar char="-"/>
                        <a:defRPr/>
                      </a:pPr>
                      <a:endParaRPr kumimoji="0" lang="en-US"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682396966"/>
                  </a:ext>
                </a:extLst>
              </a:tr>
              <a:tr h="1586149">
                <a:tc vMerge="1">
                  <a:txBody>
                    <a:bodyPr/>
                    <a:lstStyle/>
                    <a:p>
                      <a:pPr rtl="1"/>
                      <a:endParaRPr lang="ar-KW"/>
                    </a:p>
                  </a:txBody>
                  <a:tcPr/>
                </a:tc>
                <a:tc>
                  <a:txBody>
                    <a:bodyPr/>
                    <a:lstStyle/>
                    <a:p>
                      <a:pPr marL="0" marR="0" lvl="0" indent="0" algn="r" defTabSz="914400" rtl="1" eaLnBrk="1" fontAlgn="auto" latinLnBrk="0" hangingPunct="1">
                        <a:lnSpc>
                          <a:spcPct val="107000"/>
                        </a:lnSpc>
                        <a:spcBef>
                          <a:spcPct val="0"/>
                        </a:spcBef>
                        <a:spcAft>
                          <a:spcPct val="0"/>
                        </a:spcAft>
                        <a:buClrTx/>
                        <a:buSzTx/>
                        <a:buFont typeface="Arial" panose="020b0604020202020204" pitchFamily="34" charset="0"/>
                        <a:buNone/>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أ- لا يصح اعتبار الروبوتات وكلاء أخلاقيين ، فلا ينبغي تفويض أفعال حيث تكون المسؤولية الأخلاقية مطلوبة إلى الروبوت من جهة ، ووجوب أن يظل الطبيب مسؤولاً عن القرارات النهائية في الجراحة  من جهة أخرى، فالروبوتات لابد أن تستخدم كأداة مساعدة  في الجراحة وليس بديلاً  للطبيب  الجراح، وإن كانت تتمتع بذكاء صناعي يمكنها من اتخاذ القرارات .</a:t>
                      </a: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p>
                      <a:pPr marL="0" marR="0" lvl="0" indent="0" algn="r" defTabSz="914400" rtl="1" eaLnBrk="1" fontAlgn="auto" latinLnBrk="0" hangingPunct="1">
                        <a:lnSpc>
                          <a:spcPct val="107000"/>
                        </a:lnSpc>
                        <a:spcBef>
                          <a:spcPct val="0"/>
                        </a:spcBef>
                        <a:spcAft>
                          <a:spcPct val="0"/>
                        </a:spcAft>
                        <a:buClrTx/>
                        <a:buSzTx/>
                        <a:buFont typeface="Arial" panose="020b0604020202020204" pitchFamily="34" charset="0"/>
                        <a:buNone/>
                        <a:defRPr/>
                      </a:pP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86093" marR="86093" marT="43047" marB="43047"/>
                </a:tc>
                <a:tc>
                  <a:txBody>
                    <a:bodyPr/>
                    <a:lstStyle/>
                    <a:p>
                      <a:pPr marL="0" marR="0" lvl="0" indent="0" algn="just" defTabSz="914400" rtl="1" eaLnBrk="1" fontAlgn="auto" latinLnBrk="0" hangingPunct="1">
                        <a:lnSpc>
                          <a:spcPct val="107000"/>
                        </a:lnSpc>
                        <a:spcBef>
                          <a:spcPts val="600"/>
                        </a:spcBef>
                        <a:spcAft>
                          <a:spcPts val="600"/>
                        </a:spcAft>
                        <a:buClrTx/>
                        <a:buSzTx/>
                        <a:buFont typeface="Arial" panose="020b0604020202020204" pitchFamily="34" charset="0"/>
                        <a:buNone/>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ب- لا ينبغي أن تتحول الروبوتات من كونها وسيلة لتحقيق مقاصد إلى كونها مقصدا بذاته يتحول فيها الإنسان إلى وسيلة لها.</a:t>
                      </a: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914400" rtl="1" eaLnBrk="1" fontAlgn="auto" latinLnBrk="0" hangingPunct="1">
                        <a:lnSpc>
                          <a:spcPct val="107000"/>
                        </a:lnSpc>
                        <a:spcBef>
                          <a:spcPct val="0"/>
                        </a:spcBef>
                        <a:spcAft>
                          <a:spcPct val="0"/>
                        </a:spcAft>
                        <a:buClrTx/>
                        <a:buSzTx/>
                        <a:buFont typeface="Arial" panose="020b0604020202020204" pitchFamily="34" charset="0"/>
                        <a:buChar char="-"/>
                        <a:defRPr/>
                      </a:pP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86093" marR="86093" marT="43047" marB="43047"/>
                </a:tc>
                <a:extLst>
                  <a:ext uri="{0D108BD9-81ED-4DB2-BD59-A6C34878D82A}">
                    <a16:rowId xmlns:a16="http://schemas.microsoft.com/office/drawing/2014/main" val="2829111544"/>
                  </a:ext>
                </a:extLst>
              </a:tr>
              <a:tr h="607855">
                <a:tc vMerge="1">
                  <a:txBody>
                    <a:bodyPr/>
                    <a:lstStyle/>
                    <a:p>
                      <a:pPr rtl="1"/>
                      <a:endParaRPr lang="ar-KW"/>
                    </a:p>
                  </a:txBody>
                  <a:tcPr/>
                </a:tc>
                <a:tc gridSpan="2">
                  <a:txBody>
                    <a:bodyPr/>
                    <a:lstStyle/>
                    <a:p>
                      <a:pPr marL="285750" marR="0" lvl="0" indent="-285750" algn="just" defTabSz="914400" rtl="1" eaLnBrk="1" fontAlgn="auto" latinLnBrk="0" hangingPunct="1">
                        <a:lnSpc>
                          <a:spcPct val="107000"/>
                        </a:lnSpc>
                        <a:spcBef>
                          <a:spcPts val="600"/>
                        </a:spcBef>
                        <a:spcAft>
                          <a:spcPts val="600"/>
                        </a:spcAft>
                        <a:buClrTx/>
                        <a:buSzTx/>
                        <a:buFont typeface="Wingdings" panose="05000000000000000000" pitchFamily="2" charset="2"/>
                        <a:buChar char="v"/>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أن التأصيل الشرعي للروبوتات الجراحية يلتقي مع نظرية النائب الإنساني في تحديد الطبيعة القانونية للروبوتات ، وهي نظرية تتأسس على جعل الروبوتات الجراحية  تبع للمتصرف بها وفق المسؤولية المدنية أو العقدية او الموضوعية ، وقد تحتاج لتطوير اكثر للتوافق مع أحكام الشريعة كليا. </a:t>
                      </a:r>
                      <a:endParaRPr lang="ar-KW" sz="1500"/>
                    </a:p>
                  </a:txBody>
                  <a:tcPr marL="86093" marR="86093" marT="43047" marB="43047"/>
                </a:tc>
                <a:tc hMerge="1">
                  <a:txBody>
                    <a:bodyPr/>
                    <a:lstStyle/>
                    <a:p>
                      <a:pPr rtl="1"/>
                      <a:endParaRPr lang="ar-KW"/>
                    </a:p>
                  </a:txBody>
                  <a:tcPr/>
                </a:tc>
                <a:extLst>
                  <a:ext uri="{0D108BD9-81ED-4DB2-BD59-A6C34878D82A}">
                    <a16:rowId xmlns:a16="http://schemas.microsoft.com/office/drawing/2014/main" val="677244486"/>
                  </a:ext>
                </a:extLst>
              </a:tr>
              <a:tr h="362190">
                <a:tc vMerge="1">
                  <a:txBody>
                    <a:bodyPr/>
                    <a:lstStyle/>
                    <a:p>
                      <a:pPr rtl="1"/>
                      <a:endParaRPr lang="ar-KW"/>
                    </a:p>
                  </a:txBody>
                  <a:tcPr/>
                </a:tc>
                <a:tc gridSpan="2">
                  <a:txBody>
                    <a:bodyPr/>
                    <a:lstStyle/>
                    <a:p>
                      <a:pPr marL="285750" marR="0" lvl="0" indent="-285750" algn="just" defTabSz="914400" rtl="1" eaLnBrk="1" fontAlgn="auto" latinLnBrk="0" hangingPunct="1">
                        <a:lnSpc>
                          <a:spcPct val="107000"/>
                        </a:lnSpc>
                        <a:spcBef>
                          <a:spcPct val="0"/>
                        </a:spcBef>
                        <a:spcAft>
                          <a:spcPts val="600"/>
                        </a:spcAft>
                        <a:buClrTx/>
                        <a:buSzTx/>
                        <a:buFont typeface="Wingdings" panose="05000000000000000000" pitchFamily="2" charset="2"/>
                        <a:buChar char="v"/>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من الناحية الشرعية: يجب أن تراعى في الأخلاقيات الحاكمة لبرمجة الروبوتات - وبالتبع استخدامها – ما يأتي: </a:t>
                      </a:r>
                      <a:endParaRPr lang="ar-KW" sz="1500"/>
                    </a:p>
                  </a:txBody>
                  <a:tcPr marL="86093" marR="86093" marT="43047" marB="43047"/>
                </a:tc>
                <a:tc hMerge="1">
                  <a:txBody>
                    <a:bodyPr/>
                    <a:lstStyle/>
                    <a:p>
                      <a:pPr rtl="1"/>
                      <a:endParaRPr lang="ar-KW"/>
                    </a:p>
                  </a:txBody>
                  <a:tcPr/>
                </a:tc>
                <a:extLst>
                  <a:ext uri="{0D108BD9-81ED-4DB2-BD59-A6C34878D82A}">
                    <a16:rowId xmlns:a16="http://schemas.microsoft.com/office/drawing/2014/main" val="1020187317"/>
                  </a:ext>
                </a:extLst>
              </a:tr>
              <a:tr h="607855">
                <a:tc vMerge="1">
                  <a:txBody>
                    <a:bodyPr/>
                    <a:lstStyle/>
                    <a:p>
                      <a:pPr rtl="1"/>
                      <a:endParaRPr lang="ar-KW"/>
                    </a:p>
                  </a:txBody>
                  <a:tcPr/>
                </a:tc>
                <a:tc>
                  <a:txBody>
                    <a:bodyPr/>
                    <a:lstStyle/>
                    <a:p>
                      <a:pPr marL="0" marR="0" lvl="2" indent="0" algn="r" defTabSz="914400" rtl="1" eaLnBrk="1" fontAlgn="auto" latinLnBrk="0" hangingPunct="1">
                        <a:lnSpc>
                          <a:spcPct val="107000"/>
                        </a:lnSpc>
                        <a:spcBef>
                          <a:spcPct val="0"/>
                        </a:spcBef>
                        <a:spcAft>
                          <a:spcPct val="0"/>
                        </a:spcAft>
                        <a:buClrTx/>
                        <a:buSzTx/>
                        <a:buFont typeface="Symbol" panose="05050102010706020507" pitchFamily="18" charset="2"/>
                        <a:buNone/>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أ- التصور الإسلامي للإنسان والكون والحياة المستند إلى التوحيد والإيمان بالله وأن الإنسان خليفة الله على الأرض. </a:t>
                      </a:r>
                      <a:endParaRPr lang="ar-KW" sz="1500"/>
                    </a:p>
                  </a:txBody>
                  <a:tcPr marL="86093" marR="86093" marT="43047" marB="43047"/>
                </a:tc>
                <a:tc>
                  <a:txBody>
                    <a:bodyPr/>
                    <a:lstStyle/>
                    <a:p>
                      <a:pPr marL="0" marR="0" lvl="2" indent="0" algn="r" defTabSz="914400" rtl="1" eaLnBrk="1" fontAlgn="auto" latinLnBrk="0" hangingPunct="1">
                        <a:lnSpc>
                          <a:spcPct val="107000"/>
                        </a:lnSpc>
                        <a:spcBef>
                          <a:spcPct val="0"/>
                        </a:spcBef>
                        <a:spcAft>
                          <a:spcPct val="0"/>
                        </a:spcAft>
                        <a:buClrTx/>
                        <a:buSzTx/>
                        <a:buFont typeface="Symbol" panose="05050102010706020507" pitchFamily="18" charset="2"/>
                        <a:buNone/>
                        <a:defRPr/>
                      </a:pPr>
                      <a:r>
                        <a:rPr kumimoji="0" lang="ar-KW" sz="15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ب- مفهوم المنفعة والمصلحة بمعناها وضوابطها الشرعية. </a:t>
                      </a:r>
                      <a:endParaRPr kumimoji="0" lang="en-US" sz="15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p>
                      <a:pPr marL="0" algn="r" rtl="1">
                        <a:spcAft>
                          <a:spcPct val="0"/>
                        </a:spcAft>
                      </a:pPr>
                      <a:endParaRPr lang="ar-KW" sz="1500"/>
                    </a:p>
                  </a:txBody>
                  <a:tcPr marL="86093" marR="86093" marT="43047" marB="43047"/>
                </a:tc>
                <a:extLst>
                  <a:ext uri="{0D108BD9-81ED-4DB2-BD59-A6C34878D82A}">
                    <a16:rowId xmlns:a16="http://schemas.microsoft.com/office/drawing/2014/main" val="1573471325"/>
                  </a:ext>
                </a:extLst>
              </a:tr>
              <a:tr h="1278426">
                <a:tc>
                  <a:txBody>
                    <a:bodyPr/>
                    <a:lstStyle/>
                    <a:p>
                      <a:pPr rtl="1"/>
                      <a:r>
                        <a:rPr lang="ar-KW" sz="1500"/>
                        <a:t>التوصيات </a:t>
                      </a:r>
                    </a:p>
                  </a:txBody>
                  <a:tcPr marL="86093" marR="86093" marT="43047" marB="43047"/>
                </a:tc>
                <a:tc gridSpan="2">
                  <a:txBody>
                    <a:bodyPr/>
                    <a:lstStyle/>
                    <a:p>
                      <a:pPr algn="r" rtl="1">
                        <a:lnSpc>
                          <a:spcPct val="107000"/>
                        </a:lnSpc>
                        <a:spcAft>
                          <a:spcPts val="800"/>
                        </a:spcAft>
                      </a:pPr>
                      <a:r>
                        <a:rPr lang="ar-SA" sz="1500">
                          <a:effectLst/>
                          <a:latin typeface="Aptos" panose="020b0004020202020204" pitchFamily="34" charset="0"/>
                          <a:cs typeface="Simplified Arabic" panose="02020603050405020304" pitchFamily="18" charset="-78"/>
                        </a:rPr>
                        <a:t>يوصي البحث باستشراف مستقبل الروبوتات الجراحية  ومحاكمته  بأحكام الشريعة الإسلامية بنصوصها وقواعد ومقاصده ، والمساهمة في رسم حوكمته العالمية من خلال المؤسسات التشريعية ذات العلاقة  ، وانتهاز ذلك فرصة لإبراز عدل الشريعة وصلاحيتها لكل زمان ومكان.</a:t>
                      </a:r>
                      <a:endParaRPr lang="en-US" sz="1500">
                        <a:effectLst/>
                        <a:latin typeface="Aptos" panose="020b0004020202020204" pitchFamily="34" charset="0"/>
                        <a:cs typeface="Arial" panose="020b0604020202020204" pitchFamily="34" charset="0"/>
                      </a:endParaRPr>
                    </a:p>
                    <a:p>
                      <a:pPr algn="r" rtl="1">
                        <a:lnSpc>
                          <a:spcPct val="107000"/>
                        </a:lnSpc>
                        <a:spcAft>
                          <a:spcPts val="800"/>
                        </a:spcAft>
                      </a:pPr>
                      <a:r>
                        <a:rPr lang="ar-SA" sz="1500">
                          <a:effectLst/>
                          <a:latin typeface="Aptos" panose="020b0004020202020204" pitchFamily="34" charset="0"/>
                          <a:cs typeface="Simplified Arabic" panose="02020603050405020304" pitchFamily="18" charset="-78"/>
                        </a:rPr>
                        <a:t> </a:t>
                      </a:r>
                      <a:endParaRPr lang="en-US" sz="1500">
                        <a:effectLst/>
                        <a:latin typeface="Aptos" panose="020b0004020202020204" pitchFamily="34" charset="0"/>
                        <a:cs typeface="Arial" panose="020b0604020202020204" pitchFamily="34" charset="0"/>
                      </a:endParaRPr>
                    </a:p>
                    <a:p>
                      <a:pPr rtl="1"/>
                      <a:endParaRPr lang="ar-KW" sz="1500"/>
                    </a:p>
                  </a:txBody>
                  <a:tcPr marL="86093" marR="86093" marT="43047" marB="43047"/>
                </a:tc>
                <a:tc hMerge="1">
                  <a:txBody>
                    <a:bodyPr/>
                    <a:lstStyle/>
                    <a:p>
                      <a:pPr rtl="1"/>
                      <a:endParaRPr lang="ar-KW"/>
                    </a:p>
                  </a:txBody>
                  <a:tcPr/>
                </a:tc>
                <a:extLst>
                  <a:ext uri="{0D108BD9-81ED-4DB2-BD59-A6C34878D82A}">
                    <a16:rowId xmlns:a16="http://schemas.microsoft.com/office/drawing/2014/main" val="3868038598"/>
                  </a:ext>
                </a:extLst>
              </a:tr>
            </a:tbl>
          </a:graphicData>
        </a:graphic>
      </p:graphicFrame>
    </p:spTree>
    <p:extLst>
      <p:ext uri="{BB962C8B-B14F-4D97-AF65-F5344CB8AC3E}">
        <p14:creationId xmlns:p14="http://schemas.microsoft.com/office/powerpoint/2010/main" val="920497531"/>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84" name="Rectangle 23">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5">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27">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29" name="Freeform: Shape 28">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29">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31">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89" name="Freeform: Shape 33">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عنوان 1">
            <a:extLst>
              <a:ext uri="{FF2B5EF4-FFF2-40B4-BE49-F238E27FC236}">
                <a16:creationId xmlns:a16="http://schemas.microsoft.com/office/drawing/2014/main" id="{665334A3-E4C3-E14C-28CD-E59580296BC2}"/>
              </a:ext>
            </a:extLst>
          </p:cNvPr>
          <p:cNvSpPr>
            <a:spLocks noGrp="1"/>
          </p:cNvSpPr>
          <p:nvPr>
            <p:ph type="title"/>
          </p:nvPr>
        </p:nvSpPr>
        <p:spPr>
          <a:xfrm>
            <a:off x="3215729" y="2574387"/>
            <a:ext cx="5760846" cy="1500331"/>
          </a:xfrm>
        </p:spPr>
        <p:txBody>
          <a:bodyPr vert="horz" lIns="91440" tIns="45720" rIns="91440" bIns="45720" rtlCol="0" anchor="b">
            <a:normAutofit fontScale="90000"/>
          </a:bodyPr>
          <a:lstStyle/>
          <a:p>
            <a:pPr algn="ctr" rtl="0"/>
            <a:r>
              <a:rPr lang="en-US" sz="5200" kern="1200" err="1">
                <a:solidFill>
                  <a:schemeClr val="tx2"/>
                </a:solidFill>
                <a:latin typeface="+mj-lt"/>
                <a:ea typeface="+mj-ea"/>
                <a:cs typeface="+mj-cs"/>
              </a:rPr>
              <a:t>والحمد لله رب العالمين </a:t>
            </a:r>
            <a:br>
              <a:rPr lang="en-US" sz="5200" kern="1200" err="1">
                <a:solidFill>
                  <a:schemeClr val="tx2"/>
                </a:solidFill>
                <a:latin typeface="+mj-lt"/>
                <a:ea typeface="+mj-ea"/>
                <a:cs typeface="+mj-cs"/>
              </a:rPr>
            </a:br>
            <a:r>
              <a:rPr lang="en-US" sz="5200" kern="1200" err="1">
                <a:solidFill>
                  <a:schemeClr val="tx2"/>
                </a:solidFill>
                <a:latin typeface="+mj-lt"/>
                <a:ea typeface="+mj-ea"/>
                <a:cs typeface="+mj-cs"/>
              </a:rPr>
              <a:t>شكرا لحسن استماعكم </a:t>
            </a:r>
          </a:p>
        </p:txBody>
      </p:sp>
    </p:spTree>
    <p:extLst>
      <p:ext uri="{BB962C8B-B14F-4D97-AF65-F5344CB8AC3E}">
        <p14:creationId xmlns:p14="http://schemas.microsoft.com/office/powerpoint/2010/main" val="1241132472"/>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13" name="عنصر نائب للمحتوى 12">
            <a:extLst>
              <a:ext uri="{FF2B5EF4-FFF2-40B4-BE49-F238E27FC236}">
                <a16:creationId xmlns:a16="http://schemas.microsoft.com/office/drawing/2014/main" id="{3F9F5E50-B47C-2973-F92B-6E80434D58B2}"/>
              </a:ext>
            </a:extLst>
          </p:cNvPr>
          <p:cNvGraphicFramePr>
            <a:graphicFrameLocks noGrp="1"/>
          </p:cNvGraphicFramePr>
          <p:nvPr>
            <p:ph sz="half" idx="2"/>
            <p:extLst>
              <p:ext uri="{D42A27DB-BD31-4B8C-83A1-F6EECF244321}">
                <p14:modId xmlns:p14="http://schemas.microsoft.com/office/powerpoint/2010/main" val="2525546470"/>
              </p:ext>
            </p:extLst>
          </p:nvPr>
        </p:nvGraphicFramePr>
        <p:xfrm>
          <a:off x="198783" y="198783"/>
          <a:ext cx="11832503" cy="6584402"/>
        </p:xfrm>
        <a:graphic>
          <a:graphicData uri="http://schemas.openxmlformats.org/drawingml/2006/diagram">
            <dgm:relIds xmlns:dgm="http://schemas.openxmlformats.org/drawingml/2006/diagram" r:dm="rId3" r:lo="rId4" r:qs="rId5" r:cs="rId6"/>
          </a:graphicData>
        </a:graphic>
      </p:graphicFrame>
    </p:spTree>
    <p:extLst>
      <p:ext uri="{BB962C8B-B14F-4D97-AF65-F5344CB8AC3E}">
        <p14:creationId xmlns:p14="http://schemas.microsoft.com/office/powerpoint/2010/main" val="185661630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عنصر نائب للنص 4">
            <a:extLst>
              <a:ext uri="{FF2B5EF4-FFF2-40B4-BE49-F238E27FC236}">
                <a16:creationId xmlns:a16="http://schemas.microsoft.com/office/drawing/2014/main" id="{7552A402-7813-CE0B-08C8-6FAE646F355A}"/>
              </a:ext>
            </a:extLst>
          </p:cNvPr>
          <p:cNvSpPr>
            <a:spLocks noGrp="1"/>
          </p:cNvSpPr>
          <p:nvPr>
            <p:ph type="body" idx="1"/>
          </p:nvPr>
        </p:nvSpPr>
        <p:spPr>
          <a:xfrm>
            <a:off x="6925887" y="173788"/>
            <a:ext cx="5183188" cy="291724"/>
          </a:xfrm>
        </p:spPr>
        <p:txBody>
          <a:bodyPr>
            <a:noAutofit/>
          </a:bodyPr>
          <a:lstStyle/>
          <a:p>
            <a:r>
              <a:rPr lang="ar-SA" sz="2000">
                <a:highlight>
                  <a:srgbClr val="074259"/>
                </a:highlight>
              </a:rPr>
              <a:t>فوائد ومميزات  </a:t>
            </a:r>
            <a:endParaRPr lang="ar-KW" sz="2000">
              <a:highlight>
                <a:srgbClr val="074259"/>
              </a:highlight>
            </a:endParaRPr>
          </a:p>
        </p:txBody>
      </p:sp>
      <p:sp>
        <p:nvSpPr>
          <p:cNvPr id="6" name="عنصر نائب للمحتوى 5">
            <a:extLst>
              <a:ext uri="{FF2B5EF4-FFF2-40B4-BE49-F238E27FC236}">
                <a16:creationId xmlns:a16="http://schemas.microsoft.com/office/drawing/2014/main" id="{799379E5-8DC6-ACEA-9A0D-EC4540CE8094}"/>
              </a:ext>
            </a:extLst>
          </p:cNvPr>
          <p:cNvSpPr>
            <a:spLocks noGrp="1"/>
          </p:cNvSpPr>
          <p:nvPr>
            <p:ph sz="half" idx="2"/>
          </p:nvPr>
        </p:nvSpPr>
        <p:spPr>
          <a:xfrm>
            <a:off x="420283" y="868757"/>
            <a:ext cx="11543781" cy="5025881"/>
          </a:xfrm>
        </p:spPr>
        <p:txBody>
          <a:bodyPr>
            <a:noAutofit/>
          </a:bodyPr>
          <a:lstStyle/>
          <a:p>
            <a:pPr indent="0" algn="just">
              <a:lnSpc>
                <a:spcPct val="100000"/>
              </a:lnSpc>
              <a:spcAft>
                <a:spcPts val="800"/>
              </a:spcAft>
              <a:buNone/>
              <a:tabLst>
                <a:tab pos="1169670" algn="r"/>
                <a:tab pos="1655445"/>
              </a:tabLst>
            </a:pPr>
            <a:r>
              <a:rPr lang="ar-EG" sz="1800">
                <a:effectLst/>
                <a:highlight>
                  <a:srgbClr val="074259"/>
                </a:highlight>
                <a:latin typeface="Simplified Arabic" panose="02020603050405020304" pitchFamily="18" charset="-78"/>
                <a:ea typeface="Calibri" panose="020f0502020204030204" pitchFamily="34" charset="0"/>
                <a:cs typeface="Simplified Arabic" panose="02020603050405020304" pitchFamily="18" charset="-78"/>
              </a:rPr>
              <a:t>ينطوي استخدام الروبوتات الجراحية على عدد من الفوائد - للجراح والمريض على حد سواء- منها:</a:t>
            </a:r>
            <a:endParaRPr lang="ar-SA" sz="1800">
              <a:highlight>
                <a:srgbClr val="074259"/>
              </a:highlight>
              <a:latin typeface="Simplified Arabic" panose="02020603050405020304" pitchFamily="18" charset="-78"/>
              <a:ea typeface="Calibri" panose="020f0502020204030204" pitchFamily="34" charset="0"/>
              <a:cs typeface="Simplified Arabic" panose="02020603050405020304" pitchFamily="18" charset="-78"/>
            </a:endParaRP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رؤية أفضل بكثيرٍ لساحة العمل الجراحي عن طريق التصوير والعرض ثلاثي الأبعاد فائق الدقة والوضوح.</a:t>
            </a:r>
            <a:r>
              <a:rPr lang="ar-SA" sz="1800">
                <a:effectLst/>
                <a:latin typeface="Simplified Arabic" panose="02020603050405020304" pitchFamily="18" charset="-78"/>
                <a:ea typeface="Calibri" panose="020f0502020204030204" pitchFamily="34" charset="0"/>
                <a:cs typeface="Simplified Arabic" panose="02020603050405020304" pitchFamily="18" charset="-78"/>
              </a:rPr>
              <a:t>  </a:t>
            </a: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فعالية حركية وديناميكية وقدرة أكبر على المناورة والعمل ضمن ساحة العمل الجراحي.</a:t>
            </a:r>
            <a:endParaRPr lang="ar-SA" sz="1800">
              <a:effectLst/>
              <a:latin typeface="Simplified Arabic" panose="02020603050405020304" pitchFamily="18" charset="-78"/>
              <a:ea typeface="Calibri" panose="020f0502020204030204" pitchFamily="34" charset="0"/>
              <a:cs typeface="Simplified Arabic" panose="02020603050405020304" pitchFamily="18" charset="-78"/>
            </a:endParaRP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دقة وكفاءة أعلى في مجمل الإجراءات الجراحية كالشق والقطع والتسليخ والقص.</a:t>
            </a:r>
            <a:endParaRPr lang="ar-SA" sz="1800">
              <a:effectLst/>
              <a:latin typeface="Simplified Arabic" panose="02020603050405020304" pitchFamily="18" charset="-78"/>
              <a:ea typeface="Calibri" panose="020f0502020204030204" pitchFamily="34" charset="0"/>
              <a:cs typeface="Simplified Arabic" panose="02020603050405020304" pitchFamily="18" charset="-78"/>
            </a:endParaRP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بفضل الأذرع المتعددة للروبوت يستطيع الجراح القيام بالعمل الجراحي بمفرده دون الحاجة لمساعدين بخلاف الجراحة المفتوحة والجراحة التنظيرية التقليدية.</a:t>
            </a:r>
            <a:endParaRPr lang="ar-SA" sz="1800">
              <a:effectLst/>
              <a:latin typeface="Simplified Arabic" panose="02020603050405020304" pitchFamily="18" charset="-78"/>
              <a:ea typeface="Calibri" panose="020f0502020204030204" pitchFamily="34" charset="0"/>
              <a:cs typeface="Simplified Arabic" panose="02020603050405020304" pitchFamily="18" charset="-78"/>
            </a:endParaRP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إمكانية القيام بالعمل الجراحي عن بعد.</a:t>
            </a:r>
            <a:endParaRPr lang="ar-SA" sz="1800">
              <a:effectLst/>
              <a:latin typeface="Simplified Arabic" panose="02020603050405020304" pitchFamily="18" charset="-78"/>
              <a:ea typeface="Calibri" panose="020f0502020204030204" pitchFamily="34" charset="0"/>
              <a:cs typeface="Simplified Arabic" panose="02020603050405020304" pitchFamily="18" charset="-78"/>
            </a:endParaRP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لا يوجد تماس مباشر بين الجراح والمريض الأمر الذي يلغي خطر انتقال العديد من الأمراض مثل </a:t>
            </a:r>
            <a:r>
              <a:rPr lang="en-US" sz="1800">
                <a:effectLst/>
                <a:latin typeface="Simplified Arabic" panose="02020603050405020304" pitchFamily="18" charset="-78"/>
                <a:ea typeface="Calibri" panose="020f0502020204030204" pitchFamily="34" charset="0"/>
                <a:cs typeface="Simplified Arabic" panose="02020603050405020304" pitchFamily="18" charset="-78"/>
              </a:rPr>
              <a:t>HIV</a:t>
            </a:r>
            <a:r>
              <a:rPr lang="ar-EG" sz="1800">
                <a:effectLst/>
                <a:latin typeface="Simplified Arabic" panose="02020603050405020304" pitchFamily="18" charset="-78"/>
                <a:ea typeface="Calibri" panose="020f0502020204030204" pitchFamily="34" charset="0"/>
                <a:cs typeface="Simplified Arabic" panose="02020603050405020304" pitchFamily="18" charset="-78"/>
              </a:rPr>
              <a:t> و</a:t>
            </a:r>
            <a:r>
              <a:rPr lang="en-US" sz="1800" err="1">
                <a:effectLst/>
                <a:latin typeface="Simplified Arabic" panose="02020603050405020304" pitchFamily="18" charset="-78"/>
                <a:ea typeface="Calibri" panose="020f0502020204030204" pitchFamily="34" charset="0"/>
                <a:cs typeface="Simplified Arabic" panose="02020603050405020304" pitchFamily="18" charset="-78"/>
              </a:rPr>
              <a:t>hbv</a:t>
            </a:r>
            <a:r>
              <a:rPr lang="ar-EG" sz="1800">
                <a:effectLst/>
                <a:latin typeface="Simplified Arabic" panose="02020603050405020304" pitchFamily="18" charset="-78"/>
                <a:ea typeface="Calibri" panose="020f0502020204030204" pitchFamily="34" charset="0"/>
                <a:cs typeface="Simplified Arabic" panose="02020603050405020304" pitchFamily="18" charset="-78"/>
              </a:rPr>
              <a:t> و</a:t>
            </a:r>
            <a:r>
              <a:rPr lang="en-US" sz="1800" err="1">
                <a:effectLst/>
                <a:latin typeface="Simplified Arabic" panose="02020603050405020304" pitchFamily="18" charset="-78"/>
                <a:ea typeface="Calibri" panose="020f0502020204030204" pitchFamily="34" charset="0"/>
                <a:cs typeface="Simplified Arabic" panose="02020603050405020304" pitchFamily="18" charset="-78"/>
              </a:rPr>
              <a:t>hcv</a:t>
            </a:r>
            <a:r>
              <a:rPr lang="ar-EG" sz="1800">
                <a:effectLst/>
                <a:latin typeface="Simplified Arabic" panose="02020603050405020304" pitchFamily="18" charset="-78"/>
                <a:ea typeface="Calibri" panose="020f0502020204030204" pitchFamily="34" charset="0"/>
                <a:cs typeface="Simplified Arabic" panose="02020603050405020304" pitchFamily="18" charset="-78"/>
              </a:rPr>
              <a:t> من وإلى المريض.</a:t>
            </a:r>
            <a:endParaRPr lang="ar-SA" sz="1800">
              <a:effectLst/>
              <a:latin typeface="Simplified Arabic" panose="02020603050405020304" pitchFamily="18" charset="-78"/>
              <a:ea typeface="Calibri" panose="020f0502020204030204" pitchFamily="34" charset="0"/>
              <a:cs typeface="Simplified Arabic" panose="02020603050405020304" pitchFamily="18" charset="-78"/>
            </a:endParaRP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إمكانية إضافة أدوات ووسائل تكنولوجية علاجية وتشخيصية متطورة للروبوت كالليزر والأمواج فوق الصوتية وأدوات التجريف والتخثير والقطع وأجهزة تصوير طبي حديثة.</a:t>
            </a:r>
            <a:endParaRPr lang="ar-SA" sz="1800">
              <a:effectLst/>
              <a:latin typeface="Simplified Arabic" panose="02020603050405020304" pitchFamily="18" charset="-78"/>
              <a:ea typeface="Calibri" panose="020f0502020204030204" pitchFamily="34" charset="0"/>
              <a:cs typeface="Simplified Arabic" panose="02020603050405020304" pitchFamily="18" charset="-78"/>
            </a:endParaRP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استخدام أو إضافة أجهزة للروبوت لمراقبة العلامات الحيوية للمريض أثناء الجراحة ودعمه بالأدوية المناسبة عند الحاجة.</a:t>
            </a:r>
            <a:endParaRPr lang="ar-SA" sz="1800">
              <a:effectLst/>
              <a:latin typeface="Simplified Arabic" panose="02020603050405020304" pitchFamily="18" charset="-78"/>
              <a:ea typeface="Calibri" panose="020f0502020204030204" pitchFamily="34" charset="0"/>
              <a:cs typeface="Simplified Arabic" panose="02020603050405020304" pitchFamily="18" charset="-78"/>
            </a:endParaRPr>
          </a:p>
          <a:p>
            <a:pPr marL="514350" indent="-285750" algn="just">
              <a:lnSpc>
                <a:spcPct val="100000"/>
              </a:lnSpc>
              <a:spcAft>
                <a:spcPts val="800"/>
              </a:spcAft>
              <a:buFont typeface="Wingdings" panose="05000000000000000000" pitchFamily="2" charset="2"/>
              <a:buChar char="§"/>
              <a:tabLst>
                <a:tab pos="1169670" algn="r"/>
                <a:tab pos="1655445"/>
              </a:tabLst>
            </a:pPr>
            <a:r>
              <a:rPr lang="ar-EG" sz="1800">
                <a:effectLst/>
                <a:latin typeface="Simplified Arabic" panose="02020603050405020304" pitchFamily="18" charset="-78"/>
                <a:ea typeface="Calibri" panose="020f0502020204030204" pitchFamily="34" charset="0"/>
                <a:cs typeface="Simplified Arabic" panose="02020603050405020304" pitchFamily="18" charset="-78"/>
              </a:rPr>
              <a:t>فعالية أكبر في تشخيص الأورام وعلاجها الأمر الذي يضع خيارات أوسع وأكثر فعالية أمام الجراح </a:t>
            </a:r>
            <a:r>
              <a:rPr lang="ar-KW" sz="1800">
                <a:latin typeface="Simplified Arabic" panose="02020603050405020304" pitchFamily="18" charset="-78"/>
                <a:ea typeface="Calibri" panose="020f0502020204030204" pitchFamily="34" charset="0"/>
                <a:cs typeface="Simplified Arabic" panose="02020603050405020304" pitchFamily="18" charset="-78"/>
              </a:rPr>
              <a:t>في الجراحة </a:t>
            </a:r>
            <a:r>
              <a:rPr lang="ar-EG" sz="1800">
                <a:effectLst/>
                <a:latin typeface="Simplified Arabic" panose="02020603050405020304" pitchFamily="18" charset="-78"/>
                <a:ea typeface="Calibri" panose="020f0502020204030204" pitchFamily="34" charset="0"/>
                <a:cs typeface="Simplified Arabic" panose="02020603050405020304" pitchFamily="18" charset="-78"/>
              </a:rPr>
              <a:t>.</a:t>
            </a:r>
            <a:endParaRPr lang="ar-SA" sz="1800">
              <a:latin typeface="Simplified Arabic" panose="02020603050405020304" pitchFamily="18" charset="-78"/>
              <a:ea typeface="Calibri" panose="020f0502020204030204" pitchFamily="34" charset="0"/>
              <a:cs typeface="Simplified Arabic" panose="02020603050405020304" pitchFamily="18" charset="-78"/>
            </a:endParaRPr>
          </a:p>
          <a:p>
            <a:pPr indent="0" algn="ctr">
              <a:lnSpc>
                <a:spcPct val="100000"/>
              </a:lnSpc>
              <a:spcAft>
                <a:spcPts val="800"/>
              </a:spcAft>
              <a:buNone/>
              <a:tabLst>
                <a:tab pos="1169670" algn="r"/>
                <a:tab pos="1655445"/>
              </a:tabLst>
            </a:pPr>
            <a:r>
              <a:rPr lang="ar-SA" sz="1800" b="1">
                <a:effectLst/>
                <a:highlight>
                  <a:srgbClr val="074259"/>
                </a:highlight>
                <a:latin typeface="Simplified Arabic" panose="02020603050405020304" pitchFamily="18" charset="-78"/>
                <a:ea typeface="Times New Roman" panose="02020603050405020304" pitchFamily="18" charset="0"/>
                <a:cs typeface="Simplified Arabic" panose="02020603050405020304" pitchFamily="18" charset="-78"/>
              </a:rPr>
              <a:t>وهذه المزايا تسلط الضوء على الإمكانات التحويلية للروبوتات الجراحية في الطب الحديث.</a:t>
            </a:r>
            <a:endParaRPr lang="en-US" sz="1800">
              <a:effectLst/>
              <a:highlight>
                <a:srgbClr val="074259"/>
              </a:highlight>
              <a:latin typeface="Simplified Arabic" panose="02020603050405020304" pitchFamily="18" charset="-78"/>
              <a:ea typeface="Aptos" panose="020b0004020202020204" pitchFamily="34" charset="0"/>
              <a:cs typeface="Simplified Arabic" panose="02020603050405020304" pitchFamily="18" charset="-78"/>
            </a:endParaRPr>
          </a:p>
          <a:p>
            <a:pPr>
              <a:lnSpc>
                <a:spcPct val="100000"/>
              </a:lnSpc>
              <a:buFont typeface="Wingdings" panose="05000000000000000000" pitchFamily="2" charset="2"/>
              <a:buChar char="§"/>
            </a:pPr>
            <a:endParaRPr lang="ar-KW" sz="180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303666"/>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عنصر نائب للمحتوى 5">
            <a:extLst>
              <a:ext uri="{FF2B5EF4-FFF2-40B4-BE49-F238E27FC236}">
                <a16:creationId xmlns:a16="http://schemas.microsoft.com/office/drawing/2014/main" id="{799379E5-8DC6-ACEA-9A0D-EC4540CE8094}"/>
              </a:ext>
            </a:extLst>
          </p:cNvPr>
          <p:cNvSpPr>
            <a:spLocks noGrp="1"/>
          </p:cNvSpPr>
          <p:nvPr>
            <p:ph sz="half" idx="2"/>
          </p:nvPr>
        </p:nvSpPr>
        <p:spPr>
          <a:xfrm>
            <a:off x="6693132" y="851764"/>
            <a:ext cx="4890961" cy="5025881"/>
          </a:xfrm>
        </p:spPr>
        <p:txBody>
          <a:bodyPr>
            <a:noAutofit/>
          </a:bodyPr>
          <a:lstStyle/>
          <a:p>
            <a:pPr marL="0" indent="0" algn="just" rtl="1">
              <a:lnSpc>
                <a:spcPct val="250000"/>
              </a:lnSpc>
              <a:spcBef>
                <a:spcPct val="0"/>
              </a:spcBef>
              <a:buNone/>
            </a:pPr>
            <a:endParaRPr lang="ar-SA" sz="1400">
              <a:solidFill>
                <a:srgbClr val="000000"/>
              </a:solidFill>
              <a:latin typeface="Aptos" panose="020b0004020202020204" pitchFamily="34" charset="0"/>
              <a:ea typeface="Calibri" panose="020f0502020204030204" pitchFamily="34" charset="0"/>
              <a:cs typeface="Simplified Arabic" panose="02020603050405020304" pitchFamily="18" charset="-78"/>
            </a:endParaRPr>
          </a:p>
          <a:p>
            <a:pPr marL="0" indent="-285750" algn="just">
              <a:lnSpc>
                <a:spcPct val="250000"/>
              </a:lnSpc>
              <a:spcBef>
                <a:spcPct val="0"/>
              </a:spcBef>
              <a:buFont typeface="Wingdings" panose="05000000000000000000" pitchFamily="2" charset="2"/>
              <a:buChar char="§"/>
              <a:tabLst>
                <a:tab pos="1169670" algn="r"/>
                <a:tab pos="1655445"/>
              </a:tabLst>
            </a:pPr>
            <a:endParaRPr lang="ar-SA" sz="1400">
              <a:latin typeface="Aptos" panose="020b0004020202020204" pitchFamily="34" charset="0"/>
              <a:ea typeface="Calibri" panose="020f0502020204030204" pitchFamily="34" charset="0"/>
              <a:cs typeface="Arial" panose="020b0604020202020204" pitchFamily="34" charset="0"/>
            </a:endParaRPr>
          </a:p>
          <a:p>
            <a:pPr marL="0" algn="just">
              <a:lnSpc>
                <a:spcPct val="250000"/>
              </a:lnSpc>
              <a:spcBef>
                <a:spcPct val="0"/>
              </a:spcBef>
              <a:buFont typeface="Wingdings" panose="05000000000000000000" pitchFamily="2" charset="2"/>
              <a:buChar char="§"/>
            </a:pPr>
            <a:endParaRPr lang="ar-KW" sz="1400"/>
          </a:p>
        </p:txBody>
      </p:sp>
      <p:sp>
        <p:nvSpPr>
          <p:cNvPr id="2" name="عنصر نائب للمحتوى 5">
            <a:extLst>
              <a:ext uri="{FF2B5EF4-FFF2-40B4-BE49-F238E27FC236}">
                <a16:creationId xmlns:a16="http://schemas.microsoft.com/office/drawing/2014/main" id="{DEA6E360-AD1E-AD75-F4A2-4D3D43DF5258}"/>
              </a:ext>
            </a:extLst>
          </p:cNvPr>
          <p:cNvSpPr txBox="1"/>
          <p:nvPr/>
        </p:nvSpPr>
        <p:spPr>
          <a:xfrm>
            <a:off x="607908" y="2122245"/>
            <a:ext cx="4890961" cy="5025881"/>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ct val="0"/>
              </a:spcBef>
              <a:buNone/>
            </a:pPr>
            <a:endParaRPr lang="ar-SA" sz="1400">
              <a:solidFill>
                <a:srgbClr val="C00000"/>
              </a:solidFill>
              <a:latin typeface="Aptos" panose="020b0004020202020204" pitchFamily="34" charset="0"/>
              <a:ea typeface="Calibri" panose="020f0502020204030204" pitchFamily="34" charset="0"/>
              <a:cs typeface="Simplified Arabic" panose="02020603050405020304" pitchFamily="18" charset="-78"/>
            </a:endParaRPr>
          </a:p>
          <a:p>
            <a:pPr marL="0" indent="0" algn="just">
              <a:lnSpc>
                <a:spcPct val="150000"/>
              </a:lnSpc>
              <a:spcBef>
                <a:spcPct val="0"/>
              </a:spcBef>
              <a:buNone/>
              <a:tabLst>
                <a:tab pos="1169670" algn="r"/>
                <a:tab pos="1655445"/>
              </a:tabLst>
            </a:pPr>
            <a:endParaRPr lang="ar-SA" sz="1400">
              <a:solidFill>
                <a:srgbClr val="C00000"/>
              </a:solidFill>
              <a:latin typeface="Aptos" panose="020b0004020202020204" pitchFamily="34" charset="0"/>
              <a:ea typeface="Calibri" panose="020f0502020204030204" pitchFamily="34" charset="0"/>
              <a:cs typeface="Arial" panose="020b0604020202020204" pitchFamily="34" charset="0"/>
            </a:endParaRPr>
          </a:p>
          <a:p>
            <a:pPr marL="57150" indent="-285750" algn="just">
              <a:lnSpc>
                <a:spcPct val="150000"/>
              </a:lnSpc>
              <a:spcBef>
                <a:spcPct val="0"/>
              </a:spcBef>
              <a:buFont typeface="Wingdings" panose="05000000000000000000" pitchFamily="2" charset="2"/>
              <a:buChar char="v"/>
            </a:pPr>
            <a:endParaRPr lang="ar-KW" sz="1400">
              <a:solidFill>
                <a:srgbClr val="C00000"/>
              </a:solidFill>
            </a:endParaRPr>
          </a:p>
        </p:txBody>
      </p:sp>
      <p:graphicFrame>
        <p:nvGraphicFramePr>
          <p:cNvPr id="4" name="جدول 3">
            <a:extLst>
              <a:ext uri="{FF2B5EF4-FFF2-40B4-BE49-F238E27FC236}">
                <a16:creationId xmlns:a16="http://schemas.microsoft.com/office/drawing/2014/main" id="{C37EB8A5-838D-F6D9-C088-C87F654F77DD}"/>
              </a:ext>
            </a:extLst>
          </p:cNvPr>
          <p:cNvGraphicFramePr>
            <a:graphicFrameLocks noGrp="1"/>
          </p:cNvGraphicFramePr>
          <p:nvPr>
            <p:extLst>
              <p:ext uri="{D42A27DB-BD31-4B8C-83A1-F6EECF244321}">
                <p14:modId xmlns:p14="http://schemas.microsoft.com/office/powerpoint/2010/main" val="2779791519"/>
              </p:ext>
            </p:extLst>
          </p:nvPr>
        </p:nvGraphicFramePr>
        <p:xfrm>
          <a:off x="6476725" y="567950"/>
          <a:ext cx="5421833" cy="6072933"/>
        </p:xfrm>
        <a:graphic>
          <a:graphicData uri="http://schemas.openxmlformats.org/drawingml/2006/table">
            <a:tbl>
              <a:tblPr rtl="1" firstRow="1" bandRow="1">
                <a:tableStyleId>{073A0DAA-6AF3-43AB-8588-CEC1D06C72B9}</a:tableStyleId>
              </a:tblPr>
              <a:tblGrid>
                <a:gridCol w="5421833">
                  <a:extLst>
                    <a:ext uri="{9D8B030D-6E8A-4147-A177-3AD203B41FA5}">
                      <a16:colId xmlns:a16="http://schemas.microsoft.com/office/drawing/2014/main" val="1775906552"/>
                    </a:ext>
                  </a:extLst>
                </a:gridCol>
              </a:tblGrid>
              <a:tr h="349986">
                <a:tc>
                  <a:txBody>
                    <a:bodyPr/>
                    <a:lstStyle/>
                    <a:p>
                      <a:pPr algn="ctr" rtl="1"/>
                      <a:r>
                        <a:rPr lang="ar-SA" sz="1600">
                          <a:solidFill>
                            <a:schemeClr val="tx1"/>
                          </a:solidFill>
                        </a:rPr>
                        <a:t>سلبيات</a:t>
                      </a:r>
                      <a:endParaRPr lang="ar-KW" sz="1600">
                        <a:solidFill>
                          <a:schemeClr val="tx1"/>
                        </a:solidFill>
                      </a:endParaRPr>
                    </a:p>
                  </a:txBody>
                  <a:tcPr/>
                </a:tc>
                <a:extLst>
                  <a:ext uri="{0D108BD9-81ED-4DB2-BD59-A6C34878D82A}">
                    <a16:rowId xmlns:a16="http://schemas.microsoft.com/office/drawing/2014/main" val="3014539031"/>
                  </a:ext>
                </a:extLst>
              </a:tr>
              <a:tr h="953353">
                <a:tc>
                  <a:txBody>
                    <a:bodyPr/>
                    <a:lstStyle/>
                    <a:p>
                      <a:pPr marL="0" marR="36195" lvl="0" indent="-342900" algn="just" defTabSz="914400" rtl="1" eaLnBrk="1" fontAlgn="auto" latinLnBrk="0" hangingPunct="1">
                        <a:lnSpc>
                          <a:spcPct val="250000"/>
                        </a:lnSpc>
                        <a:spcBef>
                          <a:spcPct val="0"/>
                        </a:spcBef>
                        <a:spcAft>
                          <a:spcPct val="0"/>
                        </a:spcAft>
                        <a:buClrTx/>
                        <a:buSzPts val="1000"/>
                        <a:buFont typeface="Wingdings" panose="05000000000000000000" pitchFamily="2" charset="2"/>
                        <a:buChar char="v"/>
                        <a:tabLst>
                          <a:tab pos="457200"/>
                        </a:tabLst>
                        <a:defRPr/>
                      </a:pPr>
                      <a:r>
                        <a:rPr kumimoji="0" lang="ar-SA" sz="1600" b="1" u="none" strike="noStrike" kern="1200" cap="none" spc="0" normalizeH="0" baseline="0" noProof="0">
                          <a:ln>
                            <a:noFill/>
                          </a:ln>
                          <a:solidFill>
                            <a:schemeClr val="tx1"/>
                          </a:solidFill>
                          <a:effectLst/>
                          <a:uLnTx/>
                          <a:uFillTx/>
                        </a:rPr>
                        <a:t>التكلفة العالية في الحصول عليها وصيانتها والتدريب عليها </a:t>
                      </a:r>
                      <a:endParaRPr kumimoji="0" lang="en-US" sz="1600" b="1" u="none" strike="noStrike" kern="1200" cap="none" spc="0" normalizeH="0" baseline="0" noProof="0">
                        <a:ln>
                          <a:noFill/>
                        </a:ln>
                        <a:solidFill>
                          <a:schemeClr val="tx1"/>
                        </a:solidFill>
                        <a:effectLst/>
                        <a:uLnTx/>
                        <a:uFillTx/>
                      </a:endParaRPr>
                    </a:p>
                    <a:p>
                      <a:pPr rtl="1"/>
                      <a:endParaRPr lang="ar-KW" sz="1600">
                        <a:solidFill>
                          <a:schemeClr val="tx1"/>
                        </a:solidFill>
                      </a:endParaRPr>
                    </a:p>
                  </a:txBody>
                  <a:tcPr>
                    <a:solidFill>
                      <a:srgbClr val="074259"/>
                    </a:solidFill>
                  </a:tcPr>
                </a:tc>
                <a:extLst>
                  <a:ext uri="{0D108BD9-81ED-4DB2-BD59-A6C34878D82A}">
                    <a16:rowId xmlns:a16="http://schemas.microsoft.com/office/drawing/2014/main" val="433610559"/>
                  </a:ext>
                </a:extLst>
              </a:tr>
              <a:tr h="953353">
                <a:tc>
                  <a:txBody>
                    <a:bodyPr/>
                    <a:lstStyle/>
                    <a:p>
                      <a:pPr marL="0" marR="36195" lvl="0" indent="-342900" algn="just" defTabSz="914400" rtl="1" eaLnBrk="1" fontAlgn="auto" latinLnBrk="0" hangingPunct="1">
                        <a:lnSpc>
                          <a:spcPct val="250000"/>
                        </a:lnSpc>
                        <a:spcBef>
                          <a:spcPct val="0"/>
                        </a:spcBef>
                        <a:spcAft>
                          <a:spcPct val="0"/>
                        </a:spcAft>
                        <a:buClrTx/>
                        <a:buSzPts val="1000"/>
                        <a:buFont typeface="Wingdings" panose="05000000000000000000" pitchFamily="2" charset="2"/>
                        <a:buChar char="v"/>
                        <a:tabLst>
                          <a:tab pos="457200"/>
                        </a:tabLst>
                        <a:defRPr/>
                      </a:pPr>
                      <a:r>
                        <a:rPr kumimoji="0" lang="ar-SA" sz="1600" b="1" u="none" strike="noStrike" kern="1200" cap="none" spc="0" normalizeH="0" baseline="0" noProof="0">
                          <a:ln>
                            <a:noFill/>
                          </a:ln>
                          <a:solidFill>
                            <a:schemeClr val="tx1"/>
                          </a:solidFill>
                          <a:effectLst/>
                          <a:uLnTx/>
                          <a:uFillTx/>
                        </a:rPr>
                        <a:t>عدم ضمان ملاءمتها للمريض بما يؤثر على سلامته </a:t>
                      </a:r>
                      <a:endParaRPr kumimoji="0" lang="en-US" sz="1600" b="1" u="none" strike="noStrike" kern="1200" cap="none" spc="0" normalizeH="0" baseline="0" noProof="0">
                        <a:ln>
                          <a:noFill/>
                        </a:ln>
                        <a:solidFill>
                          <a:schemeClr val="tx1"/>
                        </a:solidFill>
                        <a:effectLst/>
                        <a:uLnTx/>
                        <a:uFillTx/>
                      </a:endParaRPr>
                    </a:p>
                    <a:p>
                      <a:pPr rtl="1"/>
                      <a:endParaRPr lang="ar-KW" sz="1600">
                        <a:solidFill>
                          <a:schemeClr val="tx1"/>
                        </a:solidFill>
                      </a:endParaRPr>
                    </a:p>
                  </a:txBody>
                  <a:tcPr>
                    <a:solidFill>
                      <a:schemeClr val="accent1">
                        <a:lumMod val="50000"/>
                      </a:schemeClr>
                    </a:solidFill>
                  </a:tcPr>
                </a:tc>
                <a:extLst>
                  <a:ext uri="{0D108BD9-81ED-4DB2-BD59-A6C34878D82A}">
                    <a16:rowId xmlns:a16="http://schemas.microsoft.com/office/drawing/2014/main" val="2643192507"/>
                  </a:ext>
                </a:extLst>
              </a:tr>
              <a:tr h="1294468">
                <a:tc>
                  <a:txBody>
                    <a:bodyPr/>
                    <a:lstStyle/>
                    <a:p>
                      <a:pPr marL="0" marR="36195" lvl="0" indent="-342900" algn="just" defTabSz="914400" rtl="1" eaLnBrk="1" fontAlgn="auto" latinLnBrk="0" hangingPunct="1">
                        <a:lnSpc>
                          <a:spcPct val="250000"/>
                        </a:lnSpc>
                        <a:spcBef>
                          <a:spcPct val="0"/>
                        </a:spcBef>
                        <a:spcAft>
                          <a:spcPct val="0"/>
                        </a:spcAft>
                        <a:buClrTx/>
                        <a:buSzPts val="1000"/>
                        <a:buFont typeface="Wingdings" panose="05000000000000000000" pitchFamily="2" charset="2"/>
                        <a:buChar char="v"/>
                        <a:tabLst>
                          <a:tab pos="457200"/>
                        </a:tabLst>
                        <a:defRPr/>
                      </a:pPr>
                      <a:r>
                        <a:rPr kumimoji="0" lang="ar-SA" sz="1600" b="1" u="none" strike="noStrike" kern="1200" cap="none" spc="0" normalizeH="0" baseline="0" noProof="0">
                          <a:ln>
                            <a:noFill/>
                          </a:ln>
                          <a:solidFill>
                            <a:schemeClr val="tx1"/>
                          </a:solidFill>
                          <a:effectLst/>
                          <a:uLnTx/>
                          <a:uFillTx/>
                        </a:rPr>
                        <a:t>الآثار الجانبية الناتجة عن استخدام الروبوت والتي يصعب التنبؤ بها</a:t>
                      </a:r>
                      <a:r>
                        <a:rPr kumimoji="0" lang="ar-SA" sz="1600" b="0" u="none" strike="noStrike" kern="1200" cap="none" spc="0" normalizeH="0" baseline="0" noProof="0">
                          <a:ln>
                            <a:noFill/>
                          </a:ln>
                          <a:solidFill>
                            <a:schemeClr val="tx1"/>
                          </a:solidFill>
                          <a:effectLst/>
                          <a:uLnTx/>
                          <a:uFillTx/>
                        </a:rPr>
                        <a:t>.                            </a:t>
                      </a:r>
                    </a:p>
                    <a:p>
                      <a:pPr rtl="1"/>
                      <a:endParaRPr lang="ar-KW" sz="1600">
                        <a:solidFill>
                          <a:schemeClr val="tx1"/>
                        </a:solidFill>
                      </a:endParaRPr>
                    </a:p>
                  </a:txBody>
                  <a:tcPr>
                    <a:solidFill>
                      <a:srgbClr val="074259"/>
                    </a:solidFill>
                  </a:tcPr>
                </a:tc>
                <a:extLst>
                  <a:ext uri="{0D108BD9-81ED-4DB2-BD59-A6C34878D82A}">
                    <a16:rowId xmlns:a16="http://schemas.microsoft.com/office/drawing/2014/main" val="6934037"/>
                  </a:ext>
                </a:extLst>
              </a:tr>
              <a:tr h="953353">
                <a:tc>
                  <a:txBody>
                    <a:bodyPr/>
                    <a:lstStyle/>
                    <a:p>
                      <a:pPr marL="0" marR="36195" lvl="0" indent="-342900" algn="just" defTabSz="914400" rtl="1" eaLnBrk="1" fontAlgn="auto" latinLnBrk="0" hangingPunct="1">
                        <a:lnSpc>
                          <a:spcPct val="250000"/>
                        </a:lnSpc>
                        <a:spcBef>
                          <a:spcPct val="0"/>
                        </a:spcBef>
                        <a:spcAft>
                          <a:spcPct val="0"/>
                        </a:spcAft>
                        <a:buClrTx/>
                        <a:buSzPts val="1000"/>
                        <a:buFont typeface="Wingdings" panose="05000000000000000000" pitchFamily="2" charset="2"/>
                        <a:buChar char="v"/>
                        <a:tabLst>
                          <a:tab pos="457200"/>
                        </a:tabLst>
                        <a:defRPr/>
                      </a:pPr>
                      <a:r>
                        <a:rPr kumimoji="0" lang="ar-SA" sz="1600" b="1" u="none" strike="noStrike" kern="1200" cap="none" spc="0" normalizeH="0" baseline="0" noProof="0">
                          <a:ln>
                            <a:noFill/>
                          </a:ln>
                          <a:solidFill>
                            <a:schemeClr val="tx1"/>
                          </a:solidFill>
                          <a:effectLst/>
                          <a:uLnTx/>
                          <a:uFillTx/>
                        </a:rPr>
                        <a:t>احتمال حصول عطل ميكانيكي للروبوت الجراحي أثناء العملية.                              </a:t>
                      </a:r>
                    </a:p>
                    <a:p>
                      <a:pPr rtl="1"/>
                      <a:endParaRPr lang="ar-KW" sz="1600">
                        <a:solidFill>
                          <a:schemeClr val="tx1"/>
                        </a:solidFill>
                      </a:endParaRPr>
                    </a:p>
                  </a:txBody>
                  <a:tcPr>
                    <a:solidFill>
                      <a:schemeClr val="accent1">
                        <a:lumMod val="50000"/>
                      </a:schemeClr>
                    </a:solidFill>
                  </a:tcPr>
                </a:tc>
                <a:extLst>
                  <a:ext uri="{0D108BD9-81ED-4DB2-BD59-A6C34878D82A}">
                    <a16:rowId xmlns:a16="http://schemas.microsoft.com/office/drawing/2014/main" val="1621891650"/>
                  </a:ext>
                </a:extLst>
              </a:tr>
              <a:tr h="1568420">
                <a:tc>
                  <a:txBody>
                    <a:bodyPr/>
                    <a:lstStyle/>
                    <a:p>
                      <a:pPr marL="0" marR="36195" lvl="0" indent="-342900" algn="just" defTabSz="914400" rtl="1" eaLnBrk="1" fontAlgn="auto" latinLnBrk="0" hangingPunct="1">
                        <a:lnSpc>
                          <a:spcPct val="250000"/>
                        </a:lnSpc>
                        <a:spcBef>
                          <a:spcPct val="0"/>
                        </a:spcBef>
                        <a:spcAft>
                          <a:spcPct val="0"/>
                        </a:spcAft>
                        <a:buClrTx/>
                        <a:buSzPts val="1000"/>
                        <a:buFont typeface="Wingdings" panose="05000000000000000000" pitchFamily="2" charset="2"/>
                        <a:buChar char="v"/>
                        <a:tabLst>
                          <a:tab pos="457200"/>
                        </a:tabLst>
                        <a:defRPr/>
                      </a:pPr>
                      <a:r>
                        <a:rPr kumimoji="0" lang="ar-SA" sz="1600" b="1" u="none" strike="noStrike" kern="1200" cap="none" spc="0" normalizeH="0" baseline="0" noProof="0">
                          <a:ln>
                            <a:noFill/>
                          </a:ln>
                          <a:solidFill>
                            <a:schemeClr val="tx1"/>
                          </a:solidFill>
                          <a:effectLst/>
                          <a:uLnTx/>
                          <a:uFillTx/>
                        </a:rPr>
                        <a:t>كبر المساحة المكانية التي يحتلها في غرف العمليات من جهة و طول الفترة الزمنية  لترتيبات العملية الجراحية من جهة أخرى</a:t>
                      </a:r>
                      <a:r>
                        <a:rPr kumimoji="0" lang="ar-SA" sz="1600" b="0" u="none" strike="noStrike" kern="1200" cap="none" spc="0" normalizeH="0" baseline="0" noProof="0">
                          <a:ln>
                            <a:noFill/>
                          </a:ln>
                          <a:solidFill>
                            <a:schemeClr val="tx1"/>
                          </a:solidFill>
                          <a:effectLst/>
                          <a:uLnTx/>
                          <a:uFillTx/>
                        </a:rPr>
                        <a:t>.  </a:t>
                      </a:r>
                      <a:endParaRPr kumimoji="0" lang="en-US" sz="1600" b="0" u="none" strike="noStrike" kern="1200" cap="none" spc="0" normalizeH="0" baseline="0" noProof="0">
                        <a:ln>
                          <a:noFill/>
                        </a:ln>
                        <a:solidFill>
                          <a:schemeClr val="tx1"/>
                        </a:solidFill>
                        <a:effectLst/>
                        <a:uLnTx/>
                        <a:uFillTx/>
                      </a:endParaRPr>
                    </a:p>
                    <a:p>
                      <a:pPr rtl="1"/>
                      <a:endParaRPr lang="ar-KW" sz="1600">
                        <a:solidFill>
                          <a:schemeClr val="tx1"/>
                        </a:solidFill>
                      </a:endParaRPr>
                    </a:p>
                  </a:txBody>
                  <a:tcPr>
                    <a:solidFill>
                      <a:srgbClr val="074259"/>
                    </a:solidFill>
                  </a:tcPr>
                </a:tc>
                <a:extLst>
                  <a:ext uri="{0D108BD9-81ED-4DB2-BD59-A6C34878D82A}">
                    <a16:rowId xmlns:a16="http://schemas.microsoft.com/office/drawing/2014/main" val="3314600318"/>
                  </a:ext>
                </a:extLst>
              </a:tr>
            </a:tbl>
          </a:graphicData>
        </a:graphic>
      </p:graphicFrame>
      <p:graphicFrame>
        <p:nvGraphicFramePr>
          <p:cNvPr id="7" name="جدول 6">
            <a:extLst>
              <a:ext uri="{FF2B5EF4-FFF2-40B4-BE49-F238E27FC236}">
                <a16:creationId xmlns:a16="http://schemas.microsoft.com/office/drawing/2014/main" id="{302818B3-EDB0-EFE7-52D2-F46B9314621E}"/>
              </a:ext>
            </a:extLst>
          </p:cNvPr>
          <p:cNvGraphicFramePr>
            <a:graphicFrameLocks noGrp="1"/>
          </p:cNvGraphicFramePr>
          <p:nvPr/>
        </p:nvGraphicFramePr>
        <p:xfrm>
          <a:off x="237858" y="567950"/>
          <a:ext cx="5966051" cy="6072933"/>
        </p:xfrm>
        <a:graphic>
          <a:graphicData uri="http://schemas.openxmlformats.org/drawingml/2006/table">
            <a:tbl>
              <a:tblPr rtl="1" firstRow="1" bandRow="1">
                <a:tableStyleId>{073A0DAA-6AF3-43AB-8588-CEC1D06C72B9}</a:tableStyleId>
              </a:tblPr>
              <a:tblGrid>
                <a:gridCol w="5966051">
                  <a:extLst>
                    <a:ext uri="{9D8B030D-6E8A-4147-A177-3AD203B41FA5}">
                      <a16:colId xmlns:a16="http://schemas.microsoft.com/office/drawing/2014/main" val="1556496713"/>
                    </a:ext>
                  </a:extLst>
                </a:gridCol>
              </a:tblGrid>
              <a:tr h="329117">
                <a:tc>
                  <a:txBody>
                    <a:bodyPr/>
                    <a:lstStyle/>
                    <a:p>
                      <a:pPr algn="ctr" rtl="1"/>
                      <a:r>
                        <a:rPr lang="ar-SA" sz="1600" b="1">
                          <a:solidFill>
                            <a:schemeClr val="tx1"/>
                          </a:solidFill>
                        </a:rPr>
                        <a:t>مخاوف وتحديات </a:t>
                      </a:r>
                      <a:endParaRPr lang="ar-KW" sz="1600" b="1">
                        <a:solidFill>
                          <a:schemeClr val="tx1"/>
                        </a:solidFill>
                      </a:endParaRPr>
                    </a:p>
                  </a:txBody>
                  <a:tcPr>
                    <a:solidFill>
                      <a:schemeClr val="bg1">
                        <a:lumMod val="95000"/>
                        <a:lumOff val="5000"/>
                      </a:schemeClr>
                    </a:solidFill>
                  </a:tcPr>
                </a:tc>
                <a:extLst>
                  <a:ext uri="{0D108BD9-81ED-4DB2-BD59-A6C34878D82A}">
                    <a16:rowId xmlns:a16="http://schemas.microsoft.com/office/drawing/2014/main" val="604406807"/>
                  </a:ext>
                </a:extLst>
              </a:tr>
              <a:tr h="1776506">
                <a:tc>
                  <a:txBody>
                    <a:bodyPr/>
                    <a:lstStyle/>
                    <a:p>
                      <a:pPr marL="0" marR="36195" lvl="0" indent="0" algn="just" defTabSz="914400" rtl="1" eaLnBrk="1" fontAlgn="auto" latinLnBrk="0" hangingPunct="1">
                        <a:lnSpc>
                          <a:spcPct val="150000"/>
                        </a:lnSpc>
                        <a:spcBef>
                          <a:spcPct val="0"/>
                        </a:spcBef>
                        <a:spcAft>
                          <a:spcPct val="0"/>
                        </a:spcAft>
                        <a:buClrTx/>
                        <a:buSzTx/>
                        <a:buFont typeface="Wingdings" panose="05000000000000000000" pitchFamily="2" charset="2"/>
                        <a:buChar char="v"/>
                        <a:defRPr/>
                      </a:pPr>
                      <a:r>
                        <a:rPr kumimoji="0" lang="ar-SA" sz="1600" b="1" u="none" strike="noStrike" kern="1200" cap="none" spc="0" normalizeH="0" baseline="0" noProof="0">
                          <a:ln>
                            <a:noFill/>
                          </a:ln>
                          <a:solidFill>
                            <a:schemeClr val="tx1"/>
                          </a:solidFill>
                          <a:effectLst/>
                          <a:uLnTx/>
                          <a:uFillTx/>
                        </a:rPr>
                        <a:t> التأثير المحتمل على مهارات الجراحين:  إذ يثير الاعتماد بشكل كبير على المساعدة الروبوتية  مخاوف من فقدان الجراحين البراعة اليدوية والمهارات الجراحية التقليدية ، مما قد يثير أسئلة أخلاقية بشأن كفاءة الجراحين في المستقبل. </a:t>
                      </a:r>
                      <a:endParaRPr lang="ar-KW" sz="1600" b="1">
                        <a:solidFill>
                          <a:schemeClr val="tx1"/>
                        </a:solidFill>
                      </a:endParaRPr>
                    </a:p>
                  </a:txBody>
                  <a:tcPr>
                    <a:solidFill>
                      <a:schemeClr val="accent3">
                        <a:lumMod val="50000"/>
                      </a:schemeClr>
                    </a:solidFill>
                  </a:tcPr>
                </a:tc>
                <a:extLst>
                  <a:ext uri="{0D108BD9-81ED-4DB2-BD59-A6C34878D82A}">
                    <a16:rowId xmlns:a16="http://schemas.microsoft.com/office/drawing/2014/main" val="3065926385"/>
                  </a:ext>
                </a:extLst>
              </a:tr>
              <a:tr h="1406227">
                <a:tc>
                  <a:txBody>
                    <a:bodyPr/>
                    <a:lstStyle/>
                    <a:p>
                      <a:pPr marL="0" marR="36195" lvl="0" indent="0" algn="just" defTabSz="914400" rtl="1" eaLnBrk="1" fontAlgn="auto" latinLnBrk="0" hangingPunct="1">
                        <a:lnSpc>
                          <a:spcPct val="150000"/>
                        </a:lnSpc>
                        <a:spcBef>
                          <a:spcPct val="0"/>
                        </a:spcBef>
                        <a:spcAft>
                          <a:spcPct val="0"/>
                        </a:spcAft>
                        <a:buClrTx/>
                        <a:buSzTx/>
                        <a:buFont typeface="Wingdings" panose="05000000000000000000" pitchFamily="2" charset="2"/>
                        <a:buChar char="v"/>
                        <a:defRPr/>
                      </a:pPr>
                      <a:r>
                        <a:rPr kumimoji="0" lang="ar-SA" sz="1600" b="1" u="none" strike="noStrike" kern="1200" cap="none" spc="0" normalizeH="0" baseline="0" noProof="0">
                          <a:ln>
                            <a:noFill/>
                          </a:ln>
                          <a:solidFill>
                            <a:schemeClr val="tx1"/>
                          </a:solidFill>
                          <a:effectLst/>
                          <a:uLnTx/>
                          <a:uFillTx/>
                        </a:rPr>
                        <a:t> التأثير المحتمل على سلامة وخصوصية المرضى بسبب سوء صيانة الأجهزة  أو ضعف تأهيل الكادر الطبي من جهة ، و ضعف الإجراءات الأمنية الخاصة  بحفظ حقوق المرضى من جهة أخرى.   </a:t>
                      </a:r>
                      <a:endParaRPr kumimoji="0" lang="en-US" sz="1600" b="1" u="none" strike="noStrike" kern="1200" cap="none" spc="0" normalizeH="0" baseline="0" noProof="0">
                        <a:ln>
                          <a:noFill/>
                        </a:ln>
                        <a:solidFill>
                          <a:schemeClr val="tx1"/>
                        </a:solidFill>
                        <a:effectLst/>
                        <a:uLnTx/>
                        <a:uFillTx/>
                      </a:endParaRPr>
                    </a:p>
                    <a:p>
                      <a:pPr rtl="1"/>
                      <a:endParaRPr lang="ar-KW" sz="1600" b="1">
                        <a:solidFill>
                          <a:schemeClr val="tx1"/>
                        </a:solidFill>
                      </a:endParaRPr>
                    </a:p>
                  </a:txBody>
                  <a:tcPr>
                    <a:solidFill>
                      <a:schemeClr val="accent1">
                        <a:lumMod val="50000"/>
                      </a:schemeClr>
                    </a:solidFill>
                  </a:tcPr>
                </a:tc>
                <a:extLst>
                  <a:ext uri="{0D108BD9-81ED-4DB2-BD59-A6C34878D82A}">
                    <a16:rowId xmlns:a16="http://schemas.microsoft.com/office/drawing/2014/main" val="2133551033"/>
                  </a:ext>
                </a:extLst>
              </a:tr>
              <a:tr h="1360187">
                <a:tc>
                  <a:txBody>
                    <a:bodyPr/>
                    <a:lstStyle/>
                    <a:p>
                      <a:pPr marL="0" marR="36195" lvl="0" indent="0" algn="just" defTabSz="914400" rtl="1" eaLnBrk="1" fontAlgn="auto" latinLnBrk="0" hangingPunct="1">
                        <a:lnSpc>
                          <a:spcPct val="150000"/>
                        </a:lnSpc>
                        <a:spcBef>
                          <a:spcPct val="0"/>
                        </a:spcBef>
                        <a:spcAft>
                          <a:spcPct val="0"/>
                        </a:spcAft>
                        <a:buClrTx/>
                        <a:buSzTx/>
                        <a:buFont typeface="Wingdings" panose="05000000000000000000" pitchFamily="2" charset="2"/>
                        <a:buChar char="v"/>
                        <a:defRPr/>
                      </a:pPr>
                      <a:r>
                        <a:rPr kumimoji="0" lang="ar-SA" sz="1600" b="1" u="none" strike="noStrike" kern="1200" cap="none" spc="0" normalizeH="0" baseline="0" noProof="0">
                          <a:ln>
                            <a:noFill/>
                          </a:ln>
                          <a:solidFill>
                            <a:schemeClr val="tx1"/>
                          </a:solidFill>
                          <a:effectLst/>
                          <a:uLnTx/>
                          <a:uFillTx/>
                        </a:rPr>
                        <a:t> التأثير على الوصول العادل إلى هذه الإجراءات المبتكرة ، إذ قد لا يتمتع جميع المرضى أو المناطق بفرص متساوية بسبب ارتفاع تكلفتها. </a:t>
                      </a:r>
                      <a:endParaRPr kumimoji="0" lang="en-US" sz="1600" b="1" u="none" strike="noStrike" kern="1200" cap="none" spc="0" normalizeH="0" baseline="0" noProof="0">
                        <a:ln>
                          <a:noFill/>
                        </a:ln>
                        <a:solidFill>
                          <a:schemeClr val="tx1"/>
                        </a:solidFill>
                        <a:effectLst/>
                        <a:uLnTx/>
                        <a:uFillTx/>
                      </a:endParaRPr>
                    </a:p>
                    <a:p>
                      <a:pPr rtl="1"/>
                      <a:endParaRPr lang="ar-KW" sz="1600" b="1">
                        <a:solidFill>
                          <a:schemeClr val="tx1"/>
                        </a:solidFill>
                      </a:endParaRPr>
                    </a:p>
                  </a:txBody>
                  <a:tcPr>
                    <a:solidFill>
                      <a:schemeClr val="accent3">
                        <a:lumMod val="50000"/>
                      </a:schemeClr>
                    </a:solidFill>
                  </a:tcPr>
                </a:tc>
                <a:extLst>
                  <a:ext uri="{0D108BD9-81ED-4DB2-BD59-A6C34878D82A}">
                    <a16:rowId xmlns:a16="http://schemas.microsoft.com/office/drawing/2014/main" val="2330339020"/>
                  </a:ext>
                </a:extLst>
              </a:tr>
              <a:tr h="1146922">
                <a:tc>
                  <a:txBody>
                    <a:bodyPr/>
                    <a:lstStyle/>
                    <a:p>
                      <a:pPr marL="413385" marR="36195" lvl="0" indent="0" algn="just" defTabSz="914400" rtl="1" eaLnBrk="1" fontAlgn="auto" latinLnBrk="0" hangingPunct="1">
                        <a:lnSpc>
                          <a:spcPct val="150000"/>
                        </a:lnSpc>
                        <a:spcBef>
                          <a:spcPct val="0"/>
                        </a:spcBef>
                        <a:spcAft>
                          <a:spcPts val="800"/>
                        </a:spcAft>
                        <a:buClrTx/>
                        <a:buSzTx/>
                        <a:buFont typeface="Wingdings" panose="05000000000000000000" pitchFamily="2" charset="2"/>
                        <a:buNone/>
                        <a:defRPr/>
                      </a:pPr>
                      <a:r>
                        <a:rPr kumimoji="0" lang="ar-SA" sz="1600" b="1" u="none" strike="noStrike" kern="1200" cap="none" spc="0" normalizeH="0" baseline="0" noProof="0">
                          <a:ln>
                            <a:noFill/>
                          </a:ln>
                          <a:solidFill>
                            <a:schemeClr val="tx1"/>
                          </a:solidFill>
                          <a:effectLst/>
                          <a:uLnTx/>
                          <a:uFillTx/>
                        </a:rPr>
                        <a:t>لذا فعلى الرغم من أن الروبوتات الجراحية تجلب العديد من المزايا ، يجب تقييم عيوبها وآثارها الأخلاقية بعناية.</a:t>
                      </a:r>
                      <a:endParaRPr kumimoji="0" lang="en-US" sz="1600" b="1" u="none" strike="noStrike" kern="1200" cap="none" spc="0" normalizeH="0" baseline="0" noProof="0">
                        <a:ln>
                          <a:noFill/>
                        </a:ln>
                        <a:solidFill>
                          <a:schemeClr val="tx1"/>
                        </a:solidFill>
                        <a:effectLst/>
                        <a:uLnTx/>
                        <a:uFillTx/>
                      </a:endParaRPr>
                    </a:p>
                    <a:p>
                      <a:pPr rtl="1"/>
                      <a:endParaRPr lang="ar-KW" sz="1600" b="1">
                        <a:solidFill>
                          <a:schemeClr val="tx1"/>
                        </a:solidFill>
                      </a:endParaRPr>
                    </a:p>
                  </a:txBody>
                  <a:tcPr>
                    <a:solidFill>
                      <a:schemeClr val="accent1">
                        <a:lumMod val="50000"/>
                      </a:schemeClr>
                    </a:solidFill>
                  </a:tcPr>
                </a:tc>
                <a:extLst>
                  <a:ext uri="{0D108BD9-81ED-4DB2-BD59-A6C34878D82A}">
                    <a16:rowId xmlns:a16="http://schemas.microsoft.com/office/drawing/2014/main" val="3790121209"/>
                  </a:ext>
                </a:extLst>
              </a:tr>
            </a:tbl>
          </a:graphicData>
        </a:graphic>
      </p:graphicFrame>
    </p:spTree>
    <p:extLst>
      <p:ext uri="{BB962C8B-B14F-4D97-AF65-F5344CB8AC3E}">
        <p14:creationId xmlns:p14="http://schemas.microsoft.com/office/powerpoint/2010/main" val="2187347481"/>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عنوان 1">
            <a:extLst>
              <a:ext uri="{FF2B5EF4-FFF2-40B4-BE49-F238E27FC236}">
                <a16:creationId xmlns:a16="http://schemas.microsoft.com/office/drawing/2014/main" id="{6314CFAB-C643-5A18-CB96-E868C1EEA83C}"/>
              </a:ext>
            </a:extLst>
          </p:cNvPr>
          <p:cNvSpPr>
            <a:spLocks noGrp="1"/>
          </p:cNvSpPr>
          <p:nvPr>
            <p:ph type="title"/>
          </p:nvPr>
        </p:nvSpPr>
        <p:spPr>
          <a:xfrm>
            <a:off x="1464426" y="76950"/>
            <a:ext cx="10515600" cy="865159"/>
          </a:xfrm>
        </p:spPr>
        <p:txBody>
          <a:bodyPr/>
          <a:lstStyle/>
          <a:p>
            <a:r>
              <a:rPr lang="ar-SA"/>
              <a:t>الأنواع</a:t>
            </a:r>
            <a:endParaRPr lang="ar-KW"/>
          </a:p>
        </p:txBody>
      </p:sp>
      <p:sp>
        <p:nvSpPr>
          <p:cNvPr id="9" name="مربع نص 8">
            <a:extLst>
              <a:ext uri="{FF2B5EF4-FFF2-40B4-BE49-F238E27FC236}">
                <a16:creationId xmlns:a16="http://schemas.microsoft.com/office/drawing/2014/main" id="{40FD5C7B-6832-4045-A5FB-D583F602CC45}"/>
              </a:ext>
            </a:extLst>
          </p:cNvPr>
          <p:cNvSpPr txBox="1"/>
          <p:nvPr/>
        </p:nvSpPr>
        <p:spPr>
          <a:xfrm>
            <a:off x="786246" y="187835"/>
            <a:ext cx="11193780" cy="6593215"/>
          </a:xfrm>
          <a:prstGeom prst="rect">
            <a:avLst/>
          </a:prstGeom>
          <a:noFill/>
        </p:spPr>
        <p:txBody>
          <a:bodyPr wrap="square">
            <a:spAutoFit/>
          </a:bodyPr>
          <a:lstStyle/>
          <a:p>
            <a:pPr marL="228600" marR="0" lvl="0" indent="-228600" algn="r" defTabSz="914400" rtl="1" eaLnBrk="1" fontAlgn="auto" latinLnBrk="0" hangingPunct="1">
              <a:lnSpc>
                <a:spcPct val="107000"/>
              </a:lnSpc>
              <a:spcBef>
                <a:spcPts val="1000"/>
              </a:spcBef>
              <a:spcAft>
                <a:spcPts val="800"/>
              </a:spcAft>
              <a:buClrTx/>
              <a:buSzTx/>
              <a:buFont typeface="Arial" panose="020b0604020202020204" pitchFamily="34" charset="0"/>
              <a:buChar char="•"/>
              <a:defRPr/>
            </a:pPr>
            <a:r>
              <a:rPr kumimoji="0" lang="ar-SA" sz="1600" b="1" i="0" u="none" strike="noStrike" kern="1200" cap="none" spc="0" normalizeH="0" baseline="0" noProof="0">
                <a:ln>
                  <a:noFill/>
                </a:ln>
                <a:solidFill>
                  <a:prstClr val="white"/>
                </a:solidFill>
                <a:effectLst/>
                <a:highlight>
                  <a:srgbClr val="808000"/>
                </a:highlight>
                <a:uLnTx/>
                <a:uFillTx/>
                <a:latin typeface="Aptos" panose="020b0004020202020204" pitchFamily="34" charset="0"/>
                <a:ea typeface="Times New Roman" panose="02020603050405020304" pitchFamily="18" charset="0"/>
                <a:cs typeface="Simplified Arabic" panose="02020603050405020304" pitchFamily="18" charset="-78"/>
              </a:rPr>
              <a:t>تتنوع الروبوتات الجراحية </a:t>
            </a:r>
            <a:r>
              <a:rPr kumimoji="0" lang="ar-SA" sz="1600" b="0" i="0" u="none" strike="noStrike" kern="1200" cap="none" spc="0" normalizeH="0" baseline="0" noProof="0">
                <a:ln>
                  <a:noFill/>
                </a:ln>
                <a:solidFill>
                  <a:prstClr val="white"/>
                </a:solidFill>
                <a:effectLst/>
                <a:highlight>
                  <a:srgbClr val="808000"/>
                </a:highlight>
                <a:uLnTx/>
                <a:uFillTx/>
                <a:latin typeface="Aptos" panose="020b0004020202020204" pitchFamily="34" charset="0"/>
                <a:ea typeface="Times New Roman" panose="02020603050405020304" pitchFamily="18" charset="0"/>
                <a:cs typeface="Simplified Arabic" panose="02020603050405020304" pitchFamily="18" charset="-78"/>
              </a:rPr>
              <a:t>بحسب حدود  الحاجة التي تغطيها بالنسبة للجراح إلى ثلاثة أنواع رئيسة :</a:t>
            </a:r>
            <a:endParaRPr kumimoji="0" lang="en-US" sz="1600" b="0" i="0" u="none" strike="noStrike" kern="1200" cap="none" spc="0" normalizeH="0" baseline="0" noProof="0">
              <a:ln>
                <a:noFill/>
              </a:ln>
              <a:solidFill>
                <a:prstClr val="white"/>
              </a:solidFill>
              <a:effectLst/>
              <a:highlight>
                <a:srgbClr val="808000"/>
              </a:highligh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914400" rtl="1" eaLnBrk="1" fontAlgn="auto" latinLnBrk="0" hangingPunct="1">
              <a:lnSpc>
                <a:spcPct val="107000"/>
              </a:lnSpc>
              <a:spcBef>
                <a:spcPts val="1000"/>
              </a:spcBef>
              <a:spcAft>
                <a:spcPct val="0"/>
              </a:spcAft>
              <a:buClrTx/>
              <a:buSzTx/>
              <a:buFont typeface="+mj-lt"/>
              <a:buAutoNum type="arabicPeriod"/>
              <a:defRPr/>
            </a:pPr>
            <a:r>
              <a:rPr kumimoji="0" lang="ar-SA" sz="1600" b="1"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Times New Roman" panose="02020603050405020304" pitchFamily="18" charset="0"/>
                <a:cs typeface="Simplified Arabic" panose="02020603050405020304" pitchFamily="18" charset="-78"/>
              </a:rPr>
              <a:t>الروبوت الجراحي القابل للتحكم عن بعد </a:t>
            </a:r>
            <a:endParaRPr kumimoji="0" lang="en-US" sz="1600" b="0"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وهي  تقنية تسمح للجراح بتنفيذ التدخل الجراحي عن بُعد باستخدام آلات الروبوت. </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914400" rtl="1" eaLnBrk="1" fontAlgn="auto" latinLnBrk="0" hangingPunct="1">
              <a:lnSpc>
                <a:spcPct val="107000"/>
              </a:lnSpc>
              <a:spcBef>
                <a:spcPts val="1000"/>
              </a:spcBef>
              <a:spcAft>
                <a:spcPct val="0"/>
              </a:spcAft>
              <a:buClrTx/>
              <a:buSzTx/>
              <a:buFont typeface="+mj-lt"/>
              <a:buAutoNum type="arabicPeriod"/>
              <a:defRPr/>
            </a:pPr>
            <a:r>
              <a:rPr kumimoji="0" lang="ar-SA" sz="1600" b="1"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Times New Roman" panose="02020603050405020304" pitchFamily="18" charset="0"/>
                <a:cs typeface="Simplified Arabic" panose="02020603050405020304" pitchFamily="18" charset="-78"/>
              </a:rPr>
              <a:t>الروبوت الجراحي الذاتي </a:t>
            </a:r>
            <a:endParaRPr kumimoji="0" lang="en-US" sz="1600" b="0"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وهي تقنية تعتمد على الذكاء الاصطناعي والبرمجة المتقدمة لتنفيذ الإجراءات الجراحية بشكل مستقل داخل الجسم. </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914400" rtl="1" eaLnBrk="1" fontAlgn="auto" latinLnBrk="0" hangingPunct="1">
              <a:lnSpc>
                <a:spcPct val="107000"/>
              </a:lnSpc>
              <a:spcBef>
                <a:spcPts val="1000"/>
              </a:spcBef>
              <a:spcAft>
                <a:spcPct val="0"/>
              </a:spcAft>
              <a:buClrTx/>
              <a:buSzTx/>
              <a:buFont typeface="+mj-lt"/>
              <a:buAutoNum type="arabicPeriod"/>
              <a:defRPr/>
            </a:pPr>
            <a:r>
              <a:rPr kumimoji="0" lang="ar-SA" sz="1600" b="1"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Times New Roman" panose="02020603050405020304" pitchFamily="18" charset="0"/>
                <a:cs typeface="Simplified Arabic" panose="02020603050405020304" pitchFamily="18" charset="-78"/>
              </a:rPr>
              <a:t>الروبوت الجراحي المساعد</a:t>
            </a:r>
            <a:endParaRPr kumimoji="0" lang="en-US" sz="1600" b="0"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تعتمد هذه الروبوتات على تقنيات رؤية ثلاثية الأبعاد وأدوات جراحية دقيقة.</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5334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1" i="0" u="none" strike="noStrike" kern="1200" cap="none" spc="0" normalizeH="0" baseline="0" noProof="0">
                <a:ln>
                  <a:noFill/>
                </a:ln>
                <a:solidFill>
                  <a:prstClr val="white"/>
                </a:solidFill>
                <a:effectLst/>
                <a:highlight>
                  <a:srgbClr val="808000"/>
                </a:highlight>
                <a:uLnTx/>
                <a:uFillTx/>
                <a:latin typeface="Aptos" panose="020b0004020202020204" pitchFamily="34" charset="0"/>
                <a:ea typeface="Times New Roman" panose="02020603050405020304" pitchFamily="18" charset="0"/>
                <a:cs typeface="Simplified Arabic" panose="02020603050405020304" pitchFamily="18" charset="-78"/>
              </a:rPr>
              <a:t>كما يمكن تصنفيها أيضا حسب استقلاليتها إلى ستة مستويات بناء على نسبة مشاركة المشغل، هي:</a:t>
            </a:r>
            <a:endParaRPr kumimoji="0" lang="en-US" sz="1600" b="0" i="0" u="none" strike="noStrike" kern="1200" cap="none" spc="0" normalizeH="0" baseline="0" noProof="0">
              <a:ln>
                <a:noFill/>
              </a:ln>
              <a:solidFill>
                <a:prstClr val="white"/>
              </a:solidFill>
              <a:effectLst/>
              <a:highlight>
                <a:srgbClr val="808000"/>
              </a:highligh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المستوي صفر   ( دون استقلالية)، وهي أنظمة خاضعة للقيادة الكاملة للمشغل.</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المستوى 1      (المساعد)، وفيه يوفر الروبوت التوجيه للمشغل الذي يحافظ على التحكم في النظام.</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المستوى 2     (استقلالية المهام) ، وفيه يكون للروبوت مهام مستقلة في الجراحة كخياطة الجلد.</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المستوى3      ( الاستقلالية المشروطة)، وفيها ينشئ النظام استراتيجية للمهام التي يختارها المشغل وبعدها يمكن للروبوت أن يؤديها دون إشراف دقيق.</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 المستوى 4    (استقلالية عالية)، وفيه يمكن للروبوت اتخاذ القرارات الطبية لكن تحت إشراف طبيب مؤهل.</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0" i="0" u="none" strike="noStrike" kern="1200" cap="none" spc="0" normalizeH="0" baseline="0" noProof="0">
                <a:ln>
                  <a:noFill/>
                </a:ln>
                <a:solidFill>
                  <a:prstClr val="white"/>
                </a:solidFill>
                <a:effectLst/>
                <a:uLnTx/>
                <a:uFillTx/>
                <a:latin typeface="Aptos" panose="020b0004020202020204" pitchFamily="34" charset="0"/>
                <a:ea typeface="Times New Roman" panose="02020603050405020304" pitchFamily="18" charset="0"/>
                <a:cs typeface="Simplified Arabic" panose="02020603050405020304" pitchFamily="18" charset="-78"/>
              </a:rPr>
              <a:t>المستوى5      ( استقلالية كاملة) ، فيها يكون الروبوت قادر على إجراء عملية جراحية كاملة دون إشراف.</a:t>
            </a:r>
            <a:endParaRPr kumimoji="0" lang="en-US" sz="1600" b="0" i="0" u="none" strike="noStrike" kern="1200" cap="none" spc="0" normalizeH="0" baseline="0" noProof="0">
              <a:ln>
                <a:noFill/>
              </a:ln>
              <a:solidFill>
                <a:prstClr val="white"/>
              </a:solidFill>
              <a:effectLs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ct val="0"/>
              </a:spcAft>
              <a:buClrTx/>
              <a:buSzTx/>
              <a:buFont typeface="Arial" panose="020b0604020202020204" pitchFamily="34" charset="0"/>
              <a:buChar char="•"/>
              <a:defRPr/>
            </a:pPr>
            <a:r>
              <a:rPr kumimoji="0" lang="ar-SA" sz="1600" b="1"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Times New Roman" panose="02020603050405020304" pitchFamily="18" charset="0"/>
                <a:cs typeface="Simplified Arabic" panose="02020603050405020304" pitchFamily="18" charset="-78"/>
              </a:rPr>
              <a:t>وما بين المستوى صفر و 5 ، هناك روبوتات  دخلت حيز الترخيص  والتسويق وأخرى لم تحصل عليها بعد إذ لازالت قيد الدراسة والتجارب السريرية والاستخدام الضيق.</a:t>
            </a:r>
            <a:endParaRPr kumimoji="0" lang="en-US" sz="1600" b="1"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Aptos" panose="020b0004020202020204" pitchFamily="34" charset="0"/>
              <a:cs typeface="Arial" panose="020b0604020202020204" pitchFamily="34" charset="0"/>
            </a:endParaRPr>
          </a:p>
          <a:p>
            <a:pPr marL="914400" marR="0" lvl="0" indent="-228600" algn="r" defTabSz="914400" rtl="1" eaLnBrk="1" fontAlgn="auto" latinLnBrk="0" hangingPunct="1">
              <a:lnSpc>
                <a:spcPct val="107000"/>
              </a:lnSpc>
              <a:spcBef>
                <a:spcPts val="1000"/>
              </a:spcBef>
              <a:spcAft>
                <a:spcPts val="800"/>
              </a:spcAft>
              <a:buClrTx/>
              <a:buSzTx/>
              <a:buFont typeface="Arial" panose="020b0604020202020204" pitchFamily="34" charset="0"/>
              <a:buChar char="•"/>
              <a:defRPr/>
            </a:pPr>
            <a:r>
              <a:rPr kumimoji="0" lang="ar-SA" sz="1600" b="1" i="0" u="none" strike="noStrike" kern="1200" cap="none" spc="0" normalizeH="0" baseline="0" noProof="0">
                <a:ln>
                  <a:noFill/>
                </a:ln>
                <a:solidFill>
                  <a:prstClr val="white"/>
                </a:solidFill>
                <a:effectLst/>
                <a:highlight>
                  <a:srgbClr val="074259"/>
                </a:highlight>
                <a:uLnTx/>
                <a:uFillTx/>
                <a:latin typeface="Aptos" panose="020b0004020202020204" pitchFamily="34" charset="0"/>
                <a:ea typeface="Times New Roman" panose="02020603050405020304" pitchFamily="18" charset="0"/>
                <a:cs typeface="Simplified Arabic" panose="02020603050405020304" pitchFamily="18" charset="-78"/>
              </a:rPr>
              <a:t>وقد أثارت طبيعتها المدمجة  بالذكاء الصناعي – تبعا لاستقلاليتها – تحديات تشريعية  من جهة ، وجدلا واسعا في تحديد وتنظيم مرجعيتها الأخلاقية </a:t>
            </a:r>
            <a:endParaRPr lang="ar-KW"/>
          </a:p>
        </p:txBody>
      </p:sp>
    </p:spTree>
    <p:extLst>
      <p:ext uri="{BB962C8B-B14F-4D97-AF65-F5344CB8AC3E}">
        <p14:creationId xmlns:p14="http://schemas.microsoft.com/office/powerpoint/2010/main" val="647352461"/>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33" name="Rectangle 19">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21">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35" name="Group 22">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31" name="Freeform: Shape 30">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6" name="Group 23">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25" name="Group 24">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29" name="Freeform: Shape 28">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7" name="Group 25">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27" name="Freeform: Shape 26">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27">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عنوان 1">
            <a:extLst>
              <a:ext uri="{FF2B5EF4-FFF2-40B4-BE49-F238E27FC236}">
                <a16:creationId xmlns:a16="http://schemas.microsoft.com/office/drawing/2014/main" id="{26334AAA-BF33-632F-EF75-27F14D5DC2B8}"/>
              </a:ext>
            </a:extLst>
          </p:cNvPr>
          <p:cNvSpPr>
            <a:spLocks noGrp="1"/>
          </p:cNvSpPr>
          <p:nvPr>
            <p:ph type="title"/>
          </p:nvPr>
        </p:nvSpPr>
        <p:spPr>
          <a:xfrm>
            <a:off x="827088" y="1641752"/>
            <a:ext cx="2655887" cy="3213277"/>
          </a:xfrm>
        </p:spPr>
        <p:txBody>
          <a:bodyPr anchor="t">
            <a:normAutofit/>
          </a:bodyPr>
          <a:lstStyle/>
          <a:p>
            <a:pPr rtl="1">
              <a:spcAft>
                <a:spcPts val="800"/>
              </a:spcAft>
            </a:pPr>
            <a:r>
              <a:rPr lang="ar-SA" sz="3700" b="1">
                <a:effectLst/>
                <a:latin typeface="Aptos" panose="020b0004020202020204" pitchFamily="34" charset="0"/>
                <a:ea typeface="Times New Roman" panose="02020603050405020304" pitchFamily="18" charset="0"/>
                <a:cs typeface="Simplified Arabic" panose="02020603050405020304" pitchFamily="18" charset="-78"/>
              </a:rPr>
              <a:t>حوكمة الروبوتات الجراحية؛ المراجع والمبادئ</a:t>
            </a:r>
            <a:br>
              <a:rPr lang="en-US" sz="3700">
                <a:effectLst/>
                <a:latin typeface="Aptos" panose="020b0004020202020204" pitchFamily="34" charset="0"/>
                <a:ea typeface="Aptos" panose="020b0004020202020204" pitchFamily="34" charset="0"/>
                <a:cs typeface="Arial" panose="020b0604020202020204" pitchFamily="34" charset="0"/>
              </a:rPr>
            </a:br>
            <a:endParaRPr lang="ar-KW" sz="3700"/>
          </a:p>
        </p:txBody>
      </p:sp>
      <p:sp>
        <p:nvSpPr>
          <p:cNvPr id="3" name="عنصر نائب للمحتوى 2">
            <a:extLst>
              <a:ext uri="{FF2B5EF4-FFF2-40B4-BE49-F238E27FC236}">
                <a16:creationId xmlns:a16="http://schemas.microsoft.com/office/drawing/2014/main" id="{08ECA22B-7BF5-34DC-89D8-B74D957011D2}"/>
              </a:ext>
            </a:extLst>
          </p:cNvPr>
          <p:cNvSpPr>
            <a:spLocks noGrp="1"/>
          </p:cNvSpPr>
          <p:nvPr>
            <p:ph idx="1"/>
          </p:nvPr>
        </p:nvSpPr>
        <p:spPr>
          <a:xfrm>
            <a:off x="5232401" y="1721579"/>
            <a:ext cx="6140449" cy="3952648"/>
          </a:xfrm>
        </p:spPr>
        <p:txBody>
          <a:bodyPr>
            <a:normAutofit/>
          </a:bodyPr>
          <a:lstStyle/>
          <a:p>
            <a:pPr rtl="1">
              <a:spcAft>
                <a:spcPts val="800"/>
              </a:spcAft>
            </a:pPr>
            <a:r>
              <a:rPr lang="ar-KW" sz="2000" b="1">
                <a:solidFill>
                  <a:schemeClr val="tx1">
                    <a:alpha val="80000"/>
                  </a:schemeClr>
                </a:solidFill>
                <a:effectLst/>
                <a:highlight>
                  <a:srgbClr val="074259"/>
                </a:highlight>
                <a:latin typeface="Aptos" panose="020b0004020202020204" pitchFamily="34" charset="0"/>
                <a:ea typeface="Calibri" panose="020f0502020204030204" pitchFamily="34" charset="0"/>
                <a:cs typeface="Simplified Arabic" panose="02020603050405020304" pitchFamily="18" charset="-78"/>
              </a:rPr>
              <a:t>أخلاقيات الروبوت هي</a:t>
            </a:r>
            <a:r>
              <a:rPr lang="ar-KW" sz="2000">
                <a:solidFill>
                  <a:schemeClr val="tx1">
                    <a:alpha val="80000"/>
                  </a:schemeClr>
                </a:solidFill>
                <a:effectLst/>
                <a:highlight>
                  <a:srgbClr val="074259"/>
                </a:highlight>
                <a:latin typeface="Aptos" panose="020b0004020202020204" pitchFamily="34" charset="0"/>
                <a:ea typeface="Calibri" panose="020f0502020204030204" pitchFamily="34" charset="0"/>
                <a:cs typeface="Simplified Arabic" panose="02020603050405020304" pitchFamily="18" charset="-78"/>
              </a:rPr>
              <a:t> </a:t>
            </a:r>
            <a:r>
              <a:rPr lang="ar-KW" sz="2000">
                <a:solidFill>
                  <a:schemeClr val="tx1">
                    <a:alpha val="80000"/>
                  </a:schemeClr>
                </a:solidFill>
                <a:effectLst/>
                <a:latin typeface="Aptos" panose="020b0004020202020204" pitchFamily="34" charset="0"/>
                <a:ea typeface="Calibri" panose="020f0502020204030204" pitchFamily="34" charset="0"/>
                <a:cs typeface="Simplified Arabic" panose="02020603050405020304" pitchFamily="18" charset="-78"/>
              </a:rPr>
              <a:t>: أخلاقيات تهتم بإعطاء الآلات المبادئ الأخلاقية  والإجراءات اللازمة لاكتشاف أساليب لحل المعضلات  الأخلاقية  التي قد تواجهه وتمكينها من العمل بطريقة مسؤولة  أخلاقيا من خلال صنع قرارتها بنفسها " </a:t>
            </a:r>
          </a:p>
          <a:p>
            <a:pPr rtl="1">
              <a:spcAft>
                <a:spcPts val="800"/>
              </a:spcAft>
            </a:pPr>
            <a:r>
              <a:rPr lang="ar-KW" sz="2000">
                <a:solidFill>
                  <a:schemeClr val="tx1">
                    <a:alpha val="80000"/>
                  </a:schemeClr>
                </a:solidFill>
                <a:effectLst/>
                <a:ea typeface="Calibri" panose="020f0502020204030204" pitchFamily="34" charset="0"/>
                <a:cs typeface="Simplified Arabic" panose="02020603050405020304" pitchFamily="18" charset="-78"/>
              </a:rPr>
              <a:t>لذا يمكن تعريفها بأنها المبادئ والقيم التي تشكل سلوك الروبوت وتسيطر على أداء النظام الذكي بما يساعدها على التمييز بين الصواب والخطأ</a:t>
            </a:r>
          </a:p>
          <a:p>
            <a:pPr rtl="1">
              <a:spcAft>
                <a:spcPts val="800"/>
              </a:spcAft>
            </a:pPr>
            <a:r>
              <a:rPr lang="ar-KW" sz="2000">
                <a:solidFill>
                  <a:schemeClr val="tx1">
                    <a:alpha val="80000"/>
                  </a:schemeClr>
                </a:solidFill>
                <a:effectLst/>
                <a:highlight>
                  <a:srgbClr val="074259"/>
                </a:highlight>
                <a:latin typeface="Aptos" panose="020b0004020202020204" pitchFamily="34" charset="0"/>
                <a:ea typeface="Calibri" panose="020f0502020204030204" pitchFamily="34" charset="0"/>
                <a:cs typeface="Simplified Arabic" panose="02020603050405020304" pitchFamily="18" charset="-78"/>
              </a:rPr>
              <a:t>ولئن </a:t>
            </a:r>
            <a:r>
              <a:rPr lang="ar-KW" sz="2000" b="1">
                <a:solidFill>
                  <a:schemeClr val="tx1">
                    <a:alpha val="80000"/>
                  </a:schemeClr>
                </a:solidFill>
                <a:effectLst/>
                <a:highlight>
                  <a:srgbClr val="074259"/>
                </a:highlight>
                <a:latin typeface="Aptos" panose="020b0004020202020204" pitchFamily="34" charset="0"/>
                <a:ea typeface="Calibri" panose="020f0502020204030204" pitchFamily="34" charset="0"/>
                <a:cs typeface="Simplified Arabic" panose="02020603050405020304" pitchFamily="18" charset="-78"/>
              </a:rPr>
              <a:t>كانت أدبيات فلسفة الأخلاق اختلفت في تحديد أساس الأخلاق ومشروعيتها،</a:t>
            </a:r>
            <a:r>
              <a:rPr lang="ar-KW" sz="2000">
                <a:solidFill>
                  <a:schemeClr val="tx1">
                    <a:alpha val="80000"/>
                  </a:schemeClr>
                </a:solidFill>
                <a:effectLst/>
                <a:highlight>
                  <a:srgbClr val="074259"/>
                </a:highlight>
                <a:latin typeface="Aptos" panose="020b0004020202020204" pitchFamily="34" charset="0"/>
                <a:ea typeface="Calibri" panose="020f0502020204030204" pitchFamily="34" charset="0"/>
                <a:cs typeface="Simplified Arabic" panose="02020603050405020304" pitchFamily="18" charset="-78"/>
              </a:rPr>
              <a:t> فقد انعكس هذا الاختلاف على اتجاهات التفسير الأخلاقي لاستخدام تطبيقات الذكاء الصناعي من جهة  وعلى وجهات النظر المحتملة للوكالة الأخلاقية للروبوتات من جهة أخرى، يمكن عرضها في الآتي</a:t>
            </a:r>
            <a:r>
              <a:rPr lang="ar-KW" sz="2000">
                <a:solidFill>
                  <a:schemeClr val="tx1">
                    <a:alpha val="80000"/>
                  </a:schemeClr>
                </a:solidFill>
                <a:effectLst/>
                <a:latin typeface="Aptos" panose="020b0004020202020204" pitchFamily="34" charset="0"/>
                <a:ea typeface="Calibri" panose="020f0502020204030204" pitchFamily="34" charset="0"/>
                <a:cs typeface="Simplified Arabic" panose="02020603050405020304" pitchFamily="18" charset="-78"/>
              </a:rPr>
              <a:t>:</a:t>
            </a:r>
            <a:endParaRPr lang="en-US" sz="2000">
              <a:solidFill>
                <a:schemeClr val="tx1">
                  <a:alpha val="80000"/>
                </a:schemeClr>
              </a:solidFill>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622306492"/>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9" name="جدول 8">
            <a:extLst>
              <a:ext uri="{FF2B5EF4-FFF2-40B4-BE49-F238E27FC236}">
                <a16:creationId xmlns:a16="http://schemas.microsoft.com/office/drawing/2014/main" id="{26056724-0F0F-8157-4475-9A9DA1AB818F}"/>
              </a:ext>
            </a:extLst>
          </p:cNvPr>
          <p:cNvGraphicFramePr>
            <a:graphicFrameLocks noGrp="1"/>
          </p:cNvGraphicFramePr>
          <p:nvPr>
            <p:extLst>
              <p:ext uri="{D42A27DB-BD31-4B8C-83A1-F6EECF244321}">
                <p14:modId xmlns:p14="http://schemas.microsoft.com/office/powerpoint/2010/main" val="2898262396"/>
              </p:ext>
            </p:extLst>
          </p:nvPr>
        </p:nvGraphicFramePr>
        <p:xfrm>
          <a:off x="9399578" y="45498"/>
          <a:ext cx="2747136" cy="6940906"/>
        </p:xfrm>
        <a:graphic>
          <a:graphicData uri="http://schemas.openxmlformats.org/drawingml/2006/table">
            <a:tbl>
              <a:tblPr rtl="1" firstRow="1" bandRow="1">
                <a:tableStyleId>{5C22544A-7EE6-4342-B048-85BDC9FD1C3A}</a:tableStyleId>
              </a:tblPr>
              <a:tblGrid>
                <a:gridCol w="2747136">
                  <a:extLst>
                    <a:ext uri="{9D8B030D-6E8A-4147-A177-3AD203B41FA5}">
                      <a16:colId xmlns:a16="http://schemas.microsoft.com/office/drawing/2014/main" val="3166330229"/>
                    </a:ext>
                  </a:extLst>
                </a:gridCol>
              </a:tblGrid>
              <a:tr h="769319">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4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الأول : يرى أن المعيار في تحديد مشروعية الاخلاق هو: الحس الإنساني للفضيلة – أي التوسط بين الرذيلتين -  </a:t>
                      </a:r>
                      <a:endParaRPr lang="ar-KW" sz="1400">
                        <a:solidFill>
                          <a:schemeClr val="tx1"/>
                        </a:solidFill>
                      </a:endParaRPr>
                    </a:p>
                  </a:txBody>
                  <a:tcPr/>
                </a:tc>
                <a:extLst>
                  <a:ext uri="{0D108BD9-81ED-4DB2-BD59-A6C34878D82A}">
                    <a16:rowId xmlns:a16="http://schemas.microsoft.com/office/drawing/2014/main" val="758480394"/>
                  </a:ext>
                </a:extLst>
              </a:tr>
              <a:tr h="772986">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ويعد هذا الاتجاه امتدادا لفلسفة أرسطو في الفضيلة التي تكون عن سابق معرفة وإرادة فممارسة . </a:t>
                      </a:r>
                      <a:endParaRPr kumimoji="0" lang="en-US"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1278415829"/>
                  </a:ext>
                </a:extLst>
              </a:tr>
              <a:tr h="1000297">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cs typeface="Simplified Arabic" panose="02020603050405020304" pitchFamily="18" charset="-78"/>
                        </a:rPr>
                        <a:t>ومن إشكالاته</a:t>
                      </a:r>
                      <a:r>
                        <a:rPr kumimoji="0" lang="ar-KW" sz="1400" b="0" i="0" u="none" strike="noStrike" kern="1200" cap="none" spc="0" normalizeH="0" baseline="0" noProof="0">
                          <a:ln>
                            <a:noFill/>
                          </a:ln>
                          <a:solidFill>
                            <a:prstClr val="black"/>
                          </a:solidFill>
                          <a:effectLst/>
                          <a:uLnTx/>
                          <a:uFillTx/>
                          <a:latin typeface="Aptos" panose="020b0004020202020204" pitchFamily="34" charset="0"/>
                          <a:cs typeface="Simplified Arabic" panose="02020603050405020304" pitchFamily="18" charset="-78"/>
                        </a:rPr>
                        <a:t>: عدم وجود موجهات وإرشادات معينة للأسئلة الأخلاقية والنوازل التي تتطلب قانونا أخلاقيا موجبا  فضلا عن مجرد توجيه أخلاقي.</a:t>
                      </a:r>
                      <a:endParaRPr kumimoji="0" lang="en-US" sz="1400" b="0" i="0" u="none" strike="noStrike" kern="1200" cap="none" spc="0" normalizeH="0" baseline="0" noProof="0">
                        <a:ln>
                          <a:noFill/>
                        </a:ln>
                        <a:solidFill>
                          <a:prstClr val="black"/>
                        </a:solidFill>
                        <a:effectLst/>
                        <a:uLnTx/>
                        <a:uFillTx/>
                        <a:latin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3550649622"/>
                  </a:ext>
                </a:extLst>
              </a:tr>
              <a:tr h="1227609">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وقد اتخذ هذا الرأي موقفا  سلبيا من التكنلوجيا عموما والذكاء الصناعي خصوصا</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حيث يعد </a:t>
                      </a:r>
                      <a:r>
                        <a:rPr kumimoji="0" lang="ar-KW" sz="14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التكنلولوجيا</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سببا لشقاء البشرية، لما لها من قدرة على ترسيخ القيم المادية وتدمير الدين  والأخلاق والحياة الاجتماعية. </a:t>
                      </a:r>
                      <a:endParaRPr kumimoji="0" lang="en-US"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3721571621"/>
                  </a:ext>
                </a:extLst>
              </a:tr>
              <a:tr h="1454920">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ويترتب على هذا الرأي بشأن اتخاذ موقف في الوكالة الأخلاقية </a:t>
                      </a:r>
                      <a:r>
                        <a:rPr kumimoji="0" lang="ar-KW" sz="1400" b="1"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للروبوتات</a:t>
                      </a:r>
                      <a:r>
                        <a:rPr kumimoji="0" lang="ar-KW" sz="14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:أن</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الروبوتات غير قادرة على أن تصبح وكيلا أخلاقيا الآن أو في المستقبل، وبالتالي فلا ينبغي تفويض أفعال حيث تكون المسؤولية الأخلاقية مطلوبة إلى الروبوت . </a:t>
                      </a:r>
                      <a:endParaRPr kumimoji="0" lang="en-US"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2518833150"/>
                  </a:ext>
                </a:extLst>
              </a:tr>
              <a:tr h="1531966">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وإلى هذا المبدأ ذهب مجلس أبحاث الهندسة والعلوم الفيزيائية، حيث نص على أن:" البشر وليس الروبوتات، هم وكلاء مسؤولون. يجب تصميم الروبوتات التي تعمل بقدر الإمكان عمليا للامتثال للقوانين الحالية والحقوق والحريات الأساسية ، بما في ذلك الخصوصية"</a:t>
                      </a:r>
                    </a:p>
                  </a:txBody>
                  <a:tcPr/>
                </a:tc>
                <a:extLst>
                  <a:ext uri="{0D108BD9-81ED-4DB2-BD59-A6C34878D82A}">
                    <a16:rowId xmlns:a16="http://schemas.microsoft.com/office/drawing/2014/main" val="3004088871"/>
                  </a:ext>
                </a:extLst>
              </a:tr>
            </a:tbl>
          </a:graphicData>
        </a:graphic>
      </p:graphicFrame>
      <p:graphicFrame>
        <p:nvGraphicFramePr>
          <p:cNvPr id="3" name="جدول 2">
            <a:extLst>
              <a:ext uri="{FF2B5EF4-FFF2-40B4-BE49-F238E27FC236}">
                <a16:creationId xmlns:a16="http://schemas.microsoft.com/office/drawing/2014/main" id="{CD091534-46C9-C908-3F72-9698EF999F74}"/>
              </a:ext>
            </a:extLst>
          </p:cNvPr>
          <p:cNvGraphicFramePr>
            <a:graphicFrameLocks noGrp="1"/>
          </p:cNvGraphicFramePr>
          <p:nvPr>
            <p:extLst>
              <p:ext uri="{D42A27DB-BD31-4B8C-83A1-F6EECF244321}">
                <p14:modId xmlns:p14="http://schemas.microsoft.com/office/powerpoint/2010/main" val="1183198070"/>
              </p:ext>
            </p:extLst>
          </p:nvPr>
        </p:nvGraphicFramePr>
        <p:xfrm>
          <a:off x="45286" y="45498"/>
          <a:ext cx="3470327" cy="6757096"/>
        </p:xfrm>
        <a:graphic>
          <a:graphicData uri="http://schemas.openxmlformats.org/drawingml/2006/table">
            <a:tbl>
              <a:tblPr rtl="1" firstRow="1" bandRow="1">
                <a:tableStyleId>{5C22544A-7EE6-4342-B048-85BDC9FD1C3A}</a:tableStyleId>
              </a:tblPr>
              <a:tblGrid>
                <a:gridCol w="3470327">
                  <a:extLst>
                    <a:ext uri="{9D8B030D-6E8A-4147-A177-3AD203B41FA5}">
                      <a16:colId xmlns:a16="http://schemas.microsoft.com/office/drawing/2014/main" val="4239687246"/>
                    </a:ext>
                  </a:extLst>
                </a:gridCol>
              </a:tblGrid>
              <a:tr h="553624">
                <a:tc>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4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الثالث : يرى أن المعيار في تحديد مشروعية الاخلاق هو: العقل </a:t>
                      </a:r>
                      <a:endParaRPr lang="ar-KW" sz="1400">
                        <a:solidFill>
                          <a:schemeClr val="tx1"/>
                        </a:solidFill>
                      </a:endParaRPr>
                    </a:p>
                  </a:txBody>
                  <a:tcPr/>
                </a:tc>
                <a:extLst>
                  <a:ext uri="{0D108BD9-81ED-4DB2-BD59-A6C34878D82A}">
                    <a16:rowId xmlns:a16="http://schemas.microsoft.com/office/drawing/2014/main" val="2854094322"/>
                  </a:ext>
                </a:extLst>
              </a:tr>
              <a:tr h="557370">
                <a:tc>
                  <a:txBody>
                    <a:bodyPr/>
                    <a:lstStyle/>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ويعد هذا الاتجاه امتدادا لفلسفة (كَانت= </a:t>
                      </a:r>
                      <a:r>
                        <a:rPr lang="en-US" sz="1400" b="1">
                          <a:effectLst/>
                          <a:latin typeface="Simplified Arabic" panose="02020603050405020304" pitchFamily="18" charset="-78"/>
                          <a:ea typeface="Calibri" panose="020f0502020204030204" pitchFamily="34" charset="0"/>
                          <a:cs typeface="Arial" panose="020b0604020202020204" pitchFamily="34" charset="0"/>
                        </a:rPr>
                        <a:t>Kant</a:t>
                      </a:r>
                      <a:r>
                        <a:rPr lang="ar-KW" sz="1400" b="1">
                          <a:effectLst/>
                          <a:latin typeface="Aptos" panose="020b0004020202020204" pitchFamily="34" charset="0"/>
                          <a:ea typeface="Calibri" panose="020f0502020204030204" pitchFamily="34" charset="0"/>
                          <a:cs typeface="Simplified Arabic" panose="02020603050405020304" pitchFamily="18" charset="-78"/>
                        </a:rPr>
                        <a:t> )، حيث يرى أن الحالة العقلية هي المعيار فيما يجب أن يفعل .</a:t>
                      </a:r>
                      <a:endParaRPr lang="en-US" sz="140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1267660765"/>
                  </a:ext>
                </a:extLst>
              </a:tr>
              <a:tr h="633710">
                <a:tc>
                  <a:txBody>
                    <a:bodyPr/>
                    <a:lstStyle/>
                    <a:p>
                      <a:pPr algn="r" rtl="1">
                        <a:lnSpc>
                          <a:spcPct val="107000"/>
                        </a:lnSpc>
                        <a:spcAft>
                          <a:spcPts val="800"/>
                        </a:spcAft>
                      </a:pPr>
                      <a:r>
                        <a:rPr lang="ar-KW" sz="1400" b="1">
                          <a:effectLst/>
                          <a:latin typeface="Aptos" panose="020b0004020202020204" pitchFamily="34" charset="0"/>
                          <a:cs typeface="Simplified Arabic" panose="02020603050405020304" pitchFamily="18" charset="-78"/>
                        </a:rPr>
                        <a:t>ومن إشكالاته</a:t>
                      </a:r>
                      <a:r>
                        <a:rPr lang="ar-KW" sz="1400">
                          <a:effectLst/>
                          <a:latin typeface="Aptos" panose="020b0004020202020204" pitchFamily="34" charset="0"/>
                          <a:cs typeface="Simplified Arabic" panose="02020603050405020304" pitchFamily="18" charset="-78"/>
                        </a:rPr>
                        <a:t> :  انه لا يمكن الفصل بين ما هو واجب وما هو عاطفي وما هو غير ذلك. </a:t>
                      </a:r>
                      <a:endParaRPr lang="en-US" sz="1400">
                        <a:effectLst/>
                        <a:latin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3968011419"/>
                  </a:ext>
                </a:extLst>
              </a:tr>
              <a:tr h="1718290">
                <a:tc>
                  <a:txBody>
                    <a:bodyPr/>
                    <a:lstStyle/>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وقد اتخذ هذا الرأي موقفا محايدا من التكنلوجيا عموما والذكاء الصناعي خصوصا</a:t>
                      </a:r>
                      <a:r>
                        <a:rPr lang="ar-KW" sz="1400">
                          <a:effectLst/>
                          <a:latin typeface="Aptos" panose="020b0004020202020204" pitchFamily="34" charset="0"/>
                          <a:ea typeface="Calibri" panose="020f0502020204030204" pitchFamily="34" charset="0"/>
                          <a:cs typeface="Simplified Arabic" panose="02020603050405020304" pitchFamily="18" charset="-78"/>
                        </a:rPr>
                        <a:t> : فينظر للتكنلوجيا كغيرها  من الأدوات تحمل جانبا سلبيا وأخر إيجابيا ، والمطلوب استثمار الجوانب الإيجابية ذات  العائد الكبير مع جميع مجالات الحياة ومحاولة  الحد من مخاطر استخدامها ، فهم ينظرون لها كأداة محايدة  وبحسب استعمالاتها تصنف سلبا أو إيجابا.</a:t>
                      </a:r>
                      <a:endParaRPr kumimoji="0" lang="en-US"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4016639310"/>
                  </a:ext>
                </a:extLst>
              </a:tr>
              <a:tr h="779672">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mn-cs"/>
                        </a:rPr>
                        <a:t>ويترتب على هذا الرأي بشأن اتخاذ موقف في الوكالة الأخلاقية للروبوتات  </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mn-cs"/>
                        </a:rPr>
                        <a:t>: أن البشر ليسوا وكلاء أخلاقيين لكن الروبوتات كذلك . </a:t>
                      </a:r>
                      <a:endParaRPr kumimoji="0" lang="en-US"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3056175559"/>
                  </a:ext>
                </a:extLst>
              </a:tr>
              <a:tr h="2514430">
                <a:tc>
                  <a:txBody>
                    <a:bodyPr/>
                    <a:lstStyle/>
                    <a:p>
                      <a:pPr algn="r" rtl="1">
                        <a:lnSpc>
                          <a:spcPct val="107000"/>
                        </a:lnSpc>
                        <a:spcAft>
                          <a:spcPts val="800"/>
                        </a:spcAft>
                      </a:pPr>
                      <a:r>
                        <a:rPr lang="ar-KW" sz="1400">
                          <a:effectLst/>
                          <a:latin typeface="Aptos" panose="020b0004020202020204" pitchFamily="34" charset="0"/>
                          <a:ea typeface="Calibri" panose="020f0502020204030204" pitchFamily="34" charset="0"/>
                          <a:cs typeface="Simplified Arabic" panose="02020603050405020304" pitchFamily="18" charset="-78"/>
                        </a:rPr>
                        <a:t>وإليه ذهب جوزيف إميل نادو  ، على اعتبار أن الفعل يكون حرا فقط إذا كان يستند إلى أسباب تم التفكير فيها بالكامل من قبل الوكيل ، ويدعي أن الوكيل الذي يعمل وفقا لنظرية منطقية دقيقة تماما يمكن أن يكون حرا حقا. </a:t>
                      </a:r>
                      <a:endParaRPr lang="en-US" sz="140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ar-KW" sz="1400">
                          <a:effectLst/>
                          <a:latin typeface="Aptos" panose="020b0004020202020204" pitchFamily="34" charset="0"/>
                          <a:ea typeface="Calibri" panose="020f0502020204030204" pitchFamily="34" charset="0"/>
                          <a:cs typeface="Simplified Arabic" panose="02020603050405020304" pitchFamily="18" charset="-78"/>
                        </a:rPr>
                        <a:t>فإذا كانت الإرادة الحرة  ضرورية للوكالة الأخلاقية  ، وحيث أننا كبشر لا نملك مثل هذه الأدوات التي تعمل في دماغننا ، فإنه وفقا لمنطق إميل نادو لسنا وكلاء أحرارا . بينما يمكن للروبوتات أن تكون  اول وكلاء أخلاقيين حقيقين  على وجه الأرض إذا تمت برمجة الروبوتات  بشكل صريح وفقا لنظرية منطقية دقيقة تماما. </a:t>
                      </a:r>
                      <a:endParaRPr lang="ar-KW" sz="1400"/>
                    </a:p>
                  </a:txBody>
                  <a:tcPr/>
                </a:tc>
                <a:extLst>
                  <a:ext uri="{0D108BD9-81ED-4DB2-BD59-A6C34878D82A}">
                    <a16:rowId xmlns:a16="http://schemas.microsoft.com/office/drawing/2014/main" val="1874134111"/>
                  </a:ext>
                </a:extLst>
              </a:tr>
            </a:tbl>
          </a:graphicData>
        </a:graphic>
      </p:graphicFrame>
      <p:graphicFrame>
        <p:nvGraphicFramePr>
          <p:cNvPr id="4" name="جدول 3">
            <a:extLst>
              <a:ext uri="{FF2B5EF4-FFF2-40B4-BE49-F238E27FC236}">
                <a16:creationId xmlns:a16="http://schemas.microsoft.com/office/drawing/2014/main" id="{23F5C267-79DF-20F2-C1A5-4641FBAD3156}"/>
              </a:ext>
            </a:extLst>
          </p:cNvPr>
          <p:cNvGraphicFramePr>
            <a:graphicFrameLocks noGrp="1"/>
          </p:cNvGraphicFramePr>
          <p:nvPr>
            <p:extLst>
              <p:ext uri="{D42A27DB-BD31-4B8C-83A1-F6EECF244321}">
                <p14:modId xmlns:p14="http://schemas.microsoft.com/office/powerpoint/2010/main" val="1357829754"/>
              </p:ext>
            </p:extLst>
          </p:nvPr>
        </p:nvGraphicFramePr>
        <p:xfrm>
          <a:off x="3586606" y="45499"/>
          <a:ext cx="5741979" cy="6770989"/>
        </p:xfrm>
        <a:graphic>
          <a:graphicData uri="http://schemas.openxmlformats.org/drawingml/2006/table">
            <a:tbl>
              <a:tblPr rtl="1" firstRow="1" bandRow="1">
                <a:tableStyleId>{5C22544A-7EE6-4342-B048-85BDC9FD1C3A}</a:tableStyleId>
              </a:tblPr>
              <a:tblGrid>
                <a:gridCol w="2979856">
                  <a:extLst>
                    <a:ext uri="{9D8B030D-6E8A-4147-A177-3AD203B41FA5}">
                      <a16:colId xmlns:a16="http://schemas.microsoft.com/office/drawing/2014/main" val="2918117756"/>
                    </a:ext>
                  </a:extLst>
                </a:gridCol>
                <a:gridCol w="2762123">
                  <a:extLst>
                    <a:ext uri="{9D8B030D-6E8A-4147-A177-3AD203B41FA5}">
                      <a16:colId xmlns:a16="http://schemas.microsoft.com/office/drawing/2014/main" val="3175633986"/>
                    </a:ext>
                  </a:extLst>
                </a:gridCol>
              </a:tblGrid>
              <a:tr h="501409">
                <a:tc grid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4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الثاني :</a:t>
                      </a:r>
                      <a:r>
                        <a:rPr kumimoji="0" lang="ar-KW" sz="1400" b="0"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 </a:t>
                      </a:r>
                      <a:r>
                        <a:rPr kumimoji="0" lang="ar-KW" sz="14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يرى أن المعيار في تحديد مشروعية الاخلاق هو : المنفعة</a:t>
                      </a:r>
                      <a:endParaRPr lang="ar-KW" sz="1400">
                        <a:solidFill>
                          <a:schemeClr val="tx1"/>
                        </a:solidFill>
                      </a:endParaRPr>
                    </a:p>
                  </a:txBody>
                  <a:tcPr/>
                </a:tc>
                <a:tc hMerge="1">
                  <a:txBody>
                    <a:bodyPr/>
                    <a:lstStyle/>
                    <a:p>
                      <a:pPr rtl="1"/>
                      <a:endParaRPr lang="ar-KW"/>
                    </a:p>
                  </a:txBody>
                  <a:tcPr/>
                </a:tc>
                <a:extLst>
                  <a:ext uri="{0D108BD9-81ED-4DB2-BD59-A6C34878D82A}">
                    <a16:rowId xmlns:a16="http://schemas.microsoft.com/office/drawing/2014/main" val="785176782"/>
                  </a:ext>
                </a:extLst>
              </a:tr>
              <a:tr h="316438">
                <a:tc grid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ويعد هذا الاتجاه امتدادا لفلسفة اللذة عند ابيقور مع إضفاء الأساس التجريبي عليها</a:t>
                      </a:r>
                      <a:endParaRPr kumimoji="0" lang="en-US"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a:tc>
                <a:tc hMerge="1">
                  <a:txBody>
                    <a:bodyPr/>
                    <a:lstStyle/>
                    <a:p>
                      <a:pPr rtl="1"/>
                      <a:endParaRPr lang="ar-KW"/>
                    </a:p>
                  </a:txBody>
                  <a:tcPr/>
                </a:tc>
                <a:extLst>
                  <a:ext uri="{0D108BD9-81ED-4DB2-BD59-A6C34878D82A}">
                    <a16:rowId xmlns:a16="http://schemas.microsoft.com/office/drawing/2014/main" val="3484648826"/>
                  </a:ext>
                </a:extLst>
              </a:tr>
              <a:tr h="333294">
                <a:tc grid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cs typeface="Simplified Arabic" panose="02020603050405020304" pitchFamily="18" charset="-78"/>
                        </a:rPr>
                        <a:t>ومن إشكالاته</a:t>
                      </a:r>
                      <a:r>
                        <a:rPr kumimoji="0" lang="ar-KW" sz="1400" b="0" i="0" u="none" strike="noStrike" kern="1200" cap="none" spc="0" normalizeH="0" baseline="0" noProof="0">
                          <a:ln>
                            <a:noFill/>
                          </a:ln>
                          <a:solidFill>
                            <a:prstClr val="black"/>
                          </a:solidFill>
                          <a:effectLst/>
                          <a:uLnTx/>
                          <a:uFillTx/>
                          <a:latin typeface="Aptos" panose="020b0004020202020204" pitchFamily="34" charset="0"/>
                          <a:cs typeface="Simplified Arabic" panose="02020603050405020304" pitchFamily="18" charset="-78"/>
                        </a:rPr>
                        <a:t>: صعوبة تحديد أي البدائل أكثر نفعا  او ضرا وجلبا للسعادة .</a:t>
                      </a:r>
                      <a:endParaRPr kumimoji="0" lang="en-US" sz="1400" b="0" i="0" u="none" strike="noStrike" kern="1200" cap="none" spc="0" normalizeH="0" baseline="0" noProof="0">
                        <a:ln>
                          <a:noFill/>
                        </a:ln>
                        <a:solidFill>
                          <a:prstClr val="black"/>
                        </a:solidFill>
                        <a:effectLst/>
                        <a:uLnTx/>
                        <a:uFillTx/>
                        <a:latin typeface="Aptos" panose="020b0004020202020204" pitchFamily="34" charset="0"/>
                        <a:cs typeface="Arial" panose="020b0604020202020204" pitchFamily="34" charset="0"/>
                      </a:endParaRPr>
                    </a:p>
                  </a:txBody>
                  <a:tcPr/>
                </a:tc>
                <a:tc hMerge="1">
                  <a:txBody>
                    <a:bodyPr/>
                    <a:lstStyle/>
                    <a:p>
                      <a:pPr rtl="1"/>
                      <a:endParaRPr lang="ar-KW"/>
                    </a:p>
                  </a:txBody>
                  <a:tcPr/>
                </a:tc>
                <a:extLst>
                  <a:ext uri="{0D108BD9-81ED-4DB2-BD59-A6C34878D82A}">
                    <a16:rowId xmlns:a16="http://schemas.microsoft.com/office/drawing/2014/main" val="2726552981"/>
                  </a:ext>
                </a:extLst>
              </a:tr>
              <a:tr h="994247">
                <a:tc gridSpan="2">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وقد اتخذ هذا الرأي موقفا  إيجابيا تجاه التكنلوجيا عموما والذكاء الصناعي خصوصا</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 إذ تنظر للتكنلوجيا على انها نعمة  للفرد والمجتمع على حد سواء . وهي مصدر خير للبشرية وأساس لكل تقدم وازدهار  حدث للإنسان والطبيعة . ويرى أنصار هذا الرأي أن أي أعراض جانبية  لا يمكن ان نحملها  للتكنلوجيا، وإنما إلى سوء استخدامها.  </a:t>
                      </a:r>
                      <a:endParaRPr kumimoji="0" lang="en-US" sz="14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a:tc>
                <a:tc hMerge="1">
                  <a:txBody>
                    <a:bodyPr/>
                    <a:lstStyle/>
                    <a:p>
                      <a:pPr rtl="1"/>
                      <a:endParaRPr lang="ar-KW"/>
                    </a:p>
                  </a:txBody>
                  <a:tcPr/>
                </a:tc>
                <a:extLst>
                  <a:ext uri="{0D108BD9-81ED-4DB2-BD59-A6C34878D82A}">
                    <a16:rowId xmlns:a16="http://schemas.microsoft.com/office/drawing/2014/main" val="1588748745"/>
                  </a:ext>
                </a:extLst>
              </a:tr>
              <a:tr h="316438">
                <a:tc gridSpan="2">
                  <a:txBody>
                    <a:bodyPr/>
                    <a:lstStyle/>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ويترتب على هذا الرأي  بشأن اتخاذ موقف في الوكالة الأخلاقية للروبوتات أحد موقفين:</a:t>
                      </a:r>
                      <a:r>
                        <a:rPr lang="ar-KW" sz="1400">
                          <a:effectLst/>
                          <a:latin typeface="Aptos" panose="020b0004020202020204" pitchFamily="34" charset="0"/>
                          <a:ea typeface="Calibri" panose="020f0502020204030204" pitchFamily="34" charset="0"/>
                          <a:cs typeface="Simplified Arabic" panose="02020603050405020304" pitchFamily="18" charset="-78"/>
                        </a:rPr>
                        <a:t> </a:t>
                      </a:r>
                      <a:endParaRPr lang="en-US" sz="1400">
                        <a:effectLst/>
                        <a:latin typeface="Aptos" panose="020b0004020202020204" pitchFamily="34" charset="0"/>
                        <a:ea typeface="Aptos" panose="020b0004020202020204" pitchFamily="34" charset="0"/>
                        <a:cs typeface="Arial" panose="020b0604020202020204" pitchFamily="34" charset="0"/>
                      </a:endParaRPr>
                    </a:p>
                  </a:txBody>
                  <a:tcPr/>
                </a:tc>
                <a:tc hMerge="1">
                  <a:txBody>
                    <a:bodyPr/>
                    <a:lstStyle/>
                    <a:p>
                      <a:pPr rtl="1"/>
                      <a:endParaRPr lang="ar-KW"/>
                    </a:p>
                  </a:txBody>
                  <a:tcPr/>
                </a:tc>
                <a:extLst>
                  <a:ext uri="{0D108BD9-81ED-4DB2-BD59-A6C34878D82A}">
                    <a16:rowId xmlns:a16="http://schemas.microsoft.com/office/drawing/2014/main" val="1505744332"/>
                  </a:ext>
                </a:extLst>
              </a:tr>
              <a:tr h="994247">
                <a:tc>
                  <a:txBody>
                    <a:bodyPr/>
                    <a:lstStyle/>
                    <a:p>
                      <a:pPr algn="r" rtl="1">
                        <a:lnSpc>
                          <a:spcPct val="107000"/>
                        </a:lnSpc>
                        <a:spcAft>
                          <a:spcPts val="800"/>
                        </a:spcAft>
                      </a:pPr>
                      <a:r>
                        <a:rPr lang="ar-KW" sz="1400" b="1">
                          <a:effectLst/>
                          <a:latin typeface="Aptos" panose="020b0004020202020204" pitchFamily="34" charset="0"/>
                          <a:ea typeface="Calibri" panose="020f0502020204030204" pitchFamily="34" charset="0"/>
                          <a:cs typeface="Simplified Arabic" panose="02020603050405020304" pitchFamily="18" charset="-78"/>
                        </a:rPr>
                        <a:t>أحدهما :  أن الروبوتات ليست الآن وكلاء أخلاقيين ، ولكنها قد تصبح كذلك في المستقبل.</a:t>
                      </a:r>
                      <a:r>
                        <a:rPr lang="ar-KW" sz="1400">
                          <a:effectLst/>
                          <a:latin typeface="Aptos" panose="020b0004020202020204" pitchFamily="34" charset="0"/>
                          <a:ea typeface="Calibri" panose="020f0502020204030204" pitchFamily="34" charset="0"/>
                          <a:cs typeface="Simplified Arabic" panose="02020603050405020304" pitchFamily="18" charset="-78"/>
                        </a:rPr>
                        <a:t> وبالتالي لا ينبغي ـ حاليا - تفويض أفعال حيث تكون المسؤولية الأخلاقية مطلوبة إلى الروبوت. </a:t>
                      </a:r>
                      <a:endParaRPr lang="en-US" sz="1400">
                        <a:effectLst/>
                        <a:latin typeface="Aptos" panose="020b0004020202020204" pitchFamily="34" charset="0"/>
                        <a:ea typeface="Aptos" panose="020b0004020202020204" pitchFamily="34" charset="0"/>
                        <a:cs typeface="Arial" panose="020b0604020202020204" pitchFamily="34" charset="0"/>
                      </a:endParaRPr>
                    </a:p>
                  </a:txBody>
                  <a:tcPr/>
                </a:tc>
                <a:tc>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4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الآخر: أن الروبوتات وكلاء اخلاقيين عند تبني أخلاق بلا عقل – تتجنب فيها قضايا  مثل </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الإرادة الحرة والقصد.</a:t>
                      </a:r>
                      <a:endParaRPr lang="en-US" sz="140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1170932062"/>
                  </a:ext>
                </a:extLst>
              </a:tr>
              <a:tr h="3249970">
                <a:tc>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ومن انصار هذا الرأي </a:t>
                      </a:r>
                      <a:r>
                        <a:rPr kumimoji="0" lang="ar-KW" sz="14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دانييال</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دانيت ، حيث يرى أنه إذا كانت القصدية العليا  هي مدار المسؤولية ، وأن العقلية المذنبة تنقسم إلى ثلاثة أنواع : حالات هدف تحفيزية ،  او حالات اعتقاد معرفية ، أو حالة الإهمال غير العقلية ، فإنه لكي تكون الآلات مذنبة أخلاقيا : فإنها تحتاج  إلى القصدية العليا أيضا ، بمعني أنه يمكن ان يكون لديها معتقدات حول المعتقدات  ورغبات حول الرغبات ، ومعتقدات حول مخاوفها  بشأن أفكارها حول آمالها  وما إلى ذلك ، وإذا كانت  هذه الآلات  ليست  لدينا اليوم ، فلا يوجد ما يمنع من امتلاكها في المستقبل. وبالتالي حتى ذلك الحين لا ينبغي تفويض أفعال حيث تكون المسؤولية الأخلاقية مطلوبة  إلى الروبوت .   </a:t>
                      </a:r>
                      <a:endParaRPr lang="ar-KW" sz="1400"/>
                    </a:p>
                  </a:txBody>
                  <a:tcPr/>
                </a:tc>
                <a:tc>
                  <a:txBody>
                    <a:bodyPr/>
                    <a:lstStyle/>
                    <a:p>
                      <a:pPr marL="0" marR="0" lvl="0" indent="0" algn="r" defTabSz="914400" rtl="1" eaLnBrk="1" fontAlgn="auto" latinLnBrk="0" hangingPunct="1">
                        <a:lnSpc>
                          <a:spcPct val="107000"/>
                        </a:lnSpc>
                        <a:spcBef>
                          <a:spcPct val="0"/>
                        </a:spcBef>
                        <a:spcAft>
                          <a:spcPts val="800"/>
                        </a:spcAft>
                        <a:buClrTx/>
                        <a:buSzTx/>
                        <a:buFontTx/>
                        <a:buNone/>
                        <a:defRPr/>
                      </a:pP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وقد تبنى هذا الموقف فلوريدي </a:t>
                      </a:r>
                      <a:r>
                        <a:rPr kumimoji="0" lang="ar-KW" sz="14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وساندرز</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على اعتبار أن الطريق للتغلب على العديد من المفارقات  الواضحة في النظرية الأخلاقية  هو تبني " أخلاق بلا عقل " يتجنب فيها قضايا مثل الإرادة والقصد ، إذ هي قضايا لم يتم حلها في فلسفة العقل  والتي يتم </a:t>
                      </a:r>
                      <a:r>
                        <a:rPr kumimoji="0" lang="ar-KW" sz="14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يتطبيقها</a:t>
                      </a:r>
                      <a:r>
                        <a:rPr kumimoji="0" lang="ar-KW" sz="14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بشكل غير مناسب على وكلاء صناعيين مثل الروبوتات . فإذا كانت تصرفات الوكيل تفاعلية وقابلة للتكيف مع محيطه من خلال تغييرات الحالة أو البرمجة التي لا توال مستقلة إلى حد ما  عن البيئة التي يجد الوكيل  نفسه فيها ، فهذا يكفي للكيان ليكون له وكالته الخاصة . </a:t>
                      </a:r>
                      <a:endParaRPr lang="ar-KW" sz="1400"/>
                    </a:p>
                  </a:txBody>
                  <a:tcPr/>
                </a:tc>
                <a:extLst>
                  <a:ext uri="{0D108BD9-81ED-4DB2-BD59-A6C34878D82A}">
                    <a16:rowId xmlns:a16="http://schemas.microsoft.com/office/drawing/2014/main" val="450383593"/>
                  </a:ext>
                </a:extLst>
              </a:tr>
            </a:tbl>
          </a:graphicData>
        </a:graphic>
      </p:graphicFrame>
    </p:spTree>
    <p:extLst>
      <p:ext uri="{BB962C8B-B14F-4D97-AF65-F5344CB8AC3E}">
        <p14:creationId xmlns:p14="http://schemas.microsoft.com/office/powerpoint/2010/main" val="791037478"/>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14" name="Rectangle 13">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جدول 8">
            <a:extLst>
              <a:ext uri="{FF2B5EF4-FFF2-40B4-BE49-F238E27FC236}">
                <a16:creationId xmlns:a16="http://schemas.microsoft.com/office/drawing/2014/main" id="{26056724-0F0F-8157-4475-9A9DA1AB818F}"/>
              </a:ext>
            </a:extLst>
          </p:cNvPr>
          <p:cNvGraphicFramePr>
            <a:graphicFrameLocks noGrp="1"/>
          </p:cNvGraphicFramePr>
          <p:nvPr>
            <p:extLst>
              <p:ext uri="{D42A27DB-BD31-4B8C-83A1-F6EECF244321}">
                <p14:modId xmlns:p14="http://schemas.microsoft.com/office/powerpoint/2010/main" val="4248037640"/>
              </p:ext>
            </p:extLst>
          </p:nvPr>
        </p:nvGraphicFramePr>
        <p:xfrm>
          <a:off x="829208" y="717423"/>
          <a:ext cx="11161170" cy="5161375"/>
        </p:xfrm>
        <a:graphic>
          <a:graphicData uri="http://schemas.openxmlformats.org/drawingml/2006/table">
            <a:tbl>
              <a:tblPr rtl="1" firstRow="1" bandRow="1">
                <a:tableStyleId>{5C22544A-7EE6-4342-B048-85BDC9FD1C3A}</a:tableStyleId>
              </a:tblPr>
              <a:tblGrid>
                <a:gridCol w="11161170">
                  <a:extLst>
                    <a:ext uri="{9D8B030D-6E8A-4147-A177-3AD203B41FA5}">
                      <a16:colId xmlns:a16="http://schemas.microsoft.com/office/drawing/2014/main" val="3166330229"/>
                    </a:ext>
                  </a:extLst>
                </a:gridCol>
              </a:tblGrid>
              <a:tr h="407369">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700" b="1" i="0" u="none" strike="noStrike" kern="1200" cap="none" spc="0" normalizeH="0" baseline="0" noProof="0">
                          <a:ln>
                            <a:noFill/>
                          </a:ln>
                          <a:solidFill>
                            <a:schemeClr val="tx1"/>
                          </a:solidFill>
                          <a:effectLst/>
                          <a:uLnTx/>
                          <a:uFillTx/>
                          <a:latin typeface="Aptos" panose="020b0004020202020204" pitchFamily="34" charset="0"/>
                          <a:ea typeface="Calibri" panose="020f0502020204030204" pitchFamily="34" charset="0"/>
                          <a:cs typeface="Simplified Arabic" panose="02020603050405020304" pitchFamily="18" charset="-78"/>
                        </a:rPr>
                        <a:t>الأول : يرى أن المعيار في تحديد مشروعية الاخلاق هو: الحس الإنساني للفضيلة – أي التوسط بين الرذيلتين -  </a:t>
                      </a:r>
                      <a:endParaRPr lang="ar-KW" sz="1700">
                        <a:solidFill>
                          <a:schemeClr val="tx1"/>
                        </a:solidFill>
                      </a:endParaRPr>
                    </a:p>
                  </a:txBody>
                  <a:tcPr marL="96832" marR="96832" marT="48416" marB="48416"/>
                </a:tc>
                <a:extLst>
                  <a:ext uri="{0D108BD9-81ED-4DB2-BD59-A6C34878D82A}">
                    <a16:rowId xmlns:a16="http://schemas.microsoft.com/office/drawing/2014/main" val="758480394"/>
                  </a:ext>
                </a:extLst>
              </a:tr>
              <a:tr h="411875">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7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ويعد هذا الاتجاه امتدادا لفلسفة أرسطو في الفضيلة التي تكون عن سابق معرفة وإرادة فممارسة . </a:t>
                      </a:r>
                      <a:endParaRPr kumimoji="0" lang="en-US" sz="17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96832" marR="96832" marT="48416" marB="48416"/>
                </a:tc>
                <a:extLst>
                  <a:ext uri="{0D108BD9-81ED-4DB2-BD59-A6C34878D82A}">
                    <a16:rowId xmlns:a16="http://schemas.microsoft.com/office/drawing/2014/main" val="1278415829"/>
                  </a:ext>
                </a:extLst>
              </a:tr>
              <a:tr h="411875">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7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ومن إشكالاته</a:t>
                      </a: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عدم وجود موجهات وإرشادات معينة للأسئلة الأخلاقية والنوازل التي تتطلب قانونا أخلاقيا موجبا  فضلا عن مجرد توجيه أخلاقي.</a:t>
                      </a:r>
                      <a:endParaRPr kumimoji="0" lang="en-US" sz="17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96832" marR="96832" marT="48416" marB="48416"/>
                </a:tc>
                <a:extLst>
                  <a:ext uri="{0D108BD9-81ED-4DB2-BD59-A6C34878D82A}">
                    <a16:rowId xmlns:a16="http://schemas.microsoft.com/office/drawing/2014/main" val="2737303369"/>
                  </a:ext>
                </a:extLst>
              </a:tr>
              <a:tr h="964493">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7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وقد اتخذ هذا الرأي موقفا  سلبيا من التكنلوجيا عموما والذكاء الصناعي خصوصا</a:t>
                      </a: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حيث يعد </a:t>
                      </a:r>
                      <a:r>
                        <a:rPr kumimoji="0" lang="ar-KW" sz="17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التكنلولوجيا</a:t>
                      </a: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سببا لشقاء البشرية، لما لها من قدرة على ترسيخ القيم المادية وتدمير الدين  والأخلاق والحياة الاجتماعية. ومن أبرز انصار هذا الرأي  جاك </a:t>
                      </a:r>
                      <a:r>
                        <a:rPr kumimoji="0" lang="ar-KW" sz="1700" b="0" i="0" u="none" strike="noStrike" kern="1200" cap="none" spc="0" normalizeH="0" baseline="0" noProof="0" err="1">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إيلول</a:t>
                      </a: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الذي لا ينظر  للتكنولوجيا على أنها خارجة عن تحكمنا فحسب، بل هي التي تتحكم فينا، فالإنسان إذا استمر في الانغماس في عالم تكنولوجيا لا يعرف كيف سيكون مستقبله.</a:t>
                      </a:r>
                      <a:r>
                        <a:rPr kumimoji="0" lang="ar-KW" sz="1700" b="0" i="0" u="none" strike="noStrike" kern="1200" cap="none" spc="0" normalizeH="0" baseline="3000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a:t>
                      </a:r>
                      <a:endParaRPr kumimoji="0" lang="en-US" sz="17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96832" marR="96832" marT="48416" marB="48416"/>
                </a:tc>
                <a:extLst>
                  <a:ext uri="{0D108BD9-81ED-4DB2-BD59-A6C34878D82A}">
                    <a16:rowId xmlns:a16="http://schemas.microsoft.com/office/drawing/2014/main" val="3721571621"/>
                  </a:ext>
                </a:extLst>
              </a:tr>
              <a:tr h="688183">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700" b="1"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ويترتب على هذا الرأي بشأن اتخاذ موقف في الوكالة الأخلاقية للروبوتات</a:t>
                      </a: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:أن الروبوتات غير قادرة على أن تصبح وكيلا أخلاقيا الآن أو في المستقبل، وبالتالي فلا ينبغي تفويض أفعال حيث تكون المسؤولية الأخلاقية مطلوبة إلى الروبوت . </a:t>
                      </a:r>
                      <a:endParaRPr kumimoji="0" lang="en-US" sz="1700" b="0" i="0" u="none" strike="noStrike" kern="12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Arial" panose="020b0604020202020204" pitchFamily="34" charset="0"/>
                      </a:endParaRPr>
                    </a:p>
                  </a:txBody>
                  <a:tcPr marL="96832" marR="96832" marT="48416" marB="48416"/>
                </a:tc>
                <a:extLst>
                  <a:ext uri="{0D108BD9-81ED-4DB2-BD59-A6C34878D82A}">
                    <a16:rowId xmlns:a16="http://schemas.microsoft.com/office/drawing/2014/main" val="2518833150"/>
                  </a:ext>
                </a:extLst>
              </a:tr>
              <a:tr h="2277580">
                <a:tc>
                  <a:txBody>
                    <a:bodyPr/>
                    <a:lstStyle/>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endPar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endParaRPr>
                    </a:p>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وإلى هذا المبدأ ذهب مجلس أبحاث الهندسة والعلوم الفيزيائية، حيث نص على أن :</a:t>
                      </a:r>
                    </a:p>
                    <a:p>
                      <a:pPr marL="0" marR="0" lvl="0" indent="0" algn="r" defTabSz="914400" rtl="1" eaLnBrk="1" fontAlgn="auto" latinLnBrk="0" hangingPunct="1">
                        <a:lnSpc>
                          <a:spcPct val="107000"/>
                        </a:lnSpc>
                        <a:spcBef>
                          <a:spcPts val="1000"/>
                        </a:spcBef>
                        <a:spcAft>
                          <a:spcPts val="800"/>
                        </a:spcAft>
                        <a:buClrTx/>
                        <a:buSzTx/>
                        <a:buFont typeface="Arial" panose="020b0604020202020204" pitchFamily="34" charset="0"/>
                        <a:buNone/>
                        <a:defRPr/>
                      </a:pPr>
                      <a:r>
                        <a:rPr kumimoji="0" lang="ar-KW" sz="1700" b="0" i="0" u="none" strike="noStrike" kern="1200" cap="none" spc="0" normalizeH="0" baseline="0" noProof="0">
                          <a:ln>
                            <a:noFill/>
                          </a:ln>
                          <a:solidFill>
                            <a:prstClr val="black"/>
                          </a:solidFill>
                          <a:effectLst/>
                          <a:uLnTx/>
                          <a:uFillTx/>
                          <a:latin typeface="Aptos" panose="020b0004020202020204" pitchFamily="34" charset="0"/>
                          <a:ea typeface="Calibri" panose="020f0502020204030204" pitchFamily="34" charset="0"/>
                          <a:cs typeface="Simplified Arabic" panose="02020603050405020304" pitchFamily="18" charset="-78"/>
                        </a:rPr>
                        <a:t>" البشر وليس الروبوتات، هم وكلاء مسؤولون. يجب تصميم الروبوتات التي تعمل بقدر الإمكان عمليا للامتثال للقوانين الحالية والحقوق والحريات الأساسية ، بما في ذلك الخصوصية  "</a:t>
                      </a:r>
                    </a:p>
                  </a:txBody>
                  <a:tcPr marL="96832" marR="96832" marT="48416" marB="48416"/>
                </a:tc>
                <a:extLst>
                  <a:ext uri="{0D108BD9-81ED-4DB2-BD59-A6C34878D82A}">
                    <a16:rowId xmlns:a16="http://schemas.microsoft.com/office/drawing/2014/main" val="3004088871"/>
                  </a:ext>
                </a:extLst>
              </a:tr>
            </a:tbl>
          </a:graphicData>
        </a:graphic>
      </p:graphicFrame>
      <p:pic>
        <p:nvPicPr>
          <p:cNvPr id="4" name="صورة 3" descr="صورة تحتوي على نص, الخط, الرسومات, لقطة شاشة&#10;&#10;تم إنشاء الوصف تلقائياً">
            <a:extLst>
              <a:ext uri="{FF2B5EF4-FFF2-40B4-BE49-F238E27FC236}">
                <a16:creationId xmlns:a16="http://schemas.microsoft.com/office/drawing/2014/main" id="{3BE1678D-0D79-A504-2EC5-26DA699F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7917" y="3780778"/>
            <a:ext cx="3152124" cy="796902"/>
          </a:xfrm>
          <a:prstGeom prst="rect">
            <a:avLst/>
          </a:prstGeom>
          <a:solidFill>
            <a:schemeClr val="tx1"/>
          </a:solidFill>
        </p:spPr>
      </p:pic>
    </p:spTree>
    <p:extLst>
      <p:ext uri="{BB962C8B-B14F-4D97-AF65-F5344CB8AC3E}">
        <p14:creationId xmlns:p14="http://schemas.microsoft.com/office/powerpoint/2010/main" val="2228024485"/>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Office Theme">
  <a:themeElements>
    <a:clrScheme name="نسق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نسق Office">
      <a:majorFont>
        <a:latin typeface="Aptos Display" panose="0211000402020202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r="http://schemas.openxmlformats.org/officeDocument/2006/relationships" xmlns:a="http://schemas.openxmlformats.org/drawingml/2006/main" name="نسق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2E142A2C-CD16-42D6-873A-C26D2A0506FA}" vid="{1BDDFF52-6CD6-40A5-AB3C-68EB2F1E4D0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EC56AD5945AD42AC7C1AF27709A815" ma:contentTypeVersion="13" ma:contentTypeDescription="Create a new document." ma:contentTypeScope="" ma:versionID="ef8a741cebc76dc66e67ec9448010669">
  <xsd:schema xmlns:xsd="http://www.w3.org/2001/XMLSchema" xmlns:xs="http://www.w3.org/2001/XMLSchema" xmlns:p="http://schemas.microsoft.com/office/2006/metadata/properties" xmlns:ns3="9bd8db08-0c9c-49a9-aaae-6e0fbf46ca01" xmlns:ns4="df2dbc6b-d8aa-45c4-a072-d5f8446c2b44" targetNamespace="http://schemas.microsoft.com/office/2006/metadata/properties" ma:root="true" ma:fieldsID="c93eb0f40cdeeb5c69e8441cb2458aff" ns3:_="" ns4:_="">
    <xsd:import namespace="9bd8db08-0c9c-49a9-aaae-6e0fbf46ca01"/>
    <xsd:import namespace="df2dbc6b-d8aa-45c4-a072-d5f8446c2b4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bjectDetectorVersions" minOccurs="0"/>
                <xsd:element ref="ns3:MediaServiceDateTaken" minOccurs="0"/>
                <xsd:element ref="ns3:MediaServiceAuto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d8db08-0c9c-49a9-aaae-6e0fbf46ca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f2dbc6b-d8aa-45c4-a072-d5f8446c2b4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A4F8A3-6660-4909-9290-DC359012EF12}">
  <ds:schemaRefs>
    <ds:schemaRef ds:uri="http://schemas.microsoft.com/sharepoint/v3/contenttype/forms"/>
  </ds:schemaRefs>
</ds:datastoreItem>
</file>

<file path=customXml/itemProps2.xml><?xml version="1.0" encoding="utf-8"?>
<ds:datastoreItem xmlns:ds="http://schemas.openxmlformats.org/officeDocument/2006/customXml" ds:itemID="{AEA77A46-38AF-46FE-A078-0A6B0A2ED3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d8db08-0c9c-49a9-aaae-6e0fbf46ca01"/>
    <ds:schemaRef ds:uri="df2dbc6b-d8aa-45c4-a072-d5f8446c2b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21CB1A-905F-4F9E-8515-CC68347E1EFD}">
  <ds:schemaRefs>
    <ds:schemaRef ds:uri="http://schemas.openxmlformats.org/package/2006/metadata/core-properties"/>
    <ds:schemaRef ds:uri="http://schemas.microsoft.com/office/2006/documentManagement/types"/>
    <ds:schemaRef ds:uri="df2dbc6b-d8aa-45c4-a072-d5f8446c2b44"/>
    <ds:schemaRef ds:uri="http://www.w3.org/XML/1998/namespace"/>
    <ds:schemaRef ds:uri="http://purl.org/dc/elements/1.1/"/>
    <ds:schemaRef ds:uri="9bd8db08-0c9c-49a9-aaae-6e0fbf46ca01"/>
    <ds:schemaRef ds:uri="http://purl.org/dc/dcmityp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vt="http://schemas.openxmlformats.org/officeDocument/2006/docPropsVTypes" xmlns="http://schemas.openxmlformats.org/officeDocument/2006/extended-properties">
  <Template>Office Theme</Template>
  <Company/>
  <PresentationFormat>شاشة عريضة</PresentationFormat>
  <Paragraphs>53</Paragraphs>
  <Slides>21</Slides>
  <Notes>0</Notes>
  <HiddenSlides>0</HiddenSlides>
  <MMClips>0</MMClips>
  <ScaleCrop>0</ScaleCrop>
  <HeadingPairs>
    <vt:vector baseType="variant" size="4">
      <vt:variant>
        <vt:lpstr>Theme</vt:lpstr>
      </vt:variant>
      <vt:variant>
        <vt:i4>1</vt:i4>
      </vt:variant>
      <vt:variant>
        <vt:lpstr>Slide Titles</vt:lpstr>
      </vt:variant>
      <vt:variant>
        <vt:i4>21</vt:i4>
      </vt:variant>
    </vt:vector>
  </HeadingPairs>
  <TitlesOfParts>
    <vt:vector baseType="lpstr" size="22">
      <vt:lpstr>Office Theme</vt:lpstr>
      <vt:lpstr>الروبوتات الجراحية </vt:lpstr>
      <vt:lpstr>Slide 2</vt:lpstr>
      <vt:lpstr>Slide 3</vt:lpstr>
      <vt:lpstr>Slide 4</vt:lpstr>
      <vt:lpstr>Slide 5</vt:lpstr>
      <vt:lpstr>الأنواع</vt:lpstr>
      <vt:lpstr>حوكمة الروبوتات الجراحية؛ المراجع والمبادئ</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والحمد لله رب العالمين شكرا لحسن استماعكم </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عرض تقديمي في PowerPoint</dc:title>
  <dc:creator>Sarah Alqahtani</dc:creator>
  <cp:lastModifiedBy>Sarah Alqahtani</cp:lastModifiedBy>
  <cp:revision>2</cp:revision>
  <dcterms:created xsi:type="dcterms:W3CDTF">2024-01-13T10:23:36Z</dcterms:created>
  <dcterms:modified xsi:type="dcterms:W3CDTF">2024-02-05T17:11:01Z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0x0101001CEC56AD5945AD42AC7C1AF27709A815</vt:lpwstr>
  </property>
</Properties>
</file>