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9"/>
  </p:notesMasterIdLst>
  <p:sldIdLst>
    <p:sldId id="447" r:id="rId2"/>
    <p:sldId id="440" r:id="rId3"/>
    <p:sldId id="449" r:id="rId4"/>
    <p:sldId id="450" r:id="rId5"/>
    <p:sldId id="451" r:id="rId6"/>
    <p:sldId id="452" r:id="rId7"/>
    <p:sldId id="453" r:id="rId8"/>
    <p:sldId id="322" r:id="rId9"/>
    <p:sldId id="417" r:id="rId10"/>
    <p:sldId id="418" r:id="rId11"/>
    <p:sldId id="445" r:id="rId12"/>
    <p:sldId id="262" r:id="rId13"/>
    <p:sldId id="397" r:id="rId14"/>
    <p:sldId id="348" r:id="rId15"/>
    <p:sldId id="390" r:id="rId16"/>
    <p:sldId id="398" r:id="rId17"/>
    <p:sldId id="405" r:id="rId18"/>
    <p:sldId id="446" r:id="rId19"/>
    <p:sldId id="351" r:id="rId20"/>
    <p:sldId id="429" r:id="rId21"/>
    <p:sldId id="424" r:id="rId22"/>
    <p:sldId id="399" r:id="rId23"/>
    <p:sldId id="403" r:id="rId24"/>
    <p:sldId id="352" r:id="rId25"/>
    <p:sldId id="437" r:id="rId26"/>
    <p:sldId id="353" r:id="rId27"/>
    <p:sldId id="369" r:id="rId28"/>
    <p:sldId id="432" r:id="rId29"/>
    <p:sldId id="433" r:id="rId30"/>
    <p:sldId id="434" r:id="rId31"/>
    <p:sldId id="394" r:id="rId32"/>
    <p:sldId id="371" r:id="rId33"/>
    <p:sldId id="343" r:id="rId34"/>
    <p:sldId id="395" r:id="rId35"/>
    <p:sldId id="396" r:id="rId36"/>
    <p:sldId id="270" r:id="rId37"/>
    <p:sldId id="373" r:id="rId38"/>
  </p:sldIdLst>
  <p:sldSz cx="9144000" cy="5143500" type="screen16x9"/>
  <p:notesSz cx="6858000" cy="9144000"/>
  <p:embeddedFontLst>
    <p:embeddedFont>
      <p:font typeface="Amiri" panose="020B0604020202020204" charset="-78"/>
      <p:regular r:id="rId40"/>
      <p:bold r:id="rId41"/>
      <p:italic r:id="rId42"/>
      <p:boldItalic r:id="rId43"/>
    </p:embeddedFont>
    <p:embeddedFont>
      <p:font typeface="Bahnschrift" panose="020B0502040204020203" pitchFamily="34" charset="0"/>
      <p:regular r:id="rId44"/>
      <p:bold r:id="rId45"/>
    </p:embeddedFont>
    <p:embeddedFont>
      <p:font typeface="DM Sans" panose="020F0502020204030204" pitchFamily="2" charset="0"/>
      <p:regular r:id="rId46"/>
      <p:bold r:id="rId47"/>
      <p:italic r:id="rId48"/>
      <p:boldItalic r:id="rId49"/>
    </p:embeddedFont>
    <p:embeddedFont>
      <p:font typeface="Kumbh Sans" panose="020B0604020202020204" charset="0"/>
      <p:regular r:id="rId50"/>
      <p:bold r:id="rId51"/>
    </p:embeddedFont>
    <p:embeddedFont>
      <p:font typeface="Lora" panose="020F0502020204030204" pitchFamily="2" charset="0"/>
      <p:regular r:id="rId52"/>
      <p:bold r:id="rId53"/>
      <p:italic r:id="rId54"/>
      <p:boldItalic r:id="rId55"/>
    </p:embeddedFont>
    <p:embeddedFont>
      <p:font typeface="Montserrat" panose="020F0502020204030204" pitchFamily="2" charset="0"/>
      <p:regular r:id="rId56"/>
    </p:embeddedFont>
    <p:embeddedFont>
      <p:font typeface="Outfit" panose="020B0604020202020204" charset="0"/>
      <p:regular r:id="rId57"/>
      <p:bold r:id="rId58"/>
    </p:embeddedFont>
    <p:embeddedFont>
      <p:font typeface="Raleway Medium" panose="020F0502020204030204" pitchFamily="2" charset="0"/>
      <p:regular r:id="rId59"/>
      <p:italic r:id="rId60"/>
    </p:embeddedFont>
    <p:embeddedFont>
      <p:font typeface="Tw Cen MT" panose="020B0602020104020603" pitchFamily="34" charset="0"/>
      <p:regular r:id="rId61"/>
      <p:bold r:id="rId62"/>
      <p:italic r:id="rId63"/>
      <p:boldItalic r:id="rId64"/>
    </p:embeddedFont>
    <p:embeddedFont>
      <p:font typeface="Unna" panose="020B060402020202020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81A68"/>
    <a:srgbClr val="384655"/>
    <a:srgbClr val="14CAC6"/>
    <a:srgbClr val="1B9BA3"/>
    <a:srgbClr val="06354D"/>
    <a:srgbClr val="0B3B5E"/>
    <a:srgbClr val="2F3031"/>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600766C-8BC9-4D7D-8694-F88BC89FA543}">
  <a:tblStyle styleId="{9600766C-8BC9-4D7D-8694-F88BC89FA54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font" Target="fonts/font29.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font" Target="fonts/font2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2.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59459547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1</a:t>
            </a:fld>
            <a:endParaRPr lang="en-US"/>
          </a:p>
        </p:txBody>
      </p:sp>
    </p:spTree>
    <p:extLst>
      <p:ext uri="{BB962C8B-B14F-4D97-AF65-F5344CB8AC3E}">
        <p14:creationId xmlns:p14="http://schemas.microsoft.com/office/powerpoint/2010/main" val="1065309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0434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4341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1327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3375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419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6469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913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79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1346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275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4144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3144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ec409ac894_0_1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ec409ac894_0_1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107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0458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4618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0135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9530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3489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85DE26-7256-4666-8BF1-0C77941DB0EF}" type="slidenum">
              <a:rPr lang="en-US" smtClean="0"/>
              <a:t>16</a:t>
            </a:fld>
            <a:endParaRPr lang="en-US"/>
          </a:p>
        </p:txBody>
      </p:sp>
    </p:spTree>
    <p:extLst>
      <p:ext uri="{BB962C8B-B14F-4D97-AF65-F5344CB8AC3E}">
        <p14:creationId xmlns:p14="http://schemas.microsoft.com/office/powerpoint/2010/main" val="1687714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5841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8"/>
          <p:cNvSpPr txBox="1">
            <a:spLocks noGrp="1"/>
          </p:cNvSpPr>
          <p:nvPr>
            <p:ph type="title"/>
          </p:nvPr>
        </p:nvSpPr>
        <p:spPr>
          <a:xfrm>
            <a:off x="4292275" y="1663850"/>
            <a:ext cx="4138500" cy="1815900"/>
          </a:xfrm>
          <a:prstGeom prst="rect">
            <a:avLst/>
          </a:prstGeom>
        </p:spPr>
        <p:txBody>
          <a:bodyPr spcFirstLastPara="1" wrap="square" lIns="91425" tIns="91425" rIns="91425" bIns="91425" anchor="ctr" anchorCtr="0">
            <a:noAutofit/>
          </a:bodyPr>
          <a:lstStyle>
            <a:lvl1pPr lvl="0" algn="l">
              <a:spcBef>
                <a:spcPts val="0"/>
              </a:spcBef>
              <a:spcAft>
                <a:spcPts val="0"/>
              </a:spcAft>
              <a:buSzPts val="4800"/>
              <a:buNone/>
              <a:defRPr sz="6000">
                <a:latin typeface="Unna" panose="02040503070705020203"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Tree>
    <p:extLst>
      <p:ext uri="{BB962C8B-B14F-4D97-AF65-F5344CB8AC3E}">
        <p14:creationId xmlns:p14="http://schemas.microsoft.com/office/powerpoint/2010/main" val="973549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54"/>
        <p:cNvGrpSpPr/>
        <p:nvPr/>
      </p:nvGrpSpPr>
      <p:grpSpPr>
        <a:xfrm>
          <a:off x="0" y="0"/>
          <a:ext cx="0" cy="0"/>
          <a:chOff x="0" y="0"/>
          <a:chExt cx="0" cy="0"/>
        </a:xfrm>
      </p:grpSpPr>
      <p:grpSp>
        <p:nvGrpSpPr>
          <p:cNvPr id="155" name="Google Shape;155;p19"/>
          <p:cNvGrpSpPr/>
          <p:nvPr/>
        </p:nvGrpSpPr>
        <p:grpSpPr>
          <a:xfrm>
            <a:off x="-145083" y="-503840"/>
            <a:ext cx="9434170" cy="6151188"/>
            <a:chOff x="-145083" y="-503840"/>
            <a:chExt cx="9434170" cy="6151188"/>
          </a:xfrm>
        </p:grpSpPr>
        <p:sp>
          <p:nvSpPr>
            <p:cNvPr id="156" name="Google Shape;156;p19"/>
            <p:cNvSpPr/>
            <p:nvPr/>
          </p:nvSpPr>
          <p:spPr>
            <a:xfrm rot="10800000" flipH="1">
              <a:off x="534577" y="4679227"/>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9"/>
            <p:cNvSpPr/>
            <p:nvPr/>
          </p:nvSpPr>
          <p:spPr>
            <a:xfrm>
              <a:off x="-145073" y="3924010"/>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9"/>
            <p:cNvSpPr/>
            <p:nvPr/>
          </p:nvSpPr>
          <p:spPr>
            <a:xfrm>
              <a:off x="-145083" y="4419827"/>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AFC7FF">
                <a:alpha val="2500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9"/>
            <p:cNvSpPr/>
            <p:nvPr/>
          </p:nvSpPr>
          <p:spPr>
            <a:xfrm flipH="1">
              <a:off x="8430777" y="4644327"/>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AFC7FF">
                <a:alpha val="2500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9"/>
            <p:cNvSpPr/>
            <p:nvPr/>
          </p:nvSpPr>
          <p:spPr>
            <a:xfrm rot="10800000" flipH="1">
              <a:off x="-125483" y="-428615"/>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9FCBFD">
                <a:alpha val="4114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9"/>
            <p:cNvSpPr/>
            <p:nvPr/>
          </p:nvSpPr>
          <p:spPr>
            <a:xfrm flipH="1">
              <a:off x="7770717" y="-503840"/>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9"/>
            <p:cNvSpPr/>
            <p:nvPr/>
          </p:nvSpPr>
          <p:spPr>
            <a:xfrm rot="10800000">
              <a:off x="8450367" y="251377"/>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dk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9"/>
            <p:cNvSpPr/>
            <p:nvPr/>
          </p:nvSpPr>
          <p:spPr>
            <a:xfrm rot="10800000">
              <a:off x="8450377" y="-244440"/>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68DAF8">
                <a:alpha val="3418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19"/>
          <p:cNvSpPr txBox="1">
            <a:spLocks noGrp="1"/>
          </p:cNvSpPr>
          <p:nvPr>
            <p:ph type="title"/>
          </p:nvPr>
        </p:nvSpPr>
        <p:spPr>
          <a:xfrm>
            <a:off x="720000" y="1270313"/>
            <a:ext cx="3777300" cy="1709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atin typeface="Unna" panose="02040503070705020203"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65" name="Google Shape;165;p19"/>
          <p:cNvSpPr txBox="1">
            <a:spLocks noGrp="1"/>
          </p:cNvSpPr>
          <p:nvPr>
            <p:ph type="subTitle" idx="1"/>
          </p:nvPr>
        </p:nvSpPr>
        <p:spPr>
          <a:xfrm>
            <a:off x="720000" y="2979813"/>
            <a:ext cx="3777300" cy="893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19"/>
          <p:cNvSpPr>
            <a:spLocks noGrp="1"/>
          </p:cNvSpPr>
          <p:nvPr>
            <p:ph type="pic" idx="2"/>
          </p:nvPr>
        </p:nvSpPr>
        <p:spPr>
          <a:xfrm>
            <a:off x="5121925" y="1060325"/>
            <a:ext cx="3109200" cy="3109200"/>
          </a:xfrm>
          <a:prstGeom prst="ellipse">
            <a:avLst/>
          </a:prstGeom>
          <a:noFill/>
          <a:ln>
            <a:noFill/>
          </a:ln>
        </p:spPr>
      </p:sp>
    </p:spTree>
    <p:extLst>
      <p:ext uri="{BB962C8B-B14F-4D97-AF65-F5344CB8AC3E}">
        <p14:creationId xmlns:p14="http://schemas.microsoft.com/office/powerpoint/2010/main" val="3807575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userDrawn="1">
  <p:cSld name="Thanks">
    <p:bg>
      <p:bgPr>
        <a:solidFill>
          <a:schemeClr val="dk1"/>
        </a:solidFill>
        <a:effectLst/>
      </p:bgPr>
    </p:bg>
    <p:spTree>
      <p:nvGrpSpPr>
        <p:cNvPr id="1" name="Shape 194"/>
        <p:cNvGrpSpPr/>
        <p:nvPr/>
      </p:nvGrpSpPr>
      <p:grpSpPr>
        <a:xfrm>
          <a:off x="0" y="0"/>
          <a:ext cx="0" cy="0"/>
          <a:chOff x="0" y="0"/>
          <a:chExt cx="0" cy="0"/>
        </a:xfrm>
      </p:grpSpPr>
      <p:pic>
        <p:nvPicPr>
          <p:cNvPr id="195" name="Google Shape;195;p30"/>
          <p:cNvPicPr preferRelativeResize="0"/>
          <p:nvPr/>
        </p:nvPicPr>
        <p:blipFill>
          <a:blip r:embed="rId2">
            <a:alphaModFix/>
            <a:biLevel thresh="25000"/>
          </a:blip>
          <a:stretch>
            <a:fillRect/>
          </a:stretch>
        </p:blipFill>
        <p:spPr>
          <a:xfrm>
            <a:off x="-27538" y="-28787"/>
            <a:ext cx="9199075" cy="5201074"/>
          </a:xfrm>
          <a:prstGeom prst="rect">
            <a:avLst/>
          </a:prstGeom>
          <a:noFill/>
          <a:ln>
            <a:noFill/>
          </a:ln>
        </p:spPr>
      </p:pic>
      <p:pic>
        <p:nvPicPr>
          <p:cNvPr id="196" name="Google Shape;196;p30"/>
          <p:cNvPicPr preferRelativeResize="0"/>
          <p:nvPr userDrawn="1"/>
        </p:nvPicPr>
        <p:blipFill rotWithShape="1">
          <a:blip r:embed="rId3">
            <a:alphaModFix/>
            <a:duotone>
              <a:prstClr val="black"/>
              <a:schemeClr val="tx2">
                <a:tint val="45000"/>
                <a:satMod val="400000"/>
              </a:schemeClr>
            </a:duotone>
          </a:blip>
          <a:srcRect/>
          <a:stretch/>
        </p:blipFill>
        <p:spPr>
          <a:xfrm>
            <a:off x="-73198" y="0"/>
            <a:ext cx="9217198" cy="5216599"/>
          </a:xfrm>
          <a:prstGeom prst="rect">
            <a:avLst/>
          </a:prstGeom>
          <a:noFill/>
          <a:ln>
            <a:noFill/>
          </a:ln>
        </p:spPr>
      </p:pic>
      <p:sp>
        <p:nvSpPr>
          <p:cNvPr id="197" name="Google Shape;197;p30"/>
          <p:cNvSpPr txBox="1">
            <a:spLocks noGrp="1"/>
          </p:cNvSpPr>
          <p:nvPr>
            <p:ph type="title"/>
          </p:nvPr>
        </p:nvSpPr>
        <p:spPr>
          <a:xfrm>
            <a:off x="2629200" y="802676"/>
            <a:ext cx="3885600" cy="693000"/>
          </a:xfrm>
          <a:prstGeom prst="rect">
            <a:avLst/>
          </a:prstGeom>
        </p:spPr>
        <p:txBody>
          <a:bodyPr spcFirstLastPara="1" wrap="square" lIns="91425" tIns="91425" rIns="91425" bIns="91425" anchor="t" anchorCtr="0">
            <a:noAutofit/>
          </a:bodyPr>
          <a:lstStyle>
            <a:lvl1pPr lvl="0">
              <a:spcBef>
                <a:spcPts val="0"/>
              </a:spcBef>
              <a:spcAft>
                <a:spcPts val="0"/>
              </a:spcAft>
              <a:buSzPts val="6000"/>
              <a:buNone/>
              <a:defRPr sz="6000">
                <a:latin typeface="+mj-lt"/>
              </a:defRPr>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dirty="0"/>
          </a:p>
        </p:txBody>
      </p:sp>
      <p:sp>
        <p:nvSpPr>
          <p:cNvPr id="198" name="Google Shape;198;p30"/>
          <p:cNvSpPr txBox="1">
            <a:spLocks noGrp="1"/>
          </p:cNvSpPr>
          <p:nvPr>
            <p:ph type="subTitle" idx="1"/>
          </p:nvPr>
        </p:nvSpPr>
        <p:spPr>
          <a:xfrm>
            <a:off x="2629200" y="2374125"/>
            <a:ext cx="3885600" cy="87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Raleway Medium"/>
              <a:buNone/>
              <a:defRPr sz="1600">
                <a:latin typeface="+mj-lt"/>
                <a:ea typeface="Raleway Medium"/>
                <a:cs typeface="Raleway Medium"/>
                <a:sym typeface="Raleway Medium"/>
              </a:defRPr>
            </a:lvl1pPr>
            <a:lvl2pPr lvl="1" algn="ctr" rtl="0">
              <a:lnSpc>
                <a:spcPct val="100000"/>
              </a:lnSpc>
              <a:spcBef>
                <a:spcPts val="0"/>
              </a:spcBef>
              <a:spcAft>
                <a:spcPts val="0"/>
              </a:spcAft>
              <a:buSzPts val="1600"/>
              <a:buFont typeface="Raleway Medium"/>
              <a:buNone/>
              <a:defRPr sz="1600">
                <a:latin typeface="Raleway Medium"/>
                <a:ea typeface="Raleway Medium"/>
                <a:cs typeface="Raleway Medium"/>
                <a:sym typeface="Raleway Medium"/>
              </a:defRPr>
            </a:lvl2pPr>
            <a:lvl3pPr lvl="2" algn="ctr" rtl="0">
              <a:lnSpc>
                <a:spcPct val="100000"/>
              </a:lnSpc>
              <a:spcBef>
                <a:spcPts val="0"/>
              </a:spcBef>
              <a:spcAft>
                <a:spcPts val="0"/>
              </a:spcAft>
              <a:buSzPts val="1600"/>
              <a:buFont typeface="Raleway Medium"/>
              <a:buNone/>
              <a:defRPr sz="1600">
                <a:latin typeface="Raleway Medium"/>
                <a:ea typeface="Raleway Medium"/>
                <a:cs typeface="Raleway Medium"/>
                <a:sym typeface="Raleway Medium"/>
              </a:defRPr>
            </a:lvl3pPr>
            <a:lvl4pPr lvl="3" algn="ctr" rtl="0">
              <a:lnSpc>
                <a:spcPct val="100000"/>
              </a:lnSpc>
              <a:spcBef>
                <a:spcPts val="0"/>
              </a:spcBef>
              <a:spcAft>
                <a:spcPts val="0"/>
              </a:spcAft>
              <a:buSzPts val="1600"/>
              <a:buFont typeface="Raleway Medium"/>
              <a:buNone/>
              <a:defRPr sz="1600">
                <a:latin typeface="Raleway Medium"/>
                <a:ea typeface="Raleway Medium"/>
                <a:cs typeface="Raleway Medium"/>
                <a:sym typeface="Raleway Medium"/>
              </a:defRPr>
            </a:lvl4pPr>
            <a:lvl5pPr lvl="4" algn="ctr" rtl="0">
              <a:lnSpc>
                <a:spcPct val="100000"/>
              </a:lnSpc>
              <a:spcBef>
                <a:spcPts val="0"/>
              </a:spcBef>
              <a:spcAft>
                <a:spcPts val="0"/>
              </a:spcAft>
              <a:buSzPts val="1600"/>
              <a:buFont typeface="Raleway Medium"/>
              <a:buNone/>
              <a:defRPr sz="1600">
                <a:latin typeface="Raleway Medium"/>
                <a:ea typeface="Raleway Medium"/>
                <a:cs typeface="Raleway Medium"/>
                <a:sym typeface="Raleway Medium"/>
              </a:defRPr>
            </a:lvl5pPr>
            <a:lvl6pPr lvl="5" algn="ctr" rtl="0">
              <a:lnSpc>
                <a:spcPct val="100000"/>
              </a:lnSpc>
              <a:spcBef>
                <a:spcPts val="0"/>
              </a:spcBef>
              <a:spcAft>
                <a:spcPts val="0"/>
              </a:spcAft>
              <a:buSzPts val="1600"/>
              <a:buFont typeface="Raleway Medium"/>
              <a:buNone/>
              <a:defRPr sz="1600">
                <a:latin typeface="Raleway Medium"/>
                <a:ea typeface="Raleway Medium"/>
                <a:cs typeface="Raleway Medium"/>
                <a:sym typeface="Raleway Medium"/>
              </a:defRPr>
            </a:lvl6pPr>
            <a:lvl7pPr lvl="6" algn="ctr" rtl="0">
              <a:lnSpc>
                <a:spcPct val="100000"/>
              </a:lnSpc>
              <a:spcBef>
                <a:spcPts val="0"/>
              </a:spcBef>
              <a:spcAft>
                <a:spcPts val="0"/>
              </a:spcAft>
              <a:buSzPts val="1600"/>
              <a:buFont typeface="Raleway Medium"/>
              <a:buNone/>
              <a:defRPr sz="1600">
                <a:latin typeface="Raleway Medium"/>
                <a:ea typeface="Raleway Medium"/>
                <a:cs typeface="Raleway Medium"/>
                <a:sym typeface="Raleway Medium"/>
              </a:defRPr>
            </a:lvl7pPr>
            <a:lvl8pPr lvl="7" algn="ctr" rtl="0">
              <a:lnSpc>
                <a:spcPct val="100000"/>
              </a:lnSpc>
              <a:spcBef>
                <a:spcPts val="0"/>
              </a:spcBef>
              <a:spcAft>
                <a:spcPts val="0"/>
              </a:spcAft>
              <a:buSzPts val="1600"/>
              <a:buFont typeface="Raleway Medium"/>
              <a:buNone/>
              <a:defRPr sz="1600">
                <a:latin typeface="Raleway Medium"/>
                <a:ea typeface="Raleway Medium"/>
                <a:cs typeface="Raleway Medium"/>
                <a:sym typeface="Raleway Medium"/>
              </a:defRPr>
            </a:lvl8pPr>
            <a:lvl9pPr lvl="8" algn="ctr" rtl="0">
              <a:lnSpc>
                <a:spcPct val="100000"/>
              </a:lnSpc>
              <a:spcBef>
                <a:spcPts val="0"/>
              </a:spcBef>
              <a:spcAft>
                <a:spcPts val="0"/>
              </a:spcAft>
              <a:buSzPts val="1600"/>
              <a:buFont typeface="Raleway Medium"/>
              <a:buNone/>
              <a:defRPr sz="1600">
                <a:latin typeface="Raleway Medium"/>
                <a:ea typeface="Raleway Medium"/>
                <a:cs typeface="Raleway Medium"/>
                <a:sym typeface="Raleway Medium"/>
              </a:defRPr>
            </a:lvl9pPr>
          </a:lstStyle>
          <a:p>
            <a:endParaRPr dirty="0"/>
          </a:p>
        </p:txBody>
      </p:sp>
    </p:spTree>
    <p:extLst>
      <p:ext uri="{BB962C8B-B14F-4D97-AF65-F5344CB8AC3E}">
        <p14:creationId xmlns:p14="http://schemas.microsoft.com/office/powerpoint/2010/main" val="3203040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4"/>
        <p:cNvGrpSpPr/>
        <p:nvPr/>
      </p:nvGrpSpPr>
      <p:grpSpPr>
        <a:xfrm>
          <a:off x="0" y="0"/>
          <a:ext cx="0" cy="0"/>
          <a:chOff x="0" y="0"/>
          <a:chExt cx="0" cy="0"/>
        </a:xfrm>
      </p:grpSpPr>
      <p:sp>
        <p:nvSpPr>
          <p:cNvPr id="65" name="Google Shape;65;p11"/>
          <p:cNvSpPr txBox="1">
            <a:spLocks noGrp="1"/>
          </p:cNvSpPr>
          <p:nvPr>
            <p:ph type="title" hasCustomPrompt="1"/>
          </p:nvPr>
        </p:nvSpPr>
        <p:spPr>
          <a:xfrm>
            <a:off x="713225" y="1774100"/>
            <a:ext cx="4676100" cy="1098000"/>
          </a:xfrm>
          <a:prstGeom prst="rect">
            <a:avLst/>
          </a:prstGeom>
        </p:spPr>
        <p:txBody>
          <a:bodyPr spcFirstLastPara="1" wrap="square" lIns="91425" tIns="91425" rIns="91425" bIns="91425" anchor="b" anchorCtr="0">
            <a:noAutofit/>
          </a:bodyPr>
          <a:lstStyle>
            <a:lvl1pPr lvl="0" algn="l">
              <a:spcBef>
                <a:spcPts val="0"/>
              </a:spcBef>
              <a:spcAft>
                <a:spcPts val="0"/>
              </a:spcAft>
              <a:buSzPts val="9600"/>
              <a:buNone/>
              <a:defRPr sz="6000">
                <a:latin typeface="Unna" panose="02040503070705020203"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66" name="Google Shape;66;p11"/>
          <p:cNvSpPr txBox="1">
            <a:spLocks noGrp="1"/>
          </p:cNvSpPr>
          <p:nvPr>
            <p:ph type="subTitle" idx="1"/>
          </p:nvPr>
        </p:nvSpPr>
        <p:spPr>
          <a:xfrm>
            <a:off x="713225" y="2872275"/>
            <a:ext cx="4676100" cy="497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528577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2"/>
        <p:cNvGrpSpPr/>
        <p:nvPr/>
      </p:nvGrpSpPr>
      <p:grpSpPr>
        <a:xfrm>
          <a:off x="0" y="0"/>
          <a:ext cx="0" cy="0"/>
          <a:chOff x="0" y="0"/>
          <a:chExt cx="0" cy="0"/>
        </a:xfrm>
      </p:grpSpPr>
      <p:sp>
        <p:nvSpPr>
          <p:cNvPr id="303" name="Google Shape;303;p29"/>
          <p:cNvSpPr txBox="1">
            <a:spLocks noGrp="1"/>
          </p:cNvSpPr>
          <p:nvPr>
            <p:ph type="title" hasCustomPrompt="1"/>
          </p:nvPr>
        </p:nvSpPr>
        <p:spPr>
          <a:xfrm>
            <a:off x="4351975" y="638350"/>
            <a:ext cx="4078800" cy="768900"/>
          </a:xfrm>
          <a:prstGeom prst="rect">
            <a:avLst/>
          </a:prstGeom>
          <a:noFill/>
        </p:spPr>
        <p:txBody>
          <a:bodyPr spcFirstLastPara="1" wrap="square" lIns="91425" tIns="91425" rIns="91425" bIns="91425" anchor="b" anchorCtr="0">
            <a:noAutofit/>
          </a:bodyPr>
          <a:lstStyle>
            <a:lvl1pPr lvl="0" algn="l" rtl="0">
              <a:spcBef>
                <a:spcPts val="0"/>
              </a:spcBef>
              <a:spcAft>
                <a:spcPts val="0"/>
              </a:spcAft>
              <a:buClr>
                <a:schemeClr val="lt1"/>
              </a:buClr>
              <a:buSzPts val="6000"/>
              <a:buNone/>
              <a:defRPr sz="4500">
                <a:latin typeface="Unna" panose="02040503070705020203"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304" name="Google Shape;304;p29"/>
          <p:cNvSpPr txBox="1">
            <a:spLocks noGrp="1"/>
          </p:cNvSpPr>
          <p:nvPr>
            <p:ph type="subTitle" idx="1"/>
          </p:nvPr>
        </p:nvSpPr>
        <p:spPr>
          <a:xfrm>
            <a:off x="4351975" y="1327275"/>
            <a:ext cx="4078800" cy="4191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05" name="Google Shape;305;p29"/>
          <p:cNvSpPr txBox="1">
            <a:spLocks noGrp="1"/>
          </p:cNvSpPr>
          <p:nvPr>
            <p:ph type="title" idx="2" hasCustomPrompt="1"/>
          </p:nvPr>
        </p:nvSpPr>
        <p:spPr>
          <a:xfrm>
            <a:off x="4351975" y="1990612"/>
            <a:ext cx="4078800" cy="768900"/>
          </a:xfrm>
          <a:prstGeom prst="rect">
            <a:avLst/>
          </a:prstGeom>
          <a:noFill/>
        </p:spPr>
        <p:txBody>
          <a:bodyPr spcFirstLastPara="1" wrap="square" lIns="91425" tIns="91425" rIns="91425" bIns="91425" anchor="b" anchorCtr="0">
            <a:noAutofit/>
          </a:bodyPr>
          <a:lstStyle>
            <a:lvl1pPr lvl="0" algn="l" rtl="0">
              <a:spcBef>
                <a:spcPts val="0"/>
              </a:spcBef>
              <a:spcAft>
                <a:spcPts val="0"/>
              </a:spcAft>
              <a:buClr>
                <a:schemeClr val="lt1"/>
              </a:buClr>
              <a:buSzPts val="6000"/>
              <a:buNone/>
              <a:defRPr sz="4500">
                <a:latin typeface="Unna" panose="02040503070705020203"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306" name="Google Shape;306;p29"/>
          <p:cNvSpPr txBox="1">
            <a:spLocks noGrp="1"/>
          </p:cNvSpPr>
          <p:nvPr>
            <p:ph type="subTitle" idx="3"/>
          </p:nvPr>
        </p:nvSpPr>
        <p:spPr>
          <a:xfrm>
            <a:off x="4351975" y="2679529"/>
            <a:ext cx="4078800" cy="4191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07" name="Google Shape;307;p29"/>
          <p:cNvSpPr txBox="1">
            <a:spLocks noGrp="1"/>
          </p:cNvSpPr>
          <p:nvPr>
            <p:ph type="title" idx="4" hasCustomPrompt="1"/>
          </p:nvPr>
        </p:nvSpPr>
        <p:spPr>
          <a:xfrm>
            <a:off x="4351975" y="3342874"/>
            <a:ext cx="4078800" cy="768900"/>
          </a:xfrm>
          <a:prstGeom prst="rect">
            <a:avLst/>
          </a:prstGeom>
          <a:noFill/>
        </p:spPr>
        <p:txBody>
          <a:bodyPr spcFirstLastPara="1" wrap="square" lIns="91425" tIns="91425" rIns="91425" bIns="91425" anchor="b" anchorCtr="0">
            <a:noAutofit/>
          </a:bodyPr>
          <a:lstStyle>
            <a:lvl1pPr lvl="0" algn="l" rtl="0">
              <a:spcBef>
                <a:spcPts val="0"/>
              </a:spcBef>
              <a:spcAft>
                <a:spcPts val="0"/>
              </a:spcAft>
              <a:buClr>
                <a:schemeClr val="lt1"/>
              </a:buClr>
              <a:buSzPts val="6000"/>
              <a:buNone/>
              <a:defRPr sz="4500">
                <a:latin typeface="Unna" panose="02040503070705020203"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308" name="Google Shape;308;p29"/>
          <p:cNvSpPr txBox="1">
            <a:spLocks noGrp="1"/>
          </p:cNvSpPr>
          <p:nvPr>
            <p:ph type="subTitle" idx="5"/>
          </p:nvPr>
        </p:nvSpPr>
        <p:spPr>
          <a:xfrm>
            <a:off x="4351975" y="4031799"/>
            <a:ext cx="4078800" cy="4191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extLst>
      <p:ext uri="{BB962C8B-B14F-4D97-AF65-F5344CB8AC3E}">
        <p14:creationId xmlns:p14="http://schemas.microsoft.com/office/powerpoint/2010/main" val="3653097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2"/>
        <p:cNvGrpSpPr/>
        <p:nvPr/>
      </p:nvGrpSpPr>
      <p:grpSpPr>
        <a:xfrm>
          <a:off x="0" y="0"/>
          <a:ext cx="0" cy="0"/>
          <a:chOff x="0" y="0"/>
          <a:chExt cx="0" cy="0"/>
        </a:xfrm>
      </p:grpSpPr>
      <p:grpSp>
        <p:nvGrpSpPr>
          <p:cNvPr id="43" name="Google Shape;43;p6"/>
          <p:cNvGrpSpPr/>
          <p:nvPr/>
        </p:nvGrpSpPr>
        <p:grpSpPr>
          <a:xfrm>
            <a:off x="-247298" y="-284290"/>
            <a:ext cx="9638600" cy="5868163"/>
            <a:chOff x="-247298" y="-284290"/>
            <a:chExt cx="9638600" cy="5868163"/>
          </a:xfrm>
        </p:grpSpPr>
        <p:sp>
          <p:nvSpPr>
            <p:cNvPr id="44" name="Google Shape;44;p6"/>
            <p:cNvSpPr/>
            <p:nvPr/>
          </p:nvSpPr>
          <p:spPr>
            <a:xfrm>
              <a:off x="-247298" y="4119935"/>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6"/>
            <p:cNvSpPr/>
            <p:nvPr/>
          </p:nvSpPr>
          <p:spPr>
            <a:xfrm>
              <a:off x="293542" y="4615752"/>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68DAF8">
                <a:alpha val="3418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6"/>
            <p:cNvSpPr/>
            <p:nvPr/>
          </p:nvSpPr>
          <p:spPr>
            <a:xfrm flipH="1">
              <a:off x="8552592" y="4119935"/>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dk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flipH="1">
              <a:off x="8011752" y="4615752"/>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9FCBFD">
                <a:alpha val="4114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rot="10800000" flipH="1">
              <a:off x="-125473" y="123489"/>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p:nvPr/>
          </p:nvSpPr>
          <p:spPr>
            <a:xfrm rot="10800000" flipH="1">
              <a:off x="-125483" y="-284290"/>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AFC7FF">
                <a:alpha val="2500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rot="10800000" flipH="1">
              <a:off x="8424002" y="123489"/>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p:nvPr/>
          </p:nvSpPr>
          <p:spPr>
            <a:xfrm rot="10800000" flipH="1">
              <a:off x="8423992" y="-284290"/>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68DAF8">
                <a:alpha val="3418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Unna" panose="02040503070705020203"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2911188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BB4514E-B962-44E0-9D4D-3975FBC64389}" type="datetime1">
              <a:rPr lang="en-US" smtClean="0"/>
              <a:t>1/30/2024</a:t>
            </a:fld>
            <a:endParaRPr lang="en-US"/>
          </a:p>
        </p:txBody>
      </p:sp>
      <p:sp>
        <p:nvSpPr>
          <p:cNvPr id="5" name="Footer Placeholder 4"/>
          <p:cNvSpPr>
            <a:spLocks noGrp="1"/>
          </p:cNvSpPr>
          <p:nvPr>
            <p:ph type="ftr" sz="quarter" idx="11"/>
          </p:nvPr>
        </p:nvSpPr>
        <p:spPr/>
        <p:txBody>
          <a:bodyPr/>
          <a:lstStyle/>
          <a:p>
            <a:r>
              <a:rPr lang="it-IT"/>
              <a:t>Radwa Hassan MD I  AI in Healthcare, Sep 2023</a:t>
            </a:r>
            <a:endParaRPr lang="en-US"/>
          </a:p>
        </p:txBody>
      </p:sp>
      <p:sp>
        <p:nvSpPr>
          <p:cNvPr id="6" name="Slide Number Placeholder 5"/>
          <p:cNvSpPr>
            <a:spLocks noGrp="1"/>
          </p:cNvSpPr>
          <p:nvPr>
            <p:ph type="sldNum" sz="quarter" idx="12"/>
          </p:nvPr>
        </p:nvSpPr>
        <p:spPr/>
        <p:txBody>
          <a:bodyPr/>
          <a:lstStyle/>
          <a:p>
            <a:fld id="{71799FCE-A373-438F-BBD1-F8F2AD144624}" type="slidenum">
              <a:rPr lang="en-US" smtClean="0"/>
              <a:t>‹#›</a:t>
            </a:fld>
            <a:endParaRPr lang="en-US"/>
          </a:p>
        </p:txBody>
      </p:sp>
    </p:spTree>
    <p:extLst>
      <p:ext uri="{BB962C8B-B14F-4D97-AF65-F5344CB8AC3E}">
        <p14:creationId xmlns:p14="http://schemas.microsoft.com/office/powerpoint/2010/main" val="3321484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634CBE-58FE-47A4-AA3D-D65FF0452E55}" type="datetime1">
              <a:rPr lang="en-US" smtClean="0"/>
              <a:t>1/30/2024</a:t>
            </a:fld>
            <a:endParaRPr lang="en-US"/>
          </a:p>
        </p:txBody>
      </p:sp>
      <p:sp>
        <p:nvSpPr>
          <p:cNvPr id="5" name="Footer Placeholder 4"/>
          <p:cNvSpPr>
            <a:spLocks noGrp="1"/>
          </p:cNvSpPr>
          <p:nvPr>
            <p:ph type="ftr" sz="quarter" idx="11"/>
          </p:nvPr>
        </p:nvSpPr>
        <p:spPr/>
        <p:txBody>
          <a:bodyPr/>
          <a:lstStyle/>
          <a:p>
            <a:r>
              <a:rPr lang="it-IT"/>
              <a:t>Radwa Hassan MD I  AI in Healthcare, Sep 2023</a:t>
            </a:r>
            <a:endParaRPr lang="en-US"/>
          </a:p>
        </p:txBody>
      </p:sp>
      <p:sp>
        <p:nvSpPr>
          <p:cNvPr id="6" name="Slide Number Placeholder 5"/>
          <p:cNvSpPr>
            <a:spLocks noGrp="1"/>
          </p:cNvSpPr>
          <p:nvPr>
            <p:ph type="sldNum" sz="quarter" idx="12"/>
          </p:nvPr>
        </p:nvSpPr>
        <p:spPr/>
        <p:txBody>
          <a:bodyPr/>
          <a:lstStyle/>
          <a:p>
            <a:fld id="{71799FCE-A373-438F-BBD1-F8F2AD144624}" type="slidenum">
              <a:rPr lang="en-US" smtClean="0"/>
              <a:t>‹#›</a:t>
            </a:fld>
            <a:endParaRPr lang="en-US"/>
          </a:p>
        </p:txBody>
      </p:sp>
    </p:spTree>
    <p:extLst>
      <p:ext uri="{BB962C8B-B14F-4D97-AF65-F5344CB8AC3E}">
        <p14:creationId xmlns:p14="http://schemas.microsoft.com/office/powerpoint/2010/main" val="963166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30"/>
        <p:cNvGrpSpPr/>
        <p:nvPr/>
      </p:nvGrpSpPr>
      <p:grpSpPr>
        <a:xfrm>
          <a:off x="0" y="0"/>
          <a:ext cx="0" cy="0"/>
          <a:chOff x="0" y="0"/>
          <a:chExt cx="0" cy="0"/>
        </a:xfrm>
      </p:grpSpPr>
      <p:grpSp>
        <p:nvGrpSpPr>
          <p:cNvPr id="231" name="Google Shape;231;p25"/>
          <p:cNvGrpSpPr/>
          <p:nvPr/>
        </p:nvGrpSpPr>
        <p:grpSpPr>
          <a:xfrm>
            <a:off x="-655296" y="3436585"/>
            <a:ext cx="10454595" cy="2311221"/>
            <a:chOff x="-655296" y="3436585"/>
            <a:chExt cx="10454595" cy="2311221"/>
          </a:xfrm>
        </p:grpSpPr>
        <p:sp>
          <p:nvSpPr>
            <p:cNvPr id="232" name="Google Shape;232;p25"/>
            <p:cNvSpPr/>
            <p:nvPr/>
          </p:nvSpPr>
          <p:spPr>
            <a:xfrm rot="10800000" flipH="1">
              <a:off x="-136836" y="3436585"/>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5"/>
            <p:cNvSpPr/>
            <p:nvPr/>
          </p:nvSpPr>
          <p:spPr>
            <a:xfrm>
              <a:off x="183414" y="4540917"/>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5"/>
            <p:cNvSpPr/>
            <p:nvPr/>
          </p:nvSpPr>
          <p:spPr>
            <a:xfrm rot="10800000" flipH="1">
              <a:off x="-655296" y="3903067"/>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68DAF8">
                <a:alpha val="3418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5"/>
            <p:cNvSpPr/>
            <p:nvPr/>
          </p:nvSpPr>
          <p:spPr>
            <a:xfrm rot="10800000">
              <a:off x="8442129" y="3436585"/>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5"/>
            <p:cNvSpPr/>
            <p:nvPr/>
          </p:nvSpPr>
          <p:spPr>
            <a:xfrm flipH="1">
              <a:off x="8121879" y="4540917"/>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5"/>
            <p:cNvSpPr/>
            <p:nvPr/>
          </p:nvSpPr>
          <p:spPr>
            <a:xfrm rot="10800000">
              <a:off x="8960589" y="3903067"/>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68DAF8">
                <a:alpha val="3418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5"/>
            <p:cNvSpPr/>
            <p:nvPr/>
          </p:nvSpPr>
          <p:spPr>
            <a:xfrm rot="10800000">
              <a:off x="7718714" y="4779685"/>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9FCBFD">
                <a:alpha val="4114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5"/>
            <p:cNvSpPr/>
            <p:nvPr/>
          </p:nvSpPr>
          <p:spPr>
            <a:xfrm rot="10800000">
              <a:off x="586589" y="4779685"/>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9FCBFD">
                <a:alpha val="4114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1" name="Google Shape;241;p25"/>
          <p:cNvSpPr txBox="1">
            <a:spLocks noGrp="1"/>
          </p:cNvSpPr>
          <p:nvPr>
            <p:ph type="subTitle" idx="1"/>
          </p:nvPr>
        </p:nvSpPr>
        <p:spPr>
          <a:xfrm>
            <a:off x="4646250" y="1667625"/>
            <a:ext cx="3398400" cy="1899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25"/>
          <p:cNvSpPr txBox="1">
            <a:spLocks noGrp="1"/>
          </p:cNvSpPr>
          <p:nvPr>
            <p:ph type="subTitle" idx="2"/>
          </p:nvPr>
        </p:nvSpPr>
        <p:spPr>
          <a:xfrm>
            <a:off x="1099338" y="1667625"/>
            <a:ext cx="3398400" cy="1899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2" preserve="1">
  <p:cSld name="1_Title and two columns 2">
    <p:spTree>
      <p:nvGrpSpPr>
        <p:cNvPr id="1" name="Shape 230"/>
        <p:cNvGrpSpPr/>
        <p:nvPr/>
      </p:nvGrpSpPr>
      <p:grpSpPr>
        <a:xfrm>
          <a:off x="0" y="0"/>
          <a:ext cx="0" cy="0"/>
          <a:chOff x="0" y="0"/>
          <a:chExt cx="0" cy="0"/>
        </a:xfrm>
      </p:grpSpPr>
      <p:sp>
        <p:nvSpPr>
          <p:cNvPr id="240" name="Google Shape;240;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1" name="Google Shape;241;p25"/>
          <p:cNvSpPr txBox="1">
            <a:spLocks noGrp="1"/>
          </p:cNvSpPr>
          <p:nvPr>
            <p:ph type="subTitle" idx="1"/>
          </p:nvPr>
        </p:nvSpPr>
        <p:spPr>
          <a:xfrm>
            <a:off x="4646250" y="1667625"/>
            <a:ext cx="3398400" cy="1899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25"/>
          <p:cNvSpPr txBox="1">
            <a:spLocks noGrp="1"/>
          </p:cNvSpPr>
          <p:nvPr>
            <p:ph type="subTitle" idx="2"/>
          </p:nvPr>
        </p:nvSpPr>
        <p:spPr>
          <a:xfrm>
            <a:off x="1099338" y="1667625"/>
            <a:ext cx="3398400" cy="1899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93776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reserve="1">
  <p:cSld name="1_Title and three columns">
    <p:spTree>
      <p:nvGrpSpPr>
        <p:cNvPr id="1" name="Shape 243"/>
        <p:cNvGrpSpPr/>
        <p:nvPr/>
      </p:nvGrpSpPr>
      <p:grpSpPr>
        <a:xfrm>
          <a:off x="0" y="0"/>
          <a:ext cx="0" cy="0"/>
          <a:chOff x="0" y="0"/>
          <a:chExt cx="0" cy="0"/>
        </a:xfrm>
      </p:grpSpPr>
      <p:sp>
        <p:nvSpPr>
          <p:cNvPr id="253" name="Google Shape;253;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4" name="Google Shape;254;p26"/>
          <p:cNvSpPr txBox="1">
            <a:spLocks noGrp="1"/>
          </p:cNvSpPr>
          <p:nvPr>
            <p:ph type="subTitle" idx="1"/>
          </p:nvPr>
        </p:nvSpPr>
        <p:spPr>
          <a:xfrm>
            <a:off x="881225" y="2768751"/>
            <a:ext cx="2288100" cy="89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5" name="Google Shape;255;p26"/>
          <p:cNvSpPr txBox="1">
            <a:spLocks noGrp="1"/>
          </p:cNvSpPr>
          <p:nvPr>
            <p:ph type="subTitle" idx="2"/>
          </p:nvPr>
        </p:nvSpPr>
        <p:spPr>
          <a:xfrm>
            <a:off x="3427950" y="2768751"/>
            <a:ext cx="2288100" cy="89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6" name="Google Shape;256;p26"/>
          <p:cNvSpPr txBox="1">
            <a:spLocks noGrp="1"/>
          </p:cNvSpPr>
          <p:nvPr>
            <p:ph type="subTitle" idx="3"/>
          </p:nvPr>
        </p:nvSpPr>
        <p:spPr>
          <a:xfrm>
            <a:off x="5974700" y="2768751"/>
            <a:ext cx="2288100" cy="89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7" name="Google Shape;257;p26"/>
          <p:cNvSpPr txBox="1">
            <a:spLocks noGrp="1"/>
          </p:cNvSpPr>
          <p:nvPr>
            <p:ph type="subTitle" idx="4"/>
          </p:nvPr>
        </p:nvSpPr>
        <p:spPr>
          <a:xfrm>
            <a:off x="881225" y="2250275"/>
            <a:ext cx="22881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b="1">
                <a:solidFill>
                  <a:schemeClr val="dk1"/>
                </a:solidFill>
                <a:latin typeface="Outfit"/>
                <a:ea typeface="Outfit"/>
                <a:cs typeface="Outfit"/>
                <a:sym typeface="Outfi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58" name="Google Shape;258;p26"/>
          <p:cNvSpPr txBox="1">
            <a:spLocks noGrp="1"/>
          </p:cNvSpPr>
          <p:nvPr>
            <p:ph type="subTitle" idx="5"/>
          </p:nvPr>
        </p:nvSpPr>
        <p:spPr>
          <a:xfrm>
            <a:off x="3427954" y="2250275"/>
            <a:ext cx="22881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b="1">
                <a:solidFill>
                  <a:schemeClr val="dk1"/>
                </a:solidFill>
                <a:latin typeface="Outfit"/>
                <a:ea typeface="Outfit"/>
                <a:cs typeface="Outfit"/>
                <a:sym typeface="Outfi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59" name="Google Shape;259;p26"/>
          <p:cNvSpPr txBox="1">
            <a:spLocks noGrp="1"/>
          </p:cNvSpPr>
          <p:nvPr>
            <p:ph type="subTitle" idx="6"/>
          </p:nvPr>
        </p:nvSpPr>
        <p:spPr>
          <a:xfrm>
            <a:off x="5974700" y="2250275"/>
            <a:ext cx="22881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b="1">
                <a:solidFill>
                  <a:schemeClr val="dk1"/>
                </a:solidFill>
                <a:latin typeface="Outfit"/>
                <a:ea typeface="Outfit"/>
                <a:cs typeface="Outfit"/>
                <a:sym typeface="Outfit"/>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4028033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13"/>
        <p:cNvGrpSpPr/>
        <p:nvPr/>
      </p:nvGrpSpPr>
      <p:grpSpPr>
        <a:xfrm>
          <a:off x="0" y="0"/>
          <a:ext cx="0" cy="0"/>
          <a:chOff x="0" y="0"/>
          <a:chExt cx="0" cy="0"/>
        </a:xfrm>
      </p:grpSpPr>
      <p:grpSp>
        <p:nvGrpSpPr>
          <p:cNvPr id="314" name="Google Shape;314;p31"/>
          <p:cNvGrpSpPr/>
          <p:nvPr/>
        </p:nvGrpSpPr>
        <p:grpSpPr>
          <a:xfrm>
            <a:off x="-247298" y="-446215"/>
            <a:ext cx="9638610" cy="6030088"/>
            <a:chOff x="-247298" y="-446215"/>
            <a:chExt cx="9638610" cy="6030088"/>
          </a:xfrm>
        </p:grpSpPr>
        <p:sp>
          <p:nvSpPr>
            <p:cNvPr id="315" name="Google Shape;315;p31"/>
            <p:cNvSpPr/>
            <p:nvPr/>
          </p:nvSpPr>
          <p:spPr>
            <a:xfrm>
              <a:off x="-125573" y="4119935"/>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dk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1"/>
            <p:cNvSpPr/>
            <p:nvPr/>
          </p:nvSpPr>
          <p:spPr>
            <a:xfrm>
              <a:off x="-125583" y="4615752"/>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AFC7FF">
                <a:alpha val="2500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1"/>
            <p:cNvSpPr/>
            <p:nvPr/>
          </p:nvSpPr>
          <p:spPr>
            <a:xfrm rot="10800000" flipH="1">
              <a:off x="-247298" y="49602"/>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1"/>
            <p:cNvSpPr/>
            <p:nvPr/>
          </p:nvSpPr>
          <p:spPr>
            <a:xfrm rot="10800000" flipH="1">
              <a:off x="346967" y="-446215"/>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AFC7FF">
                <a:alpha val="2500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1"/>
            <p:cNvSpPr/>
            <p:nvPr/>
          </p:nvSpPr>
          <p:spPr>
            <a:xfrm rot="10800000">
              <a:off x="7958317" y="-428623"/>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1"/>
            <p:cNvSpPr/>
            <p:nvPr/>
          </p:nvSpPr>
          <p:spPr>
            <a:xfrm rot="10800000">
              <a:off x="8552602" y="49602"/>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9FCBFD">
                <a:alpha val="4114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1"/>
            <p:cNvSpPr/>
            <p:nvPr/>
          </p:nvSpPr>
          <p:spPr>
            <a:xfrm>
              <a:off x="8430777" y="4119935"/>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1"/>
            <p:cNvSpPr/>
            <p:nvPr/>
          </p:nvSpPr>
          <p:spPr>
            <a:xfrm>
              <a:off x="8430767" y="4615752"/>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9FCBFD">
                <a:alpha val="4114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23"/>
        <p:cNvGrpSpPr/>
        <p:nvPr/>
      </p:nvGrpSpPr>
      <p:grpSpPr>
        <a:xfrm>
          <a:off x="0" y="0"/>
          <a:ext cx="0" cy="0"/>
          <a:chOff x="0" y="0"/>
          <a:chExt cx="0" cy="0"/>
        </a:xfrm>
      </p:grpSpPr>
      <p:grpSp>
        <p:nvGrpSpPr>
          <p:cNvPr id="324" name="Google Shape;324;p32"/>
          <p:cNvGrpSpPr/>
          <p:nvPr/>
        </p:nvGrpSpPr>
        <p:grpSpPr>
          <a:xfrm>
            <a:off x="-476796" y="2900252"/>
            <a:ext cx="10097585" cy="2865204"/>
            <a:chOff x="-476796" y="2900252"/>
            <a:chExt cx="10097585" cy="2865204"/>
          </a:xfrm>
        </p:grpSpPr>
        <p:grpSp>
          <p:nvGrpSpPr>
            <p:cNvPr id="325" name="Google Shape;325;p32"/>
            <p:cNvGrpSpPr/>
            <p:nvPr/>
          </p:nvGrpSpPr>
          <p:grpSpPr>
            <a:xfrm>
              <a:off x="-476796" y="2900252"/>
              <a:ext cx="10097585" cy="2865204"/>
              <a:chOff x="-476796" y="2900252"/>
              <a:chExt cx="10097585" cy="2865204"/>
            </a:xfrm>
          </p:grpSpPr>
          <p:sp>
            <p:nvSpPr>
              <p:cNvPr id="326" name="Google Shape;326;p32"/>
              <p:cNvSpPr/>
              <p:nvPr/>
            </p:nvSpPr>
            <p:spPr>
              <a:xfrm rot="10800000" flipH="1">
                <a:off x="-266661" y="2900252"/>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2"/>
              <p:cNvSpPr/>
              <p:nvPr/>
            </p:nvSpPr>
            <p:spPr>
              <a:xfrm>
                <a:off x="-90736" y="4425247"/>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dk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2"/>
              <p:cNvSpPr/>
              <p:nvPr/>
            </p:nvSpPr>
            <p:spPr>
              <a:xfrm>
                <a:off x="-476796" y="3522814"/>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AFC7FF">
                  <a:alpha val="2500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2"/>
              <p:cNvSpPr/>
              <p:nvPr/>
            </p:nvSpPr>
            <p:spPr>
              <a:xfrm rot="10800000">
                <a:off x="8571944" y="2900252"/>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2"/>
              <p:cNvSpPr/>
              <p:nvPr/>
            </p:nvSpPr>
            <p:spPr>
              <a:xfrm flipH="1">
                <a:off x="8396019" y="4425247"/>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2"/>
              <p:cNvSpPr/>
              <p:nvPr/>
            </p:nvSpPr>
            <p:spPr>
              <a:xfrm flipH="1">
                <a:off x="8782079" y="3522814"/>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9FCBFD">
                  <a:alpha val="4114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2"/>
              <p:cNvSpPr/>
              <p:nvPr/>
            </p:nvSpPr>
            <p:spPr>
              <a:xfrm rot="10800000">
                <a:off x="8009979" y="4797335"/>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68DAF8">
                  <a:alpha val="3418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 name="Google Shape;333;p32"/>
            <p:cNvSpPr/>
            <p:nvPr/>
          </p:nvSpPr>
          <p:spPr>
            <a:xfrm rot="10800000" flipH="1">
              <a:off x="293867" y="4797335"/>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68DAF8">
                <a:alpha val="3418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A6943C0-A7A3-4C4C-BEB2-9176DE863005}"/>
              </a:ext>
            </a:extLst>
          </p:cNvPr>
          <p:cNvSpPr>
            <a:spLocks noGrp="1"/>
          </p:cNvSpPr>
          <p:nvPr>
            <p:ph type="pic" sz="quarter" idx="13"/>
          </p:nvPr>
        </p:nvSpPr>
        <p:spPr>
          <a:xfrm>
            <a:off x="2760785" y="0"/>
            <a:ext cx="6383214" cy="5143500"/>
          </a:xfrm>
          <a:custGeom>
            <a:avLst/>
            <a:gdLst>
              <a:gd name="connsiteX0" fmla="*/ 1706880 w 8510952"/>
              <a:gd name="connsiteY0" fmla="*/ 0 h 6858000"/>
              <a:gd name="connsiteX1" fmla="*/ 8510952 w 8510952"/>
              <a:gd name="connsiteY1" fmla="*/ 0 h 6858000"/>
              <a:gd name="connsiteX2" fmla="*/ 8510952 w 8510952"/>
              <a:gd name="connsiteY2" fmla="*/ 6858000 h 6858000"/>
              <a:gd name="connsiteX3" fmla="*/ 0 w 8510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10952" h="6858000">
                <a:moveTo>
                  <a:pt x="1706880" y="0"/>
                </a:moveTo>
                <a:lnTo>
                  <a:pt x="8510952" y="0"/>
                </a:lnTo>
                <a:lnTo>
                  <a:pt x="8510952" y="6858000"/>
                </a:lnTo>
                <a:lnTo>
                  <a:pt x="0" y="6858000"/>
                </a:lnTo>
                <a:close/>
              </a:path>
            </a:pathLst>
          </a:custGeom>
        </p:spPr>
        <p:txBody>
          <a:bodyPr wrap="square" anchor="ctr">
            <a:noAutofit/>
          </a:bodyPr>
          <a:lstStyle>
            <a:lvl1pPr marL="0" indent="0" algn="ctr">
              <a:buNone/>
              <a:defRPr/>
            </a:lvl1pPr>
          </a:lstStyle>
          <a:p>
            <a:r>
              <a:rPr lang="en-US"/>
              <a:t>Click icon to add picture</a:t>
            </a:r>
            <a:endParaRPr lang="en-US" dirty="0"/>
          </a:p>
        </p:txBody>
      </p:sp>
      <p:cxnSp>
        <p:nvCxnSpPr>
          <p:cNvPr id="4" name="Straight Connector 3">
            <a:extLst>
              <a:ext uri="{FF2B5EF4-FFF2-40B4-BE49-F238E27FC236}">
                <a16:creationId xmlns:a16="http://schemas.microsoft.com/office/drawing/2014/main" id="{104F3C93-C085-8A47-9A2A-6AD3F3D69F4E}"/>
              </a:ext>
            </a:extLst>
          </p:cNvPr>
          <p:cNvCxnSpPr/>
          <p:nvPr userDrawn="1"/>
        </p:nvCxnSpPr>
        <p:spPr>
          <a:xfrm flipH="1">
            <a:off x="2632587" y="0"/>
            <a:ext cx="1150374" cy="4568313"/>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941283B3-F5BE-4FDF-829D-D1BE17F71653}"/>
              </a:ext>
            </a:extLst>
          </p:cNvPr>
          <p:cNvSpPr>
            <a:spLocks noGrp="1"/>
          </p:cNvSpPr>
          <p:nvPr>
            <p:ph type="ctrTitle"/>
          </p:nvPr>
        </p:nvSpPr>
        <p:spPr>
          <a:xfrm>
            <a:off x="520262" y="659727"/>
            <a:ext cx="4644669" cy="898634"/>
          </a:xfrm>
          <a:custGeom>
            <a:avLst/>
            <a:gdLst>
              <a:gd name="connsiteX0" fmla="*/ 0 w 6192892"/>
              <a:gd name="connsiteY0" fmla="*/ 0 h 1198179"/>
              <a:gd name="connsiteX1" fmla="*/ 6192892 w 6192892"/>
              <a:gd name="connsiteY1" fmla="*/ 0 h 1198179"/>
              <a:gd name="connsiteX2" fmla="*/ 5947075 w 6192892"/>
              <a:gd name="connsiteY2" fmla="*/ 1198179 h 1198179"/>
              <a:gd name="connsiteX3" fmla="*/ 0 w 6192892"/>
              <a:gd name="connsiteY3" fmla="*/ 1198179 h 1198179"/>
            </a:gdLst>
            <a:ahLst/>
            <a:cxnLst>
              <a:cxn ang="0">
                <a:pos x="connsiteX0" y="connsiteY0"/>
              </a:cxn>
              <a:cxn ang="0">
                <a:pos x="connsiteX1" y="connsiteY1"/>
              </a:cxn>
              <a:cxn ang="0">
                <a:pos x="connsiteX2" y="connsiteY2"/>
              </a:cxn>
              <a:cxn ang="0">
                <a:pos x="connsiteX3" y="connsiteY3"/>
              </a:cxn>
            </a:cxnLst>
            <a:rect l="l" t="t" r="r" b="b"/>
            <a:pathLst>
              <a:path w="6192892" h="1198179">
                <a:moveTo>
                  <a:pt x="0" y="0"/>
                </a:moveTo>
                <a:lnTo>
                  <a:pt x="6192892" y="0"/>
                </a:lnTo>
                <a:lnTo>
                  <a:pt x="5947075" y="1198179"/>
                </a:lnTo>
                <a:lnTo>
                  <a:pt x="0" y="1198179"/>
                </a:lnTo>
                <a:close/>
              </a:path>
            </a:pathLst>
          </a:custGeom>
          <a:solidFill>
            <a:schemeClr val="accent2"/>
          </a:solidFill>
        </p:spPr>
        <p:txBody>
          <a:bodyPr wrap="square" lIns="320040" anchor="ctr">
            <a:noAutofit/>
          </a:bodyPr>
          <a:lstStyle>
            <a:lvl1pPr algn="l">
              <a:defRPr sz="3000" cap="all" spc="225" baseline="0">
                <a:solidFill>
                  <a:schemeClr val="bg1"/>
                </a:solidFill>
                <a:latin typeface="Bahnschrift" panose="020B0502040204020203" pitchFamily="34" charset="0"/>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B641A16B-3688-D842-92F4-5D2C2811539F}"/>
              </a:ext>
            </a:extLst>
          </p:cNvPr>
          <p:cNvSpPr>
            <a:spLocks noGrp="1"/>
          </p:cNvSpPr>
          <p:nvPr>
            <p:ph type="subTitle" idx="1"/>
          </p:nvPr>
        </p:nvSpPr>
        <p:spPr>
          <a:xfrm>
            <a:off x="687012" y="1913865"/>
            <a:ext cx="2214449" cy="2654449"/>
          </a:xfrm>
        </p:spPr>
        <p:txBody>
          <a:bodyPr>
            <a:normAutofit/>
          </a:bodyPr>
          <a:lstStyle>
            <a:lvl1pPr marL="0" indent="0" algn="l">
              <a:lnSpc>
                <a:spcPct val="100000"/>
              </a:lnSpc>
              <a:buNone/>
              <a:defRPr sz="1500" spc="105" baseline="0">
                <a:solidFill>
                  <a:schemeClr val="tx2"/>
                </a:solidFill>
                <a:latin typeface="Tw Cen MT" panose="020B0602020104020603"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A19933E8-EEFC-754B-93AE-557EFF8A79B0}"/>
              </a:ext>
            </a:extLst>
          </p:cNvPr>
          <p:cNvSpPr>
            <a:spLocks noGrp="1"/>
          </p:cNvSpPr>
          <p:nvPr>
            <p:ph type="dt" sz="half" idx="10"/>
          </p:nvPr>
        </p:nvSpPr>
        <p:spPr>
          <a:xfrm>
            <a:off x="285750" y="4767263"/>
            <a:ext cx="1298122" cy="273844"/>
          </a:xfrm>
        </p:spPr>
        <p:txBody>
          <a:bodyPr/>
          <a:lstStyle>
            <a:lvl1pPr>
              <a:defRPr sz="750"/>
            </a:lvl1pPr>
          </a:lstStyle>
          <a:p>
            <a:fld id="{95937ADF-F9E1-BA4B-9DD9-49C1B8F55FAB}" type="datetime1">
              <a:rPr lang="en-US" smtClean="0"/>
              <a:pPr/>
              <a:t>1/30/2024</a:t>
            </a:fld>
            <a:endParaRPr lang="en-US" dirty="0"/>
          </a:p>
        </p:txBody>
      </p:sp>
      <p:sp>
        <p:nvSpPr>
          <p:cNvPr id="8" name="Footer Placeholder 4">
            <a:extLst>
              <a:ext uri="{FF2B5EF4-FFF2-40B4-BE49-F238E27FC236}">
                <a16:creationId xmlns:a16="http://schemas.microsoft.com/office/drawing/2014/main" id="{F21EDEC1-EB5D-6C48-A2AB-048088167CCD}"/>
              </a:ext>
            </a:extLst>
          </p:cNvPr>
          <p:cNvSpPr>
            <a:spLocks noGrp="1"/>
          </p:cNvSpPr>
          <p:nvPr>
            <p:ph type="ftr" sz="quarter" idx="11"/>
          </p:nvPr>
        </p:nvSpPr>
        <p:spPr>
          <a:xfrm>
            <a:off x="3028950" y="4767263"/>
            <a:ext cx="3086100" cy="273844"/>
          </a:xfrm>
        </p:spPr>
        <p:txBody>
          <a:bodyPr/>
          <a:lstStyle>
            <a:lvl1pPr>
              <a:defRPr sz="750">
                <a:solidFill>
                  <a:schemeClr val="bg1"/>
                </a:solidFill>
              </a:defRPr>
            </a:lvl1pPr>
          </a:lstStyle>
          <a:p>
            <a:r>
              <a:rPr lang="en-US" dirty="0"/>
              <a:t>PRESENTATION TITLE</a:t>
            </a:r>
          </a:p>
        </p:txBody>
      </p:sp>
      <p:sp>
        <p:nvSpPr>
          <p:cNvPr id="9" name="Slide Number Placeholder 5">
            <a:extLst>
              <a:ext uri="{FF2B5EF4-FFF2-40B4-BE49-F238E27FC236}">
                <a16:creationId xmlns:a16="http://schemas.microsoft.com/office/drawing/2014/main" id="{E33BD7B8-5805-4D48-B17D-88E5EE750600}"/>
              </a:ext>
            </a:extLst>
          </p:cNvPr>
          <p:cNvSpPr>
            <a:spLocks noGrp="1"/>
          </p:cNvSpPr>
          <p:nvPr>
            <p:ph type="sldNum" sz="quarter" idx="12"/>
          </p:nvPr>
        </p:nvSpPr>
        <p:spPr>
          <a:xfrm>
            <a:off x="7703506" y="4767263"/>
            <a:ext cx="1154744" cy="273844"/>
          </a:xfrm>
        </p:spPr>
        <p:txBody>
          <a:bodyPr/>
          <a:lstStyle>
            <a:lvl1pPr>
              <a:defRPr sz="750">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3683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bg>
      <p:bgPr>
        <a:solidFill>
          <a:schemeClr val="bg1"/>
        </a:solidFill>
        <a:effectLst/>
      </p:bgPr>
    </p:bg>
    <p:spTree>
      <p:nvGrpSpPr>
        <p:cNvPr id="1" name="Shape 19"/>
        <p:cNvGrpSpPr/>
        <p:nvPr/>
      </p:nvGrpSpPr>
      <p:grpSpPr>
        <a:xfrm>
          <a:off x="0" y="0"/>
          <a:ext cx="0" cy="0"/>
          <a:chOff x="0" y="0"/>
          <a:chExt cx="0" cy="0"/>
        </a:xfrm>
      </p:grpSpPr>
      <p:sp>
        <p:nvSpPr>
          <p:cNvPr id="22" name="Google Shape;22;p4"/>
          <p:cNvSpPr txBox="1">
            <a:spLocks noGrp="1"/>
          </p:cNvSpPr>
          <p:nvPr>
            <p:ph type="title"/>
          </p:nvPr>
        </p:nvSpPr>
        <p:spPr>
          <a:xfrm>
            <a:off x="713225" y="539525"/>
            <a:ext cx="7717500" cy="4782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atin typeface="+mj-lt"/>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dirty="0"/>
          </a:p>
        </p:txBody>
      </p:sp>
      <p:sp>
        <p:nvSpPr>
          <p:cNvPr id="23" name="Google Shape;23;p4"/>
          <p:cNvSpPr txBox="1">
            <a:spLocks noGrp="1"/>
          </p:cNvSpPr>
          <p:nvPr>
            <p:ph type="body" idx="1"/>
          </p:nvPr>
        </p:nvSpPr>
        <p:spPr>
          <a:xfrm>
            <a:off x="713250" y="1297400"/>
            <a:ext cx="7717500" cy="3327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atin typeface="+mj-lt"/>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Tree>
    <p:extLst>
      <p:ext uri="{BB962C8B-B14F-4D97-AF65-F5344CB8AC3E}">
        <p14:creationId xmlns:p14="http://schemas.microsoft.com/office/powerpoint/2010/main" val="3864551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bg>
      <p:bgPr>
        <a:solidFill>
          <a:schemeClr val="bg1"/>
        </a:solidFill>
        <a:effectLst/>
      </p:bgPr>
    </p:bg>
    <p:spTree>
      <p:nvGrpSpPr>
        <p:cNvPr id="1" name="Shape 19"/>
        <p:cNvGrpSpPr/>
        <p:nvPr/>
      </p:nvGrpSpPr>
      <p:grpSpPr>
        <a:xfrm>
          <a:off x="0" y="0"/>
          <a:ext cx="0" cy="0"/>
          <a:chOff x="0" y="0"/>
          <a:chExt cx="0" cy="0"/>
        </a:xfrm>
      </p:grpSpPr>
      <p:pic>
        <p:nvPicPr>
          <p:cNvPr id="21" name="Google Shape;21;p4"/>
          <p:cNvPicPr preferRelativeResize="0"/>
          <p:nvPr/>
        </p:nvPicPr>
        <p:blipFill rotWithShape="1">
          <a:blip r:embed="rId2">
            <a:alphaModFix/>
            <a:duotone>
              <a:prstClr val="black"/>
              <a:schemeClr val="tx2">
                <a:tint val="45000"/>
                <a:satMod val="400000"/>
              </a:schemeClr>
            </a:duotone>
          </a:blip>
          <a:srcRect l="74275" t="56458"/>
          <a:stretch/>
        </p:blipFill>
        <p:spPr>
          <a:xfrm rot="10800000">
            <a:off x="-27587" y="-28787"/>
            <a:ext cx="2371090" cy="2271430"/>
          </a:xfrm>
          <a:prstGeom prst="rect">
            <a:avLst/>
          </a:prstGeom>
          <a:noFill/>
          <a:ln>
            <a:noFill/>
          </a:ln>
        </p:spPr>
      </p:pic>
      <p:sp>
        <p:nvSpPr>
          <p:cNvPr id="22" name="Google Shape;22;p4"/>
          <p:cNvSpPr txBox="1">
            <a:spLocks noGrp="1"/>
          </p:cNvSpPr>
          <p:nvPr>
            <p:ph type="title"/>
          </p:nvPr>
        </p:nvSpPr>
        <p:spPr>
          <a:xfrm>
            <a:off x="713225" y="539525"/>
            <a:ext cx="7717500" cy="4782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atin typeface="+mj-lt"/>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dirty="0"/>
          </a:p>
        </p:txBody>
      </p:sp>
      <p:sp>
        <p:nvSpPr>
          <p:cNvPr id="23" name="Google Shape;23;p4"/>
          <p:cNvSpPr txBox="1">
            <a:spLocks noGrp="1"/>
          </p:cNvSpPr>
          <p:nvPr>
            <p:ph type="body" idx="1"/>
          </p:nvPr>
        </p:nvSpPr>
        <p:spPr>
          <a:xfrm>
            <a:off x="713250" y="1297400"/>
            <a:ext cx="7717500" cy="3327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atin typeface="+mj-lt"/>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pic>
        <p:nvPicPr>
          <p:cNvPr id="2" name="Google Shape;21;p4">
            <a:extLst>
              <a:ext uri="{FF2B5EF4-FFF2-40B4-BE49-F238E27FC236}">
                <a16:creationId xmlns:a16="http://schemas.microsoft.com/office/drawing/2014/main" id="{42FBD31F-E4C2-1670-8F60-0821F460B35A}"/>
              </a:ext>
            </a:extLst>
          </p:cNvPr>
          <p:cNvPicPr preferRelativeResize="0"/>
          <p:nvPr userDrawn="1"/>
        </p:nvPicPr>
        <p:blipFill rotWithShape="1">
          <a:blip r:embed="rId2">
            <a:alphaModFix/>
            <a:duotone>
              <a:prstClr val="black"/>
              <a:schemeClr val="tx2">
                <a:tint val="45000"/>
                <a:satMod val="400000"/>
              </a:schemeClr>
            </a:duotone>
          </a:blip>
          <a:srcRect l="74275" t="56458"/>
          <a:stretch/>
        </p:blipFill>
        <p:spPr>
          <a:xfrm>
            <a:off x="6772910" y="2912198"/>
            <a:ext cx="2371090" cy="2271430"/>
          </a:xfrm>
          <a:prstGeom prst="rect">
            <a:avLst/>
          </a:prstGeom>
          <a:noFill/>
          <a:ln>
            <a:noFill/>
          </a:ln>
        </p:spPr>
      </p:pic>
    </p:spTree>
    <p:extLst>
      <p:ext uri="{BB962C8B-B14F-4D97-AF65-F5344CB8AC3E}">
        <p14:creationId xmlns:p14="http://schemas.microsoft.com/office/powerpoint/2010/main" val="809840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Outfit"/>
              <a:buNone/>
              <a:defRPr sz="3500" b="1">
                <a:solidFill>
                  <a:schemeClr val="dk1"/>
                </a:solidFill>
                <a:latin typeface="Outfit"/>
                <a:ea typeface="Outfit"/>
                <a:cs typeface="Outfit"/>
                <a:sym typeface="Outfit"/>
              </a:defRPr>
            </a:lvl1pPr>
            <a:lvl2pPr lvl="1" rtl="0">
              <a:spcBef>
                <a:spcPts val="0"/>
              </a:spcBef>
              <a:spcAft>
                <a:spcPts val="0"/>
              </a:spcAft>
              <a:buClr>
                <a:schemeClr val="dk1"/>
              </a:buClr>
              <a:buSzPts val="3500"/>
              <a:buFont typeface="Outfit Medium"/>
              <a:buNone/>
              <a:defRPr sz="3500">
                <a:solidFill>
                  <a:schemeClr val="dk1"/>
                </a:solidFill>
                <a:latin typeface="Outfit Medium"/>
                <a:ea typeface="Outfit Medium"/>
                <a:cs typeface="Outfit Medium"/>
                <a:sym typeface="Outfit Medium"/>
              </a:defRPr>
            </a:lvl2pPr>
            <a:lvl3pPr lvl="2" rtl="0">
              <a:spcBef>
                <a:spcPts val="0"/>
              </a:spcBef>
              <a:spcAft>
                <a:spcPts val="0"/>
              </a:spcAft>
              <a:buClr>
                <a:schemeClr val="dk1"/>
              </a:buClr>
              <a:buSzPts val="3500"/>
              <a:buFont typeface="Outfit Medium"/>
              <a:buNone/>
              <a:defRPr sz="3500">
                <a:solidFill>
                  <a:schemeClr val="dk1"/>
                </a:solidFill>
                <a:latin typeface="Outfit Medium"/>
                <a:ea typeface="Outfit Medium"/>
                <a:cs typeface="Outfit Medium"/>
                <a:sym typeface="Outfit Medium"/>
              </a:defRPr>
            </a:lvl3pPr>
            <a:lvl4pPr lvl="3" rtl="0">
              <a:spcBef>
                <a:spcPts val="0"/>
              </a:spcBef>
              <a:spcAft>
                <a:spcPts val="0"/>
              </a:spcAft>
              <a:buClr>
                <a:schemeClr val="dk1"/>
              </a:buClr>
              <a:buSzPts val="3500"/>
              <a:buFont typeface="Outfit Medium"/>
              <a:buNone/>
              <a:defRPr sz="3500">
                <a:solidFill>
                  <a:schemeClr val="dk1"/>
                </a:solidFill>
                <a:latin typeface="Outfit Medium"/>
                <a:ea typeface="Outfit Medium"/>
                <a:cs typeface="Outfit Medium"/>
                <a:sym typeface="Outfit Medium"/>
              </a:defRPr>
            </a:lvl4pPr>
            <a:lvl5pPr lvl="4" rtl="0">
              <a:spcBef>
                <a:spcPts val="0"/>
              </a:spcBef>
              <a:spcAft>
                <a:spcPts val="0"/>
              </a:spcAft>
              <a:buClr>
                <a:schemeClr val="dk1"/>
              </a:buClr>
              <a:buSzPts val="3500"/>
              <a:buFont typeface="Outfit Medium"/>
              <a:buNone/>
              <a:defRPr sz="3500">
                <a:solidFill>
                  <a:schemeClr val="dk1"/>
                </a:solidFill>
                <a:latin typeface="Outfit Medium"/>
                <a:ea typeface="Outfit Medium"/>
                <a:cs typeface="Outfit Medium"/>
                <a:sym typeface="Outfit Medium"/>
              </a:defRPr>
            </a:lvl5pPr>
            <a:lvl6pPr lvl="5" rtl="0">
              <a:spcBef>
                <a:spcPts val="0"/>
              </a:spcBef>
              <a:spcAft>
                <a:spcPts val="0"/>
              </a:spcAft>
              <a:buClr>
                <a:schemeClr val="dk1"/>
              </a:buClr>
              <a:buSzPts val="3500"/>
              <a:buFont typeface="Outfit Medium"/>
              <a:buNone/>
              <a:defRPr sz="3500">
                <a:solidFill>
                  <a:schemeClr val="dk1"/>
                </a:solidFill>
                <a:latin typeface="Outfit Medium"/>
                <a:ea typeface="Outfit Medium"/>
                <a:cs typeface="Outfit Medium"/>
                <a:sym typeface="Outfit Medium"/>
              </a:defRPr>
            </a:lvl6pPr>
            <a:lvl7pPr lvl="6" rtl="0">
              <a:spcBef>
                <a:spcPts val="0"/>
              </a:spcBef>
              <a:spcAft>
                <a:spcPts val="0"/>
              </a:spcAft>
              <a:buClr>
                <a:schemeClr val="dk1"/>
              </a:buClr>
              <a:buSzPts val="3500"/>
              <a:buFont typeface="Outfit Medium"/>
              <a:buNone/>
              <a:defRPr sz="3500">
                <a:solidFill>
                  <a:schemeClr val="dk1"/>
                </a:solidFill>
                <a:latin typeface="Outfit Medium"/>
                <a:ea typeface="Outfit Medium"/>
                <a:cs typeface="Outfit Medium"/>
                <a:sym typeface="Outfit Medium"/>
              </a:defRPr>
            </a:lvl7pPr>
            <a:lvl8pPr lvl="7" rtl="0">
              <a:spcBef>
                <a:spcPts val="0"/>
              </a:spcBef>
              <a:spcAft>
                <a:spcPts val="0"/>
              </a:spcAft>
              <a:buClr>
                <a:schemeClr val="dk1"/>
              </a:buClr>
              <a:buSzPts val="3500"/>
              <a:buFont typeface="Outfit Medium"/>
              <a:buNone/>
              <a:defRPr sz="3500">
                <a:solidFill>
                  <a:schemeClr val="dk1"/>
                </a:solidFill>
                <a:latin typeface="Outfit Medium"/>
                <a:ea typeface="Outfit Medium"/>
                <a:cs typeface="Outfit Medium"/>
                <a:sym typeface="Outfit Medium"/>
              </a:defRPr>
            </a:lvl8pPr>
            <a:lvl9pPr lvl="8" rtl="0">
              <a:spcBef>
                <a:spcPts val="0"/>
              </a:spcBef>
              <a:spcAft>
                <a:spcPts val="0"/>
              </a:spcAft>
              <a:buClr>
                <a:schemeClr val="dk1"/>
              </a:buClr>
              <a:buSzPts val="3500"/>
              <a:buFont typeface="Outfit Medium"/>
              <a:buNone/>
              <a:defRPr sz="3500">
                <a:solidFill>
                  <a:schemeClr val="dk1"/>
                </a:solidFill>
                <a:latin typeface="Outfit Medium"/>
                <a:ea typeface="Outfit Medium"/>
                <a:cs typeface="Outfit Medium"/>
                <a:sym typeface="Outfit Medium"/>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71" r:id="rId2"/>
    <p:sldLayoutId id="2147483686" r:id="rId3"/>
    <p:sldLayoutId id="2147483685" r:id="rId4"/>
    <p:sldLayoutId id="2147483677" r:id="rId5"/>
    <p:sldLayoutId id="2147483678" r:id="rId6"/>
    <p:sldLayoutId id="2147483684"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2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 &amp; Big Data: Understanding The Synergies | Squadery Insights">
            <a:extLst>
              <a:ext uri="{FF2B5EF4-FFF2-40B4-BE49-F238E27FC236}">
                <a16:creationId xmlns:a16="http://schemas.microsoft.com/office/drawing/2014/main" id="{C4A0F2CB-4B37-7536-A025-81D55ED8555F}"/>
              </a:ext>
            </a:extLst>
          </p:cNvPr>
          <p:cNvPicPr>
            <a:picLocks noChangeAspect="1" noChangeArrowheads="1"/>
          </p:cNvPicPr>
          <p:nvPr/>
        </p:nvPicPr>
        <p:blipFill rotWithShape="1">
          <a:blip r:embed="rId3">
            <a:alphaModFix amt="21000"/>
            <a:duotone>
              <a:schemeClr val="bg2">
                <a:shade val="45000"/>
                <a:satMod val="135000"/>
              </a:schemeClr>
              <a:prstClr val="white"/>
            </a:duotone>
            <a:extLst>
              <a:ext uri="{28A0092B-C50C-407E-A947-70E740481C1C}">
                <a14:useLocalDpi xmlns:a14="http://schemas.microsoft.com/office/drawing/2010/main" val="0"/>
              </a:ext>
            </a:extLst>
          </a:blip>
          <a:srcRect l="14903" t="11683" r="1" b="24810"/>
          <a:stretch/>
        </p:blipFill>
        <p:spPr bwMode="auto">
          <a:xfrm>
            <a:off x="0" y="0"/>
            <a:ext cx="9189419"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Diagonal Corners Snipped 2">
            <a:extLst>
              <a:ext uri="{FF2B5EF4-FFF2-40B4-BE49-F238E27FC236}">
                <a16:creationId xmlns:a16="http://schemas.microsoft.com/office/drawing/2014/main" id="{4C1ACD2C-F6B5-F348-E796-4E268CC7FEA1}"/>
              </a:ext>
            </a:extLst>
          </p:cNvPr>
          <p:cNvSpPr/>
          <p:nvPr/>
        </p:nvSpPr>
        <p:spPr>
          <a:xfrm rot="16200000" flipV="1">
            <a:off x="4210186" y="1132039"/>
            <a:ext cx="751018" cy="735980"/>
          </a:xfrm>
          <a:prstGeom prst="snip2DiagRect">
            <a:avLst>
              <a:gd name="adj1" fmla="val 0"/>
              <a:gd name="adj2" fmla="val 2167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0" name="Rectangle: Diagonal Corners Snipped 9">
            <a:extLst>
              <a:ext uri="{FF2B5EF4-FFF2-40B4-BE49-F238E27FC236}">
                <a16:creationId xmlns:a16="http://schemas.microsoft.com/office/drawing/2014/main" id="{3CC4776A-917B-1750-8807-6D93091657A4}"/>
              </a:ext>
            </a:extLst>
          </p:cNvPr>
          <p:cNvSpPr/>
          <p:nvPr/>
        </p:nvSpPr>
        <p:spPr>
          <a:xfrm rot="16200000" flipV="1">
            <a:off x="3768733" y="-1817118"/>
            <a:ext cx="1988024" cy="6751811"/>
          </a:xfrm>
          <a:prstGeom prst="snip2DiagRect">
            <a:avLst>
              <a:gd name="adj1" fmla="val 0"/>
              <a:gd name="adj2" fmla="val 21679"/>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C46CEF6B-1B33-6FE6-DA80-F792D1F5F01F}"/>
              </a:ext>
            </a:extLst>
          </p:cNvPr>
          <p:cNvSpPr/>
          <p:nvPr/>
        </p:nvSpPr>
        <p:spPr>
          <a:xfrm rot="16200000">
            <a:off x="2071312" y="-1934405"/>
            <a:ext cx="4988954" cy="9012308"/>
          </a:xfrm>
          <a:prstGeom prst="snip2DiagRect">
            <a:avLst>
              <a:gd name="adj1" fmla="val 0"/>
              <a:gd name="adj2" fmla="val 21679"/>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 name="Title 1"/>
          <p:cNvSpPr>
            <a:spLocks noGrp="1"/>
          </p:cNvSpPr>
          <p:nvPr>
            <p:ph type="ctrTitle"/>
          </p:nvPr>
        </p:nvSpPr>
        <p:spPr>
          <a:xfrm>
            <a:off x="1386839" y="715256"/>
            <a:ext cx="6473142" cy="1790769"/>
          </a:xfrm>
        </p:spPr>
        <p:txBody>
          <a:bodyPr>
            <a:noAutofit/>
          </a:bodyPr>
          <a:lstStyle/>
          <a:p>
            <a:pPr algn="r" rtl="1"/>
            <a:r>
              <a:rPr lang="ar-EG" sz="3600" dirty="0">
                <a:solidFill>
                  <a:schemeClr val="bg1"/>
                </a:solidFill>
                <a:latin typeface="Times New Roman" panose="02020603050405020304" pitchFamily="18" charset="0"/>
                <a:cs typeface="Times New Roman" panose="02020603050405020304" pitchFamily="18" charset="0"/>
              </a:rPr>
              <a:t>الذكاء الاصطناعي والفحص المجتمعي وتحليل البيانات الضخمة واستخدام نظم المعلومات الجغرافية </a:t>
            </a:r>
            <a:r>
              <a:rPr lang="en-US" sz="3600" dirty="0">
                <a:solidFill>
                  <a:schemeClr val="bg1"/>
                </a:solidFill>
                <a:latin typeface="Times New Roman" panose="02020603050405020304" pitchFamily="18" charset="0"/>
                <a:cs typeface="Times New Roman" panose="02020603050405020304" pitchFamily="18" charset="0"/>
              </a:rPr>
              <a:t>GIS </a:t>
            </a:r>
          </a:p>
        </p:txBody>
      </p:sp>
      <p:sp>
        <p:nvSpPr>
          <p:cNvPr id="5" name="Rectangle 4">
            <a:extLst>
              <a:ext uri="{FF2B5EF4-FFF2-40B4-BE49-F238E27FC236}">
                <a16:creationId xmlns:a16="http://schemas.microsoft.com/office/drawing/2014/main" id="{FF0A2B78-8CBB-42B3-6E7B-58B6F0D31756}"/>
              </a:ext>
            </a:extLst>
          </p:cNvPr>
          <p:cNvSpPr/>
          <p:nvPr/>
        </p:nvSpPr>
        <p:spPr>
          <a:xfrm>
            <a:off x="3735723" y="2977583"/>
            <a:ext cx="1672555" cy="3962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8">
            <a:extLst>
              <a:ext uri="{FF2B5EF4-FFF2-40B4-BE49-F238E27FC236}">
                <a16:creationId xmlns:a16="http://schemas.microsoft.com/office/drawing/2014/main" id="{AC3FD019-0961-966B-983C-6B13B434BD68}"/>
              </a:ext>
            </a:extLst>
          </p:cNvPr>
          <p:cNvSpPr>
            <a:spLocks noGrp="1"/>
          </p:cNvSpPr>
          <p:nvPr>
            <p:ph type="ftr" sz="quarter" idx="11"/>
          </p:nvPr>
        </p:nvSpPr>
        <p:spPr/>
        <p:txBody>
          <a:bodyPr/>
          <a:lstStyle/>
          <a:p>
            <a:r>
              <a:rPr lang="en-US" dirty="0">
                <a:solidFill>
                  <a:schemeClr val="accent4">
                    <a:lumMod val="65000"/>
                  </a:schemeClr>
                </a:solidFill>
              </a:rPr>
              <a:t>.</a:t>
            </a:r>
          </a:p>
        </p:txBody>
      </p:sp>
      <p:sp>
        <p:nvSpPr>
          <p:cNvPr id="4" name="Rectangle: Single Corner Snipped 3">
            <a:extLst>
              <a:ext uri="{FF2B5EF4-FFF2-40B4-BE49-F238E27FC236}">
                <a16:creationId xmlns:a16="http://schemas.microsoft.com/office/drawing/2014/main" id="{E89A0F93-C50F-D4CD-042E-F88DC7DECFAC}"/>
              </a:ext>
            </a:extLst>
          </p:cNvPr>
          <p:cNvSpPr/>
          <p:nvPr/>
        </p:nvSpPr>
        <p:spPr>
          <a:xfrm flipH="1" flipV="1">
            <a:off x="2395435" y="2518899"/>
            <a:ext cx="5743215" cy="285362"/>
          </a:xfrm>
          <a:prstGeom prst="snip1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4464D5D5-D7AA-9888-83A2-91C548538FC7}"/>
              </a:ext>
            </a:extLst>
          </p:cNvPr>
          <p:cNvSpPr/>
          <p:nvPr/>
        </p:nvSpPr>
        <p:spPr>
          <a:xfrm>
            <a:off x="3735722" y="2951552"/>
            <a:ext cx="1672556" cy="461665"/>
          </a:xfrm>
          <a:prstGeom prst="rect">
            <a:avLst/>
          </a:prstGeom>
        </p:spPr>
        <p:txBody>
          <a:bodyPr wrap="square">
            <a:spAutoFit/>
          </a:bodyPr>
          <a:lstStyle/>
          <a:p>
            <a:pPr marL="0" lvl="0" indent="0" algn="ctr" rtl="1"/>
            <a:r>
              <a:rPr lang="ar-SA" sz="2400" b="1" dirty="0">
                <a:solidFill>
                  <a:schemeClr val="tx2">
                    <a:lumMod val="25000"/>
                  </a:schemeClr>
                </a:solidFill>
                <a:cs typeface="+mj-cs"/>
              </a:rPr>
              <a:t>رضوى حسن</a:t>
            </a:r>
            <a:endParaRPr lang="ar-EG" dirty="0">
              <a:cs typeface="+mj-cs"/>
            </a:endParaRPr>
          </a:p>
        </p:txBody>
      </p:sp>
      <p:sp>
        <p:nvSpPr>
          <p:cNvPr id="7" name="Rectangle 6">
            <a:extLst>
              <a:ext uri="{FF2B5EF4-FFF2-40B4-BE49-F238E27FC236}">
                <a16:creationId xmlns:a16="http://schemas.microsoft.com/office/drawing/2014/main" id="{5B3FB8CB-6156-FEA5-29C7-C52C360414B9}"/>
              </a:ext>
            </a:extLst>
          </p:cNvPr>
          <p:cNvSpPr/>
          <p:nvPr/>
        </p:nvSpPr>
        <p:spPr>
          <a:xfrm>
            <a:off x="2098039" y="3250345"/>
            <a:ext cx="3630769" cy="1815882"/>
          </a:xfrm>
          <a:prstGeom prst="rect">
            <a:avLst/>
          </a:prstGeom>
        </p:spPr>
        <p:txBody>
          <a:bodyPr wrap="square">
            <a:spAutoFit/>
          </a:bodyPr>
          <a:lstStyle/>
          <a:p>
            <a:pPr algn="ctr" rtl="1"/>
            <a:endParaRPr lang="ar-SA" b="1" dirty="0">
              <a:cs typeface="+mj-cs"/>
            </a:endParaRPr>
          </a:p>
          <a:p>
            <a:pPr marL="285750" indent="-285750" algn="r" rtl="1">
              <a:buFont typeface="Arial" panose="020B0604020202020204" pitchFamily="34" charset="0"/>
              <a:buChar char="•"/>
            </a:pPr>
            <a:r>
              <a:rPr lang="ar-EG" dirty="0">
                <a:cs typeface="+mj-cs"/>
              </a:rPr>
              <a:t>مستشار الصحة الرقمية والتطبيب عن بعد</a:t>
            </a:r>
          </a:p>
          <a:p>
            <a:pPr marL="285750" indent="-285750" algn="r" rtl="1">
              <a:buFont typeface="Arial" panose="020B0604020202020204" pitchFamily="34" charset="0"/>
              <a:buChar char="•"/>
            </a:pPr>
            <a:r>
              <a:rPr lang="ar-EG" dirty="0">
                <a:cs typeface="+mj-cs"/>
              </a:rPr>
              <a:t>مسؤول التخطيط الاستراتيجي</a:t>
            </a:r>
          </a:p>
          <a:p>
            <a:pPr marL="285750" indent="-285750" algn="r" rtl="1">
              <a:buFont typeface="Arial" panose="020B0604020202020204" pitchFamily="34" charset="0"/>
              <a:buChar char="•"/>
            </a:pPr>
            <a:r>
              <a:rPr lang="en-US" sz="1200" dirty="0">
                <a:cs typeface="+mj-cs"/>
              </a:rPr>
              <a:t>MD</a:t>
            </a:r>
            <a:r>
              <a:rPr lang="ar-EG" dirty="0">
                <a:cs typeface="+mj-cs"/>
              </a:rPr>
              <a:t>،</a:t>
            </a:r>
            <a:r>
              <a:rPr lang="en-US" sz="1200" dirty="0">
                <a:cs typeface="+mj-cs"/>
              </a:rPr>
              <a:t> PhD</a:t>
            </a:r>
            <a:endParaRPr lang="en-US" dirty="0">
              <a:cs typeface="+mj-cs"/>
            </a:endParaRPr>
          </a:p>
          <a:p>
            <a:pPr marL="285750" indent="-285750" algn="r" rtl="1">
              <a:buFont typeface="Arial" panose="020B0604020202020204" pitchFamily="34" charset="0"/>
              <a:buChar char="•"/>
            </a:pPr>
            <a:r>
              <a:rPr lang="ar-EG" dirty="0">
                <a:cs typeface="+mj-cs"/>
              </a:rPr>
              <a:t>كلية الطب، جامعة القاهرة</a:t>
            </a:r>
          </a:p>
          <a:p>
            <a:pPr marL="285750" indent="-285750" algn="r" rtl="1">
              <a:buFont typeface="Arial" panose="020B0604020202020204" pitchFamily="34" charset="0"/>
              <a:buChar char="•"/>
            </a:pPr>
            <a:r>
              <a:rPr lang="ar-EG" dirty="0">
                <a:cs typeface="+mj-cs"/>
              </a:rPr>
              <a:t>عضو مجلس إدارة فرع التعليم الطبي بالجمعية الطبية المصرية</a:t>
            </a:r>
            <a:endParaRPr lang="en-US" dirty="0">
              <a:cs typeface="+mj-cs"/>
            </a:endParaRPr>
          </a:p>
          <a:p>
            <a:pPr marL="285750" indent="-285750" algn="r" rtl="1">
              <a:buFont typeface="Arial" panose="020B0604020202020204" pitchFamily="34" charset="0"/>
              <a:buChar char="•"/>
            </a:pPr>
            <a:r>
              <a:rPr lang="ar-EG" dirty="0">
                <a:cs typeface="+mj-cs"/>
              </a:rPr>
              <a:t>مؤسس مجتمع الصحة الرقمية والذكاء الاصطناعي</a:t>
            </a:r>
          </a:p>
        </p:txBody>
      </p:sp>
    </p:spTree>
    <p:extLst>
      <p:ext uri="{BB962C8B-B14F-4D97-AF65-F5344CB8AC3E}">
        <p14:creationId xmlns:p14="http://schemas.microsoft.com/office/powerpoint/2010/main" val="1729112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52"/>
          <p:cNvSpPr/>
          <p:nvPr/>
        </p:nvSpPr>
        <p:spPr>
          <a:xfrm>
            <a:off x="2757270" y="2876959"/>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2"/>
          <p:cNvSpPr txBox="1">
            <a:spLocks noGrp="1"/>
          </p:cNvSpPr>
          <p:nvPr>
            <p:ph type="subTitle" idx="1"/>
          </p:nvPr>
        </p:nvSpPr>
        <p:spPr>
          <a:xfrm>
            <a:off x="6537046" y="704112"/>
            <a:ext cx="1657278" cy="1449854"/>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EG" sz="1800" dirty="0">
                <a:latin typeface="Times New Roman" panose="02020603050405020304" pitchFamily="18" charset="0"/>
                <a:cs typeface="Times New Roman" panose="02020603050405020304" pitchFamily="18" charset="0"/>
              </a:rPr>
              <a:t>يتم إنشاء حوالي </a:t>
            </a:r>
            <a:endParaRPr lang="en-US" sz="1800" dirty="0">
              <a:latin typeface="Times New Roman" panose="02020603050405020304" pitchFamily="18" charset="0"/>
              <a:cs typeface="Times New Roman" panose="02020603050405020304" pitchFamily="18" charset="0"/>
            </a:endParaRPr>
          </a:p>
          <a:p>
            <a:pPr marL="0" lvl="0" indent="0" algn="r" rtl="1">
              <a:spcBef>
                <a:spcPts val="0"/>
              </a:spcBef>
              <a:spcAft>
                <a:spcPts val="0"/>
              </a:spcAft>
              <a:buNone/>
            </a:pPr>
            <a:endParaRPr lang="en-US" sz="4800" dirty="0">
              <a:latin typeface="Times New Roman" panose="02020603050405020304" pitchFamily="18" charset="0"/>
              <a:cs typeface="Times New Roman" panose="02020603050405020304" pitchFamily="18" charset="0"/>
            </a:endParaRPr>
          </a:p>
          <a:p>
            <a:pPr marL="0" lvl="0" indent="0" algn="r" rtl="1">
              <a:spcBef>
                <a:spcPts val="0"/>
              </a:spcBef>
              <a:spcAft>
                <a:spcPts val="0"/>
              </a:spcAft>
              <a:buNone/>
            </a:pPr>
            <a:r>
              <a:rPr lang="ar-EG" sz="1800" dirty="0">
                <a:latin typeface="Times New Roman" panose="02020603050405020304" pitchFamily="18" charset="0"/>
                <a:cs typeface="Times New Roman" panose="02020603050405020304" pitchFamily="18" charset="0"/>
              </a:rPr>
              <a:t>من البيانات كل يوم</a:t>
            </a:r>
            <a:endParaRPr sz="1800" dirty="0">
              <a:latin typeface="Times New Roman" panose="02020603050405020304" pitchFamily="18" charset="0"/>
              <a:cs typeface="Times New Roman" panose="02020603050405020304" pitchFamily="18" charset="0"/>
            </a:endParaRPr>
          </a:p>
        </p:txBody>
      </p:sp>
      <p:sp>
        <p:nvSpPr>
          <p:cNvPr id="698" name="Google Shape;698;p52"/>
          <p:cNvSpPr txBox="1">
            <a:spLocks noGrp="1"/>
          </p:cNvSpPr>
          <p:nvPr>
            <p:ph type="title"/>
          </p:nvPr>
        </p:nvSpPr>
        <p:spPr>
          <a:xfrm>
            <a:off x="5278244" y="1152303"/>
            <a:ext cx="2916080" cy="768900"/>
          </a:xfrm>
          <a:prstGeom prst="rect">
            <a:avLst/>
          </a:prstGeom>
          <a:solidFill>
            <a:schemeClr val="bg2"/>
          </a:solidFill>
        </p:spPr>
        <p:txBody>
          <a:bodyPr spcFirstLastPara="1" wrap="square" lIns="91425" tIns="91425" rIns="91425" bIns="91425" anchor="b" anchorCtr="0">
            <a:noAutofit/>
          </a:bodyPr>
          <a:lstStyle/>
          <a:p>
            <a:pPr marL="0" lvl="0" indent="0" algn="r" rtl="1">
              <a:spcBef>
                <a:spcPts val="0"/>
              </a:spcBef>
              <a:spcAft>
                <a:spcPts val="0"/>
              </a:spcAft>
              <a:buNone/>
            </a:pPr>
            <a:r>
              <a:rPr lang="ar-EG" sz="3200" dirty="0">
                <a:solidFill>
                  <a:schemeClr val="bg1"/>
                </a:solidFill>
                <a:cs typeface="+mj-cs"/>
              </a:rPr>
              <a:t>2.5 </a:t>
            </a:r>
            <a:r>
              <a:rPr lang="ar-EG" sz="3200" dirty="0" err="1">
                <a:solidFill>
                  <a:schemeClr val="bg1"/>
                </a:solidFill>
                <a:cs typeface="+mj-cs"/>
              </a:rPr>
              <a:t>كوينتيليون</a:t>
            </a:r>
            <a:r>
              <a:rPr lang="ar-EG" sz="3200" dirty="0">
                <a:solidFill>
                  <a:schemeClr val="bg1"/>
                </a:solidFill>
                <a:cs typeface="+mj-cs"/>
              </a:rPr>
              <a:t> بايت </a:t>
            </a:r>
            <a:r>
              <a:rPr lang="ar-EG" sz="1600" dirty="0">
                <a:solidFill>
                  <a:schemeClr val="bg1"/>
                </a:solidFill>
                <a:cs typeface="+mj-cs"/>
              </a:rPr>
              <a:t>(10^18)</a:t>
            </a:r>
            <a:endParaRPr sz="3200" dirty="0">
              <a:solidFill>
                <a:schemeClr val="bg1"/>
              </a:solidFill>
              <a:cs typeface="+mj-cs"/>
            </a:endParaRPr>
          </a:p>
        </p:txBody>
      </p:sp>
      <p:grpSp>
        <p:nvGrpSpPr>
          <p:cNvPr id="703" name="Google Shape;703;p52"/>
          <p:cNvGrpSpPr/>
          <p:nvPr/>
        </p:nvGrpSpPr>
        <p:grpSpPr>
          <a:xfrm>
            <a:off x="-130025" y="-312465"/>
            <a:ext cx="3330702" cy="5732675"/>
            <a:chOff x="-130025" y="-312465"/>
            <a:chExt cx="3330702" cy="5732675"/>
          </a:xfrm>
        </p:grpSpPr>
        <p:sp>
          <p:nvSpPr>
            <p:cNvPr id="704" name="Google Shape;704;p52"/>
            <p:cNvSpPr/>
            <p:nvPr/>
          </p:nvSpPr>
          <p:spPr>
            <a:xfrm>
              <a:off x="1575672" y="4233316"/>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2"/>
            <p:cNvSpPr/>
            <p:nvPr/>
          </p:nvSpPr>
          <p:spPr>
            <a:xfrm>
              <a:off x="1955986" y="2305078"/>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dk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2"/>
            <p:cNvSpPr/>
            <p:nvPr/>
          </p:nvSpPr>
          <p:spPr>
            <a:xfrm>
              <a:off x="173058" y="1383384"/>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dk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2"/>
            <p:cNvSpPr/>
            <p:nvPr/>
          </p:nvSpPr>
          <p:spPr>
            <a:xfrm>
              <a:off x="-96967" y="901841"/>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AFC7FF">
                <a:alpha val="2500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2"/>
            <p:cNvSpPr/>
            <p:nvPr/>
          </p:nvSpPr>
          <p:spPr>
            <a:xfrm>
              <a:off x="1575664" y="1020572"/>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2"/>
            <p:cNvSpPr/>
            <p:nvPr/>
          </p:nvSpPr>
          <p:spPr>
            <a:xfrm>
              <a:off x="2361967" y="2835444"/>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9FCBFD">
                <a:alpha val="4114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52"/>
            <p:cNvSpPr/>
            <p:nvPr/>
          </p:nvSpPr>
          <p:spPr>
            <a:xfrm>
              <a:off x="1144579" y="1514739"/>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68DAF8">
                <a:alpha val="3418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52"/>
            <p:cNvSpPr/>
            <p:nvPr/>
          </p:nvSpPr>
          <p:spPr>
            <a:xfrm rot="10800000" flipH="1">
              <a:off x="618137" y="2474903"/>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2"/>
            <p:cNvSpPr/>
            <p:nvPr/>
          </p:nvSpPr>
          <p:spPr>
            <a:xfrm rot="10800000" flipH="1">
              <a:off x="869355" y="3499338"/>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dk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2"/>
            <p:cNvSpPr/>
            <p:nvPr/>
          </p:nvSpPr>
          <p:spPr>
            <a:xfrm rot="10800000" flipH="1">
              <a:off x="1396209" y="-312465"/>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52"/>
            <p:cNvSpPr/>
            <p:nvPr/>
          </p:nvSpPr>
          <p:spPr>
            <a:xfrm rot="10800000" flipH="1">
              <a:off x="301247" y="3008028"/>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AFC7FF">
                <a:alpha val="2500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2"/>
            <p:cNvSpPr/>
            <p:nvPr/>
          </p:nvSpPr>
          <p:spPr>
            <a:xfrm rot="10800000" flipH="1">
              <a:off x="1011780" y="164150"/>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68DAF8">
                <a:alpha val="3418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52"/>
            <p:cNvSpPr/>
            <p:nvPr/>
          </p:nvSpPr>
          <p:spPr>
            <a:xfrm rot="10800000" flipH="1">
              <a:off x="-130025" y="4047978"/>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2"/>
            <p:cNvSpPr/>
            <p:nvPr/>
          </p:nvSpPr>
          <p:spPr>
            <a:xfrm rot="10800000" flipH="1">
              <a:off x="1994793" y="3749275"/>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68DAF8">
                <a:alpha val="3418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2"/>
            <p:cNvSpPr/>
            <p:nvPr/>
          </p:nvSpPr>
          <p:spPr>
            <a:xfrm rot="10800000" flipH="1">
              <a:off x="2150368" y="860887"/>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68DAF8">
                <a:alpha val="3418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2"/>
            <p:cNvSpPr/>
            <p:nvPr/>
          </p:nvSpPr>
          <p:spPr>
            <a:xfrm>
              <a:off x="236023" y="4452088"/>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9FCBFD">
                <a:alpha val="4114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697;p52">
            <a:extLst>
              <a:ext uri="{FF2B5EF4-FFF2-40B4-BE49-F238E27FC236}">
                <a16:creationId xmlns:a16="http://schemas.microsoft.com/office/drawing/2014/main" id="{64E604CB-1CCA-3AC9-617F-3303D2641BC9}"/>
              </a:ext>
            </a:extLst>
          </p:cNvPr>
          <p:cNvSpPr txBox="1">
            <a:spLocks/>
          </p:cNvSpPr>
          <p:nvPr/>
        </p:nvSpPr>
        <p:spPr>
          <a:xfrm>
            <a:off x="4572000" y="2602157"/>
            <a:ext cx="3635985" cy="14498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DM Sans"/>
              <a:buNone/>
              <a:defRPr sz="16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2100"/>
              <a:buFont typeface="DM Sans"/>
              <a:buNone/>
              <a:defRPr sz="21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2100"/>
              <a:buFont typeface="DM Sans"/>
              <a:buNone/>
              <a:defRPr sz="21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2100"/>
              <a:buFont typeface="DM Sans"/>
              <a:buNone/>
              <a:defRPr sz="21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2100"/>
              <a:buFont typeface="DM Sans"/>
              <a:buNone/>
              <a:defRPr sz="21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2100"/>
              <a:buFont typeface="DM Sans"/>
              <a:buNone/>
              <a:defRPr sz="21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2100"/>
              <a:buFont typeface="DM Sans"/>
              <a:buNone/>
              <a:defRPr sz="21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2100"/>
              <a:buFont typeface="DM Sans"/>
              <a:buNone/>
              <a:defRPr sz="21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2100"/>
              <a:buFont typeface="DM Sans"/>
              <a:buNone/>
              <a:defRPr sz="2100" b="0" i="0" u="none" strike="noStrike" cap="none">
                <a:solidFill>
                  <a:schemeClr val="dk1"/>
                </a:solidFill>
                <a:latin typeface="DM Sans"/>
                <a:ea typeface="DM Sans"/>
                <a:cs typeface="DM Sans"/>
                <a:sym typeface="DM Sans"/>
              </a:defRPr>
            </a:lvl9pPr>
          </a:lstStyle>
          <a:p>
            <a:pPr marL="0" indent="0" algn="r" rtl="1"/>
            <a:r>
              <a:rPr lang="ar-EG" sz="1800" dirty="0">
                <a:latin typeface="Times New Roman" panose="02020603050405020304" pitchFamily="18" charset="0"/>
                <a:cs typeface="Times New Roman" panose="02020603050405020304" pitchFamily="18" charset="0"/>
              </a:rPr>
              <a:t>يمكن أن تصل تحليلات البيانات الضخمة لقطاع الرعاية الصحية</a:t>
            </a:r>
          </a:p>
        </p:txBody>
      </p:sp>
      <p:sp>
        <p:nvSpPr>
          <p:cNvPr id="11" name="Google Shape;698;p52">
            <a:extLst>
              <a:ext uri="{FF2B5EF4-FFF2-40B4-BE49-F238E27FC236}">
                <a16:creationId xmlns:a16="http://schemas.microsoft.com/office/drawing/2014/main" id="{82CCE87B-154D-F6B4-6BEF-A1CD41AC4C9C}"/>
              </a:ext>
            </a:extLst>
          </p:cNvPr>
          <p:cNvSpPr txBox="1">
            <a:spLocks/>
          </p:cNvSpPr>
          <p:nvPr/>
        </p:nvSpPr>
        <p:spPr>
          <a:xfrm>
            <a:off x="5278245" y="3394097"/>
            <a:ext cx="2929740" cy="768900"/>
          </a:xfrm>
          <a:prstGeom prst="rect">
            <a:avLst/>
          </a:prstGeom>
          <a:solidFill>
            <a:schemeClr val="bg2"/>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6000"/>
              <a:buFont typeface="Outfit"/>
              <a:buNone/>
              <a:defRPr sz="4500" b="1" i="0" u="none" strike="noStrike" cap="none">
                <a:solidFill>
                  <a:schemeClr val="dk1"/>
                </a:solidFill>
                <a:latin typeface="Unna" panose="02040503070705020203" charset="0"/>
                <a:ea typeface="Outfit"/>
                <a:cs typeface="Outfit"/>
                <a:sym typeface="Outfit"/>
              </a:defRPr>
            </a:lvl1pPr>
            <a:lvl2pPr marR="0" lvl="1" algn="ctr" rtl="0">
              <a:lnSpc>
                <a:spcPct val="100000"/>
              </a:lnSpc>
              <a:spcBef>
                <a:spcPts val="0"/>
              </a:spcBef>
              <a:spcAft>
                <a:spcPts val="0"/>
              </a:spcAft>
              <a:buClr>
                <a:schemeClr val="lt1"/>
              </a:buClr>
              <a:buSzPts val="6000"/>
              <a:buFont typeface="Outfit Medium"/>
              <a:buNone/>
              <a:defRPr sz="6000" b="0" i="0" u="none" strike="noStrike" cap="none">
                <a:solidFill>
                  <a:schemeClr val="lt1"/>
                </a:solidFill>
                <a:latin typeface="Outfit Medium"/>
                <a:ea typeface="Outfit Medium"/>
                <a:cs typeface="Outfit Medium"/>
                <a:sym typeface="Outfit Medium"/>
              </a:defRPr>
            </a:lvl2pPr>
            <a:lvl3pPr marR="0" lvl="2" algn="ctr" rtl="0">
              <a:lnSpc>
                <a:spcPct val="100000"/>
              </a:lnSpc>
              <a:spcBef>
                <a:spcPts val="0"/>
              </a:spcBef>
              <a:spcAft>
                <a:spcPts val="0"/>
              </a:spcAft>
              <a:buClr>
                <a:schemeClr val="lt1"/>
              </a:buClr>
              <a:buSzPts val="6000"/>
              <a:buFont typeface="Outfit Medium"/>
              <a:buNone/>
              <a:defRPr sz="6000" b="0" i="0" u="none" strike="noStrike" cap="none">
                <a:solidFill>
                  <a:schemeClr val="lt1"/>
                </a:solidFill>
                <a:latin typeface="Outfit Medium"/>
                <a:ea typeface="Outfit Medium"/>
                <a:cs typeface="Outfit Medium"/>
                <a:sym typeface="Outfit Medium"/>
              </a:defRPr>
            </a:lvl3pPr>
            <a:lvl4pPr marR="0" lvl="3" algn="ctr" rtl="0">
              <a:lnSpc>
                <a:spcPct val="100000"/>
              </a:lnSpc>
              <a:spcBef>
                <a:spcPts val="0"/>
              </a:spcBef>
              <a:spcAft>
                <a:spcPts val="0"/>
              </a:spcAft>
              <a:buClr>
                <a:schemeClr val="lt1"/>
              </a:buClr>
              <a:buSzPts val="6000"/>
              <a:buFont typeface="Outfit Medium"/>
              <a:buNone/>
              <a:defRPr sz="6000" b="0" i="0" u="none" strike="noStrike" cap="none">
                <a:solidFill>
                  <a:schemeClr val="lt1"/>
                </a:solidFill>
                <a:latin typeface="Outfit Medium"/>
                <a:ea typeface="Outfit Medium"/>
                <a:cs typeface="Outfit Medium"/>
                <a:sym typeface="Outfit Medium"/>
              </a:defRPr>
            </a:lvl4pPr>
            <a:lvl5pPr marR="0" lvl="4" algn="ctr" rtl="0">
              <a:lnSpc>
                <a:spcPct val="100000"/>
              </a:lnSpc>
              <a:spcBef>
                <a:spcPts val="0"/>
              </a:spcBef>
              <a:spcAft>
                <a:spcPts val="0"/>
              </a:spcAft>
              <a:buClr>
                <a:schemeClr val="lt1"/>
              </a:buClr>
              <a:buSzPts val="6000"/>
              <a:buFont typeface="Outfit Medium"/>
              <a:buNone/>
              <a:defRPr sz="6000" b="0" i="0" u="none" strike="noStrike" cap="none">
                <a:solidFill>
                  <a:schemeClr val="lt1"/>
                </a:solidFill>
                <a:latin typeface="Outfit Medium"/>
                <a:ea typeface="Outfit Medium"/>
                <a:cs typeface="Outfit Medium"/>
                <a:sym typeface="Outfit Medium"/>
              </a:defRPr>
            </a:lvl5pPr>
            <a:lvl6pPr marR="0" lvl="5" algn="ctr" rtl="0">
              <a:lnSpc>
                <a:spcPct val="100000"/>
              </a:lnSpc>
              <a:spcBef>
                <a:spcPts val="0"/>
              </a:spcBef>
              <a:spcAft>
                <a:spcPts val="0"/>
              </a:spcAft>
              <a:buClr>
                <a:schemeClr val="lt1"/>
              </a:buClr>
              <a:buSzPts val="6000"/>
              <a:buFont typeface="Outfit Medium"/>
              <a:buNone/>
              <a:defRPr sz="6000" b="0" i="0" u="none" strike="noStrike" cap="none">
                <a:solidFill>
                  <a:schemeClr val="lt1"/>
                </a:solidFill>
                <a:latin typeface="Outfit Medium"/>
                <a:ea typeface="Outfit Medium"/>
                <a:cs typeface="Outfit Medium"/>
                <a:sym typeface="Outfit Medium"/>
              </a:defRPr>
            </a:lvl6pPr>
            <a:lvl7pPr marR="0" lvl="6" algn="ctr" rtl="0">
              <a:lnSpc>
                <a:spcPct val="100000"/>
              </a:lnSpc>
              <a:spcBef>
                <a:spcPts val="0"/>
              </a:spcBef>
              <a:spcAft>
                <a:spcPts val="0"/>
              </a:spcAft>
              <a:buClr>
                <a:schemeClr val="lt1"/>
              </a:buClr>
              <a:buSzPts val="6000"/>
              <a:buFont typeface="Outfit Medium"/>
              <a:buNone/>
              <a:defRPr sz="6000" b="0" i="0" u="none" strike="noStrike" cap="none">
                <a:solidFill>
                  <a:schemeClr val="lt1"/>
                </a:solidFill>
                <a:latin typeface="Outfit Medium"/>
                <a:ea typeface="Outfit Medium"/>
                <a:cs typeface="Outfit Medium"/>
                <a:sym typeface="Outfit Medium"/>
              </a:defRPr>
            </a:lvl7pPr>
            <a:lvl8pPr marR="0" lvl="7" algn="ctr" rtl="0">
              <a:lnSpc>
                <a:spcPct val="100000"/>
              </a:lnSpc>
              <a:spcBef>
                <a:spcPts val="0"/>
              </a:spcBef>
              <a:spcAft>
                <a:spcPts val="0"/>
              </a:spcAft>
              <a:buClr>
                <a:schemeClr val="lt1"/>
              </a:buClr>
              <a:buSzPts val="6000"/>
              <a:buFont typeface="Outfit Medium"/>
              <a:buNone/>
              <a:defRPr sz="6000" b="0" i="0" u="none" strike="noStrike" cap="none">
                <a:solidFill>
                  <a:schemeClr val="lt1"/>
                </a:solidFill>
                <a:latin typeface="Outfit Medium"/>
                <a:ea typeface="Outfit Medium"/>
                <a:cs typeface="Outfit Medium"/>
                <a:sym typeface="Outfit Medium"/>
              </a:defRPr>
            </a:lvl8pPr>
            <a:lvl9pPr marR="0" lvl="8" algn="ctr" rtl="0">
              <a:lnSpc>
                <a:spcPct val="100000"/>
              </a:lnSpc>
              <a:spcBef>
                <a:spcPts val="0"/>
              </a:spcBef>
              <a:spcAft>
                <a:spcPts val="0"/>
              </a:spcAft>
              <a:buClr>
                <a:schemeClr val="lt1"/>
              </a:buClr>
              <a:buSzPts val="6000"/>
              <a:buFont typeface="Outfit Medium"/>
              <a:buNone/>
              <a:defRPr sz="6000" b="0" i="0" u="none" strike="noStrike" cap="none">
                <a:solidFill>
                  <a:schemeClr val="lt1"/>
                </a:solidFill>
                <a:latin typeface="Outfit Medium"/>
                <a:ea typeface="Outfit Medium"/>
                <a:cs typeface="Outfit Medium"/>
                <a:sym typeface="Outfit Medium"/>
              </a:defRPr>
            </a:lvl9pPr>
          </a:lstStyle>
          <a:p>
            <a:pPr algn="r" rtl="1"/>
            <a:r>
              <a:rPr lang="ar-EG" sz="3200" dirty="0">
                <a:solidFill>
                  <a:schemeClr val="bg1"/>
                </a:solidFill>
                <a:cs typeface="+mj-cs"/>
              </a:rPr>
              <a:t>79.23 مليار دولار </a:t>
            </a:r>
          </a:p>
        </p:txBody>
      </p:sp>
    </p:spTree>
    <p:extLst>
      <p:ext uri="{BB962C8B-B14F-4D97-AF65-F5344CB8AC3E}">
        <p14:creationId xmlns:p14="http://schemas.microsoft.com/office/powerpoint/2010/main" val="51109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98"/>
                                        </p:tgtEl>
                                        <p:attrNameLst>
                                          <p:attrName>style.visibility</p:attrName>
                                        </p:attrNameLst>
                                      </p:cBhvr>
                                      <p:to>
                                        <p:strVal val="visible"/>
                                      </p:to>
                                    </p:set>
                                    <p:anim calcmode="lin" valueType="num">
                                      <p:cBhvr>
                                        <p:cTn id="7" dur="500" fill="hold"/>
                                        <p:tgtEl>
                                          <p:spTgt spid="698"/>
                                        </p:tgtEl>
                                        <p:attrNameLst>
                                          <p:attrName>ppt_w</p:attrName>
                                        </p:attrNameLst>
                                      </p:cBhvr>
                                      <p:tavLst>
                                        <p:tav tm="0">
                                          <p:val>
                                            <p:fltVal val="0"/>
                                          </p:val>
                                        </p:tav>
                                        <p:tav tm="100000">
                                          <p:val>
                                            <p:strVal val="#ppt_w"/>
                                          </p:val>
                                        </p:tav>
                                      </p:tavLst>
                                    </p:anim>
                                    <p:anim calcmode="lin" valueType="num">
                                      <p:cBhvr>
                                        <p:cTn id="8" dur="500" fill="hold"/>
                                        <p:tgtEl>
                                          <p:spTgt spid="698"/>
                                        </p:tgtEl>
                                        <p:attrNameLst>
                                          <p:attrName>ppt_h</p:attrName>
                                        </p:attrNameLst>
                                      </p:cBhvr>
                                      <p:tavLst>
                                        <p:tav tm="0">
                                          <p:val>
                                            <p:fltVal val="0"/>
                                          </p:val>
                                        </p:tav>
                                        <p:tav tm="100000">
                                          <p:val>
                                            <p:strVal val="#ppt_h"/>
                                          </p:val>
                                        </p:tav>
                                      </p:tavLst>
                                    </p:anim>
                                    <p:animEffect transition="in" filter="fade">
                                      <p:cBhvr>
                                        <p:cTn id="9" dur="500"/>
                                        <p:tgtEl>
                                          <p:spTgt spid="69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53"/>
          <p:cNvSpPr/>
          <p:nvPr/>
        </p:nvSpPr>
        <p:spPr>
          <a:xfrm>
            <a:off x="1401725" y="1542325"/>
            <a:ext cx="1246800" cy="12468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umbh Sans"/>
              <a:ea typeface="Kumbh Sans"/>
              <a:cs typeface="Kumbh Sans"/>
              <a:sym typeface="Kumbh Sans"/>
            </a:endParaRPr>
          </a:p>
        </p:txBody>
      </p:sp>
      <p:sp>
        <p:nvSpPr>
          <p:cNvPr id="725" name="Google Shape;725;p53"/>
          <p:cNvSpPr/>
          <p:nvPr/>
        </p:nvSpPr>
        <p:spPr>
          <a:xfrm flipH="1">
            <a:off x="1333775" y="1474025"/>
            <a:ext cx="1382700" cy="1382700"/>
          </a:xfrm>
          <a:prstGeom prst="blockArc">
            <a:avLst>
              <a:gd name="adj1" fmla="val 79529"/>
              <a:gd name="adj2" fmla="val 16203237"/>
              <a:gd name="adj3" fmla="val 1181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3"/>
          <p:cNvSpPr/>
          <p:nvPr/>
        </p:nvSpPr>
        <p:spPr>
          <a:xfrm>
            <a:off x="3948600" y="1542325"/>
            <a:ext cx="1246800" cy="12468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umbh Sans"/>
              <a:ea typeface="Kumbh Sans"/>
              <a:cs typeface="Kumbh Sans"/>
              <a:sym typeface="Kumbh Sans"/>
            </a:endParaRPr>
          </a:p>
        </p:txBody>
      </p:sp>
      <p:sp>
        <p:nvSpPr>
          <p:cNvPr id="727" name="Google Shape;727;p53"/>
          <p:cNvSpPr/>
          <p:nvPr/>
        </p:nvSpPr>
        <p:spPr>
          <a:xfrm flipH="1">
            <a:off x="3880650" y="1474025"/>
            <a:ext cx="1382700" cy="1382700"/>
          </a:xfrm>
          <a:prstGeom prst="blockArc">
            <a:avLst>
              <a:gd name="adj1" fmla="val 166209"/>
              <a:gd name="adj2" fmla="val 16203237"/>
              <a:gd name="adj3" fmla="val 1181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3"/>
          <p:cNvSpPr/>
          <p:nvPr/>
        </p:nvSpPr>
        <p:spPr>
          <a:xfrm>
            <a:off x="6495475" y="1542325"/>
            <a:ext cx="1246800" cy="12468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umbh Sans"/>
              <a:ea typeface="Kumbh Sans"/>
              <a:cs typeface="Kumbh Sans"/>
              <a:sym typeface="Kumbh Sans"/>
            </a:endParaRPr>
          </a:p>
        </p:txBody>
      </p:sp>
      <p:sp>
        <p:nvSpPr>
          <p:cNvPr id="729" name="Google Shape;729;p53"/>
          <p:cNvSpPr/>
          <p:nvPr/>
        </p:nvSpPr>
        <p:spPr>
          <a:xfrm flipH="1">
            <a:off x="6427525" y="1474025"/>
            <a:ext cx="1382700" cy="1382700"/>
          </a:xfrm>
          <a:prstGeom prst="blockArc">
            <a:avLst>
              <a:gd name="adj1" fmla="val 29839"/>
              <a:gd name="adj2" fmla="val 16203237"/>
              <a:gd name="adj3" fmla="val 1181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3"/>
          <p:cNvSpPr txBox="1">
            <a:spLocks noGrp="1"/>
          </p:cNvSpPr>
          <p:nvPr>
            <p:ph type="subTitle" idx="4294967295"/>
          </p:nvPr>
        </p:nvSpPr>
        <p:spPr>
          <a:xfrm>
            <a:off x="848350" y="3294644"/>
            <a:ext cx="2353500" cy="881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SA" sz="1600" dirty="0">
                <a:latin typeface="Times New Roman" panose="02020603050405020304" pitchFamily="18" charset="0"/>
                <a:cs typeface="Times New Roman" panose="02020603050405020304" pitchFamily="18" charset="0"/>
              </a:rPr>
              <a:t>زيتابايت تمثل </a:t>
            </a:r>
            <a:r>
              <a:rPr lang="ar-EG" sz="1600" dirty="0">
                <a:latin typeface="Times New Roman" panose="02020603050405020304" pitchFamily="18" charset="0"/>
                <a:cs typeface="Times New Roman" panose="02020603050405020304" pitchFamily="18" charset="0"/>
              </a:rPr>
              <a:t>البيانات في العالم الرقمي بأكمله</a:t>
            </a:r>
            <a:endParaRPr sz="1600" dirty="0">
              <a:latin typeface="Times New Roman" panose="02020603050405020304" pitchFamily="18" charset="0"/>
              <a:cs typeface="Times New Roman" panose="02020603050405020304" pitchFamily="18" charset="0"/>
            </a:endParaRPr>
          </a:p>
        </p:txBody>
      </p:sp>
      <p:sp>
        <p:nvSpPr>
          <p:cNvPr id="733" name="Google Shape;733;p53"/>
          <p:cNvSpPr txBox="1">
            <a:spLocks noGrp="1"/>
          </p:cNvSpPr>
          <p:nvPr>
            <p:ph type="subTitle" idx="4294967295"/>
          </p:nvPr>
        </p:nvSpPr>
        <p:spPr>
          <a:xfrm>
            <a:off x="3395250" y="3294644"/>
            <a:ext cx="2353500" cy="881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EG" sz="1600" dirty="0">
                <a:latin typeface="Times New Roman" panose="02020603050405020304" pitchFamily="18" charset="0"/>
                <a:cs typeface="Times New Roman" panose="02020603050405020304" pitchFamily="18" charset="0"/>
              </a:rPr>
              <a:t>من بيانات العالم يتم إنشاؤها بواسطة المستخدمين</a:t>
            </a:r>
            <a:endParaRPr sz="1600" dirty="0">
              <a:latin typeface="Times New Roman" panose="02020603050405020304" pitchFamily="18" charset="0"/>
              <a:cs typeface="Times New Roman" panose="02020603050405020304" pitchFamily="18" charset="0"/>
            </a:endParaRPr>
          </a:p>
        </p:txBody>
      </p:sp>
      <p:sp>
        <p:nvSpPr>
          <p:cNvPr id="735" name="Google Shape;735;p53"/>
          <p:cNvSpPr txBox="1">
            <a:spLocks noGrp="1"/>
          </p:cNvSpPr>
          <p:nvPr>
            <p:ph type="subTitle" idx="4294967295"/>
          </p:nvPr>
        </p:nvSpPr>
        <p:spPr>
          <a:xfrm>
            <a:off x="5942200" y="3294644"/>
            <a:ext cx="2353500" cy="791219"/>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EG" sz="1600" dirty="0">
                <a:latin typeface="Times New Roman" panose="02020603050405020304" pitchFamily="18" charset="0"/>
                <a:cs typeface="Times New Roman" panose="02020603050405020304" pitchFamily="18" charset="0"/>
              </a:rPr>
              <a:t>يبلغ إجمالي إنفاق المستخدم النهائي على الحوسبة السحابية</a:t>
            </a:r>
            <a:r>
              <a:rPr lang="en-US" sz="1600" dirty="0">
                <a:latin typeface="Times New Roman" panose="02020603050405020304" pitchFamily="18" charset="0"/>
                <a:cs typeface="Times New Roman" panose="02020603050405020304" pitchFamily="18" charset="0"/>
              </a:rPr>
              <a:t> </a:t>
            </a:r>
            <a:r>
              <a:rPr lang="ar-EG" sz="1600" dirty="0">
                <a:latin typeface="Times New Roman" panose="02020603050405020304" pitchFamily="18" charset="0"/>
                <a:cs typeface="Times New Roman" panose="02020603050405020304" pitchFamily="18" charset="0"/>
              </a:rPr>
              <a:t>سنويا</a:t>
            </a:r>
            <a:endParaRPr sz="1600" dirty="0">
              <a:latin typeface="Times New Roman" panose="02020603050405020304" pitchFamily="18" charset="0"/>
              <a:cs typeface="Times New Roman" panose="02020603050405020304" pitchFamily="18" charset="0"/>
            </a:endParaRPr>
          </a:p>
        </p:txBody>
      </p:sp>
      <p:sp>
        <p:nvSpPr>
          <p:cNvPr id="737" name="Google Shape;737;p53"/>
          <p:cNvSpPr txBox="1">
            <a:spLocks noGrp="1"/>
          </p:cNvSpPr>
          <p:nvPr>
            <p:ph type="title" idx="4294967295"/>
          </p:nvPr>
        </p:nvSpPr>
        <p:spPr>
          <a:xfrm>
            <a:off x="4063670" y="1849639"/>
            <a:ext cx="10167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latin typeface="Unna" panose="02040503070705020203" charset="0"/>
              </a:rPr>
              <a:t>70%</a:t>
            </a:r>
            <a:endParaRPr sz="2400" dirty="0">
              <a:latin typeface="Unna" panose="02040503070705020203" charset="0"/>
            </a:endParaRPr>
          </a:p>
        </p:txBody>
      </p:sp>
      <p:sp>
        <p:nvSpPr>
          <p:cNvPr id="738" name="Google Shape;738;p53"/>
          <p:cNvSpPr txBox="1">
            <a:spLocks noGrp="1"/>
          </p:cNvSpPr>
          <p:nvPr>
            <p:ph type="title" idx="4294967295"/>
          </p:nvPr>
        </p:nvSpPr>
        <p:spPr>
          <a:xfrm>
            <a:off x="6608177" y="1962682"/>
            <a:ext cx="10167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400" dirty="0">
                <a:latin typeface="Unna" panose="02040503070705020203" charset="0"/>
              </a:rPr>
              <a:t>500 billion</a:t>
            </a:r>
            <a:endParaRPr sz="2400" dirty="0">
              <a:latin typeface="Unna" panose="02040503070705020203" charset="0"/>
            </a:endParaRPr>
          </a:p>
        </p:txBody>
      </p:sp>
      <p:sp>
        <p:nvSpPr>
          <p:cNvPr id="739" name="Google Shape;739;p53"/>
          <p:cNvSpPr txBox="1">
            <a:spLocks noGrp="1"/>
          </p:cNvSpPr>
          <p:nvPr>
            <p:ph type="title" idx="4294967295"/>
          </p:nvPr>
        </p:nvSpPr>
        <p:spPr>
          <a:xfrm>
            <a:off x="1519125" y="1879375"/>
            <a:ext cx="1016700" cy="54296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000" dirty="0">
                <a:latin typeface="Unna" panose="02040503070705020203" charset="0"/>
              </a:rPr>
              <a:t>44 (10^21)</a:t>
            </a:r>
            <a:endParaRPr sz="2000" dirty="0">
              <a:latin typeface="Unna" panose="02040503070705020203" charset="0"/>
            </a:endParaRPr>
          </a:p>
        </p:txBody>
      </p:sp>
    </p:spTree>
    <p:extLst>
      <p:ext uri="{BB962C8B-B14F-4D97-AF65-F5344CB8AC3E}">
        <p14:creationId xmlns:p14="http://schemas.microsoft.com/office/powerpoint/2010/main" val="3255879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 grpId="0" animBg="1"/>
      <p:bldP spid="725" grpId="0" animBg="1"/>
      <p:bldP spid="726" grpId="0" animBg="1"/>
      <p:bldP spid="727" grpId="0" animBg="1"/>
      <p:bldP spid="728" grpId="0" animBg="1"/>
      <p:bldP spid="729" grpId="0" animBg="1"/>
      <p:bldP spid="731" grpId="0" build="p"/>
      <p:bldP spid="733" grpId="0" build="p"/>
      <p:bldP spid="735" grpId="0" build="p"/>
      <p:bldP spid="737" grpId="0"/>
      <p:bldP spid="738" grpId="0"/>
      <p:bldP spid="7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Snipped 5">
            <a:extLst>
              <a:ext uri="{FF2B5EF4-FFF2-40B4-BE49-F238E27FC236}">
                <a16:creationId xmlns:a16="http://schemas.microsoft.com/office/drawing/2014/main" id="{3EA0EF49-3428-5C4E-5C57-C77420B1D224}"/>
              </a:ext>
            </a:extLst>
          </p:cNvPr>
          <p:cNvSpPr/>
          <p:nvPr/>
        </p:nvSpPr>
        <p:spPr>
          <a:xfrm>
            <a:off x="289560" y="1188720"/>
            <a:ext cx="8557260" cy="3611880"/>
          </a:xfrm>
          <a:prstGeom prst="snip2DiagRect">
            <a:avLst>
              <a:gd name="adj1" fmla="val 0"/>
              <a:gd name="adj2" fmla="val 9960"/>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4" name="Rectangle 3"/>
          <p:cNvSpPr/>
          <p:nvPr/>
        </p:nvSpPr>
        <p:spPr>
          <a:xfrm>
            <a:off x="4014932" y="2456051"/>
            <a:ext cx="4572000" cy="1569660"/>
          </a:xfrm>
          <a:prstGeom prst="rect">
            <a:avLst/>
          </a:prstGeom>
        </p:spPr>
        <p:txBody>
          <a:bodyPr>
            <a:spAutoFit/>
          </a:bodyPr>
          <a:lstStyle/>
          <a:p>
            <a:pPr marL="214313" indent="-214313" algn="r" rtl="1">
              <a:buFont typeface="Arial" panose="020B0604020202020204" pitchFamily="34" charset="0"/>
              <a:buChar char="•"/>
            </a:pPr>
            <a:r>
              <a:rPr lang="ar-EG" sz="1600" dirty="0">
                <a:solidFill>
                  <a:schemeClr val="bg1"/>
                </a:solidFill>
                <a:latin typeface="Times New Roman" panose="02020603050405020304" pitchFamily="18" charset="0"/>
                <a:cs typeface="Times New Roman" panose="02020603050405020304" pitchFamily="18" charset="0"/>
              </a:rPr>
              <a:t>أدى اقتران الذكاء الاصطناعي بالثورات التقنية الخاصة بالبيانات الضخمة ونظم المعلومات الجغرافية الى طفرة حقيقية في مجال الفحص المجتمعي من اجل تحسين الصحة</a:t>
            </a:r>
            <a:r>
              <a:rPr lang="ar-SA" sz="1600" dirty="0">
                <a:solidFill>
                  <a:schemeClr val="bg1"/>
                </a:solidFill>
                <a:latin typeface="Times New Roman" panose="02020603050405020304" pitchFamily="18" charset="0"/>
                <a:cs typeface="Times New Roman" panose="02020603050405020304" pitchFamily="18" charset="0"/>
              </a:rPr>
              <a:t>,</a:t>
            </a:r>
          </a:p>
          <a:p>
            <a:pPr marL="214313" indent="-214313" algn="r" rtl="1">
              <a:buFont typeface="Arial" panose="020B0604020202020204" pitchFamily="34" charset="0"/>
              <a:buChar char="•"/>
            </a:pPr>
            <a:endParaRPr lang="ar-SA" sz="1600" dirty="0">
              <a:solidFill>
                <a:schemeClr val="bg1"/>
              </a:solidFill>
              <a:latin typeface="Times New Roman" panose="02020603050405020304" pitchFamily="18" charset="0"/>
              <a:cs typeface="Times New Roman" panose="02020603050405020304" pitchFamily="18" charset="0"/>
            </a:endParaRPr>
          </a:p>
          <a:p>
            <a:pPr marL="214313" indent="-214313" algn="r" rtl="1">
              <a:buFont typeface="Arial" panose="020B0604020202020204" pitchFamily="34" charset="0"/>
              <a:buChar char="•"/>
            </a:pPr>
            <a:r>
              <a:rPr lang="ar-SA" sz="1600" dirty="0">
                <a:solidFill>
                  <a:schemeClr val="bg1"/>
                </a:solidFill>
                <a:latin typeface="Times New Roman" panose="02020603050405020304" pitchFamily="18" charset="0"/>
                <a:cs typeface="Times New Roman" panose="02020603050405020304" pitchFamily="18" charset="0"/>
              </a:rPr>
              <a:t>وجاء ذلك في دراسة نشرت في أكتوبر 2023</a:t>
            </a:r>
            <a:br>
              <a:rPr lang="ar-EG" sz="1600" dirty="0">
                <a:solidFill>
                  <a:schemeClr val="bg1"/>
                </a:solidFill>
                <a:latin typeface="Times New Roman" panose="02020603050405020304" pitchFamily="18" charset="0"/>
                <a:cs typeface="Times New Roman" panose="02020603050405020304" pitchFamily="18" charset="0"/>
              </a:rPr>
            </a:br>
            <a:endParaRPr lang="ar-EG" sz="1600"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AD933C4-C364-E0F7-D7DD-4D49548883C9}"/>
              </a:ext>
            </a:extLst>
          </p:cNvPr>
          <p:cNvSpPr txBox="1"/>
          <p:nvPr/>
        </p:nvSpPr>
        <p:spPr>
          <a:xfrm>
            <a:off x="3035619" y="477195"/>
            <a:ext cx="5540215" cy="553998"/>
          </a:xfrm>
          <a:prstGeom prst="rect">
            <a:avLst/>
          </a:prstGeom>
          <a:noFill/>
        </p:spPr>
        <p:txBody>
          <a:bodyPr wrap="square" rtlCol="0">
            <a:spAutoFit/>
          </a:bodyPr>
          <a:lstStyle/>
          <a:p>
            <a:pPr algn="r" rtl="1"/>
            <a:r>
              <a:rPr lang="ar-EG" sz="3000" b="1" dirty="0">
                <a:latin typeface="Times New Roman" panose="02020603050405020304" pitchFamily="18" charset="0"/>
                <a:ea typeface="+mj-ea"/>
                <a:cs typeface="Times New Roman" panose="02020603050405020304" pitchFamily="18" charset="0"/>
              </a:rPr>
              <a:t>ماذا تقول الأدلة والبراهين؟</a:t>
            </a:r>
          </a:p>
        </p:txBody>
      </p:sp>
      <p:cxnSp>
        <p:nvCxnSpPr>
          <p:cNvPr id="2" name="Straight Connector 1">
            <a:extLst>
              <a:ext uri="{FF2B5EF4-FFF2-40B4-BE49-F238E27FC236}">
                <a16:creationId xmlns:a16="http://schemas.microsoft.com/office/drawing/2014/main" id="{4CEE95BF-2CC0-9969-FAE7-4F17A604B2AC}"/>
              </a:ext>
            </a:extLst>
          </p:cNvPr>
          <p:cNvCxnSpPr>
            <a:cxnSpLocks/>
          </p:cNvCxnSpPr>
          <p:nvPr/>
        </p:nvCxnSpPr>
        <p:spPr>
          <a:xfrm>
            <a:off x="4568190" y="1023552"/>
            <a:ext cx="4007644"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08AD9B15-3EDA-32C4-5098-6F6863221F71}"/>
              </a:ext>
            </a:extLst>
          </p:cNvPr>
          <p:cNvSpPr>
            <a:spLocks noGrp="1"/>
          </p:cNvSpPr>
          <p:nvPr>
            <p:ph type="ftr" sz="quarter" idx="11"/>
          </p:nvPr>
        </p:nvSpPr>
        <p:spPr/>
        <p:txBody>
          <a:bodyPr/>
          <a:lstStyle/>
          <a:p>
            <a:r>
              <a:rPr lang="it-IT" dirty="0">
                <a:solidFill>
                  <a:schemeClr val="accent6">
                    <a:lumMod val="65000"/>
                  </a:schemeClr>
                </a:solidFill>
              </a:rPr>
              <a:t>.</a:t>
            </a:r>
            <a:endParaRPr lang="en-US" dirty="0">
              <a:solidFill>
                <a:schemeClr val="accent6">
                  <a:lumMod val="65000"/>
                </a:schemeClr>
              </a:solidFill>
            </a:endParaRPr>
          </a:p>
        </p:txBody>
      </p:sp>
      <p:pic>
        <p:nvPicPr>
          <p:cNvPr id="10" name="Picture 9">
            <a:extLst>
              <a:ext uri="{FF2B5EF4-FFF2-40B4-BE49-F238E27FC236}">
                <a16:creationId xmlns:a16="http://schemas.microsoft.com/office/drawing/2014/main" id="{C05C7BB7-2ABA-08E7-59EF-B077ED3BF86B}"/>
              </a:ext>
            </a:extLst>
          </p:cNvPr>
          <p:cNvPicPr>
            <a:picLocks noChangeAspect="1"/>
          </p:cNvPicPr>
          <p:nvPr/>
        </p:nvPicPr>
        <p:blipFill>
          <a:blip r:embed="rId2"/>
          <a:stretch>
            <a:fillRect/>
          </a:stretch>
        </p:blipFill>
        <p:spPr>
          <a:xfrm>
            <a:off x="642492" y="1435705"/>
            <a:ext cx="3112553" cy="3117910"/>
          </a:xfrm>
          <a:prstGeom prst="rect">
            <a:avLst/>
          </a:prstGeom>
          <a:ln w="12700">
            <a:solidFill>
              <a:srgbClr val="000000"/>
            </a:solidFill>
          </a:ln>
        </p:spPr>
      </p:pic>
    </p:spTree>
    <p:extLst>
      <p:ext uri="{BB962C8B-B14F-4D97-AF65-F5344CB8AC3E}">
        <p14:creationId xmlns:p14="http://schemas.microsoft.com/office/powerpoint/2010/main" val="18264722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4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Times New Roman" panose="02020603050405020304" pitchFamily="18" charset="0"/>
                <a:cs typeface="Times New Roman" panose="02020603050405020304" pitchFamily="18" charset="0"/>
              </a:rPr>
              <a:t>Screening-B</a:t>
            </a:r>
            <a:r>
              <a:rPr lang="en-US" dirty="0">
                <a:solidFill>
                  <a:srgbClr val="384655"/>
                </a:solidFill>
                <a:latin typeface="Times New Roman" panose="02020603050405020304" pitchFamily="18" charset="0"/>
                <a:cs typeface="Times New Roman" panose="02020603050405020304" pitchFamily="18" charset="0"/>
              </a:rPr>
              <a:t>ig</a:t>
            </a:r>
            <a:r>
              <a:rPr lang="en-US" dirty="0">
                <a:latin typeface="Times New Roman" panose="02020603050405020304" pitchFamily="18" charset="0"/>
                <a:cs typeface="Times New Roman" panose="02020603050405020304" pitchFamily="18" charset="0"/>
              </a:rPr>
              <a:t> Data-GIS-AI</a:t>
            </a:r>
            <a:endParaRPr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78EE4929-4E81-9B39-287B-F1316C47856A}"/>
              </a:ext>
            </a:extLst>
          </p:cNvPr>
          <p:cNvGrpSpPr/>
          <p:nvPr/>
        </p:nvGrpSpPr>
        <p:grpSpPr>
          <a:xfrm>
            <a:off x="844077" y="1452573"/>
            <a:ext cx="673643" cy="673643"/>
            <a:chOff x="811909" y="2763520"/>
            <a:chExt cx="785884" cy="785884"/>
          </a:xfrm>
          <a:solidFill>
            <a:schemeClr val="bg2"/>
          </a:solidFill>
        </p:grpSpPr>
        <p:sp>
          <p:nvSpPr>
            <p:cNvPr id="6" name="Oval 5">
              <a:extLst>
                <a:ext uri="{FF2B5EF4-FFF2-40B4-BE49-F238E27FC236}">
                  <a16:creationId xmlns:a16="http://schemas.microsoft.com/office/drawing/2014/main" id="{955426FF-EB5E-2D73-FA5D-CF27462E210D}"/>
                </a:ext>
              </a:extLst>
            </p:cNvPr>
            <p:cNvSpPr/>
            <p:nvPr/>
          </p:nvSpPr>
          <p:spPr>
            <a:xfrm>
              <a:off x="811909" y="2763520"/>
              <a:ext cx="785884" cy="78588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D1C6CE1-D53C-82C7-B225-818FF7D7CD22}"/>
                </a:ext>
              </a:extLst>
            </p:cNvPr>
            <p:cNvSpPr txBox="1"/>
            <p:nvPr/>
          </p:nvSpPr>
          <p:spPr>
            <a:xfrm>
              <a:off x="854331" y="2971796"/>
              <a:ext cx="701040" cy="369332"/>
            </a:xfrm>
            <a:prstGeom prst="rect">
              <a:avLst/>
            </a:prstGeom>
            <a:grpFill/>
          </p:spPr>
          <p:txBody>
            <a:bodyPr wrap="square">
              <a:spAutoFit/>
            </a:bodyPr>
            <a:lstStyle/>
            <a:p>
              <a:pPr algn="ctr"/>
              <a:r>
                <a:rPr lang="en-US" b="1" dirty="0">
                  <a:solidFill>
                    <a:schemeClr val="bg1"/>
                  </a:solidFill>
                  <a:latin typeface="Montserrat" pitchFamily="2" charset="0"/>
                </a:rPr>
                <a:t>GIS</a:t>
              </a:r>
              <a:endParaRPr lang="en-US" b="1" dirty="0">
                <a:solidFill>
                  <a:schemeClr val="bg1"/>
                </a:solidFill>
              </a:endParaRPr>
            </a:p>
          </p:txBody>
        </p:sp>
      </p:grpSp>
      <p:grpSp>
        <p:nvGrpSpPr>
          <p:cNvPr id="8" name="Group 7">
            <a:extLst>
              <a:ext uri="{FF2B5EF4-FFF2-40B4-BE49-F238E27FC236}">
                <a16:creationId xmlns:a16="http://schemas.microsoft.com/office/drawing/2014/main" id="{366569AA-A26B-D547-2D17-71595759FAE0}"/>
              </a:ext>
            </a:extLst>
          </p:cNvPr>
          <p:cNvGrpSpPr/>
          <p:nvPr/>
        </p:nvGrpSpPr>
        <p:grpSpPr>
          <a:xfrm>
            <a:off x="2807183" y="2338409"/>
            <a:ext cx="710006" cy="673643"/>
            <a:chOff x="787267" y="3685258"/>
            <a:chExt cx="828306" cy="785884"/>
          </a:xfrm>
        </p:grpSpPr>
        <p:sp>
          <p:nvSpPr>
            <p:cNvPr id="9" name="Oval 8">
              <a:extLst>
                <a:ext uri="{FF2B5EF4-FFF2-40B4-BE49-F238E27FC236}">
                  <a16:creationId xmlns:a16="http://schemas.microsoft.com/office/drawing/2014/main" id="{1EBA54F9-2166-E568-E23C-989CDC37B9E3}"/>
                </a:ext>
              </a:extLst>
            </p:cNvPr>
            <p:cNvSpPr/>
            <p:nvPr/>
          </p:nvSpPr>
          <p:spPr>
            <a:xfrm>
              <a:off x="811909" y="3685258"/>
              <a:ext cx="785884" cy="785884"/>
            </a:xfrm>
            <a:prstGeom prst="ellipse">
              <a:avLst/>
            </a:prstGeom>
            <a:solidFill>
              <a:srgbClr val="1B2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AE5988E-A935-81AC-1EFC-D99F2A2D3CC9}"/>
                </a:ext>
              </a:extLst>
            </p:cNvPr>
            <p:cNvSpPr txBox="1"/>
            <p:nvPr/>
          </p:nvSpPr>
          <p:spPr>
            <a:xfrm>
              <a:off x="787267" y="3790376"/>
              <a:ext cx="828306" cy="538587"/>
            </a:xfrm>
            <a:prstGeom prst="rect">
              <a:avLst/>
            </a:prstGeom>
            <a:noFill/>
          </p:spPr>
          <p:txBody>
            <a:bodyPr wrap="square">
              <a:spAutoFit/>
            </a:bodyPr>
            <a:lstStyle/>
            <a:p>
              <a:pPr algn="ctr"/>
              <a:r>
                <a:rPr lang="en-US" sz="1200" b="1" dirty="0">
                  <a:solidFill>
                    <a:schemeClr val="bg1"/>
                  </a:solidFill>
                  <a:latin typeface="Montserrat" pitchFamily="2" charset="0"/>
                </a:rPr>
                <a:t>Big Data</a:t>
              </a:r>
              <a:endParaRPr lang="en-US" sz="1200" b="1" dirty="0">
                <a:solidFill>
                  <a:schemeClr val="bg1"/>
                </a:solidFill>
              </a:endParaRPr>
            </a:p>
          </p:txBody>
        </p:sp>
      </p:grpSp>
      <p:grpSp>
        <p:nvGrpSpPr>
          <p:cNvPr id="11" name="Group 10">
            <a:extLst>
              <a:ext uri="{FF2B5EF4-FFF2-40B4-BE49-F238E27FC236}">
                <a16:creationId xmlns:a16="http://schemas.microsoft.com/office/drawing/2014/main" id="{4A5B7FCD-C031-6DBD-1CD7-ACB023D097FA}"/>
              </a:ext>
            </a:extLst>
          </p:cNvPr>
          <p:cNvGrpSpPr/>
          <p:nvPr/>
        </p:nvGrpSpPr>
        <p:grpSpPr>
          <a:xfrm>
            <a:off x="6251147" y="2039341"/>
            <a:ext cx="1363264" cy="673643"/>
            <a:chOff x="811909" y="4606996"/>
            <a:chExt cx="785884" cy="785884"/>
          </a:xfrm>
          <a:solidFill>
            <a:schemeClr val="bg2"/>
          </a:solidFill>
        </p:grpSpPr>
        <p:sp>
          <p:nvSpPr>
            <p:cNvPr id="12" name="Oval 11">
              <a:extLst>
                <a:ext uri="{FF2B5EF4-FFF2-40B4-BE49-F238E27FC236}">
                  <a16:creationId xmlns:a16="http://schemas.microsoft.com/office/drawing/2014/main" id="{A494C3BA-2935-E085-C16A-61865AE90763}"/>
                </a:ext>
              </a:extLst>
            </p:cNvPr>
            <p:cNvSpPr/>
            <p:nvPr/>
          </p:nvSpPr>
          <p:spPr>
            <a:xfrm>
              <a:off x="811909" y="4606996"/>
              <a:ext cx="785884" cy="78588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D419B0E-1F61-DC3A-04CF-42FC6D1D2BD3}"/>
                </a:ext>
              </a:extLst>
            </p:cNvPr>
            <p:cNvSpPr txBox="1"/>
            <p:nvPr/>
          </p:nvSpPr>
          <p:spPr>
            <a:xfrm>
              <a:off x="855451" y="4820408"/>
              <a:ext cx="698800" cy="359058"/>
            </a:xfrm>
            <a:prstGeom prst="rect">
              <a:avLst/>
            </a:prstGeom>
            <a:grpFill/>
          </p:spPr>
          <p:txBody>
            <a:bodyPr wrap="square">
              <a:spAutoFit/>
            </a:bodyPr>
            <a:lstStyle/>
            <a:p>
              <a:pPr algn="ctr"/>
              <a:r>
                <a:rPr lang="en-US" b="1" dirty="0">
                  <a:solidFill>
                    <a:schemeClr val="bg1"/>
                  </a:solidFill>
                  <a:latin typeface="Montserrat" pitchFamily="2" charset="0"/>
                </a:rPr>
                <a:t>Screening</a:t>
              </a:r>
              <a:endParaRPr lang="en-US" b="1"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17" y="2277795"/>
            <a:ext cx="1730370" cy="1529282"/>
          </a:xfrm>
          <a:prstGeom prst="rect">
            <a:avLst/>
          </a:prstGeom>
        </p:spPr>
      </p:pic>
      <p:sp>
        <p:nvSpPr>
          <p:cNvPr id="16" name="Right Arrow 15"/>
          <p:cNvSpPr/>
          <p:nvPr/>
        </p:nvSpPr>
        <p:spPr>
          <a:xfrm>
            <a:off x="4082796" y="3574890"/>
            <a:ext cx="1611374" cy="484632"/>
          </a:xfrm>
          <a:prstGeom prst="rightArrow">
            <a:avLst/>
          </a:prstGeom>
          <a:solidFill>
            <a:srgbClr val="38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2732" y="1789394"/>
            <a:ext cx="2244341" cy="1606288"/>
          </a:xfrm>
          <a:prstGeom prst="rect">
            <a:avLst/>
          </a:prstGeom>
        </p:spPr>
      </p:pic>
      <p:cxnSp>
        <p:nvCxnSpPr>
          <p:cNvPr id="21" name="Straight Arrow Connector 20"/>
          <p:cNvCxnSpPr/>
          <p:nvPr/>
        </p:nvCxnSpPr>
        <p:spPr>
          <a:xfrm>
            <a:off x="1819747" y="2173181"/>
            <a:ext cx="896293" cy="35705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683474" y="1722193"/>
            <a:ext cx="351843" cy="458458"/>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351948" y="1944698"/>
            <a:ext cx="462458" cy="42374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014999" y="1588547"/>
            <a:ext cx="237191" cy="57614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2999" y="3234708"/>
            <a:ext cx="2092294" cy="1255376"/>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7804" y="2830323"/>
            <a:ext cx="2894091" cy="1659761"/>
          </a:xfrm>
          <a:prstGeom prst="rect">
            <a:avLst/>
          </a:prstGeom>
        </p:spPr>
      </p:pic>
    </p:spTree>
    <p:extLst>
      <p:ext uri="{BB962C8B-B14F-4D97-AF65-F5344CB8AC3E}">
        <p14:creationId xmlns:p14="http://schemas.microsoft.com/office/powerpoint/2010/main" val="170241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1"/>
          <p:cNvSpPr txBox="1">
            <a:spLocks noGrp="1"/>
          </p:cNvSpPr>
          <p:nvPr>
            <p:ph type="title"/>
          </p:nvPr>
        </p:nvSpPr>
        <p:spPr>
          <a:xfrm>
            <a:off x="720000" y="18606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EG" dirty="0">
                <a:latin typeface="Times New Roman" panose="02020603050405020304" pitchFamily="18" charset="0"/>
                <a:ea typeface="Tahoma" panose="020B0604030504040204" pitchFamily="34" charset="0"/>
                <a:cs typeface="Times New Roman" panose="02020603050405020304" pitchFamily="18" charset="0"/>
              </a:rPr>
              <a:t>مراقبة الصحة العامة</a:t>
            </a:r>
            <a:endParaRPr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57" name="Google Shape;457;p41"/>
          <p:cNvSpPr txBox="1">
            <a:spLocks noGrp="1"/>
          </p:cNvSpPr>
          <p:nvPr>
            <p:ph type="subTitle" idx="1"/>
          </p:nvPr>
        </p:nvSpPr>
        <p:spPr>
          <a:xfrm>
            <a:off x="6035040" y="1545705"/>
            <a:ext cx="2964180" cy="1899300"/>
          </a:xfrm>
          <a:prstGeom prst="rect">
            <a:avLst/>
          </a:prstGeom>
        </p:spPr>
        <p:txBody>
          <a:bodyPr spcFirstLastPara="1" wrap="square" lIns="91425" tIns="91425" rIns="91425" bIns="91425" anchor="t" anchorCtr="0">
            <a:noAutofit/>
          </a:bodyPr>
          <a:lstStyle/>
          <a:p>
            <a:pPr marL="0" lvl="0" indent="0" algn="r" rtl="1"/>
            <a:r>
              <a:rPr lang="ar-SA" sz="1600" dirty="0">
                <a:latin typeface="Times New Roman" panose="02020603050405020304" pitchFamily="18" charset="0"/>
                <a:cs typeface="Times New Roman" panose="02020603050405020304" pitchFamily="18" charset="0"/>
              </a:rPr>
              <a:t>مراقبة الصحة العامة هي "جمع وتحليل وتفسير البيانات المتعلقة بالصحة بشكل مستمر ومنتظم، وهي ضرورية لتخطيط وتنفيذ وتقييم ممارسات الصحة العامة."</a:t>
            </a:r>
            <a:endParaRPr lang="en-US" sz="1600" dirty="0">
              <a:latin typeface="Times New Roman" panose="02020603050405020304" pitchFamily="18" charset="0"/>
              <a:cs typeface="Times New Roman" panose="02020603050405020304" pitchFamily="18" charset="0"/>
            </a:endParaRPr>
          </a:p>
        </p:txBody>
      </p:sp>
      <p:sp>
        <p:nvSpPr>
          <p:cNvPr id="4" name="Subtitle 3">
            <a:extLst>
              <a:ext uri="{FF2B5EF4-FFF2-40B4-BE49-F238E27FC236}">
                <a16:creationId xmlns:a16="http://schemas.microsoft.com/office/drawing/2014/main" id="{BD4E02F6-819C-8408-3C2C-29FA1D6047D4}"/>
              </a:ext>
            </a:extLst>
          </p:cNvPr>
          <p:cNvSpPr>
            <a:spLocks noGrp="1"/>
          </p:cNvSpPr>
          <p:nvPr>
            <p:ph type="subTitle" idx="2"/>
          </p:nvPr>
        </p:nvSpPr>
        <p:spPr/>
        <p:txBody>
          <a:bodyPr/>
          <a:lstStyle/>
          <a:p>
            <a:endParaRPr lang="en-US"/>
          </a:p>
        </p:txBody>
      </p:sp>
      <p:pic>
        <p:nvPicPr>
          <p:cNvPr id="1030" name="Picture 6" descr="Vaccines 11 01154 g001">
            <a:extLst>
              <a:ext uri="{FF2B5EF4-FFF2-40B4-BE49-F238E27FC236}">
                <a16:creationId xmlns:a16="http://schemas.microsoft.com/office/drawing/2014/main" id="{23C8E258-0AD3-C564-215B-2058FD9F3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29" y="886887"/>
            <a:ext cx="5658168" cy="386924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E5E699BA-AF70-0FEE-532B-6D7058701768}"/>
              </a:ext>
            </a:extLst>
          </p:cNvPr>
          <p:cNvCxnSpPr>
            <a:cxnSpLocks/>
          </p:cNvCxnSpPr>
          <p:nvPr/>
        </p:nvCxnSpPr>
        <p:spPr>
          <a:xfrm flipH="1">
            <a:off x="8538271" y="2664472"/>
            <a:ext cx="748010" cy="313495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5F8C74E7-D314-6E4F-7064-C5860E9F6E79}"/>
              </a:ext>
            </a:extLst>
          </p:cNvPr>
          <p:cNvCxnSpPr>
            <a:cxnSpLocks/>
          </p:cNvCxnSpPr>
          <p:nvPr/>
        </p:nvCxnSpPr>
        <p:spPr>
          <a:xfrm flipH="1">
            <a:off x="-235243" y="-563206"/>
            <a:ext cx="748010" cy="313495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56916CF-E54F-C5F3-D84C-D7C2E9BBD2F3}"/>
              </a:ext>
            </a:extLst>
          </p:cNvPr>
          <p:cNvSpPr/>
          <p:nvPr/>
        </p:nvSpPr>
        <p:spPr>
          <a:xfrm>
            <a:off x="4693920" y="886887"/>
            <a:ext cx="1341120" cy="12771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2D1A0B8-559D-1B3C-FB15-6A6CA6BEAA59}"/>
              </a:ext>
            </a:extLst>
          </p:cNvPr>
          <p:cNvSpPr/>
          <p:nvPr/>
        </p:nvSpPr>
        <p:spPr>
          <a:xfrm>
            <a:off x="4732149" y="2377440"/>
            <a:ext cx="1341120" cy="11360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7A7B63C-E384-8D3A-070B-4E7029C4E1A2}"/>
              </a:ext>
            </a:extLst>
          </p:cNvPr>
          <p:cNvSpPr/>
          <p:nvPr/>
        </p:nvSpPr>
        <p:spPr>
          <a:xfrm>
            <a:off x="4236721" y="3671988"/>
            <a:ext cx="2027176" cy="1136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5EADFD5-DE4A-99A5-2692-871418967485}"/>
              </a:ext>
            </a:extLst>
          </p:cNvPr>
          <p:cNvSpPr/>
          <p:nvPr/>
        </p:nvSpPr>
        <p:spPr>
          <a:xfrm>
            <a:off x="2764253" y="3769136"/>
            <a:ext cx="1341120" cy="9256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F93AAB-9EC0-50BF-620C-2D5813136C86}"/>
              </a:ext>
            </a:extLst>
          </p:cNvPr>
          <p:cNvSpPr/>
          <p:nvPr/>
        </p:nvSpPr>
        <p:spPr>
          <a:xfrm>
            <a:off x="956506" y="3671987"/>
            <a:ext cx="1341120" cy="1136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7492E6-D6BF-514D-BFA9-C6D41793D753}"/>
              </a:ext>
            </a:extLst>
          </p:cNvPr>
          <p:cNvSpPr/>
          <p:nvPr/>
        </p:nvSpPr>
        <p:spPr>
          <a:xfrm>
            <a:off x="566549" y="2351157"/>
            <a:ext cx="2047553" cy="14179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6F2A4F-EB02-4223-B517-09875811C545}"/>
              </a:ext>
            </a:extLst>
          </p:cNvPr>
          <p:cNvSpPr/>
          <p:nvPr/>
        </p:nvSpPr>
        <p:spPr>
          <a:xfrm>
            <a:off x="512766" y="1047076"/>
            <a:ext cx="2047553" cy="11360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B2A77E-8A9B-22BD-5293-E6D33D7FBDA2}"/>
              </a:ext>
            </a:extLst>
          </p:cNvPr>
          <p:cNvSpPr/>
          <p:nvPr/>
        </p:nvSpPr>
        <p:spPr>
          <a:xfrm>
            <a:off x="2701355" y="886887"/>
            <a:ext cx="1341120" cy="12962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44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1"/>
          <p:cNvSpPr txBox="1">
            <a:spLocks noGrp="1"/>
          </p:cNvSpPr>
          <p:nvPr>
            <p:ph type="title"/>
          </p:nvPr>
        </p:nvSpPr>
        <p:spPr>
          <a:xfrm>
            <a:off x="720000" y="22655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EG" dirty="0">
                <a:latin typeface="Times New Roman" panose="02020603050405020304" pitchFamily="18" charset="0"/>
                <a:cs typeface="Times New Roman" panose="02020603050405020304" pitchFamily="18" charset="0"/>
              </a:rPr>
              <a:t>ما هو الفحص ال</a:t>
            </a:r>
            <a:r>
              <a:rPr lang="ar-SA" dirty="0">
                <a:latin typeface="Times New Roman" panose="02020603050405020304" pitchFamily="18" charset="0"/>
                <a:cs typeface="Times New Roman" panose="02020603050405020304" pitchFamily="18" charset="0"/>
              </a:rPr>
              <a:t>مجتمعي</a:t>
            </a:r>
            <a:r>
              <a:rPr lang="ar-EG" dirty="0">
                <a:latin typeface="Times New Roman" panose="02020603050405020304" pitchFamily="18" charset="0"/>
                <a:cs typeface="Times New Roman" panose="02020603050405020304" pitchFamily="18" charset="0"/>
              </a:rPr>
              <a:t>؟</a:t>
            </a:r>
            <a:endParaRPr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D2AE066-223B-AB9D-98DC-ACBE91DCDF02}"/>
              </a:ext>
            </a:extLst>
          </p:cNvPr>
          <p:cNvSpPr txBox="1"/>
          <p:nvPr/>
        </p:nvSpPr>
        <p:spPr>
          <a:xfrm>
            <a:off x="425541" y="1229264"/>
            <a:ext cx="8129956" cy="1631216"/>
          </a:xfrm>
          <a:prstGeom prst="rect">
            <a:avLst/>
          </a:prstGeom>
          <a:noFill/>
        </p:spPr>
        <p:txBody>
          <a:bodyPr wrap="square" rtlCol="0">
            <a:spAutoFit/>
          </a:bodyPr>
          <a:lstStyle/>
          <a:p>
            <a:pPr algn="r" rtl="1"/>
            <a:r>
              <a:rPr lang="ar-EG" sz="2000" dirty="0">
                <a:latin typeface="Amiri" panose="00000500000000000000" pitchFamily="2" charset="-78"/>
                <a:ea typeface="Amiri" panose="00000500000000000000" pitchFamily="2" charset="-78"/>
                <a:cs typeface="+mj-cs"/>
              </a:rPr>
              <a:t>يدعم الفحص الصحي المجتمعي </a:t>
            </a:r>
            <a:r>
              <a:rPr lang="ar-EG" sz="2000" dirty="0">
                <a:solidFill>
                  <a:srgbClr val="FF0000"/>
                </a:solidFill>
                <a:latin typeface="Amiri" panose="00000500000000000000" pitchFamily="2" charset="-78"/>
                <a:ea typeface="Amiri" panose="00000500000000000000" pitchFamily="2" charset="-78"/>
                <a:cs typeface="+mj-cs"/>
              </a:rPr>
              <a:t>التدخل المبكر والوقاية </a:t>
            </a:r>
            <a:r>
              <a:rPr lang="ar-EG" sz="2000" dirty="0">
                <a:latin typeface="Amiri" panose="00000500000000000000" pitchFamily="2" charset="-78"/>
                <a:ea typeface="Amiri" panose="00000500000000000000" pitchFamily="2" charset="-78"/>
                <a:cs typeface="+mj-cs"/>
              </a:rPr>
              <a:t>من خلال المساعدة في تحديد المشاكل الصحية المحتملة عن طريق </a:t>
            </a:r>
            <a:r>
              <a:rPr lang="ar-EG" sz="2000" dirty="0">
                <a:solidFill>
                  <a:srgbClr val="FF0000"/>
                </a:solidFill>
                <a:latin typeface="Amiri" panose="00000500000000000000" pitchFamily="2" charset="-78"/>
                <a:ea typeface="Amiri" panose="00000500000000000000" pitchFamily="2" charset="-78"/>
                <a:cs typeface="+mj-cs"/>
              </a:rPr>
              <a:t>التنبؤ بها </a:t>
            </a:r>
            <a:r>
              <a:rPr lang="ar-EG" sz="2000" dirty="0">
                <a:latin typeface="Amiri" panose="00000500000000000000" pitchFamily="2" charset="-78"/>
                <a:ea typeface="Amiri" panose="00000500000000000000" pitchFamily="2" charset="-78"/>
                <a:cs typeface="+mj-cs"/>
              </a:rPr>
              <a:t>,</a:t>
            </a:r>
            <a:r>
              <a:rPr lang="ar-EG" sz="2000" dirty="0">
                <a:solidFill>
                  <a:srgbClr val="FF0000"/>
                </a:solidFill>
                <a:latin typeface="Amiri" panose="00000500000000000000" pitchFamily="2" charset="-78"/>
                <a:ea typeface="Amiri" panose="00000500000000000000" pitchFamily="2" charset="-78"/>
                <a:cs typeface="+mj-cs"/>
              </a:rPr>
              <a:t>و يعد تشخيص الأمراض وتتبعها </a:t>
            </a:r>
            <a:r>
              <a:rPr lang="ar-EG" sz="2000" dirty="0">
                <a:latin typeface="Amiri" panose="00000500000000000000" pitchFamily="2" charset="-78"/>
                <a:ea typeface="Amiri" panose="00000500000000000000" pitchFamily="2" charset="-78"/>
                <a:cs typeface="+mj-cs"/>
              </a:rPr>
              <a:t>أحد الاستخدامات الرئيسية للذكاء الاصطناعي في فحص الصحة العامة, فهو يفتح المجال لإمكانية تحليل مجموعات البيانات الكبيرة، بما في ذلك السجلات الطبية والتصوير التشخيصي، بواسطة أنظمة تعمل بالذكاء الاصطناعي للعثور على </a:t>
            </a:r>
            <a:r>
              <a:rPr lang="ar-EG" sz="2000" dirty="0">
                <a:solidFill>
                  <a:srgbClr val="FF0000"/>
                </a:solidFill>
                <a:latin typeface="Amiri" panose="00000500000000000000" pitchFamily="2" charset="-78"/>
                <a:ea typeface="Amiri" panose="00000500000000000000" pitchFamily="2" charset="-78"/>
                <a:cs typeface="+mj-cs"/>
              </a:rPr>
              <a:t>الأنماط والاتجاهات </a:t>
            </a:r>
            <a:r>
              <a:rPr lang="ar-EG" sz="2000" dirty="0">
                <a:latin typeface="Amiri" panose="00000500000000000000" pitchFamily="2" charset="-78"/>
                <a:ea typeface="Amiri" panose="00000500000000000000" pitchFamily="2" charset="-78"/>
                <a:cs typeface="+mj-cs"/>
              </a:rPr>
              <a:t>التي يمكن أن تشير إلى وجود مرض ما.</a:t>
            </a:r>
          </a:p>
        </p:txBody>
      </p:sp>
      <p:cxnSp>
        <p:nvCxnSpPr>
          <p:cNvPr id="6" name="Straight Connector 5">
            <a:extLst>
              <a:ext uri="{FF2B5EF4-FFF2-40B4-BE49-F238E27FC236}">
                <a16:creationId xmlns:a16="http://schemas.microsoft.com/office/drawing/2014/main" id="{157B59B5-47D4-8527-8C43-011C81060601}"/>
              </a:ext>
            </a:extLst>
          </p:cNvPr>
          <p:cNvCxnSpPr>
            <a:cxnSpLocks/>
          </p:cNvCxnSpPr>
          <p:nvPr/>
        </p:nvCxnSpPr>
        <p:spPr>
          <a:xfrm>
            <a:off x="1175657" y="927512"/>
            <a:ext cx="6792686" cy="0"/>
          </a:xfrm>
          <a:prstGeom prst="line">
            <a:avLst/>
          </a:prstGeom>
          <a:ln w="38100">
            <a:solidFill>
              <a:srgbClr val="6C86F4"/>
            </a:solidFill>
          </a:ln>
        </p:spPr>
        <p:style>
          <a:lnRef idx="1">
            <a:schemeClr val="accent1"/>
          </a:lnRef>
          <a:fillRef idx="0">
            <a:schemeClr val="accent1"/>
          </a:fillRef>
          <a:effectRef idx="0">
            <a:schemeClr val="accent1"/>
          </a:effectRef>
          <a:fontRef idx="minor">
            <a:schemeClr val="tx1"/>
          </a:fontRef>
        </p:style>
      </p:cxnSp>
      <p:pic>
        <p:nvPicPr>
          <p:cNvPr id="2050" name="Picture 2" descr="Screening explained in a diagram: A few people will test positive in screening. They will have further test and either get further advice and support, further treatment, or no further action will be needed.">
            <a:extLst>
              <a:ext uri="{FF2B5EF4-FFF2-40B4-BE49-F238E27FC236}">
                <a16:creationId xmlns:a16="http://schemas.microsoft.com/office/drawing/2014/main" id="{8FCCEBBE-CDDA-6E0A-6B39-94061C3B6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6650" y="2988737"/>
            <a:ext cx="4822446" cy="201453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74B91D5B-1D51-A58A-058E-C611B83FD277}"/>
              </a:ext>
            </a:extLst>
          </p:cNvPr>
          <p:cNvCxnSpPr>
            <a:cxnSpLocks/>
          </p:cNvCxnSpPr>
          <p:nvPr/>
        </p:nvCxnSpPr>
        <p:spPr>
          <a:xfrm flipH="1">
            <a:off x="-903026" y="-667859"/>
            <a:ext cx="1437101" cy="6010831"/>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1FD15BF-5A0C-5E12-51E3-E14F725D7EC3}"/>
              </a:ext>
            </a:extLst>
          </p:cNvPr>
          <p:cNvCxnSpPr>
            <a:cxnSpLocks/>
          </p:cNvCxnSpPr>
          <p:nvPr/>
        </p:nvCxnSpPr>
        <p:spPr>
          <a:xfrm flipH="1">
            <a:off x="8538271" y="2664472"/>
            <a:ext cx="748010" cy="3134956"/>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3909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274638"/>
            <a:ext cx="7886700" cy="993775"/>
          </a:xfrm>
        </p:spPr>
        <p:txBody>
          <a:bodyPr/>
          <a:lstStyle/>
          <a:p>
            <a:pPr algn="ctr" rtl="1"/>
            <a:r>
              <a:rPr lang="ar-EG" dirty="0">
                <a:latin typeface="Unna" panose="02040503070705020203" pitchFamily="18" charset="0"/>
                <a:cs typeface="+mj-cs"/>
              </a:rPr>
              <a:t>أمثلة لفحص الصحة العامة</a:t>
            </a:r>
            <a:endParaRPr lang="en-US" dirty="0">
              <a:latin typeface="Unna" panose="02040503070705020203" pitchFamily="18" charset="0"/>
              <a:cs typeface="+mj-cs"/>
            </a:endParaRPr>
          </a:p>
        </p:txBody>
      </p:sp>
      <p:cxnSp>
        <p:nvCxnSpPr>
          <p:cNvPr id="47" name="Straight Connector 46">
            <a:extLst>
              <a:ext uri="{FF2B5EF4-FFF2-40B4-BE49-F238E27FC236}">
                <a16:creationId xmlns:a16="http://schemas.microsoft.com/office/drawing/2014/main" id="{58EA116D-EDE7-8A06-6BB2-429C0DFC1AA9}"/>
              </a:ext>
            </a:extLst>
          </p:cNvPr>
          <p:cNvCxnSpPr>
            <a:cxnSpLocks/>
          </p:cNvCxnSpPr>
          <p:nvPr/>
        </p:nvCxnSpPr>
        <p:spPr>
          <a:xfrm>
            <a:off x="628650" y="1058141"/>
            <a:ext cx="7886700" cy="0"/>
          </a:xfrm>
          <a:prstGeom prst="line">
            <a:avLst/>
          </a:prstGeom>
          <a:ln w="38100">
            <a:solidFill>
              <a:srgbClr val="6C86F4"/>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7135" y="1147977"/>
            <a:ext cx="3609729" cy="203047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6864" y="3225345"/>
            <a:ext cx="2260150" cy="156023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240" y="2829098"/>
            <a:ext cx="2722351" cy="1995066"/>
          </a:xfrm>
          <a:prstGeom prst="rect">
            <a:avLst/>
          </a:prstGeom>
        </p:spPr>
      </p:pic>
      <p:sp>
        <p:nvSpPr>
          <p:cNvPr id="9" name="TextBox 8"/>
          <p:cNvSpPr txBox="1"/>
          <p:nvPr/>
        </p:nvSpPr>
        <p:spPr>
          <a:xfrm>
            <a:off x="233240" y="2311050"/>
            <a:ext cx="2479763" cy="307777"/>
          </a:xfrm>
          <a:prstGeom prst="rect">
            <a:avLst/>
          </a:prstGeom>
          <a:noFill/>
        </p:spPr>
        <p:txBody>
          <a:bodyPr wrap="square" rtlCol="0">
            <a:spAutoFit/>
          </a:bodyPr>
          <a:lstStyle/>
          <a:p>
            <a:r>
              <a:rPr lang="en-US" dirty="0"/>
              <a:t>Colorectal Cancer Screening</a:t>
            </a:r>
          </a:p>
        </p:txBody>
      </p:sp>
      <p:sp>
        <p:nvSpPr>
          <p:cNvPr id="39" name="TextBox 38"/>
          <p:cNvSpPr txBox="1"/>
          <p:nvPr/>
        </p:nvSpPr>
        <p:spPr>
          <a:xfrm>
            <a:off x="3906454" y="3268285"/>
            <a:ext cx="2048719" cy="307777"/>
          </a:xfrm>
          <a:prstGeom prst="rect">
            <a:avLst/>
          </a:prstGeom>
          <a:noFill/>
        </p:spPr>
        <p:txBody>
          <a:bodyPr wrap="square" rtlCol="0">
            <a:spAutoFit/>
          </a:bodyPr>
          <a:lstStyle/>
          <a:p>
            <a:r>
              <a:rPr lang="en-US" dirty="0"/>
              <a:t>Eye Screening</a:t>
            </a:r>
          </a:p>
        </p:txBody>
      </p:sp>
      <p:sp>
        <p:nvSpPr>
          <p:cNvPr id="40" name="TextBox 39"/>
          <p:cNvSpPr txBox="1"/>
          <p:nvPr/>
        </p:nvSpPr>
        <p:spPr>
          <a:xfrm>
            <a:off x="6376864" y="2675209"/>
            <a:ext cx="2266892" cy="307777"/>
          </a:xfrm>
          <a:prstGeom prst="rect">
            <a:avLst/>
          </a:prstGeom>
          <a:noFill/>
        </p:spPr>
        <p:txBody>
          <a:bodyPr wrap="square" rtlCol="0">
            <a:spAutoFit/>
          </a:bodyPr>
          <a:lstStyle/>
          <a:p>
            <a:r>
              <a:rPr lang="en-US" dirty="0"/>
              <a:t>Breast Cancer Screening</a:t>
            </a:r>
          </a:p>
        </p:txBody>
      </p:sp>
      <p:sp>
        <p:nvSpPr>
          <p:cNvPr id="10" name="Down Arrow 9"/>
          <p:cNvSpPr/>
          <p:nvPr/>
        </p:nvSpPr>
        <p:spPr>
          <a:xfrm>
            <a:off x="1423686" y="2675209"/>
            <a:ext cx="45719" cy="1538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p:cNvSpPr/>
          <p:nvPr/>
        </p:nvSpPr>
        <p:spPr>
          <a:xfrm flipH="1" flipV="1">
            <a:off x="4532271" y="3151184"/>
            <a:ext cx="45719" cy="1971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a:off x="7468159" y="2981497"/>
            <a:ext cx="45719" cy="1538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653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9" grpId="0"/>
      <p:bldP spid="40" grpId="0"/>
      <p:bldP spid="10" grpId="0" animBg="1"/>
      <p:bldP spid="41"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1"/>
          <p:cNvSpPr txBox="1">
            <a:spLocks noGrp="1"/>
          </p:cNvSpPr>
          <p:nvPr>
            <p:ph type="title"/>
          </p:nvPr>
        </p:nvSpPr>
        <p:spPr>
          <a:xfrm>
            <a:off x="720000" y="360144"/>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EG" dirty="0">
                <a:latin typeface="Times New Roman" panose="02020603050405020304" pitchFamily="18" charset="0"/>
                <a:cs typeface="Times New Roman" panose="02020603050405020304" pitchFamily="18" charset="0"/>
              </a:rPr>
              <a:t>تطبيقات الفحص ال</a:t>
            </a:r>
            <a:r>
              <a:rPr lang="ar-SA" dirty="0">
                <a:latin typeface="Times New Roman" panose="02020603050405020304" pitchFamily="18" charset="0"/>
                <a:cs typeface="Times New Roman" panose="02020603050405020304" pitchFamily="18" charset="0"/>
              </a:rPr>
              <a:t>صحي</a:t>
            </a:r>
            <a:r>
              <a:rPr lang="ar-EG" dirty="0">
                <a:latin typeface="Times New Roman" panose="02020603050405020304" pitchFamily="18" charset="0"/>
                <a:cs typeface="Times New Roman" panose="02020603050405020304" pitchFamily="18" charset="0"/>
              </a:rPr>
              <a:t> المدعمة بالذكاء الاصطناعي</a:t>
            </a:r>
            <a:endParaRPr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D2AE066-223B-AB9D-98DC-ACBE91DCDF02}"/>
              </a:ext>
            </a:extLst>
          </p:cNvPr>
          <p:cNvSpPr txBox="1"/>
          <p:nvPr/>
        </p:nvSpPr>
        <p:spPr>
          <a:xfrm>
            <a:off x="720000" y="1665859"/>
            <a:ext cx="7704000" cy="2031325"/>
          </a:xfrm>
          <a:prstGeom prst="rect">
            <a:avLst/>
          </a:prstGeom>
          <a:noFill/>
        </p:spPr>
        <p:txBody>
          <a:bodyPr wrap="square" rtlCol="0">
            <a:spAutoFit/>
          </a:bodyPr>
          <a:lstStyle/>
          <a:p>
            <a:pPr algn="r" rtl="1"/>
            <a:r>
              <a:rPr lang="ar-EG" sz="1800" dirty="0">
                <a:latin typeface="Unna" panose="02040503070705020203" pitchFamily="18" charset="0"/>
              </a:rPr>
              <a:t>يكمن مستقبل تشخيص العلامات المبكرة للاضطرابات المزمنة في دمج </a:t>
            </a:r>
            <a:r>
              <a:rPr lang="ar-EG" sz="1800" dirty="0">
                <a:solidFill>
                  <a:srgbClr val="FF0000"/>
                </a:solidFill>
                <a:latin typeface="Unna" panose="02040503070705020203" pitchFamily="18" charset="0"/>
              </a:rPr>
              <a:t>التصوير التشخيصي الرقمي وبيانات علم الأمراض </a:t>
            </a:r>
            <a:r>
              <a:rPr lang="ar-EG" sz="1800" dirty="0">
                <a:latin typeface="Unna" panose="02040503070705020203" pitchFamily="18" charset="0"/>
              </a:rPr>
              <a:t>في أدوات فحص الذكاء الاصطناعي. </a:t>
            </a:r>
            <a:endParaRPr lang="ar-SA" sz="1800" dirty="0">
              <a:latin typeface="Unna" panose="02040503070705020203" pitchFamily="18" charset="0"/>
            </a:endParaRPr>
          </a:p>
          <a:p>
            <a:pPr algn="r" rtl="1"/>
            <a:endParaRPr lang="ar-SA" sz="1800" dirty="0">
              <a:latin typeface="Unna" panose="02040503070705020203" pitchFamily="18" charset="0"/>
            </a:endParaRPr>
          </a:p>
          <a:p>
            <a:pPr algn="r" rtl="1"/>
            <a:r>
              <a:rPr lang="ar-EG" sz="1800" dirty="0">
                <a:latin typeface="Unna" panose="02040503070705020203" pitchFamily="18" charset="0"/>
              </a:rPr>
              <a:t>يرجع التركيز العالمي على أداة الفحص التشخيصي المدعمة بالذكاء الاصطناعي إلى </a:t>
            </a:r>
            <a:r>
              <a:rPr lang="ar-EG" sz="1800" dirty="0">
                <a:solidFill>
                  <a:srgbClr val="FF0000"/>
                </a:solidFill>
                <a:latin typeface="Unna" panose="02040503070705020203" pitchFamily="18" charset="0"/>
              </a:rPr>
              <a:t>الدقة والقدرة </a:t>
            </a:r>
            <a:r>
              <a:rPr lang="ar-EG" sz="1800" dirty="0">
                <a:latin typeface="Unna" panose="02040503070705020203" pitchFamily="18" charset="0"/>
              </a:rPr>
              <a:t>على اكتشاف العلامات المبكرة للاضطرابات، </a:t>
            </a:r>
            <a:r>
              <a:rPr lang="ar-EG" sz="1800" dirty="0">
                <a:solidFill>
                  <a:srgbClr val="FF0000"/>
                </a:solidFill>
                <a:latin typeface="Unna" panose="02040503070705020203" pitchFamily="18" charset="0"/>
              </a:rPr>
              <a:t>والتخفيف من إرهاق أخصائي الأشعة وأخصائي علم الأمراض</a:t>
            </a:r>
            <a:r>
              <a:rPr lang="ar-EG" sz="1800" dirty="0">
                <a:latin typeface="Unna" panose="02040503070705020203" pitchFamily="18" charset="0"/>
              </a:rPr>
              <a:t> </a:t>
            </a:r>
            <a:r>
              <a:rPr lang="ar-EG" sz="1800" dirty="0">
                <a:solidFill>
                  <a:srgbClr val="FF0000"/>
                </a:solidFill>
                <a:latin typeface="Unna" panose="02040503070705020203" pitchFamily="18" charset="0"/>
              </a:rPr>
              <a:t>وكفاءة سير العمل</a:t>
            </a:r>
            <a:r>
              <a:rPr lang="ar-EG" sz="1800" dirty="0">
                <a:latin typeface="Unna" panose="02040503070705020203" pitchFamily="18" charset="0"/>
              </a:rPr>
              <a:t>.</a:t>
            </a:r>
          </a:p>
          <a:p>
            <a:pPr algn="r" rtl="1"/>
            <a:endParaRPr lang="ar-EG" sz="1800" dirty="0">
              <a:latin typeface="Unna" panose="02040503070705020203" pitchFamily="18" charset="0"/>
            </a:endParaRPr>
          </a:p>
        </p:txBody>
      </p:sp>
      <p:cxnSp>
        <p:nvCxnSpPr>
          <p:cNvPr id="6" name="Straight Connector 5">
            <a:extLst>
              <a:ext uri="{FF2B5EF4-FFF2-40B4-BE49-F238E27FC236}">
                <a16:creationId xmlns:a16="http://schemas.microsoft.com/office/drawing/2014/main" id="{157B59B5-47D4-8527-8C43-011C81060601}"/>
              </a:ext>
            </a:extLst>
          </p:cNvPr>
          <p:cNvCxnSpPr>
            <a:cxnSpLocks/>
          </p:cNvCxnSpPr>
          <p:nvPr/>
        </p:nvCxnSpPr>
        <p:spPr>
          <a:xfrm>
            <a:off x="3408045" y="1093305"/>
            <a:ext cx="2327910" cy="0"/>
          </a:xfrm>
          <a:prstGeom prst="line">
            <a:avLst/>
          </a:prstGeom>
          <a:ln w="38100">
            <a:solidFill>
              <a:srgbClr val="6C86F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956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1"/>
          <p:cNvSpPr txBox="1">
            <a:spLocks noGrp="1"/>
          </p:cNvSpPr>
          <p:nvPr>
            <p:ph type="title"/>
          </p:nvPr>
        </p:nvSpPr>
        <p:spPr>
          <a:xfrm>
            <a:off x="720000" y="360144"/>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EG" dirty="0">
                <a:latin typeface="Times New Roman" panose="02020603050405020304" pitchFamily="18" charset="0"/>
                <a:cs typeface="Times New Roman" panose="02020603050405020304" pitchFamily="18" charset="0"/>
              </a:rPr>
              <a:t>ماذا نحتاج؟</a:t>
            </a:r>
            <a:endParaRPr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D2AE066-223B-AB9D-98DC-ACBE91DCDF02}"/>
              </a:ext>
            </a:extLst>
          </p:cNvPr>
          <p:cNvSpPr txBox="1"/>
          <p:nvPr/>
        </p:nvSpPr>
        <p:spPr>
          <a:xfrm>
            <a:off x="720000" y="1665859"/>
            <a:ext cx="4598760" cy="3139321"/>
          </a:xfrm>
          <a:prstGeom prst="rect">
            <a:avLst/>
          </a:prstGeom>
          <a:noFill/>
        </p:spPr>
        <p:txBody>
          <a:bodyPr wrap="square" rtlCol="0">
            <a:spAutoFit/>
          </a:bodyPr>
          <a:lstStyle/>
          <a:p>
            <a:pPr algn="r" rtl="1"/>
            <a:r>
              <a:rPr lang="ar-EG" sz="1800" dirty="0">
                <a:latin typeface="Unna" panose="02040503070705020203" pitchFamily="18" charset="0"/>
              </a:rPr>
              <a:t>"</a:t>
            </a:r>
            <a:r>
              <a:rPr lang="ar-EG" sz="1800" dirty="0">
                <a:solidFill>
                  <a:srgbClr val="FF0000"/>
                </a:solidFill>
                <a:latin typeface="Unna" panose="02040503070705020203" pitchFamily="18" charset="0"/>
              </a:rPr>
              <a:t>المزيد من البيانات، بيانات أفضل، وبيانات أكثر اتصالاً"</a:t>
            </a:r>
            <a:r>
              <a:rPr lang="ar-EG" sz="1800" dirty="0">
                <a:latin typeface="Unna" panose="02040503070705020203" pitchFamily="18" charset="0"/>
              </a:rPr>
              <a:t>. تتمتع الأوساط الأكاديمية ومعاهد البحوث ومنظمات الرعاية الصحية في جميع أنحاء العالم بقدرات وخبرات رائدة لتطوير أدوات فحص الذكاء الاصطناعي التي تحتاج إلى الكثير من بيانات التدريب على التصوير الرقمي وعلم الأمراض لتصبح قوية ودقيقة.</a:t>
            </a:r>
            <a:endParaRPr lang="ar-SA" sz="1800" dirty="0">
              <a:latin typeface="Unna" panose="02040503070705020203" pitchFamily="18" charset="0"/>
            </a:endParaRPr>
          </a:p>
          <a:p>
            <a:pPr algn="r" rtl="1"/>
            <a:endParaRPr lang="ar-SA" sz="1800" dirty="0">
              <a:latin typeface="Unna" panose="02040503070705020203" pitchFamily="18" charset="0"/>
            </a:endParaRPr>
          </a:p>
          <a:p>
            <a:pPr algn="r" rtl="1"/>
            <a:r>
              <a:rPr lang="ar-EG" sz="1800" dirty="0">
                <a:latin typeface="Unna" panose="02040503070705020203" pitchFamily="18" charset="0"/>
              </a:rPr>
              <a:t> تم تصميم أدوات الذكاء الاصطناعي هذه باستخدام تقنيات التعلم العميق والتعلم الآلي وتكنولوجيا التصنيف على مجموعات كبيرة من البيانات المدربة.</a:t>
            </a:r>
          </a:p>
          <a:p>
            <a:pPr algn="r" rtl="1"/>
            <a:endParaRPr lang="ar-EG" sz="1800" dirty="0">
              <a:latin typeface="Unna" panose="02040503070705020203" pitchFamily="18" charset="0"/>
            </a:endParaRPr>
          </a:p>
        </p:txBody>
      </p:sp>
      <p:cxnSp>
        <p:nvCxnSpPr>
          <p:cNvPr id="6" name="Straight Connector 5">
            <a:extLst>
              <a:ext uri="{FF2B5EF4-FFF2-40B4-BE49-F238E27FC236}">
                <a16:creationId xmlns:a16="http://schemas.microsoft.com/office/drawing/2014/main" id="{157B59B5-47D4-8527-8C43-011C81060601}"/>
              </a:ext>
            </a:extLst>
          </p:cNvPr>
          <p:cNvCxnSpPr>
            <a:cxnSpLocks/>
          </p:cNvCxnSpPr>
          <p:nvPr/>
        </p:nvCxnSpPr>
        <p:spPr>
          <a:xfrm>
            <a:off x="3408045" y="1093305"/>
            <a:ext cx="2327910" cy="0"/>
          </a:xfrm>
          <a:prstGeom prst="line">
            <a:avLst/>
          </a:prstGeom>
          <a:ln w="38100">
            <a:solidFill>
              <a:srgbClr val="6C86F4"/>
            </a:solidFill>
          </a:ln>
        </p:spPr>
        <p:style>
          <a:lnRef idx="1">
            <a:schemeClr val="accent1"/>
          </a:lnRef>
          <a:fillRef idx="0">
            <a:schemeClr val="accent1"/>
          </a:fillRef>
          <a:effectRef idx="0">
            <a:schemeClr val="accent1"/>
          </a:effectRef>
          <a:fontRef idx="minor">
            <a:schemeClr val="tx1"/>
          </a:fontRef>
        </p:style>
      </p:cxnSp>
      <p:pic>
        <p:nvPicPr>
          <p:cNvPr id="1026" name="Picture 2" descr="3d Red Question Mark Stock Photo - Download Image Now - Question Mark,  Asking, Three Dimensional - iStock">
            <a:extLst>
              <a:ext uri="{FF2B5EF4-FFF2-40B4-BE49-F238E27FC236}">
                <a16:creationId xmlns:a16="http://schemas.microsoft.com/office/drawing/2014/main" id="{9FF39C72-8325-D1E7-A04E-61A95666C5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313" t="9284" r="11252" b="4954"/>
          <a:stretch/>
        </p:blipFill>
        <p:spPr bwMode="auto">
          <a:xfrm>
            <a:off x="6004567" y="1624555"/>
            <a:ext cx="2025465" cy="2398141"/>
          </a:xfrm>
          <a:prstGeom prst="rect">
            <a:avLst/>
          </a:prstGeom>
          <a:noFill/>
          <a:extLst>
            <a:ext uri="{909E8E84-426E-40DD-AFC4-6F175D3DCCD1}">
              <a14:hiddenFill xmlns:a14="http://schemas.microsoft.com/office/drawing/2010/main">
                <a:solidFill>
                  <a:srgbClr val="FFFFFF"/>
                </a:solidFill>
              </a14:hiddenFill>
            </a:ext>
          </a:extLst>
        </p:spPr>
      </p:pic>
      <p:pic>
        <p:nvPicPr>
          <p:cNvPr id="2" name="Beautiful 3D animation of rising bar graph, following the arrow, trading on the stock exchange">
            <a:hlinkClick r:id="" action="ppaction://media"/>
            <a:extLst>
              <a:ext uri="{FF2B5EF4-FFF2-40B4-BE49-F238E27FC236}">
                <a16:creationId xmlns:a16="http://schemas.microsoft.com/office/drawing/2014/main" id="{A9C00127-C0F7-48A1-D746-42B4820407F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73394" y="1785017"/>
            <a:ext cx="3408045" cy="1917025"/>
          </a:xfrm>
          <a:prstGeom prst="rect">
            <a:avLst/>
          </a:prstGeom>
        </p:spPr>
      </p:pic>
    </p:spTree>
    <p:extLst>
      <p:ext uri="{BB962C8B-B14F-4D97-AF65-F5344CB8AC3E}">
        <p14:creationId xmlns:p14="http://schemas.microsoft.com/office/powerpoint/2010/main" val="259128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5"/>
                                        </p:tgtEl>
                                        <p:attrNameLst>
                                          <p:attrName>style.visibility</p:attrName>
                                        </p:attrNameLst>
                                      </p:cBhvr>
                                      <p:to>
                                        <p:strVal val="visible"/>
                                      </p:to>
                                    </p:set>
                                    <p:animEffect transition="in" filter="fade">
                                      <p:cBhvr>
                                        <p:cTn id="7" dur="500"/>
                                        <p:tgtEl>
                                          <p:spTgt spid="455"/>
                                        </p:tgtEl>
                                      </p:cBhvr>
                                    </p:animEffect>
                                    <p:anim calcmode="lin" valueType="num">
                                      <p:cBhvr>
                                        <p:cTn id="8" dur="500" fill="hold"/>
                                        <p:tgtEl>
                                          <p:spTgt spid="455"/>
                                        </p:tgtEl>
                                        <p:attrNameLst>
                                          <p:attrName>ppt_x</p:attrName>
                                        </p:attrNameLst>
                                      </p:cBhvr>
                                      <p:tavLst>
                                        <p:tav tm="0">
                                          <p:val>
                                            <p:strVal val="#ppt_x"/>
                                          </p:val>
                                        </p:tav>
                                        <p:tav tm="100000">
                                          <p:val>
                                            <p:strVal val="#ppt_x"/>
                                          </p:val>
                                        </p:tav>
                                      </p:tavLst>
                                    </p:anim>
                                    <p:anim calcmode="lin" valueType="num">
                                      <p:cBhvr>
                                        <p:cTn id="9" dur="500" fill="hold"/>
                                        <p:tgtEl>
                                          <p:spTgt spid="45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par>
                                <p:cTn id="32" presetID="1" presetClass="mediacall" presetSubtype="0" fill="hold" nodeType="withEffect">
                                  <p:stCondLst>
                                    <p:cond delay="0"/>
                                  </p:stCondLst>
                                  <p:childTnLst>
                                    <p:cmd type="call" cmd="playFrom(0.0)">
                                      <p:cBhvr>
                                        <p:cTn id="33" dur="11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4" repeatCount="indefinite" fill="hold" display="0">
                  <p:stCondLst>
                    <p:cond delay="indefinite"/>
                  </p:stCondLst>
                </p:cTn>
                <p:tgtEl>
                  <p:spTgt spid="2"/>
                </p:tgtEl>
              </p:cMediaNode>
            </p:video>
          </p:childTnLst>
        </p:cTn>
      </p:par>
    </p:tnLst>
    <p:bldLst>
      <p:bldP spid="455"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1"/>
          <p:cNvSpPr txBox="1">
            <a:spLocks noGrp="1"/>
          </p:cNvSpPr>
          <p:nvPr>
            <p:ph type="title"/>
          </p:nvPr>
        </p:nvSpPr>
        <p:spPr>
          <a:xfrm>
            <a:off x="720000" y="140225"/>
            <a:ext cx="7704000"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EG" dirty="0">
                <a:latin typeface="Times New Roman" panose="02020603050405020304" pitchFamily="18" charset="0"/>
                <a:cs typeface="Times New Roman" panose="02020603050405020304" pitchFamily="18" charset="0"/>
              </a:rPr>
              <a:t>ما هي بعض التقنيات والاتجاهات الجديدة المرتبطة بالمعلوماتية الصحية للفحص؟</a:t>
            </a:r>
            <a:endParaRPr dirty="0">
              <a:latin typeface="Times New Roman" panose="02020603050405020304" pitchFamily="18" charset="0"/>
              <a:cs typeface="Times New Roman" panose="02020603050405020304" pitchFamily="18" charset="0"/>
            </a:endParaRPr>
          </a:p>
        </p:txBody>
      </p:sp>
      <p:sp>
        <p:nvSpPr>
          <p:cNvPr id="457" name="Google Shape;457;p41"/>
          <p:cNvSpPr txBox="1">
            <a:spLocks noGrp="1"/>
          </p:cNvSpPr>
          <p:nvPr>
            <p:ph type="subTitle" idx="2"/>
          </p:nvPr>
        </p:nvSpPr>
        <p:spPr>
          <a:xfrm>
            <a:off x="780960" y="2161747"/>
            <a:ext cx="4867910" cy="1899300"/>
          </a:xfrm>
          <a:prstGeom prst="rect">
            <a:avLst/>
          </a:prstGeom>
        </p:spPr>
        <p:txBody>
          <a:bodyPr spcFirstLastPara="1" wrap="square" lIns="91425" tIns="91425" rIns="91425" bIns="91425" anchor="t" anchorCtr="0">
            <a:noAutofit/>
          </a:bodyPr>
          <a:lstStyle/>
          <a:p>
            <a:pPr marL="342900" lvl="0" indent="-342900" algn="r" rtl="1">
              <a:spcBef>
                <a:spcPts val="0"/>
              </a:spcBef>
              <a:spcAft>
                <a:spcPts val="0"/>
              </a:spcAft>
              <a:buFont typeface="Arial" panose="020B0604020202020204" pitchFamily="34" charset="0"/>
              <a:buChar char="•"/>
            </a:pPr>
            <a:r>
              <a:rPr lang="ar-EG" sz="2000" dirty="0">
                <a:latin typeface="Times New Roman" panose="02020603050405020304" pitchFamily="18" charset="0"/>
                <a:cs typeface="Times New Roman" panose="02020603050405020304" pitchFamily="18" charset="0"/>
              </a:rPr>
              <a:t>التوافقية</a:t>
            </a:r>
          </a:p>
          <a:p>
            <a:pPr marL="342900" lvl="0" indent="-342900" algn="r" rtl="1">
              <a:spcBef>
                <a:spcPts val="0"/>
              </a:spcBef>
              <a:spcAft>
                <a:spcPts val="0"/>
              </a:spcAft>
              <a:buFont typeface="Arial" panose="020B0604020202020204" pitchFamily="34" charset="0"/>
              <a:buChar char="•"/>
            </a:pPr>
            <a:r>
              <a:rPr lang="ar-EG" sz="2000" b="1" dirty="0">
                <a:solidFill>
                  <a:srgbClr val="FF0000"/>
                </a:solidFill>
                <a:latin typeface="Times New Roman" panose="02020603050405020304" pitchFamily="18" charset="0"/>
                <a:cs typeface="Times New Roman" panose="02020603050405020304" pitchFamily="18" charset="0"/>
              </a:rPr>
              <a:t>البيانات الصحية ا</a:t>
            </a:r>
            <a:r>
              <a:rPr lang="ar-SA" sz="2000" b="1" dirty="0">
                <a:solidFill>
                  <a:srgbClr val="FF0000"/>
                </a:solidFill>
                <a:latin typeface="Times New Roman" panose="02020603050405020304" pitchFamily="18" charset="0"/>
                <a:cs typeface="Times New Roman" panose="02020603050405020304" pitchFamily="18" charset="0"/>
              </a:rPr>
              <a:t>لضخم</a:t>
            </a:r>
            <a:r>
              <a:rPr lang="ar-EG" sz="2000" b="1" dirty="0">
                <a:solidFill>
                  <a:srgbClr val="FF0000"/>
                </a:solidFill>
                <a:latin typeface="Times New Roman" panose="02020603050405020304" pitchFamily="18" charset="0"/>
                <a:cs typeface="Times New Roman" panose="02020603050405020304" pitchFamily="18" charset="0"/>
              </a:rPr>
              <a:t>ة</a:t>
            </a:r>
          </a:p>
          <a:p>
            <a:pPr marL="342900" lvl="0" indent="-342900" algn="r" rtl="1">
              <a:spcBef>
                <a:spcPts val="0"/>
              </a:spcBef>
              <a:spcAft>
                <a:spcPts val="0"/>
              </a:spcAft>
              <a:buFont typeface="Arial" panose="020B0604020202020204" pitchFamily="34" charset="0"/>
              <a:buChar char="•"/>
            </a:pPr>
            <a:r>
              <a:rPr lang="ar-EG" sz="2000" dirty="0">
                <a:latin typeface="Times New Roman" panose="02020603050405020304" pitchFamily="18" charset="0"/>
                <a:cs typeface="Times New Roman" panose="02020603050405020304" pitchFamily="18" charset="0"/>
              </a:rPr>
              <a:t>تحليلات البيانات</a:t>
            </a:r>
          </a:p>
          <a:p>
            <a:pPr marL="342900" lvl="0" indent="-342900" algn="r" rtl="1">
              <a:spcBef>
                <a:spcPts val="0"/>
              </a:spcBef>
              <a:spcAft>
                <a:spcPts val="0"/>
              </a:spcAft>
              <a:buFont typeface="Arial" panose="020B0604020202020204" pitchFamily="34" charset="0"/>
              <a:buChar char="•"/>
            </a:pPr>
            <a:r>
              <a:rPr lang="ar-EG" sz="2000" dirty="0">
                <a:latin typeface="Times New Roman" panose="02020603050405020304" pitchFamily="18" charset="0"/>
                <a:cs typeface="Times New Roman" panose="02020603050405020304" pitchFamily="18" charset="0"/>
              </a:rPr>
              <a:t>الأمن </a:t>
            </a:r>
            <a:r>
              <a:rPr lang="ar-EG" sz="2000" dirty="0" err="1">
                <a:latin typeface="Times New Roman" panose="02020603050405020304" pitchFamily="18" charset="0"/>
                <a:cs typeface="Times New Roman" panose="02020603050405020304" pitchFamily="18" charset="0"/>
              </a:rPr>
              <a:t>السيبراني</a:t>
            </a:r>
            <a:r>
              <a:rPr lang="ar-EG" sz="2000" dirty="0">
                <a:latin typeface="Times New Roman" panose="02020603050405020304" pitchFamily="18" charset="0"/>
                <a:cs typeface="Times New Roman" panose="02020603050405020304" pitchFamily="18" charset="0"/>
              </a:rPr>
              <a:t> مع السجل الصحي الإلكتروني</a:t>
            </a:r>
            <a:endParaRPr lang="en-US" sz="2000" dirty="0">
              <a:latin typeface="Times New Roman" panose="02020603050405020304" pitchFamily="18" charset="0"/>
              <a:cs typeface="Times New Roman" panose="02020603050405020304" pitchFamily="18" charset="0"/>
            </a:endParaRPr>
          </a:p>
        </p:txBody>
      </p:sp>
      <p:cxnSp>
        <p:nvCxnSpPr>
          <p:cNvPr id="2" name="Straight Connector 1">
            <a:extLst>
              <a:ext uri="{FF2B5EF4-FFF2-40B4-BE49-F238E27FC236}">
                <a16:creationId xmlns:a16="http://schemas.microsoft.com/office/drawing/2014/main" id="{02BCA9E9-274F-A54F-9A5E-E786B83CF69B}"/>
              </a:ext>
            </a:extLst>
          </p:cNvPr>
          <p:cNvCxnSpPr>
            <a:cxnSpLocks/>
          </p:cNvCxnSpPr>
          <p:nvPr/>
        </p:nvCxnSpPr>
        <p:spPr>
          <a:xfrm>
            <a:off x="537300" y="1439827"/>
            <a:ext cx="7886700" cy="0"/>
          </a:xfrm>
          <a:prstGeom prst="line">
            <a:avLst/>
          </a:prstGeom>
          <a:ln w="38100">
            <a:solidFill>
              <a:srgbClr val="6C86F4"/>
            </a:solidFill>
          </a:ln>
        </p:spPr>
        <p:style>
          <a:lnRef idx="1">
            <a:schemeClr val="accent1"/>
          </a:lnRef>
          <a:fillRef idx="0">
            <a:schemeClr val="accent1"/>
          </a:fillRef>
          <a:effectRef idx="0">
            <a:schemeClr val="accent1"/>
          </a:effectRef>
          <a:fontRef idx="minor">
            <a:schemeClr val="tx1"/>
          </a:fontRef>
        </p:style>
      </p:cxnSp>
      <p:sp>
        <p:nvSpPr>
          <p:cNvPr id="3" name="Google Shape;457;p41">
            <a:extLst>
              <a:ext uri="{FF2B5EF4-FFF2-40B4-BE49-F238E27FC236}">
                <a16:creationId xmlns:a16="http://schemas.microsoft.com/office/drawing/2014/main" id="{25734997-8A3F-1779-157F-D4ED4E2227A7}"/>
              </a:ext>
            </a:extLst>
          </p:cNvPr>
          <p:cNvSpPr txBox="1">
            <a:spLocks/>
          </p:cNvSpPr>
          <p:nvPr/>
        </p:nvSpPr>
        <p:spPr>
          <a:xfrm>
            <a:off x="5821680" y="2161747"/>
            <a:ext cx="2429510" cy="189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285750" indent="-285750" algn="r" rtl="1">
              <a:buFont typeface="Arial" panose="020B0604020202020204" pitchFamily="34" charset="0"/>
              <a:buChar char="•"/>
            </a:pPr>
            <a:r>
              <a:rPr lang="ar-EG" sz="2000" dirty="0">
                <a:latin typeface="Times New Roman" panose="02020603050405020304" pitchFamily="18" charset="0"/>
                <a:cs typeface="Times New Roman" panose="02020603050405020304" pitchFamily="18" charset="0"/>
              </a:rPr>
              <a:t>علم الجينوم</a:t>
            </a:r>
          </a:p>
          <a:p>
            <a:pPr marL="285750" indent="-285750" algn="r" rtl="1">
              <a:buFont typeface="Arial" panose="020B0604020202020204" pitchFamily="34" charset="0"/>
              <a:buChar char="•"/>
            </a:pPr>
            <a:r>
              <a:rPr lang="ar-EG" sz="2000" dirty="0">
                <a:latin typeface="Times New Roman" panose="02020603050405020304" pitchFamily="18" charset="0"/>
                <a:cs typeface="Times New Roman" panose="02020603050405020304" pitchFamily="18" charset="0"/>
              </a:rPr>
              <a:t>إنترنت الأشياء</a:t>
            </a:r>
          </a:p>
          <a:p>
            <a:pPr marL="285750" indent="-285750" algn="r" rtl="1">
              <a:buFont typeface="Arial" panose="020B0604020202020204" pitchFamily="34" charset="0"/>
              <a:buChar char="•"/>
            </a:pPr>
            <a:r>
              <a:rPr lang="ar-EG" sz="2000" dirty="0">
                <a:latin typeface="Times New Roman" panose="02020603050405020304" pitchFamily="18" charset="0"/>
                <a:cs typeface="Times New Roman" panose="02020603050405020304" pitchFamily="18" charset="0"/>
              </a:rPr>
              <a:t>الأجهزة القابلة للارتداء</a:t>
            </a:r>
          </a:p>
          <a:p>
            <a:pPr marL="285750" indent="-285750" algn="r" rtl="1">
              <a:buFont typeface="Arial" panose="020B0604020202020204" pitchFamily="34" charset="0"/>
              <a:buChar char="•"/>
            </a:pPr>
            <a:r>
              <a:rPr lang="ar-EG" sz="2000" dirty="0">
                <a:latin typeface="Times New Roman" panose="02020603050405020304" pitchFamily="18" charset="0"/>
                <a:cs typeface="Times New Roman" panose="02020603050405020304" pitchFamily="18" charset="0"/>
              </a:rPr>
              <a:t>سلسلة الكتل</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2753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C2E61D5-DE7A-E97C-E52B-A6D8F00A6F67}"/>
              </a:ext>
            </a:extLst>
          </p:cNvPr>
          <p:cNvSpPr txBox="1">
            <a:spLocks/>
          </p:cNvSpPr>
          <p:nvPr/>
        </p:nvSpPr>
        <p:spPr>
          <a:xfrm>
            <a:off x="369665" y="814273"/>
            <a:ext cx="3176467" cy="4726811"/>
          </a:xfrm>
          <a:prstGeom prst="rect">
            <a:avLst/>
          </a:prstGeom>
          <a:noFill/>
          <a:ln>
            <a:noFill/>
          </a:ln>
        </p:spPr>
        <p:txBody>
          <a:bodyPr spcFirstLastPara="1" vert="horz" wrap="square" lIns="68580" tIns="34290" rIns="68580" bIns="34290" rtlCol="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1400"/>
              <a:buFont typeface="DM Sans"/>
              <a:buNone/>
              <a:defRPr sz="1500" b="0" i="0" u="none" strike="noStrike" cap="none" spc="105" baseline="0">
                <a:solidFill>
                  <a:schemeClr val="tx2"/>
                </a:solidFill>
                <a:latin typeface="Tw Cen MT" panose="020B0602020104020603" pitchFamily="34" charset="77"/>
                <a:ea typeface="DM Sans"/>
                <a:cs typeface="DM Sans"/>
                <a:sym typeface="DM Sans"/>
              </a:defRPr>
            </a:lvl1pPr>
            <a:lvl2pPr marL="342900" marR="0" lvl="1" indent="0" algn="ctr" rtl="0">
              <a:lnSpc>
                <a:spcPct val="115000"/>
              </a:lnSpc>
              <a:spcBef>
                <a:spcPts val="0"/>
              </a:spcBef>
              <a:spcAft>
                <a:spcPts val="0"/>
              </a:spcAft>
              <a:buClr>
                <a:schemeClr val="dk1"/>
              </a:buClr>
              <a:buSzPts val="1400"/>
              <a:buFont typeface="DM Sans"/>
              <a:buNone/>
              <a:defRPr sz="1500" b="0" i="0" u="none" strike="noStrike" cap="none">
                <a:solidFill>
                  <a:schemeClr val="dk1"/>
                </a:solidFill>
                <a:latin typeface="DM Sans"/>
                <a:ea typeface="DM Sans"/>
                <a:cs typeface="DM Sans"/>
                <a:sym typeface="DM Sans"/>
              </a:defRPr>
            </a:lvl2pPr>
            <a:lvl3pPr marL="685800" marR="0" lvl="2" indent="0" algn="ctr" rtl="0">
              <a:lnSpc>
                <a:spcPct val="115000"/>
              </a:lnSpc>
              <a:spcBef>
                <a:spcPts val="0"/>
              </a:spcBef>
              <a:spcAft>
                <a:spcPts val="0"/>
              </a:spcAft>
              <a:buClr>
                <a:schemeClr val="dk1"/>
              </a:buClr>
              <a:buSzPts val="1400"/>
              <a:buFont typeface="DM Sans"/>
              <a:buNone/>
              <a:defRPr sz="1350" b="0" i="0" u="none" strike="noStrike" cap="none">
                <a:solidFill>
                  <a:schemeClr val="dk1"/>
                </a:solidFill>
                <a:latin typeface="DM Sans"/>
                <a:ea typeface="DM Sans"/>
                <a:cs typeface="DM Sans"/>
                <a:sym typeface="DM Sans"/>
              </a:defRPr>
            </a:lvl3pPr>
            <a:lvl4pPr marL="1028700" marR="0" lvl="3"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4pPr>
            <a:lvl5pPr marL="1371600" marR="0" lvl="4"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5pPr>
            <a:lvl6pPr marL="1714500" marR="0" lvl="5"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6pPr>
            <a:lvl7pPr marL="2057400" marR="0" lvl="6"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7pPr>
            <a:lvl8pPr marL="2400300" marR="0" lvl="7"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8pPr>
            <a:lvl9pPr marL="2743200" marR="0" lvl="8"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9pPr>
          </a:lstStyle>
          <a:p>
            <a:pPr algn="r" rtl="1"/>
            <a:r>
              <a:rPr lang="ar-EG" sz="2400" dirty="0">
                <a:solidFill>
                  <a:srgbClr val="000000"/>
                </a:solidFill>
                <a:latin typeface="Times New Roman" panose="02020603050405020304" pitchFamily="18" charset="0"/>
                <a:cs typeface="Times New Roman" panose="02020603050405020304" pitchFamily="18" charset="0"/>
              </a:rPr>
              <a:t>ما هو الفحص المجتمعي</a:t>
            </a:r>
            <a:endParaRPr lang="en-US" sz="2400" dirty="0">
              <a:solidFill>
                <a:srgbClr val="000000"/>
              </a:solidFill>
              <a:latin typeface="Times New Roman" panose="02020603050405020304" pitchFamily="18" charset="0"/>
              <a:cs typeface="Times New Roman" panose="02020603050405020304" pitchFamily="18" charset="0"/>
            </a:endParaRPr>
          </a:p>
          <a:p>
            <a:pPr algn="r" rtl="1"/>
            <a:endParaRPr lang="ar-EG" sz="2400" dirty="0">
              <a:solidFill>
                <a:srgbClr val="000000"/>
              </a:solidFill>
              <a:latin typeface="Times New Roman" panose="02020603050405020304" pitchFamily="18" charset="0"/>
              <a:cs typeface="Times New Roman" panose="02020603050405020304" pitchFamily="18" charset="0"/>
            </a:endParaRPr>
          </a:p>
          <a:p>
            <a:pPr algn="r" rtl="1"/>
            <a:r>
              <a:rPr lang="ar-EG" sz="2400" dirty="0">
                <a:solidFill>
                  <a:srgbClr val="000000"/>
                </a:solidFill>
                <a:latin typeface="Times New Roman" panose="02020603050405020304" pitchFamily="18" charset="0"/>
                <a:cs typeface="Times New Roman" panose="02020603050405020304" pitchFamily="18" charset="0"/>
              </a:rPr>
              <a:t>الذكاء الاصطناعي وفحص الصحة العامة</a:t>
            </a:r>
            <a:endParaRPr lang="en-US" sz="2400" dirty="0">
              <a:solidFill>
                <a:srgbClr val="000000"/>
              </a:solidFill>
              <a:latin typeface="Times New Roman" panose="02020603050405020304" pitchFamily="18" charset="0"/>
              <a:cs typeface="Times New Roman" panose="02020603050405020304" pitchFamily="18" charset="0"/>
            </a:endParaRPr>
          </a:p>
          <a:p>
            <a:pPr algn="r" rtl="1"/>
            <a:endParaRPr lang="en-US" sz="1000" dirty="0">
              <a:solidFill>
                <a:srgbClr val="000000"/>
              </a:solidFill>
              <a:latin typeface="Times New Roman" panose="02020603050405020304" pitchFamily="18" charset="0"/>
              <a:cs typeface="Times New Roman" panose="02020603050405020304" pitchFamily="18" charset="0"/>
            </a:endParaRPr>
          </a:p>
          <a:p>
            <a:pPr algn="r" rtl="1"/>
            <a:r>
              <a:rPr lang="ar-EG" sz="2400" dirty="0">
                <a:solidFill>
                  <a:srgbClr val="000000"/>
                </a:solidFill>
                <a:latin typeface="Times New Roman" panose="02020603050405020304" pitchFamily="18" charset="0"/>
                <a:cs typeface="Times New Roman" panose="02020603050405020304" pitchFamily="18" charset="0"/>
              </a:rPr>
              <a:t>البيانات الضخمة </a:t>
            </a:r>
          </a:p>
          <a:p>
            <a:pPr algn="r" rtl="1"/>
            <a:endParaRPr lang="ar-EG" sz="2400" dirty="0">
              <a:solidFill>
                <a:srgbClr val="000000"/>
              </a:solidFill>
              <a:latin typeface="Times New Roman" panose="02020603050405020304" pitchFamily="18" charset="0"/>
              <a:cs typeface="Times New Roman" panose="02020603050405020304" pitchFamily="18" charset="0"/>
            </a:endParaRPr>
          </a:p>
          <a:p>
            <a:pPr algn="r" rtl="1"/>
            <a:r>
              <a:rPr lang="ar-EG" sz="2400" dirty="0">
                <a:solidFill>
                  <a:srgbClr val="000000"/>
                </a:solidFill>
                <a:latin typeface="Times New Roman" panose="02020603050405020304" pitchFamily="18" charset="0"/>
                <a:cs typeface="Times New Roman" panose="02020603050405020304" pitchFamily="18" charset="0"/>
              </a:rPr>
              <a:t>الذكاء الاصطناعي </a:t>
            </a:r>
            <a:endParaRPr lang="en-US" sz="2400" dirty="0">
              <a:solidFill>
                <a:srgbClr val="000000"/>
              </a:solidFill>
              <a:latin typeface="Times New Roman" panose="02020603050405020304" pitchFamily="18" charset="0"/>
              <a:cs typeface="Times New Roman" panose="02020603050405020304" pitchFamily="18" charset="0"/>
            </a:endParaRPr>
          </a:p>
          <a:p>
            <a:pPr algn="r" rtl="1"/>
            <a:r>
              <a:rPr lang="ar-EG" sz="2400" dirty="0">
                <a:solidFill>
                  <a:srgbClr val="000000"/>
                </a:solidFill>
                <a:latin typeface="Times New Roman" panose="02020603050405020304" pitchFamily="18" charset="0"/>
                <a:cs typeface="Times New Roman" panose="02020603050405020304" pitchFamily="18" charset="0"/>
              </a:rPr>
              <a:t>و البيانات الضخمة</a:t>
            </a:r>
            <a:endParaRPr lang="en-US" sz="2400" dirty="0">
              <a:solidFill>
                <a:srgbClr val="000000"/>
              </a:solidFill>
              <a:latin typeface="Times New Roman" panose="02020603050405020304" pitchFamily="18" charset="0"/>
              <a:cs typeface="Times New Roman" panose="02020603050405020304" pitchFamily="18" charset="0"/>
            </a:endParaRPr>
          </a:p>
          <a:p>
            <a:pPr algn="r" rtl="1"/>
            <a:endParaRPr lang="ar-EG" sz="1000" dirty="0">
              <a:solidFill>
                <a:srgbClr val="000000"/>
              </a:solidFill>
              <a:latin typeface="Times New Roman" panose="02020603050405020304" pitchFamily="18" charset="0"/>
              <a:cs typeface="Times New Roman" panose="02020603050405020304" pitchFamily="18" charset="0"/>
            </a:endParaRPr>
          </a:p>
          <a:p>
            <a:pPr algn="r" rtl="1"/>
            <a:r>
              <a:rPr lang="ar-EG" sz="2400" dirty="0">
                <a:solidFill>
                  <a:srgbClr val="000000"/>
                </a:solidFill>
                <a:latin typeface="Times New Roman" panose="02020603050405020304" pitchFamily="18" charset="0"/>
                <a:cs typeface="Times New Roman" panose="02020603050405020304" pitchFamily="18" charset="0"/>
              </a:rPr>
              <a:t>نظم المعلومات الجغرافية</a:t>
            </a:r>
            <a:endParaRPr lang="en-US" sz="2400" dirty="0">
              <a:solidFill>
                <a:srgbClr val="000000"/>
              </a:solidFill>
              <a:latin typeface="Times New Roman" panose="02020603050405020304" pitchFamily="18" charset="0"/>
              <a:cs typeface="Times New Roman" panose="02020603050405020304" pitchFamily="18" charset="0"/>
            </a:endParaRPr>
          </a:p>
          <a:p>
            <a:pPr algn="r" rtl="1"/>
            <a:endParaRPr lang="ar-EG" sz="2400" dirty="0">
              <a:solidFill>
                <a:srgbClr val="000000"/>
              </a:solidFill>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8E6942B6-EEA8-61B0-D4FF-86E3CCE9D1C0}"/>
              </a:ext>
            </a:extLst>
          </p:cNvPr>
          <p:cNvSpPr txBox="1">
            <a:spLocks/>
          </p:cNvSpPr>
          <p:nvPr/>
        </p:nvSpPr>
        <p:spPr>
          <a:xfrm>
            <a:off x="5894150" y="212173"/>
            <a:ext cx="2231200" cy="12042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1400"/>
              <a:buFont typeface="DM Sans"/>
              <a:buNone/>
              <a:defRPr sz="1500" b="0" i="0" u="none" strike="noStrike" cap="none" spc="105" baseline="0">
                <a:solidFill>
                  <a:schemeClr val="tx2"/>
                </a:solidFill>
                <a:latin typeface="Tw Cen MT" panose="020B0602020104020603" pitchFamily="34" charset="77"/>
                <a:ea typeface="DM Sans"/>
                <a:cs typeface="DM Sans"/>
                <a:sym typeface="DM Sans"/>
              </a:defRPr>
            </a:lvl1pPr>
            <a:lvl2pPr marL="342900" marR="0" lvl="1" indent="0" algn="ctr" rtl="0">
              <a:lnSpc>
                <a:spcPct val="115000"/>
              </a:lnSpc>
              <a:spcBef>
                <a:spcPts val="0"/>
              </a:spcBef>
              <a:spcAft>
                <a:spcPts val="0"/>
              </a:spcAft>
              <a:buClr>
                <a:schemeClr val="dk1"/>
              </a:buClr>
              <a:buSzPts val="1400"/>
              <a:buFont typeface="DM Sans"/>
              <a:buNone/>
              <a:defRPr sz="1500" b="0" i="0" u="none" strike="noStrike" cap="none">
                <a:solidFill>
                  <a:schemeClr val="dk1"/>
                </a:solidFill>
                <a:latin typeface="DM Sans"/>
                <a:ea typeface="DM Sans"/>
                <a:cs typeface="DM Sans"/>
                <a:sym typeface="DM Sans"/>
              </a:defRPr>
            </a:lvl2pPr>
            <a:lvl3pPr marL="685800" marR="0" lvl="2" indent="0" algn="ctr" rtl="0">
              <a:lnSpc>
                <a:spcPct val="115000"/>
              </a:lnSpc>
              <a:spcBef>
                <a:spcPts val="0"/>
              </a:spcBef>
              <a:spcAft>
                <a:spcPts val="0"/>
              </a:spcAft>
              <a:buClr>
                <a:schemeClr val="dk1"/>
              </a:buClr>
              <a:buSzPts val="1400"/>
              <a:buFont typeface="DM Sans"/>
              <a:buNone/>
              <a:defRPr sz="1350" b="0" i="0" u="none" strike="noStrike" cap="none">
                <a:solidFill>
                  <a:schemeClr val="dk1"/>
                </a:solidFill>
                <a:latin typeface="DM Sans"/>
                <a:ea typeface="DM Sans"/>
                <a:cs typeface="DM Sans"/>
                <a:sym typeface="DM Sans"/>
              </a:defRPr>
            </a:lvl3pPr>
            <a:lvl4pPr marL="1028700" marR="0" lvl="3"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4pPr>
            <a:lvl5pPr marL="1371600" marR="0" lvl="4"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5pPr>
            <a:lvl6pPr marL="1714500" marR="0" lvl="5"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6pPr>
            <a:lvl7pPr marL="2057400" marR="0" lvl="6"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7pPr>
            <a:lvl8pPr marL="2400300" marR="0" lvl="7"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8pPr>
            <a:lvl9pPr marL="2743200" marR="0" lvl="8"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9pPr>
          </a:lstStyle>
          <a:p>
            <a:pPr algn="r"/>
            <a:r>
              <a:rPr lang="ar-EG" sz="4400" b="1" dirty="0">
                <a:solidFill>
                  <a:srgbClr val="000000"/>
                </a:solidFill>
                <a:cs typeface="+mj-cs"/>
              </a:rPr>
              <a:t>المحتوى</a:t>
            </a:r>
            <a:endParaRPr lang="en-US" sz="4400" b="1" dirty="0">
              <a:solidFill>
                <a:srgbClr val="000000"/>
              </a:solidFill>
              <a:cs typeface="+mj-cs"/>
            </a:endParaRPr>
          </a:p>
        </p:txBody>
      </p:sp>
      <p:cxnSp>
        <p:nvCxnSpPr>
          <p:cNvPr id="12" name="Straight Connector 11">
            <a:extLst>
              <a:ext uri="{FF2B5EF4-FFF2-40B4-BE49-F238E27FC236}">
                <a16:creationId xmlns:a16="http://schemas.microsoft.com/office/drawing/2014/main" id="{F99D810B-C1AA-6D66-663A-5481ED2C3453}"/>
              </a:ext>
            </a:extLst>
          </p:cNvPr>
          <p:cNvCxnSpPr>
            <a:cxnSpLocks/>
          </p:cNvCxnSpPr>
          <p:nvPr/>
        </p:nvCxnSpPr>
        <p:spPr>
          <a:xfrm>
            <a:off x="3921663" y="-11575"/>
            <a:ext cx="0" cy="514350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B968DBB-FB62-55CF-EE02-189019A9CEF4}"/>
              </a:ext>
            </a:extLst>
          </p:cNvPr>
          <p:cNvSpPr/>
          <p:nvPr/>
        </p:nvSpPr>
        <p:spPr>
          <a:xfrm>
            <a:off x="3671309" y="743777"/>
            <a:ext cx="500709" cy="500709"/>
          </a:xfrm>
          <a:prstGeom prst="ellipse">
            <a:avLst/>
          </a:prstGeom>
          <a:solidFill>
            <a:schemeClr val="bg1"/>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5" name="Oval 14">
            <a:extLst>
              <a:ext uri="{FF2B5EF4-FFF2-40B4-BE49-F238E27FC236}">
                <a16:creationId xmlns:a16="http://schemas.microsoft.com/office/drawing/2014/main" id="{00133B2E-35D2-5CD0-C4D6-644FE4B458AC}"/>
              </a:ext>
            </a:extLst>
          </p:cNvPr>
          <p:cNvSpPr/>
          <p:nvPr/>
        </p:nvSpPr>
        <p:spPr>
          <a:xfrm>
            <a:off x="3671309" y="2363033"/>
            <a:ext cx="500709" cy="500709"/>
          </a:xfrm>
          <a:prstGeom prst="ellipse">
            <a:avLst/>
          </a:prstGeom>
          <a:solidFill>
            <a:schemeClr val="bg1"/>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 name="Oval 16">
            <a:extLst>
              <a:ext uri="{FF2B5EF4-FFF2-40B4-BE49-F238E27FC236}">
                <a16:creationId xmlns:a16="http://schemas.microsoft.com/office/drawing/2014/main" id="{19F6C9DE-5167-4656-985C-80B2527F84B5}"/>
              </a:ext>
            </a:extLst>
          </p:cNvPr>
          <p:cNvSpPr/>
          <p:nvPr/>
        </p:nvSpPr>
        <p:spPr>
          <a:xfrm>
            <a:off x="3671309" y="1553405"/>
            <a:ext cx="500709" cy="500709"/>
          </a:xfrm>
          <a:prstGeom prst="ellipse">
            <a:avLst/>
          </a:prstGeom>
          <a:solidFill>
            <a:schemeClr val="bg2">
              <a:lumMod val="60000"/>
              <a:lumOff val="40000"/>
            </a:schemeClr>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8" name="Oval 17">
            <a:extLst>
              <a:ext uri="{FF2B5EF4-FFF2-40B4-BE49-F238E27FC236}">
                <a16:creationId xmlns:a16="http://schemas.microsoft.com/office/drawing/2014/main" id="{02F88492-AF54-90AF-85F3-F74705D379ED}"/>
              </a:ext>
            </a:extLst>
          </p:cNvPr>
          <p:cNvSpPr/>
          <p:nvPr/>
        </p:nvSpPr>
        <p:spPr>
          <a:xfrm>
            <a:off x="3671309" y="3172661"/>
            <a:ext cx="500709" cy="500709"/>
          </a:xfrm>
          <a:prstGeom prst="ellipse">
            <a:avLst/>
          </a:prstGeom>
          <a:solidFill>
            <a:schemeClr val="bg2">
              <a:lumMod val="60000"/>
              <a:lumOff val="40000"/>
            </a:schemeClr>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descr="A white outline of a paper with a magnifying glass&#10;&#10;Description automatically generated">
            <a:extLst>
              <a:ext uri="{FF2B5EF4-FFF2-40B4-BE49-F238E27FC236}">
                <a16:creationId xmlns:a16="http://schemas.microsoft.com/office/drawing/2014/main" id="{BEFFEDA6-BBA9-0AC7-9B0D-9E6A092C8F05}"/>
              </a:ext>
            </a:extLst>
          </p:cNvPr>
          <p:cNvPicPr>
            <a:picLocks noChangeAspect="1"/>
          </p:cNvPicPr>
          <p:nvPr/>
        </p:nvPicPr>
        <p:blipFill>
          <a:blip r:embed="rId2">
            <a:alphaModFix amt="15000"/>
            <a:duotone>
              <a:prstClr val="black"/>
              <a:schemeClr val="accent1">
                <a:tint val="45000"/>
                <a:satMod val="400000"/>
              </a:schemeClr>
            </a:duotone>
          </a:blip>
          <a:stretch>
            <a:fillRect/>
          </a:stretch>
        </p:blipFill>
        <p:spPr>
          <a:xfrm>
            <a:off x="4994635" y="1240493"/>
            <a:ext cx="5195115" cy="5195115"/>
          </a:xfrm>
          <a:prstGeom prst="rect">
            <a:avLst/>
          </a:prstGeom>
        </p:spPr>
      </p:pic>
      <p:sp>
        <p:nvSpPr>
          <p:cNvPr id="6" name="Oval 5">
            <a:extLst>
              <a:ext uri="{FF2B5EF4-FFF2-40B4-BE49-F238E27FC236}">
                <a16:creationId xmlns:a16="http://schemas.microsoft.com/office/drawing/2014/main" id="{5570AAB7-F622-FBD1-6AC4-795A2DEC0E99}"/>
              </a:ext>
            </a:extLst>
          </p:cNvPr>
          <p:cNvSpPr/>
          <p:nvPr/>
        </p:nvSpPr>
        <p:spPr>
          <a:xfrm>
            <a:off x="3671309" y="3982289"/>
            <a:ext cx="500709" cy="500709"/>
          </a:xfrm>
          <a:prstGeom prst="ellipse">
            <a:avLst/>
          </a:prstGeom>
          <a:solidFill>
            <a:schemeClr val="bg1"/>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423392471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1"/>
          <p:cNvSpPr txBox="1">
            <a:spLocks noGrp="1"/>
          </p:cNvSpPr>
          <p:nvPr>
            <p:ph type="title" idx="4294967295"/>
          </p:nvPr>
        </p:nvSpPr>
        <p:spPr>
          <a:xfrm>
            <a:off x="2992959" y="2018352"/>
            <a:ext cx="1783830" cy="573087"/>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EG" sz="2000" dirty="0">
                <a:solidFill>
                  <a:srgbClr val="000000"/>
                </a:solidFill>
                <a:latin typeface="Times New Roman" panose="02020603050405020304" pitchFamily="18" charset="0"/>
                <a:cs typeface="Times New Roman" panose="02020603050405020304" pitchFamily="18" charset="0"/>
              </a:rPr>
              <a:t>حوسبة سحابية</a:t>
            </a:r>
            <a:endParaRPr sz="2000" dirty="0">
              <a:solidFill>
                <a:srgbClr val="000000"/>
              </a:solidFill>
              <a:latin typeface="Times New Roman" panose="02020603050405020304" pitchFamily="18" charset="0"/>
              <a:cs typeface="Times New Roman" panose="02020603050405020304" pitchFamily="18" charset="0"/>
            </a:endParaRPr>
          </a:p>
        </p:txBody>
      </p:sp>
      <p:sp>
        <p:nvSpPr>
          <p:cNvPr id="457" name="Google Shape;457;p41"/>
          <p:cNvSpPr txBox="1">
            <a:spLocks noGrp="1"/>
          </p:cNvSpPr>
          <p:nvPr>
            <p:ph type="subTitle" idx="4294967295"/>
          </p:nvPr>
        </p:nvSpPr>
        <p:spPr>
          <a:xfrm>
            <a:off x="2853692" y="2679191"/>
            <a:ext cx="2062364" cy="1898650"/>
          </a:xfrm>
          <a:prstGeom prst="rect">
            <a:avLst/>
          </a:prstGeom>
        </p:spPr>
        <p:txBody>
          <a:bodyPr spcFirstLastPara="1" wrap="square" lIns="91425" tIns="91425" rIns="91425" bIns="91425" anchor="t" anchorCtr="0">
            <a:noAutofit/>
          </a:bodyPr>
          <a:lstStyle/>
          <a:p>
            <a:pPr marL="0" lvl="0" indent="0" algn="ctr" rtl="1">
              <a:buNone/>
            </a:pPr>
            <a:r>
              <a:rPr lang="ar-EG" sz="1600" dirty="0">
                <a:solidFill>
                  <a:srgbClr val="000000"/>
                </a:solidFill>
                <a:latin typeface="Times New Roman" panose="02020603050405020304" pitchFamily="18" charset="0"/>
                <a:cs typeface="Times New Roman" panose="02020603050405020304" pitchFamily="18" charset="0"/>
              </a:rPr>
              <a:t>توفر موارد نظام الكمبيوتر عند الطلب، وخاصة </a:t>
            </a:r>
            <a:r>
              <a:rPr lang="ar-EG" sz="1600" dirty="0">
                <a:solidFill>
                  <a:srgbClr val="FF0000"/>
                </a:solidFill>
                <a:latin typeface="Times New Roman" panose="02020603050405020304" pitchFamily="18" charset="0"/>
                <a:cs typeface="Times New Roman" panose="02020603050405020304" pitchFamily="18" charset="0"/>
              </a:rPr>
              <a:t>تخزين البيانات وقوة الحوسبة</a:t>
            </a:r>
            <a:r>
              <a:rPr lang="ar-EG" sz="1600" dirty="0">
                <a:solidFill>
                  <a:srgbClr val="000000"/>
                </a:solidFill>
                <a:latin typeface="Times New Roman" panose="02020603050405020304" pitchFamily="18" charset="0"/>
                <a:cs typeface="Times New Roman" panose="02020603050405020304" pitchFamily="18" charset="0"/>
              </a:rPr>
              <a:t>، دون إدارة نشطة مباشرة من قبل المستخدم.</a:t>
            </a:r>
            <a:endParaRPr lang="en-US" sz="1600" dirty="0">
              <a:solidFill>
                <a:srgbClr val="000000"/>
              </a:solidFill>
              <a:latin typeface="Times New Roman" panose="02020603050405020304" pitchFamily="18" charset="0"/>
              <a:cs typeface="Times New Roman" panose="02020603050405020304" pitchFamily="18" charset="0"/>
            </a:endParaRPr>
          </a:p>
        </p:txBody>
      </p:sp>
      <p:sp>
        <p:nvSpPr>
          <p:cNvPr id="5" name="Google Shape;496;p55"/>
          <p:cNvSpPr txBox="1">
            <a:spLocks noGrp="1"/>
          </p:cNvSpPr>
          <p:nvPr>
            <p:ph type="subTitle" idx="4294967295"/>
          </p:nvPr>
        </p:nvSpPr>
        <p:spPr>
          <a:xfrm>
            <a:off x="4884396" y="2679191"/>
            <a:ext cx="2140730" cy="1373397"/>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SA" sz="1600" dirty="0">
                <a:solidFill>
                  <a:srgbClr val="000000"/>
                </a:solidFill>
                <a:latin typeface="Times New Roman" panose="02020603050405020304" pitchFamily="18" charset="0"/>
                <a:cs typeface="Times New Roman" panose="02020603050405020304" pitchFamily="18" charset="0"/>
              </a:rPr>
              <a:t>لتسهيل</a:t>
            </a:r>
            <a:r>
              <a:rPr lang="ar-EG" sz="1600" dirty="0">
                <a:solidFill>
                  <a:srgbClr val="000000"/>
                </a:solidFill>
                <a:latin typeface="Times New Roman" panose="02020603050405020304" pitchFamily="18" charset="0"/>
                <a:cs typeface="Times New Roman" panose="02020603050405020304" pitchFamily="18" charset="0"/>
              </a:rPr>
              <a:t> عملية </a:t>
            </a:r>
            <a:r>
              <a:rPr lang="ar-EG" sz="1600" dirty="0">
                <a:solidFill>
                  <a:srgbClr val="FF0000"/>
                </a:solidFill>
                <a:latin typeface="Times New Roman" panose="02020603050405020304" pitchFamily="18" charset="0"/>
                <a:cs typeface="Times New Roman" panose="02020603050405020304" pitchFamily="18" charset="0"/>
              </a:rPr>
              <a:t>تسجيل المعاملات وتتبع الأصول</a:t>
            </a:r>
            <a:r>
              <a:rPr lang="ar-EG" sz="1600" dirty="0">
                <a:solidFill>
                  <a:srgbClr val="000000"/>
                </a:solidFill>
                <a:latin typeface="Times New Roman" panose="02020603050405020304" pitchFamily="18" charset="0"/>
                <a:cs typeface="Times New Roman" panose="02020603050405020304" pitchFamily="18" charset="0"/>
              </a:rPr>
              <a:t> في الشبكة</a:t>
            </a:r>
            <a:endParaRPr lang="en-US" sz="1600" dirty="0">
              <a:solidFill>
                <a:srgbClr val="000000"/>
              </a:solidFill>
              <a:latin typeface="Times New Roman" panose="02020603050405020304" pitchFamily="18" charset="0"/>
              <a:cs typeface="Times New Roman" panose="02020603050405020304" pitchFamily="18" charset="0"/>
            </a:endParaRPr>
          </a:p>
        </p:txBody>
      </p:sp>
      <p:sp>
        <p:nvSpPr>
          <p:cNvPr id="4" name="Google Shape;495;p55"/>
          <p:cNvSpPr txBox="1">
            <a:spLocks/>
          </p:cNvSpPr>
          <p:nvPr/>
        </p:nvSpPr>
        <p:spPr>
          <a:xfrm>
            <a:off x="5159773" y="2018352"/>
            <a:ext cx="1589976" cy="5730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Outfit"/>
              <a:buNone/>
              <a:defRPr sz="3500" b="1" i="0" u="none" strike="noStrike" cap="none">
                <a:solidFill>
                  <a:schemeClr val="dk1"/>
                </a:solidFill>
                <a:latin typeface="Unna" panose="02040503070705020203" charset="0"/>
                <a:ea typeface="Outfit"/>
                <a:cs typeface="Outfit"/>
                <a:sym typeface="Outfit"/>
              </a:defRPr>
            </a:lvl1pPr>
            <a:lvl2pPr marR="0" lvl="1"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2pPr>
            <a:lvl3pPr marR="0" lvl="2"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3pPr>
            <a:lvl4pPr marR="0" lvl="3"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4pPr>
            <a:lvl5pPr marR="0" lvl="4"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5pPr>
            <a:lvl6pPr marR="0" lvl="5"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6pPr>
            <a:lvl7pPr marR="0" lvl="6"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7pPr>
            <a:lvl8pPr marR="0" lvl="7"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8pPr>
            <a:lvl9pPr marR="0" lvl="8"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9pPr>
          </a:lstStyle>
          <a:p>
            <a:pPr rtl="1"/>
            <a:r>
              <a:rPr lang="ar-EG" sz="2000" dirty="0">
                <a:solidFill>
                  <a:srgbClr val="000000"/>
                </a:solidFill>
                <a:latin typeface="Times New Roman" panose="02020603050405020304" pitchFamily="18" charset="0"/>
                <a:cs typeface="Times New Roman" panose="02020603050405020304" pitchFamily="18" charset="0"/>
              </a:rPr>
              <a:t>سلسلة الكتل</a:t>
            </a:r>
            <a:endParaRPr lang="en-US" sz="2000" dirty="0">
              <a:solidFill>
                <a:srgbClr val="000000"/>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80DBBB51-486B-31F5-5103-A59D2436C3DC}"/>
              </a:ext>
            </a:extLst>
          </p:cNvPr>
          <p:cNvGrpSpPr/>
          <p:nvPr/>
        </p:nvGrpSpPr>
        <p:grpSpPr>
          <a:xfrm>
            <a:off x="3584262" y="1370765"/>
            <a:ext cx="572700" cy="572700"/>
            <a:chOff x="8152432" y="2800355"/>
            <a:chExt cx="808157" cy="808157"/>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3EBFB18E-A796-398B-DA34-04CC8142D70E}"/>
                </a:ext>
              </a:extLst>
            </p:cNvPr>
            <p:cNvPicPr>
              <a:picLocks noChangeAspect="1"/>
            </p:cNvPicPr>
            <p:nvPr/>
          </p:nvPicPr>
          <p:blipFill>
            <a:blip r:embed="rId3"/>
            <a:stretch>
              <a:fillRect/>
            </a:stretch>
          </p:blipFill>
          <p:spPr>
            <a:xfrm>
              <a:off x="8283732" y="2917889"/>
              <a:ext cx="573088" cy="573088"/>
            </a:xfrm>
            <a:prstGeom prst="rect">
              <a:avLst/>
            </a:prstGeom>
          </p:spPr>
        </p:pic>
        <p:sp>
          <p:nvSpPr>
            <p:cNvPr id="17" name="Oval 16">
              <a:extLst>
                <a:ext uri="{FF2B5EF4-FFF2-40B4-BE49-F238E27FC236}">
                  <a16:creationId xmlns:a16="http://schemas.microsoft.com/office/drawing/2014/main" id="{6BD9A7AF-402A-086F-5EE9-4CE1A72A9D01}"/>
                </a:ext>
              </a:extLst>
            </p:cNvPr>
            <p:cNvSpPr/>
            <p:nvPr/>
          </p:nvSpPr>
          <p:spPr>
            <a:xfrm>
              <a:off x="8152432" y="2800355"/>
              <a:ext cx="808157" cy="808157"/>
            </a:xfrm>
            <a:prstGeom prst="ellipse">
              <a:avLst/>
            </a:pr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6D24F6CB-C00A-5589-2F73-307AA64FA673}"/>
              </a:ext>
            </a:extLst>
          </p:cNvPr>
          <p:cNvGrpSpPr/>
          <p:nvPr/>
        </p:nvGrpSpPr>
        <p:grpSpPr>
          <a:xfrm>
            <a:off x="5650215" y="1370765"/>
            <a:ext cx="572700" cy="572700"/>
            <a:chOff x="4585199" y="-681555"/>
            <a:chExt cx="572700" cy="572700"/>
          </a:xfrm>
        </p:grpSpPr>
        <p:pic>
          <p:nvPicPr>
            <p:cNvPr id="15" name="Picture 14" descr="A black background with a black square&#10;&#10;Description automatically generated with medium confidence">
              <a:extLst>
                <a:ext uri="{FF2B5EF4-FFF2-40B4-BE49-F238E27FC236}">
                  <a16:creationId xmlns:a16="http://schemas.microsoft.com/office/drawing/2014/main" id="{F6336AF9-D0FE-8498-2E66-52678356A03B}"/>
                </a:ext>
              </a:extLst>
            </p:cNvPr>
            <p:cNvPicPr>
              <a:picLocks noChangeAspect="1"/>
            </p:cNvPicPr>
            <p:nvPr/>
          </p:nvPicPr>
          <p:blipFill>
            <a:blip r:embed="rId4"/>
            <a:stretch>
              <a:fillRect/>
            </a:stretch>
          </p:blipFill>
          <p:spPr>
            <a:xfrm>
              <a:off x="4677236" y="-556651"/>
              <a:ext cx="378223" cy="378223"/>
            </a:xfrm>
            <a:prstGeom prst="rect">
              <a:avLst/>
            </a:prstGeom>
          </p:spPr>
        </p:pic>
        <p:sp>
          <p:nvSpPr>
            <p:cNvPr id="18" name="Oval 17">
              <a:extLst>
                <a:ext uri="{FF2B5EF4-FFF2-40B4-BE49-F238E27FC236}">
                  <a16:creationId xmlns:a16="http://schemas.microsoft.com/office/drawing/2014/main" id="{E3D4503D-6DD3-B52E-7BED-6C2A9FEC745C}"/>
                </a:ext>
              </a:extLst>
            </p:cNvPr>
            <p:cNvSpPr/>
            <p:nvPr/>
          </p:nvSpPr>
          <p:spPr>
            <a:xfrm>
              <a:off x="4585199" y="-681555"/>
              <a:ext cx="572700" cy="572700"/>
            </a:xfrm>
            <a:prstGeom prst="ellipse">
              <a:avLst/>
            </a:pr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 name="Straight Connector 24">
            <a:extLst>
              <a:ext uri="{FF2B5EF4-FFF2-40B4-BE49-F238E27FC236}">
                <a16:creationId xmlns:a16="http://schemas.microsoft.com/office/drawing/2014/main" id="{2CDD405F-08CB-6043-1768-1C3EF661BA1E}"/>
              </a:ext>
            </a:extLst>
          </p:cNvPr>
          <p:cNvCxnSpPr>
            <a:cxnSpLocks/>
          </p:cNvCxnSpPr>
          <p:nvPr/>
        </p:nvCxnSpPr>
        <p:spPr>
          <a:xfrm flipH="1">
            <a:off x="5544584" y="2541536"/>
            <a:ext cx="82035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6" name="Google Shape;455;p41"/>
          <p:cNvSpPr txBox="1">
            <a:spLocks/>
          </p:cNvSpPr>
          <p:nvPr/>
        </p:nvSpPr>
        <p:spPr>
          <a:xfrm>
            <a:off x="7404954" y="2018352"/>
            <a:ext cx="122331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Outfit"/>
              <a:buNone/>
              <a:defRPr sz="3500" b="1" i="0" u="none" strike="noStrike" cap="none">
                <a:solidFill>
                  <a:schemeClr val="dk1"/>
                </a:solidFill>
                <a:latin typeface="Unna" panose="02040503070705020203" charset="0"/>
                <a:ea typeface="Outfit"/>
                <a:cs typeface="Outfit"/>
                <a:sym typeface="Outfit"/>
              </a:defRPr>
            </a:lvl1pPr>
            <a:lvl2pPr marR="0" lvl="1"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2pPr>
            <a:lvl3pPr marR="0" lvl="2"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3pPr>
            <a:lvl4pPr marR="0" lvl="3"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4pPr>
            <a:lvl5pPr marR="0" lvl="4"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5pPr>
            <a:lvl6pPr marR="0" lvl="5"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6pPr>
            <a:lvl7pPr marR="0" lvl="6"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7pPr>
            <a:lvl8pPr marR="0" lvl="7"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8pPr>
            <a:lvl9pPr marR="0" lvl="8"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9pPr>
          </a:lstStyle>
          <a:p>
            <a:pPr rtl="1"/>
            <a:r>
              <a:rPr lang="ar-EG" sz="2000" dirty="0">
                <a:solidFill>
                  <a:srgbClr val="000000"/>
                </a:solidFill>
                <a:latin typeface="Times New Roman" panose="02020603050405020304" pitchFamily="18" charset="0"/>
                <a:cs typeface="Times New Roman" panose="02020603050405020304" pitchFamily="18" charset="0"/>
              </a:rPr>
              <a:t>التوافقية</a:t>
            </a:r>
            <a:endParaRPr lang="en-US" sz="2000"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D2AE066-223B-AB9D-98DC-ACBE91DCDF02}"/>
              </a:ext>
            </a:extLst>
          </p:cNvPr>
          <p:cNvSpPr txBox="1"/>
          <p:nvPr/>
        </p:nvSpPr>
        <p:spPr>
          <a:xfrm>
            <a:off x="6985428" y="2679191"/>
            <a:ext cx="2062364" cy="1323439"/>
          </a:xfrm>
          <a:prstGeom prst="rect">
            <a:avLst/>
          </a:prstGeom>
          <a:noFill/>
        </p:spPr>
        <p:txBody>
          <a:bodyPr wrap="square" rtlCol="0">
            <a:spAutoFit/>
          </a:bodyPr>
          <a:lstStyle/>
          <a:p>
            <a:pPr algn="ctr" rtl="1"/>
            <a:r>
              <a:rPr lang="ar-EG" sz="1600" dirty="0">
                <a:latin typeface="Times New Roman" panose="02020603050405020304" pitchFamily="18" charset="0"/>
                <a:cs typeface="Times New Roman" panose="02020603050405020304" pitchFamily="18" charset="0"/>
              </a:rPr>
              <a:t>قدرة أنظمة المعلومات والأجهزة والتطبيقات المختلفة على الوصول إلى بيانات المريض </a:t>
            </a:r>
            <a:r>
              <a:rPr lang="ar-EG" sz="1600" dirty="0">
                <a:solidFill>
                  <a:srgbClr val="FF0000"/>
                </a:solidFill>
                <a:latin typeface="Times New Roman" panose="02020603050405020304" pitchFamily="18" charset="0"/>
                <a:cs typeface="Times New Roman" panose="02020603050405020304" pitchFamily="18" charset="0"/>
              </a:rPr>
              <a:t>وتبادلها ودمجها </a:t>
            </a:r>
            <a:r>
              <a:rPr lang="ar-EG" sz="1600" dirty="0">
                <a:latin typeface="Times New Roman" panose="02020603050405020304" pitchFamily="18" charset="0"/>
                <a:cs typeface="Times New Roman" panose="02020603050405020304" pitchFamily="18" charset="0"/>
              </a:rPr>
              <a:t>والاستفادة منها.</a:t>
            </a:r>
            <a:endParaRPr lang="en-US" sz="1600" dirty="0">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id="{192F5212-5C05-1CA6-A35D-026D792C25CF}"/>
              </a:ext>
            </a:extLst>
          </p:cNvPr>
          <p:cNvGrpSpPr/>
          <p:nvPr/>
        </p:nvGrpSpPr>
        <p:grpSpPr>
          <a:xfrm>
            <a:off x="7614569" y="1370765"/>
            <a:ext cx="572700" cy="572700"/>
            <a:chOff x="8152432" y="66095"/>
            <a:chExt cx="808157" cy="808157"/>
          </a:xfrm>
        </p:grpSpPr>
        <p:pic>
          <p:nvPicPr>
            <p:cNvPr id="9" name="Picture 8" descr="A black background with a black square&#10;&#10;Description automatically generated with medium confidence">
              <a:extLst>
                <a:ext uri="{FF2B5EF4-FFF2-40B4-BE49-F238E27FC236}">
                  <a16:creationId xmlns:a16="http://schemas.microsoft.com/office/drawing/2014/main" id="{C5213FA8-E41C-DB29-5296-95D035D15AE9}"/>
                </a:ext>
              </a:extLst>
            </p:cNvPr>
            <p:cNvPicPr>
              <a:picLocks noChangeAspect="1"/>
            </p:cNvPicPr>
            <p:nvPr/>
          </p:nvPicPr>
          <p:blipFill>
            <a:blip r:embed="rId5"/>
            <a:stretch>
              <a:fillRect/>
            </a:stretch>
          </p:blipFill>
          <p:spPr>
            <a:xfrm>
              <a:off x="8276064" y="193386"/>
              <a:ext cx="572700" cy="572700"/>
            </a:xfrm>
            <a:prstGeom prst="rect">
              <a:avLst/>
            </a:prstGeom>
          </p:spPr>
        </p:pic>
        <p:sp>
          <p:nvSpPr>
            <p:cNvPr id="16" name="Oval 15">
              <a:extLst>
                <a:ext uri="{FF2B5EF4-FFF2-40B4-BE49-F238E27FC236}">
                  <a16:creationId xmlns:a16="http://schemas.microsoft.com/office/drawing/2014/main" id="{FEEEAC78-7D37-DFC3-CF3F-EDBCBB667835}"/>
                </a:ext>
              </a:extLst>
            </p:cNvPr>
            <p:cNvSpPr/>
            <p:nvPr/>
          </p:nvSpPr>
          <p:spPr>
            <a:xfrm>
              <a:off x="8152432" y="66095"/>
              <a:ext cx="808157" cy="808157"/>
            </a:xfrm>
            <a:prstGeom prst="ellipse">
              <a:avLst/>
            </a:pr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 name="Straight Connector 25">
            <a:extLst>
              <a:ext uri="{FF2B5EF4-FFF2-40B4-BE49-F238E27FC236}">
                <a16:creationId xmlns:a16="http://schemas.microsoft.com/office/drawing/2014/main" id="{3F1827F2-DA74-E9D2-700F-E9A34EB2D405}"/>
              </a:ext>
            </a:extLst>
          </p:cNvPr>
          <p:cNvCxnSpPr>
            <a:cxnSpLocks/>
          </p:cNvCxnSpPr>
          <p:nvPr/>
        </p:nvCxnSpPr>
        <p:spPr>
          <a:xfrm flipH="1">
            <a:off x="7606433" y="2541536"/>
            <a:ext cx="82035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Google Shape;455;p41"/>
          <p:cNvSpPr txBox="1">
            <a:spLocks/>
          </p:cNvSpPr>
          <p:nvPr/>
        </p:nvSpPr>
        <p:spPr>
          <a:xfrm>
            <a:off x="102944" y="2018352"/>
            <a:ext cx="2899160" cy="9528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Outfit"/>
              <a:buNone/>
              <a:defRPr sz="3500" b="1" i="0" u="none" strike="noStrike" cap="none">
                <a:solidFill>
                  <a:schemeClr val="dk1"/>
                </a:solidFill>
                <a:latin typeface="Unna" panose="02040503070705020203" charset="0"/>
                <a:ea typeface="Outfit"/>
                <a:cs typeface="Outfit"/>
                <a:sym typeface="Outfit"/>
              </a:defRPr>
            </a:lvl1pPr>
            <a:lvl2pPr marR="0" lvl="1"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2pPr>
            <a:lvl3pPr marR="0" lvl="2"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3pPr>
            <a:lvl4pPr marR="0" lvl="3"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4pPr>
            <a:lvl5pPr marR="0" lvl="4"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5pPr>
            <a:lvl6pPr marR="0" lvl="5"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6pPr>
            <a:lvl7pPr marR="0" lvl="6"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7pPr>
            <a:lvl8pPr marR="0" lvl="7"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8pPr>
            <a:lvl9pPr marR="0" lvl="8"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9pPr>
          </a:lstStyle>
          <a:p>
            <a:pPr rtl="1"/>
            <a:r>
              <a:rPr lang="ar-EG" sz="2000" dirty="0">
                <a:solidFill>
                  <a:srgbClr val="000000"/>
                </a:solidFill>
                <a:latin typeface="Times New Roman" panose="02020603050405020304" pitchFamily="18" charset="0"/>
                <a:cs typeface="Times New Roman" panose="02020603050405020304" pitchFamily="18" charset="0"/>
              </a:rPr>
              <a:t>الأمن </a:t>
            </a:r>
            <a:r>
              <a:rPr lang="ar-EG" sz="2000" dirty="0" err="1">
                <a:solidFill>
                  <a:srgbClr val="000000"/>
                </a:solidFill>
                <a:latin typeface="Times New Roman" panose="02020603050405020304" pitchFamily="18" charset="0"/>
                <a:cs typeface="Times New Roman" panose="02020603050405020304" pitchFamily="18" charset="0"/>
              </a:rPr>
              <a:t>السيبراني</a:t>
            </a:r>
            <a:r>
              <a:rPr lang="ar-EG" sz="2000" dirty="0">
                <a:solidFill>
                  <a:srgbClr val="000000"/>
                </a:solidFill>
                <a:latin typeface="Times New Roman" panose="02020603050405020304" pitchFamily="18" charset="0"/>
                <a:cs typeface="Times New Roman" panose="02020603050405020304" pitchFamily="18" charset="0"/>
              </a:rPr>
              <a:t> مع السجل الصحي الإلكتروني</a:t>
            </a:r>
            <a:endParaRPr lang="en-US" sz="2000" dirty="0">
              <a:solidFill>
                <a:srgbClr val="0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58656" y="3075431"/>
            <a:ext cx="2587736" cy="1077218"/>
          </a:xfrm>
          <a:prstGeom prst="rect">
            <a:avLst/>
          </a:prstGeom>
        </p:spPr>
        <p:txBody>
          <a:bodyPr wrap="square">
            <a:spAutoFit/>
          </a:bodyPr>
          <a:lstStyle/>
          <a:p>
            <a:pPr algn="ctr" rtl="1"/>
            <a:r>
              <a:rPr lang="ar-EG" sz="1600" dirty="0">
                <a:cs typeface="+mj-cs"/>
              </a:rPr>
              <a:t>الأمن </a:t>
            </a:r>
            <a:r>
              <a:rPr lang="ar-SA" sz="1600" dirty="0" err="1">
                <a:cs typeface="+mj-cs"/>
              </a:rPr>
              <a:t>السيبراني</a:t>
            </a:r>
            <a:r>
              <a:rPr lang="ar-SA" sz="1600" dirty="0">
                <a:cs typeface="+mj-cs"/>
              </a:rPr>
              <a:t> هو </a:t>
            </a:r>
            <a:r>
              <a:rPr lang="ar-SA" sz="1600" dirty="0">
                <a:solidFill>
                  <a:srgbClr val="FF0000"/>
                </a:solidFill>
                <a:cs typeface="+mj-cs"/>
              </a:rPr>
              <a:t>ممارسة حماية </a:t>
            </a:r>
            <a:r>
              <a:rPr lang="ar-SA" sz="1600" dirty="0">
                <a:cs typeface="+mj-cs"/>
              </a:rPr>
              <a:t>أجهزة الكمبيوتر والشبكات وتطبيقات البرامج والأنظمة الهامة والبيانات من التهديدات الرقمية المحتملة</a:t>
            </a:r>
            <a:endParaRPr lang="en-US" sz="1600" dirty="0">
              <a:cs typeface="+mj-cs"/>
            </a:endParaRPr>
          </a:p>
        </p:txBody>
      </p:sp>
      <p:grpSp>
        <p:nvGrpSpPr>
          <p:cNvPr id="21" name="Group 20">
            <a:extLst>
              <a:ext uri="{FF2B5EF4-FFF2-40B4-BE49-F238E27FC236}">
                <a16:creationId xmlns:a16="http://schemas.microsoft.com/office/drawing/2014/main" id="{482E1A23-B7B7-76ED-2EA4-AEE84F735824}"/>
              </a:ext>
            </a:extLst>
          </p:cNvPr>
          <p:cNvGrpSpPr/>
          <p:nvPr/>
        </p:nvGrpSpPr>
        <p:grpSpPr>
          <a:xfrm>
            <a:off x="1142347" y="1370765"/>
            <a:ext cx="572700" cy="572700"/>
            <a:chOff x="4409883" y="2924293"/>
            <a:chExt cx="808157" cy="808157"/>
          </a:xfrm>
        </p:grpSpPr>
        <p:pic>
          <p:nvPicPr>
            <p:cNvPr id="13" name="Picture 12" descr="A black background with a black square&#10;&#10;Description automatically generated with medium confidence">
              <a:extLst>
                <a:ext uri="{FF2B5EF4-FFF2-40B4-BE49-F238E27FC236}">
                  <a16:creationId xmlns:a16="http://schemas.microsoft.com/office/drawing/2014/main" id="{B2BDE903-DF9C-7D38-5671-A4EDB3A02127}"/>
                </a:ext>
              </a:extLst>
            </p:cNvPr>
            <p:cNvPicPr>
              <a:picLocks noChangeAspect="1"/>
            </p:cNvPicPr>
            <p:nvPr/>
          </p:nvPicPr>
          <p:blipFill>
            <a:blip r:embed="rId6"/>
            <a:stretch>
              <a:fillRect/>
            </a:stretch>
          </p:blipFill>
          <p:spPr>
            <a:xfrm>
              <a:off x="4485920" y="3030990"/>
              <a:ext cx="656081" cy="656081"/>
            </a:xfrm>
            <a:prstGeom prst="rect">
              <a:avLst/>
            </a:prstGeom>
          </p:spPr>
        </p:pic>
        <p:sp>
          <p:nvSpPr>
            <p:cNvPr id="19" name="Oval 18">
              <a:extLst>
                <a:ext uri="{FF2B5EF4-FFF2-40B4-BE49-F238E27FC236}">
                  <a16:creationId xmlns:a16="http://schemas.microsoft.com/office/drawing/2014/main" id="{E5142959-3D60-9127-E052-E2F44F8C4E9A}"/>
                </a:ext>
              </a:extLst>
            </p:cNvPr>
            <p:cNvSpPr/>
            <p:nvPr/>
          </p:nvSpPr>
          <p:spPr>
            <a:xfrm>
              <a:off x="4409883" y="2924293"/>
              <a:ext cx="808157" cy="808157"/>
            </a:xfrm>
            <a:prstGeom prst="ellipse">
              <a:avLst/>
            </a:pr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Connector 26">
            <a:extLst>
              <a:ext uri="{FF2B5EF4-FFF2-40B4-BE49-F238E27FC236}">
                <a16:creationId xmlns:a16="http://schemas.microsoft.com/office/drawing/2014/main" id="{F896B3CC-B7D4-8A95-5897-9B39C2C59C85}"/>
              </a:ext>
            </a:extLst>
          </p:cNvPr>
          <p:cNvCxnSpPr>
            <a:cxnSpLocks/>
          </p:cNvCxnSpPr>
          <p:nvPr/>
        </p:nvCxnSpPr>
        <p:spPr>
          <a:xfrm flipH="1">
            <a:off x="1142347" y="2804183"/>
            <a:ext cx="82035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857395B-AA94-C663-BD2E-A7221F8D6121}"/>
              </a:ext>
            </a:extLst>
          </p:cNvPr>
          <p:cNvCxnSpPr>
            <a:cxnSpLocks/>
          </p:cNvCxnSpPr>
          <p:nvPr/>
        </p:nvCxnSpPr>
        <p:spPr>
          <a:xfrm flipH="1">
            <a:off x="3474697" y="2541536"/>
            <a:ext cx="82035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107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20725" y="444500"/>
            <a:ext cx="7702550" cy="573088"/>
          </a:xfrm>
        </p:spPr>
        <p:txBody>
          <a:bodyPr/>
          <a:lstStyle/>
          <a:p>
            <a:r>
              <a:rPr lang="ar-EG" dirty="0">
                <a:latin typeface="Lora" pitchFamily="2" charset="0"/>
                <a:cs typeface="+mj-cs"/>
              </a:rPr>
              <a:t>التحديات</a:t>
            </a:r>
            <a:r>
              <a:rPr lang="en-US" dirty="0">
                <a:latin typeface="Lora" pitchFamily="2" charset="0"/>
                <a:cs typeface="+mj-cs"/>
              </a:rPr>
              <a:t> </a:t>
            </a:r>
          </a:p>
        </p:txBody>
      </p:sp>
      <p:grpSp>
        <p:nvGrpSpPr>
          <p:cNvPr id="19" name="Group 18">
            <a:extLst>
              <a:ext uri="{FF2B5EF4-FFF2-40B4-BE49-F238E27FC236}">
                <a16:creationId xmlns:a16="http://schemas.microsoft.com/office/drawing/2014/main" id="{E9310CB5-A94A-0F23-2BE8-A833585A9CE5}"/>
              </a:ext>
            </a:extLst>
          </p:cNvPr>
          <p:cNvGrpSpPr/>
          <p:nvPr/>
        </p:nvGrpSpPr>
        <p:grpSpPr>
          <a:xfrm>
            <a:off x="4424945" y="3718305"/>
            <a:ext cx="4177873" cy="916594"/>
            <a:chOff x="395124" y="2856631"/>
            <a:chExt cx="4177873" cy="916594"/>
          </a:xfrm>
        </p:grpSpPr>
        <p:sp>
          <p:nvSpPr>
            <p:cNvPr id="20" name="Rectangle: Rounded Corners 19">
              <a:extLst>
                <a:ext uri="{FF2B5EF4-FFF2-40B4-BE49-F238E27FC236}">
                  <a16:creationId xmlns:a16="http://schemas.microsoft.com/office/drawing/2014/main" id="{843B3CA6-2A9C-EB85-51E4-596D040A8815}"/>
                </a:ext>
              </a:extLst>
            </p:cNvPr>
            <p:cNvSpPr/>
            <p:nvPr/>
          </p:nvSpPr>
          <p:spPr>
            <a:xfrm>
              <a:off x="579257" y="3025488"/>
              <a:ext cx="3943350" cy="599186"/>
            </a:xfrm>
            <a:prstGeom prst="roundRect">
              <a:avLst/>
            </a:prstGeom>
            <a:solidFill>
              <a:srgbClr val="1B2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Unna" panose="02040503070705020203" pitchFamily="18" charset="0"/>
              </a:endParaRPr>
            </a:p>
          </p:txBody>
        </p:sp>
        <p:sp>
          <p:nvSpPr>
            <p:cNvPr id="21" name="TextBox 20">
              <a:extLst>
                <a:ext uri="{FF2B5EF4-FFF2-40B4-BE49-F238E27FC236}">
                  <a16:creationId xmlns:a16="http://schemas.microsoft.com/office/drawing/2014/main" id="{437F1B16-C4C3-6BA4-4BCE-021BBD2B9FF9}"/>
                </a:ext>
              </a:extLst>
            </p:cNvPr>
            <p:cNvSpPr txBox="1"/>
            <p:nvPr/>
          </p:nvSpPr>
          <p:spPr>
            <a:xfrm>
              <a:off x="395124" y="3145651"/>
              <a:ext cx="3255661" cy="338554"/>
            </a:xfrm>
            <a:prstGeom prst="rect">
              <a:avLst/>
            </a:prstGeom>
            <a:noFill/>
          </p:spPr>
          <p:txBody>
            <a:bodyPr wrap="square">
              <a:spAutoFit/>
            </a:bodyPr>
            <a:lstStyle/>
            <a:p>
              <a:pPr algn="r" rtl="1"/>
              <a:r>
                <a:rPr lang="ar-EG" sz="1600" b="1" dirty="0">
                  <a:solidFill>
                    <a:schemeClr val="bg1"/>
                  </a:solidFill>
                  <a:latin typeface="Unna" panose="02040503070705020203" pitchFamily="18" charset="0"/>
                </a:rPr>
                <a:t>التوجيه بين العاملين في مجال الصحة العامة</a:t>
              </a:r>
              <a:endParaRPr lang="en-US" sz="1600" b="1" dirty="0">
                <a:solidFill>
                  <a:schemeClr val="bg1"/>
                </a:solidFill>
                <a:latin typeface="Unna" panose="02040503070705020203" pitchFamily="18" charset="0"/>
              </a:endParaRPr>
            </a:p>
          </p:txBody>
        </p:sp>
        <p:sp>
          <p:nvSpPr>
            <p:cNvPr id="22" name="TextBox 21">
              <a:extLst>
                <a:ext uri="{FF2B5EF4-FFF2-40B4-BE49-F238E27FC236}">
                  <a16:creationId xmlns:a16="http://schemas.microsoft.com/office/drawing/2014/main" id="{54C59E21-77C2-FD69-A568-2D7A496D5A1F}"/>
                </a:ext>
              </a:extLst>
            </p:cNvPr>
            <p:cNvSpPr txBox="1"/>
            <p:nvPr/>
          </p:nvSpPr>
          <p:spPr>
            <a:xfrm>
              <a:off x="4028661" y="3082572"/>
              <a:ext cx="544336" cy="523220"/>
            </a:xfrm>
            <a:prstGeom prst="rect">
              <a:avLst/>
            </a:prstGeom>
            <a:noFill/>
          </p:spPr>
          <p:txBody>
            <a:bodyPr wrap="square">
              <a:spAutoFit/>
            </a:bodyPr>
            <a:lstStyle/>
            <a:p>
              <a:r>
                <a:rPr lang="en-US" sz="2800" b="1" dirty="0">
                  <a:solidFill>
                    <a:schemeClr val="bg1"/>
                  </a:solidFill>
                  <a:latin typeface="Unna" panose="02040503070705020203" pitchFamily="18" charset="0"/>
                </a:rPr>
                <a:t>4</a:t>
              </a:r>
            </a:p>
          </p:txBody>
        </p:sp>
        <p:sp>
          <p:nvSpPr>
            <p:cNvPr id="23" name="Rectangle 22">
              <a:extLst>
                <a:ext uri="{FF2B5EF4-FFF2-40B4-BE49-F238E27FC236}">
                  <a16:creationId xmlns:a16="http://schemas.microsoft.com/office/drawing/2014/main" id="{9BAE53F4-69F4-9FE7-AA2E-3B89A6F51822}"/>
                </a:ext>
              </a:extLst>
            </p:cNvPr>
            <p:cNvSpPr/>
            <p:nvPr/>
          </p:nvSpPr>
          <p:spPr>
            <a:xfrm rot="1300719">
              <a:off x="3663710" y="2856631"/>
              <a:ext cx="225706" cy="9165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Unna" panose="02040503070705020203" pitchFamily="18" charset="0"/>
              </a:endParaRPr>
            </a:p>
          </p:txBody>
        </p:sp>
      </p:grpSp>
      <p:grpSp>
        <p:nvGrpSpPr>
          <p:cNvPr id="29" name="Group 28">
            <a:extLst>
              <a:ext uri="{FF2B5EF4-FFF2-40B4-BE49-F238E27FC236}">
                <a16:creationId xmlns:a16="http://schemas.microsoft.com/office/drawing/2014/main" id="{986493CF-341D-7DA5-23EB-4515A71396B9}"/>
              </a:ext>
            </a:extLst>
          </p:cNvPr>
          <p:cNvGrpSpPr/>
          <p:nvPr/>
        </p:nvGrpSpPr>
        <p:grpSpPr>
          <a:xfrm>
            <a:off x="4595084" y="2872131"/>
            <a:ext cx="4016889" cy="916594"/>
            <a:chOff x="579257" y="2856631"/>
            <a:chExt cx="4016889" cy="916594"/>
          </a:xfrm>
        </p:grpSpPr>
        <p:sp>
          <p:nvSpPr>
            <p:cNvPr id="30" name="Rectangle: Rounded Corners 29">
              <a:extLst>
                <a:ext uri="{FF2B5EF4-FFF2-40B4-BE49-F238E27FC236}">
                  <a16:creationId xmlns:a16="http://schemas.microsoft.com/office/drawing/2014/main" id="{F69B3A1B-D853-3AF0-9B31-7FBBE1C1E2D6}"/>
                </a:ext>
              </a:extLst>
            </p:cNvPr>
            <p:cNvSpPr/>
            <p:nvPr/>
          </p:nvSpPr>
          <p:spPr>
            <a:xfrm>
              <a:off x="579257" y="3025488"/>
              <a:ext cx="3943350" cy="59918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Unna" panose="02040503070705020203" pitchFamily="18" charset="0"/>
              </a:endParaRPr>
            </a:p>
          </p:txBody>
        </p:sp>
        <p:sp>
          <p:nvSpPr>
            <p:cNvPr id="35" name="TextBox 34">
              <a:extLst>
                <a:ext uri="{FF2B5EF4-FFF2-40B4-BE49-F238E27FC236}">
                  <a16:creationId xmlns:a16="http://schemas.microsoft.com/office/drawing/2014/main" id="{DA33DEE7-30C0-A20B-025F-E363B339934C}"/>
                </a:ext>
              </a:extLst>
            </p:cNvPr>
            <p:cNvSpPr txBox="1"/>
            <p:nvPr/>
          </p:nvSpPr>
          <p:spPr>
            <a:xfrm>
              <a:off x="579257" y="3145651"/>
              <a:ext cx="2990503" cy="338554"/>
            </a:xfrm>
            <a:prstGeom prst="rect">
              <a:avLst/>
            </a:prstGeom>
            <a:noFill/>
          </p:spPr>
          <p:txBody>
            <a:bodyPr wrap="square">
              <a:spAutoFit/>
            </a:bodyPr>
            <a:lstStyle/>
            <a:p>
              <a:pPr algn="r" rtl="1"/>
              <a:endParaRPr lang="en-US" sz="1600" b="1" dirty="0">
                <a:solidFill>
                  <a:schemeClr val="bg1"/>
                </a:solidFill>
                <a:latin typeface="Unna" panose="02040503070705020203" pitchFamily="18" charset="0"/>
              </a:endParaRPr>
            </a:p>
          </p:txBody>
        </p:sp>
        <p:sp>
          <p:nvSpPr>
            <p:cNvPr id="40" name="TextBox 39">
              <a:extLst>
                <a:ext uri="{FF2B5EF4-FFF2-40B4-BE49-F238E27FC236}">
                  <a16:creationId xmlns:a16="http://schemas.microsoft.com/office/drawing/2014/main" id="{1DC427E2-B0BC-E6F1-24B2-C4620D72F775}"/>
                </a:ext>
              </a:extLst>
            </p:cNvPr>
            <p:cNvSpPr txBox="1"/>
            <p:nvPr/>
          </p:nvSpPr>
          <p:spPr>
            <a:xfrm>
              <a:off x="4051810" y="3059422"/>
              <a:ext cx="544336" cy="523220"/>
            </a:xfrm>
            <a:prstGeom prst="rect">
              <a:avLst/>
            </a:prstGeom>
            <a:noFill/>
          </p:spPr>
          <p:txBody>
            <a:bodyPr wrap="square">
              <a:spAutoFit/>
            </a:bodyPr>
            <a:lstStyle/>
            <a:p>
              <a:r>
                <a:rPr lang="en-US" sz="2800" b="1" dirty="0">
                  <a:solidFill>
                    <a:schemeClr val="bg1"/>
                  </a:solidFill>
                  <a:latin typeface="Unna" panose="02040503070705020203" pitchFamily="18" charset="0"/>
                </a:rPr>
                <a:t>3</a:t>
              </a:r>
            </a:p>
          </p:txBody>
        </p:sp>
        <p:sp>
          <p:nvSpPr>
            <p:cNvPr id="45" name="Rectangle 44">
              <a:extLst>
                <a:ext uri="{FF2B5EF4-FFF2-40B4-BE49-F238E27FC236}">
                  <a16:creationId xmlns:a16="http://schemas.microsoft.com/office/drawing/2014/main" id="{19AA73A2-0358-DD23-B355-C65D3CFBAA84}"/>
                </a:ext>
              </a:extLst>
            </p:cNvPr>
            <p:cNvSpPr/>
            <p:nvPr/>
          </p:nvSpPr>
          <p:spPr>
            <a:xfrm rot="1300719">
              <a:off x="3663710" y="2856631"/>
              <a:ext cx="225706" cy="9165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Unna" panose="02040503070705020203" pitchFamily="18" charset="0"/>
              </a:endParaRPr>
            </a:p>
          </p:txBody>
        </p:sp>
      </p:grpSp>
      <p:grpSp>
        <p:nvGrpSpPr>
          <p:cNvPr id="46" name="Group 45">
            <a:extLst>
              <a:ext uri="{FF2B5EF4-FFF2-40B4-BE49-F238E27FC236}">
                <a16:creationId xmlns:a16="http://schemas.microsoft.com/office/drawing/2014/main" id="{40525215-EBD4-50D0-455C-8F79C651E331}"/>
              </a:ext>
            </a:extLst>
          </p:cNvPr>
          <p:cNvGrpSpPr/>
          <p:nvPr/>
        </p:nvGrpSpPr>
        <p:grpSpPr>
          <a:xfrm>
            <a:off x="4606658" y="2097716"/>
            <a:ext cx="3993740" cy="916594"/>
            <a:chOff x="579257" y="2856631"/>
            <a:chExt cx="3993740" cy="916594"/>
          </a:xfrm>
        </p:grpSpPr>
        <p:sp>
          <p:nvSpPr>
            <p:cNvPr id="47" name="Rectangle: Rounded Corners 46">
              <a:extLst>
                <a:ext uri="{FF2B5EF4-FFF2-40B4-BE49-F238E27FC236}">
                  <a16:creationId xmlns:a16="http://schemas.microsoft.com/office/drawing/2014/main" id="{CC0FBE5F-4FDB-9AD6-6FAF-FF02796DAB1D}"/>
                </a:ext>
              </a:extLst>
            </p:cNvPr>
            <p:cNvSpPr/>
            <p:nvPr/>
          </p:nvSpPr>
          <p:spPr>
            <a:xfrm>
              <a:off x="579257" y="3025488"/>
              <a:ext cx="3943350" cy="599186"/>
            </a:xfrm>
            <a:prstGeom prst="roundRect">
              <a:avLst/>
            </a:prstGeom>
            <a:solidFill>
              <a:srgbClr val="1B2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Unna" panose="02040503070705020203" pitchFamily="18" charset="0"/>
              </a:endParaRPr>
            </a:p>
          </p:txBody>
        </p:sp>
        <p:sp>
          <p:nvSpPr>
            <p:cNvPr id="48" name="TextBox 47">
              <a:extLst>
                <a:ext uri="{FF2B5EF4-FFF2-40B4-BE49-F238E27FC236}">
                  <a16:creationId xmlns:a16="http://schemas.microsoft.com/office/drawing/2014/main" id="{9B1DA72E-9E86-FFB0-607E-316375BA8D32}"/>
                </a:ext>
              </a:extLst>
            </p:cNvPr>
            <p:cNvSpPr txBox="1"/>
            <p:nvPr/>
          </p:nvSpPr>
          <p:spPr>
            <a:xfrm>
              <a:off x="579257" y="3145651"/>
              <a:ext cx="2990503" cy="338554"/>
            </a:xfrm>
            <a:prstGeom prst="rect">
              <a:avLst/>
            </a:prstGeom>
            <a:noFill/>
          </p:spPr>
          <p:txBody>
            <a:bodyPr wrap="square">
              <a:spAutoFit/>
            </a:bodyPr>
            <a:lstStyle/>
            <a:p>
              <a:pPr algn="r" rtl="1"/>
              <a:r>
                <a:rPr lang="ar-EG" sz="1600" b="1" dirty="0">
                  <a:solidFill>
                    <a:schemeClr val="bg1"/>
                  </a:solidFill>
                  <a:latin typeface="Unna" panose="02040503070705020203" pitchFamily="18" charset="0"/>
                </a:rPr>
                <a:t>البنية التحتية التقنية</a:t>
              </a:r>
              <a:endParaRPr lang="en-US" sz="1600" b="1" dirty="0">
                <a:solidFill>
                  <a:schemeClr val="bg1"/>
                </a:solidFill>
                <a:latin typeface="Unna" panose="02040503070705020203" pitchFamily="18" charset="0"/>
              </a:endParaRPr>
            </a:p>
          </p:txBody>
        </p:sp>
        <p:sp>
          <p:nvSpPr>
            <p:cNvPr id="49" name="TextBox 48">
              <a:extLst>
                <a:ext uri="{FF2B5EF4-FFF2-40B4-BE49-F238E27FC236}">
                  <a16:creationId xmlns:a16="http://schemas.microsoft.com/office/drawing/2014/main" id="{FC68F870-37CB-3AE8-6B1E-96EA2B3C737B}"/>
                </a:ext>
              </a:extLst>
            </p:cNvPr>
            <p:cNvSpPr txBox="1"/>
            <p:nvPr/>
          </p:nvSpPr>
          <p:spPr>
            <a:xfrm>
              <a:off x="4028661" y="3082572"/>
              <a:ext cx="544336" cy="523220"/>
            </a:xfrm>
            <a:prstGeom prst="rect">
              <a:avLst/>
            </a:prstGeom>
            <a:noFill/>
          </p:spPr>
          <p:txBody>
            <a:bodyPr wrap="square">
              <a:spAutoFit/>
            </a:bodyPr>
            <a:lstStyle/>
            <a:p>
              <a:r>
                <a:rPr lang="en-US" sz="2800" b="1" dirty="0">
                  <a:solidFill>
                    <a:schemeClr val="bg1"/>
                  </a:solidFill>
                  <a:latin typeface="Unna" panose="02040503070705020203" pitchFamily="18" charset="0"/>
                </a:rPr>
                <a:t>2</a:t>
              </a:r>
            </a:p>
          </p:txBody>
        </p:sp>
        <p:sp>
          <p:nvSpPr>
            <p:cNvPr id="50" name="Rectangle 49">
              <a:extLst>
                <a:ext uri="{FF2B5EF4-FFF2-40B4-BE49-F238E27FC236}">
                  <a16:creationId xmlns:a16="http://schemas.microsoft.com/office/drawing/2014/main" id="{60D58D59-05EC-9D0F-4AD7-4A4A9FF148DF}"/>
                </a:ext>
              </a:extLst>
            </p:cNvPr>
            <p:cNvSpPr/>
            <p:nvPr/>
          </p:nvSpPr>
          <p:spPr>
            <a:xfrm rot="1300719">
              <a:off x="3663710" y="2856631"/>
              <a:ext cx="225706" cy="9165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Unna" panose="02040503070705020203" pitchFamily="18" charset="0"/>
              </a:endParaRPr>
            </a:p>
          </p:txBody>
        </p:sp>
      </p:grpSp>
      <p:grpSp>
        <p:nvGrpSpPr>
          <p:cNvPr id="51" name="Group 50">
            <a:extLst>
              <a:ext uri="{FF2B5EF4-FFF2-40B4-BE49-F238E27FC236}">
                <a16:creationId xmlns:a16="http://schemas.microsoft.com/office/drawing/2014/main" id="{09358703-4605-9178-6D27-0531AB08F0E9}"/>
              </a:ext>
            </a:extLst>
          </p:cNvPr>
          <p:cNvGrpSpPr/>
          <p:nvPr/>
        </p:nvGrpSpPr>
        <p:grpSpPr>
          <a:xfrm>
            <a:off x="4595084" y="1322962"/>
            <a:ext cx="4016889" cy="916594"/>
            <a:chOff x="579257" y="2856631"/>
            <a:chExt cx="4016889" cy="916594"/>
          </a:xfrm>
        </p:grpSpPr>
        <p:sp>
          <p:nvSpPr>
            <p:cNvPr id="52" name="Rectangle: Rounded Corners 51">
              <a:extLst>
                <a:ext uri="{FF2B5EF4-FFF2-40B4-BE49-F238E27FC236}">
                  <a16:creationId xmlns:a16="http://schemas.microsoft.com/office/drawing/2014/main" id="{033AE1F8-36BC-F197-1490-3B6E489EB876}"/>
                </a:ext>
              </a:extLst>
            </p:cNvPr>
            <p:cNvSpPr/>
            <p:nvPr/>
          </p:nvSpPr>
          <p:spPr>
            <a:xfrm>
              <a:off x="579257" y="3025488"/>
              <a:ext cx="3943350" cy="59918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latin typeface="Unna" panose="02040503070705020203" pitchFamily="18" charset="0"/>
              </a:endParaRPr>
            </a:p>
          </p:txBody>
        </p:sp>
        <p:sp>
          <p:nvSpPr>
            <p:cNvPr id="53" name="TextBox 52">
              <a:extLst>
                <a:ext uri="{FF2B5EF4-FFF2-40B4-BE49-F238E27FC236}">
                  <a16:creationId xmlns:a16="http://schemas.microsoft.com/office/drawing/2014/main" id="{EDBD60E7-4C91-C164-15E5-6A7A921A3363}"/>
                </a:ext>
              </a:extLst>
            </p:cNvPr>
            <p:cNvSpPr txBox="1"/>
            <p:nvPr/>
          </p:nvSpPr>
          <p:spPr>
            <a:xfrm>
              <a:off x="579257" y="3145651"/>
              <a:ext cx="2990503" cy="338554"/>
            </a:xfrm>
            <a:prstGeom prst="rect">
              <a:avLst/>
            </a:prstGeom>
            <a:noFill/>
          </p:spPr>
          <p:txBody>
            <a:bodyPr wrap="square">
              <a:spAutoFit/>
            </a:bodyPr>
            <a:lstStyle/>
            <a:p>
              <a:pPr algn="r" rtl="1"/>
              <a:r>
                <a:rPr lang="ar-EG" sz="1600" b="1" dirty="0">
                  <a:solidFill>
                    <a:schemeClr val="bg1"/>
                  </a:solidFill>
                  <a:latin typeface="Unna" panose="02040503070705020203" pitchFamily="18" charset="0"/>
                </a:rPr>
                <a:t>قوانين أمن وحماية البيانات</a:t>
              </a:r>
              <a:endParaRPr lang="en-US" sz="1600" b="1" dirty="0">
                <a:solidFill>
                  <a:schemeClr val="bg1"/>
                </a:solidFill>
                <a:latin typeface="Unna" panose="02040503070705020203" pitchFamily="18" charset="0"/>
              </a:endParaRPr>
            </a:p>
          </p:txBody>
        </p:sp>
        <p:sp>
          <p:nvSpPr>
            <p:cNvPr id="54" name="TextBox 53">
              <a:extLst>
                <a:ext uri="{FF2B5EF4-FFF2-40B4-BE49-F238E27FC236}">
                  <a16:creationId xmlns:a16="http://schemas.microsoft.com/office/drawing/2014/main" id="{775CFB84-3D25-1E9B-4D9C-01AC0B2DD35D}"/>
                </a:ext>
              </a:extLst>
            </p:cNvPr>
            <p:cNvSpPr txBox="1"/>
            <p:nvPr/>
          </p:nvSpPr>
          <p:spPr>
            <a:xfrm>
              <a:off x="4051810" y="3059422"/>
              <a:ext cx="544336" cy="523220"/>
            </a:xfrm>
            <a:prstGeom prst="rect">
              <a:avLst/>
            </a:prstGeom>
            <a:noFill/>
          </p:spPr>
          <p:txBody>
            <a:bodyPr wrap="square">
              <a:spAutoFit/>
            </a:bodyPr>
            <a:lstStyle/>
            <a:p>
              <a:r>
                <a:rPr lang="en-US" sz="2800" b="1" dirty="0">
                  <a:solidFill>
                    <a:schemeClr val="bg1"/>
                  </a:solidFill>
                  <a:latin typeface="Unna" panose="02040503070705020203" pitchFamily="18" charset="0"/>
                </a:rPr>
                <a:t>1</a:t>
              </a:r>
            </a:p>
          </p:txBody>
        </p:sp>
        <p:sp>
          <p:nvSpPr>
            <p:cNvPr id="55" name="Rectangle 54">
              <a:extLst>
                <a:ext uri="{FF2B5EF4-FFF2-40B4-BE49-F238E27FC236}">
                  <a16:creationId xmlns:a16="http://schemas.microsoft.com/office/drawing/2014/main" id="{F90BBE4F-46EB-FB24-EDA4-5F82D34DB6B0}"/>
                </a:ext>
              </a:extLst>
            </p:cNvPr>
            <p:cNvSpPr/>
            <p:nvPr/>
          </p:nvSpPr>
          <p:spPr>
            <a:xfrm rot="1300719">
              <a:off x="3663710" y="2856631"/>
              <a:ext cx="225706" cy="9165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Unna" panose="02040503070705020203" pitchFamily="18" charset="0"/>
              </a:endParaRPr>
            </a:p>
          </p:txBody>
        </p:sp>
      </p:grpSp>
      <p:sp>
        <p:nvSpPr>
          <p:cNvPr id="4" name="Rectangle 3"/>
          <p:cNvSpPr/>
          <p:nvPr/>
        </p:nvSpPr>
        <p:spPr>
          <a:xfrm>
            <a:off x="4745124" y="3154267"/>
            <a:ext cx="2964273" cy="338554"/>
          </a:xfrm>
          <a:prstGeom prst="rect">
            <a:avLst/>
          </a:prstGeom>
        </p:spPr>
        <p:txBody>
          <a:bodyPr wrap="none">
            <a:spAutoFit/>
          </a:bodyPr>
          <a:lstStyle/>
          <a:p>
            <a:pPr algn="r" rtl="1"/>
            <a:r>
              <a:rPr lang="ar-EG" b="1" dirty="0">
                <a:solidFill>
                  <a:schemeClr val="bg1"/>
                </a:solidFill>
                <a:latin typeface="Unna" panose="02040503070705020203" pitchFamily="18" charset="0"/>
              </a:rPr>
              <a:t> </a:t>
            </a:r>
            <a:r>
              <a:rPr lang="ar-EG" sz="1600" b="1" dirty="0">
                <a:solidFill>
                  <a:schemeClr val="bg1"/>
                </a:solidFill>
                <a:latin typeface="Unna" panose="02040503070705020203" pitchFamily="18" charset="0"/>
              </a:rPr>
              <a:t>خوف المرضى وعدم الإلمام به</a:t>
            </a:r>
            <a:r>
              <a:rPr lang="ar-SA" sz="1600" b="1" dirty="0">
                <a:solidFill>
                  <a:schemeClr val="bg1"/>
                </a:solidFill>
                <a:latin typeface="Unna" panose="02040503070705020203" pitchFamily="18" charset="0"/>
              </a:rPr>
              <a:t>ذه التقنيات</a:t>
            </a:r>
            <a:endParaRPr lang="en-US" sz="1600" b="1" dirty="0">
              <a:solidFill>
                <a:schemeClr val="bg1"/>
              </a:solidFill>
              <a:latin typeface="Unna" panose="02040503070705020203" pitchFamily="18" charset="0"/>
            </a:endParaRPr>
          </a:p>
        </p:txBody>
      </p:sp>
    </p:spTree>
    <p:extLst>
      <p:ext uri="{BB962C8B-B14F-4D97-AF65-F5344CB8AC3E}">
        <p14:creationId xmlns:p14="http://schemas.microsoft.com/office/powerpoint/2010/main" val="304131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1000"/>
                                        <p:tgtEl>
                                          <p:spTgt spid="46"/>
                                        </p:tgtEl>
                                      </p:cBhvr>
                                    </p:animEffect>
                                    <p:anim calcmode="lin" valueType="num">
                                      <p:cBhvr>
                                        <p:cTn id="15" dur="1000" fill="hold"/>
                                        <p:tgtEl>
                                          <p:spTgt spid="46"/>
                                        </p:tgtEl>
                                        <p:attrNameLst>
                                          <p:attrName>ppt_x</p:attrName>
                                        </p:attrNameLst>
                                      </p:cBhvr>
                                      <p:tavLst>
                                        <p:tav tm="0">
                                          <p:val>
                                            <p:strVal val="#ppt_x"/>
                                          </p:val>
                                        </p:tav>
                                        <p:tav tm="100000">
                                          <p:val>
                                            <p:strVal val="#ppt_x"/>
                                          </p:val>
                                        </p:tav>
                                      </p:tavLst>
                                    </p:anim>
                                    <p:anim calcmode="lin" valueType="num">
                                      <p:cBhvr>
                                        <p:cTn id="1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40521 (720p)">
            <a:hlinkClick r:id="" action="ppaction://media"/>
            <a:extLst>
              <a:ext uri="{FF2B5EF4-FFF2-40B4-BE49-F238E27FC236}">
                <a16:creationId xmlns:a16="http://schemas.microsoft.com/office/drawing/2014/main" id="{71844D39-A2FC-FA54-617D-4A0CB613EC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1" cy="5143500"/>
          </a:xfrm>
          <a:prstGeom prst="rect">
            <a:avLst/>
          </a:prstGeom>
        </p:spPr>
      </p:pic>
      <p:sp>
        <p:nvSpPr>
          <p:cNvPr id="3" name="Title 1">
            <a:extLst>
              <a:ext uri="{FF2B5EF4-FFF2-40B4-BE49-F238E27FC236}">
                <a16:creationId xmlns:a16="http://schemas.microsoft.com/office/drawing/2014/main" id="{E1383120-8A31-F0CA-E0BE-B3894C5C5ABB}"/>
              </a:ext>
            </a:extLst>
          </p:cNvPr>
          <p:cNvSpPr txBox="1">
            <a:spLocks/>
          </p:cNvSpPr>
          <p:nvPr/>
        </p:nvSpPr>
        <p:spPr>
          <a:xfrm flipH="1">
            <a:off x="1107614" y="1165342"/>
            <a:ext cx="6928773" cy="2812817"/>
          </a:xfrm>
          <a:custGeom>
            <a:avLst/>
            <a:gdLst>
              <a:gd name="connsiteX0" fmla="*/ 0 w 7659486"/>
              <a:gd name="connsiteY0" fmla="*/ 0 h 1198178"/>
              <a:gd name="connsiteX1" fmla="*/ 7659486 w 7659486"/>
              <a:gd name="connsiteY1" fmla="*/ 0 h 1198178"/>
              <a:gd name="connsiteX2" fmla="*/ 7355455 w 7659486"/>
              <a:gd name="connsiteY2" fmla="*/ 1198178 h 1198178"/>
              <a:gd name="connsiteX3" fmla="*/ 0 w 7659486"/>
              <a:gd name="connsiteY3" fmla="*/ 1198178 h 1198178"/>
            </a:gdLst>
            <a:ahLst/>
            <a:cxnLst>
              <a:cxn ang="0">
                <a:pos x="connsiteX0" y="connsiteY0"/>
              </a:cxn>
              <a:cxn ang="0">
                <a:pos x="connsiteX1" y="connsiteY1"/>
              </a:cxn>
              <a:cxn ang="0">
                <a:pos x="connsiteX2" y="connsiteY2"/>
              </a:cxn>
              <a:cxn ang="0">
                <a:pos x="connsiteX3" y="connsiteY3"/>
              </a:cxn>
            </a:cxnLst>
            <a:rect l="l" t="t" r="r" b="b"/>
            <a:pathLst>
              <a:path w="7659486" h="1198178">
                <a:moveTo>
                  <a:pt x="0" y="0"/>
                </a:moveTo>
                <a:lnTo>
                  <a:pt x="7659486" y="0"/>
                </a:lnTo>
                <a:lnTo>
                  <a:pt x="7355455" y="1198178"/>
                </a:lnTo>
                <a:lnTo>
                  <a:pt x="0" y="1198178"/>
                </a:lnTo>
                <a:close/>
              </a:path>
            </a:pathLst>
          </a:custGeom>
          <a:solidFill>
            <a:schemeClr val="bg1"/>
          </a:solidFill>
          <a:ln>
            <a:noFill/>
          </a:ln>
        </p:spPr>
        <p:txBody>
          <a:bodyPr spcFirstLastPara="1" wrap="square" lIns="320040"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Outfit"/>
              <a:buNone/>
              <a:defRPr sz="3000" b="1" i="0" u="none" strike="noStrike" cap="all" spc="225" baseline="0">
                <a:solidFill>
                  <a:schemeClr val="bg1"/>
                </a:solidFill>
                <a:latin typeface="Outfit"/>
                <a:ea typeface="Outfit"/>
                <a:cs typeface="Outfit"/>
                <a:sym typeface="Outfit"/>
              </a:defRPr>
            </a:lvl1pPr>
            <a:lvl2pPr marR="0" lvl="1"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2pPr>
            <a:lvl3pPr marR="0" lvl="2"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3pPr>
            <a:lvl4pPr marR="0" lvl="3"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4pPr>
            <a:lvl5pPr marR="0" lvl="4"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5pPr>
            <a:lvl6pPr marR="0" lvl="5"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6pPr>
            <a:lvl7pPr marR="0" lvl="6"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7pPr>
            <a:lvl8pPr marR="0" lvl="7"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8pPr>
            <a:lvl9pPr marR="0" lvl="8"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9pPr>
          </a:lstStyle>
          <a:p>
            <a:pPr algn="l"/>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C68A1A5-2DD3-BFB8-2320-E71D9E20366E}"/>
              </a:ext>
            </a:extLst>
          </p:cNvPr>
          <p:cNvSpPr txBox="1"/>
          <p:nvPr/>
        </p:nvSpPr>
        <p:spPr>
          <a:xfrm>
            <a:off x="1899920" y="2247079"/>
            <a:ext cx="5919883" cy="954107"/>
          </a:xfrm>
          <a:prstGeom prst="rect">
            <a:avLst/>
          </a:prstGeom>
          <a:noFill/>
        </p:spPr>
        <p:txBody>
          <a:bodyPr wrap="square">
            <a:spAutoFit/>
          </a:bodyPr>
          <a:lstStyle/>
          <a:p>
            <a:pPr algn="r" rtl="1"/>
            <a:r>
              <a:rPr kumimoji="0" lang="ar-EG" sz="2800" i="0" u="none" strike="noStrike" kern="0" cap="none" spc="0" normalizeH="0" baseline="0" noProof="0" dirty="0">
                <a:ln>
                  <a:noFill/>
                </a:ln>
                <a:effectLst/>
                <a:uLnTx/>
                <a:uFillTx/>
                <a:latin typeface="Amiri" panose="00000500000000000000" pitchFamily="2" charset="-78"/>
                <a:ea typeface="Amiri" panose="00000500000000000000" pitchFamily="2" charset="-78"/>
                <a:cs typeface="+mj-cs"/>
                <a:sym typeface="Outfit"/>
              </a:rPr>
              <a:t>محاكاة عمليات الذكاء البشري بواسطة الآلات، وخاصة أنظمة الكمبيوتر.</a:t>
            </a:r>
            <a:endParaRPr lang="en-US" sz="1800" dirty="0">
              <a:cs typeface="+mj-cs"/>
            </a:endParaRPr>
          </a:p>
        </p:txBody>
      </p:sp>
      <p:sp>
        <p:nvSpPr>
          <p:cNvPr id="6" name="Google Shape;495;p55">
            <a:extLst>
              <a:ext uri="{FF2B5EF4-FFF2-40B4-BE49-F238E27FC236}">
                <a16:creationId xmlns:a16="http://schemas.microsoft.com/office/drawing/2014/main" id="{7B90F438-DCA7-CFC6-DA05-A49722D8B6E1}"/>
              </a:ext>
            </a:extLst>
          </p:cNvPr>
          <p:cNvSpPr txBox="1">
            <a:spLocks/>
          </p:cNvSpPr>
          <p:nvPr/>
        </p:nvSpPr>
        <p:spPr>
          <a:xfrm>
            <a:off x="1474120" y="1406409"/>
            <a:ext cx="6403214" cy="83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r>
              <a:rPr lang="ar-EG" sz="2800" b="1" dirty="0">
                <a:latin typeface="Times New Roman" panose="02020603050405020304" pitchFamily="18" charset="0"/>
                <a:cs typeface="Times New Roman" panose="02020603050405020304" pitchFamily="18" charset="0"/>
              </a:rPr>
              <a:t>الذكاء الاصطناعي</a:t>
            </a:r>
            <a:endParaRPr lang="en-US" sz="2800" b="1" dirty="0">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60FC8F27-205D-A6E5-536D-3BE6CB6B0C78}"/>
              </a:ext>
            </a:extLst>
          </p:cNvPr>
          <p:cNvCxnSpPr/>
          <p:nvPr/>
        </p:nvCxnSpPr>
        <p:spPr>
          <a:xfrm>
            <a:off x="6419608" y="2107677"/>
            <a:ext cx="134266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8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lue_-_27239 (1440p)">
            <a:hlinkClick r:id="" action="ppaction://media"/>
            <a:extLst>
              <a:ext uri="{FF2B5EF4-FFF2-40B4-BE49-F238E27FC236}">
                <a16:creationId xmlns:a16="http://schemas.microsoft.com/office/drawing/2014/main" id="{E7C1A152-DA84-2A5D-3CC8-9D8A4E51EE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098" y="-100330"/>
            <a:ext cx="9376552" cy="5274310"/>
          </a:xfrm>
          <a:prstGeom prst="rect">
            <a:avLst/>
          </a:prstGeom>
        </p:spPr>
      </p:pic>
      <p:sp>
        <p:nvSpPr>
          <p:cNvPr id="3" name="Title 1">
            <a:extLst>
              <a:ext uri="{FF2B5EF4-FFF2-40B4-BE49-F238E27FC236}">
                <a16:creationId xmlns:a16="http://schemas.microsoft.com/office/drawing/2014/main" id="{E1383120-8A31-F0CA-E0BE-B3894C5C5ABB}"/>
              </a:ext>
            </a:extLst>
          </p:cNvPr>
          <p:cNvSpPr txBox="1">
            <a:spLocks/>
          </p:cNvSpPr>
          <p:nvPr/>
        </p:nvSpPr>
        <p:spPr>
          <a:xfrm flipH="1">
            <a:off x="1107614" y="1165342"/>
            <a:ext cx="6928773" cy="2812817"/>
          </a:xfrm>
          <a:custGeom>
            <a:avLst/>
            <a:gdLst>
              <a:gd name="connsiteX0" fmla="*/ 0 w 7659486"/>
              <a:gd name="connsiteY0" fmla="*/ 0 h 1198178"/>
              <a:gd name="connsiteX1" fmla="*/ 7659486 w 7659486"/>
              <a:gd name="connsiteY1" fmla="*/ 0 h 1198178"/>
              <a:gd name="connsiteX2" fmla="*/ 7355455 w 7659486"/>
              <a:gd name="connsiteY2" fmla="*/ 1198178 h 1198178"/>
              <a:gd name="connsiteX3" fmla="*/ 0 w 7659486"/>
              <a:gd name="connsiteY3" fmla="*/ 1198178 h 1198178"/>
            </a:gdLst>
            <a:ahLst/>
            <a:cxnLst>
              <a:cxn ang="0">
                <a:pos x="connsiteX0" y="connsiteY0"/>
              </a:cxn>
              <a:cxn ang="0">
                <a:pos x="connsiteX1" y="connsiteY1"/>
              </a:cxn>
              <a:cxn ang="0">
                <a:pos x="connsiteX2" y="connsiteY2"/>
              </a:cxn>
              <a:cxn ang="0">
                <a:pos x="connsiteX3" y="connsiteY3"/>
              </a:cxn>
            </a:cxnLst>
            <a:rect l="l" t="t" r="r" b="b"/>
            <a:pathLst>
              <a:path w="7659486" h="1198178">
                <a:moveTo>
                  <a:pt x="0" y="0"/>
                </a:moveTo>
                <a:lnTo>
                  <a:pt x="7659486" y="0"/>
                </a:lnTo>
                <a:lnTo>
                  <a:pt x="7355455" y="1198178"/>
                </a:lnTo>
                <a:lnTo>
                  <a:pt x="0" y="1198178"/>
                </a:lnTo>
                <a:close/>
              </a:path>
            </a:pathLst>
          </a:custGeom>
          <a:solidFill>
            <a:schemeClr val="bg1"/>
          </a:solidFill>
          <a:ln>
            <a:noFill/>
          </a:ln>
        </p:spPr>
        <p:txBody>
          <a:bodyPr spcFirstLastPara="1" wrap="square" lIns="320040"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Outfit"/>
              <a:buNone/>
              <a:defRPr sz="3000" b="1" i="0" u="none" strike="noStrike" cap="all" spc="225" baseline="0">
                <a:solidFill>
                  <a:schemeClr val="bg1"/>
                </a:solidFill>
                <a:latin typeface="Outfit"/>
                <a:ea typeface="Outfit"/>
                <a:cs typeface="Outfit"/>
                <a:sym typeface="Outfit"/>
              </a:defRPr>
            </a:lvl1pPr>
            <a:lvl2pPr marR="0" lvl="1"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2pPr>
            <a:lvl3pPr marR="0" lvl="2"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3pPr>
            <a:lvl4pPr marR="0" lvl="3"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4pPr>
            <a:lvl5pPr marR="0" lvl="4"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5pPr>
            <a:lvl6pPr marR="0" lvl="5"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6pPr>
            <a:lvl7pPr marR="0" lvl="6"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7pPr>
            <a:lvl8pPr marR="0" lvl="7"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8pPr>
            <a:lvl9pPr marR="0" lvl="8" algn="l" rtl="0">
              <a:lnSpc>
                <a:spcPct val="100000"/>
              </a:lnSpc>
              <a:spcBef>
                <a:spcPts val="0"/>
              </a:spcBef>
              <a:spcAft>
                <a:spcPts val="0"/>
              </a:spcAft>
              <a:buClr>
                <a:schemeClr val="dk1"/>
              </a:buClr>
              <a:buSzPts val="3500"/>
              <a:buFont typeface="Outfit Medium"/>
              <a:buNone/>
              <a:defRPr sz="3500" b="0" i="0" u="none" strike="noStrike" cap="none">
                <a:solidFill>
                  <a:schemeClr val="dk1"/>
                </a:solidFill>
                <a:latin typeface="Outfit Medium"/>
                <a:ea typeface="Outfit Medium"/>
                <a:cs typeface="Outfit Medium"/>
                <a:sym typeface="Outfit Medium"/>
              </a:defRPr>
            </a:lvl9pPr>
          </a:lstStyle>
          <a:p>
            <a:pPr algn="l"/>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C68A1A5-2DD3-BFB8-2320-E71D9E20366E}"/>
              </a:ext>
            </a:extLst>
          </p:cNvPr>
          <p:cNvSpPr txBox="1"/>
          <p:nvPr/>
        </p:nvSpPr>
        <p:spPr>
          <a:xfrm>
            <a:off x="3302000" y="2277857"/>
            <a:ext cx="4656614" cy="830997"/>
          </a:xfrm>
          <a:prstGeom prst="rect">
            <a:avLst/>
          </a:prstGeom>
          <a:noFill/>
        </p:spPr>
        <p:txBody>
          <a:bodyPr wrap="square">
            <a:spAutoFit/>
          </a:bodyPr>
          <a:lstStyle/>
          <a:p>
            <a:pPr lvl="0" algn="r" rtl="1"/>
            <a:r>
              <a:rPr lang="ar-EG" sz="1600" dirty="0">
                <a:latin typeface="Times New Roman" panose="02020603050405020304" pitchFamily="18" charset="0"/>
                <a:cs typeface="Times New Roman" panose="02020603050405020304" pitchFamily="18" charset="0"/>
              </a:rPr>
              <a:t>إن البيانات الضخمة هي </a:t>
            </a:r>
            <a:r>
              <a:rPr lang="ar-EG" sz="1600" b="1" dirty="0">
                <a:solidFill>
                  <a:srgbClr val="FF0000"/>
                </a:solidFill>
                <a:latin typeface="Times New Roman" panose="02020603050405020304" pitchFamily="18" charset="0"/>
                <a:cs typeface="Times New Roman" panose="02020603050405020304" pitchFamily="18" charset="0"/>
              </a:rPr>
              <a:t>الوقود</a:t>
            </a:r>
            <a:r>
              <a:rPr lang="ar-EG" sz="1600" dirty="0">
                <a:latin typeface="Times New Roman" panose="02020603050405020304" pitchFamily="18" charset="0"/>
                <a:cs typeface="Times New Roman" panose="02020603050405020304" pitchFamily="18" charset="0"/>
              </a:rPr>
              <a:t> الذي يدعم تطور عملية صنع القرار في الذكاء الاصطناعي. يمكن استكشاف البيانات الضخمة وتحليلها للحصول على معلومات ورؤى.</a:t>
            </a:r>
            <a:endParaRPr lang="en-US" sz="1600" dirty="0">
              <a:latin typeface="Times New Roman" panose="02020603050405020304" pitchFamily="18" charset="0"/>
              <a:cs typeface="Times New Roman" panose="02020603050405020304" pitchFamily="18" charset="0"/>
            </a:endParaRPr>
          </a:p>
        </p:txBody>
      </p:sp>
      <p:sp>
        <p:nvSpPr>
          <p:cNvPr id="6" name="Google Shape;495;p55">
            <a:extLst>
              <a:ext uri="{FF2B5EF4-FFF2-40B4-BE49-F238E27FC236}">
                <a16:creationId xmlns:a16="http://schemas.microsoft.com/office/drawing/2014/main" id="{7B90F438-DCA7-CFC6-DA05-A49722D8B6E1}"/>
              </a:ext>
            </a:extLst>
          </p:cNvPr>
          <p:cNvSpPr txBox="1">
            <a:spLocks/>
          </p:cNvSpPr>
          <p:nvPr/>
        </p:nvSpPr>
        <p:spPr>
          <a:xfrm>
            <a:off x="2970054" y="1406409"/>
            <a:ext cx="4907280" cy="83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ar-EG" sz="2800" b="1" dirty="0">
                <a:latin typeface="Times New Roman" panose="02020603050405020304" pitchFamily="18" charset="0"/>
                <a:cs typeface="Times New Roman" panose="02020603050405020304" pitchFamily="18" charset="0"/>
              </a:rPr>
              <a:t>الذكاء الاصطناعي والبيانات الضخمة</a:t>
            </a:r>
            <a:endParaRPr lang="en-US" sz="2800" b="1" dirty="0">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60FC8F27-205D-A6E5-536D-3BE6CB6B0C78}"/>
              </a:ext>
            </a:extLst>
          </p:cNvPr>
          <p:cNvCxnSpPr/>
          <p:nvPr/>
        </p:nvCxnSpPr>
        <p:spPr>
          <a:xfrm>
            <a:off x="6391668" y="2107677"/>
            <a:ext cx="134266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1AD215D-77B4-E86D-D168-EA38523E48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5210" y="1422167"/>
            <a:ext cx="2866300" cy="2684154"/>
          </a:xfrm>
          <a:prstGeom prst="rect">
            <a:avLst/>
          </a:prstGeom>
        </p:spPr>
      </p:pic>
      <p:pic>
        <p:nvPicPr>
          <p:cNvPr id="7" name="Picture 6">
            <a:extLst>
              <a:ext uri="{FF2B5EF4-FFF2-40B4-BE49-F238E27FC236}">
                <a16:creationId xmlns:a16="http://schemas.microsoft.com/office/drawing/2014/main" id="{942B1B13-7C0A-3324-2DA6-28A024697B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0752" y="1437113"/>
            <a:ext cx="2194849" cy="2061323"/>
          </a:xfrm>
          <a:prstGeom prst="rect">
            <a:avLst/>
          </a:prstGeom>
        </p:spPr>
      </p:pic>
    </p:spTree>
    <p:extLst>
      <p:ext uri="{BB962C8B-B14F-4D97-AF65-F5344CB8AC3E}">
        <p14:creationId xmlns:p14="http://schemas.microsoft.com/office/powerpoint/2010/main" val="142418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1"/>
          <p:cNvSpPr txBox="1">
            <a:spLocks noGrp="1"/>
          </p:cNvSpPr>
          <p:nvPr>
            <p:ph type="title"/>
          </p:nvPr>
        </p:nvSpPr>
        <p:spPr>
          <a:xfrm>
            <a:off x="720000" y="1402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EG" dirty="0">
                <a:latin typeface="Times New Roman" panose="02020603050405020304" pitchFamily="18" charset="0"/>
                <a:cs typeface="Times New Roman" panose="02020603050405020304" pitchFamily="18" charset="0"/>
              </a:rPr>
              <a:t>البيانات ال</a:t>
            </a:r>
            <a:r>
              <a:rPr lang="ar-SA" dirty="0">
                <a:latin typeface="Times New Roman" panose="02020603050405020304" pitchFamily="18" charset="0"/>
                <a:cs typeface="Times New Roman" panose="02020603050405020304" pitchFamily="18" charset="0"/>
              </a:rPr>
              <a:t>ضخمة</a:t>
            </a:r>
            <a:endParaRPr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D2AE066-223B-AB9D-98DC-ACBE91DCDF02}"/>
              </a:ext>
            </a:extLst>
          </p:cNvPr>
          <p:cNvSpPr txBox="1"/>
          <p:nvPr/>
        </p:nvSpPr>
        <p:spPr>
          <a:xfrm>
            <a:off x="506044" y="1515388"/>
            <a:ext cx="3476676" cy="1261884"/>
          </a:xfrm>
          <a:prstGeom prst="rect">
            <a:avLst/>
          </a:prstGeom>
          <a:noFill/>
        </p:spPr>
        <p:txBody>
          <a:bodyPr wrap="square" rtlCol="0">
            <a:spAutoFit/>
          </a:bodyPr>
          <a:lstStyle/>
          <a:p>
            <a:pPr algn="r" rtl="1"/>
            <a:r>
              <a:rPr lang="ar-EG" sz="2000" b="1" dirty="0">
                <a:solidFill>
                  <a:srgbClr val="6C86F4"/>
                </a:solidFill>
                <a:latin typeface="Unna" panose="02040503070705020203" pitchFamily="18" charset="0"/>
              </a:rPr>
              <a:t>ماذا؟</a:t>
            </a:r>
            <a:endParaRPr lang="en-US" sz="2000" b="1" dirty="0">
              <a:solidFill>
                <a:srgbClr val="6C86F4"/>
              </a:solidFill>
              <a:latin typeface="Unna" panose="02040503070705020203" pitchFamily="18" charset="0"/>
            </a:endParaRPr>
          </a:p>
          <a:p>
            <a:r>
              <a:rPr lang="ar-EG" dirty="0">
                <a:latin typeface="Unna" panose="02040503070705020203" pitchFamily="18" charset="0"/>
              </a:rPr>
              <a:t>تشير البيانات الضخمة إلى مجموعات كبيرة ومتنوعة من المعلومات التي تنمو بمعدلات متزايدة باستمرار. </a:t>
            </a:r>
            <a:r>
              <a:rPr lang="ar-SA" dirty="0">
                <a:latin typeface="Unna" panose="02040503070705020203" pitchFamily="18" charset="0"/>
              </a:rPr>
              <a:t>مما يزيد من</a:t>
            </a:r>
            <a:r>
              <a:rPr lang="ar-EG" dirty="0">
                <a:latin typeface="Unna" panose="02040503070705020203" pitchFamily="18" charset="0"/>
              </a:rPr>
              <a:t> حجم المعلومات، </a:t>
            </a:r>
            <a:r>
              <a:rPr lang="ar-SA" dirty="0">
                <a:latin typeface="Unna" panose="02040503070705020203" pitchFamily="18" charset="0"/>
              </a:rPr>
              <a:t>و</a:t>
            </a:r>
            <a:r>
              <a:rPr lang="ar-EG" dirty="0">
                <a:latin typeface="Unna" panose="02040503070705020203" pitchFamily="18" charset="0"/>
              </a:rPr>
              <a:t> يتم إنشاؤها وجمعها</a:t>
            </a:r>
            <a:r>
              <a:rPr lang="ar-SA" dirty="0">
                <a:latin typeface="Unna" panose="02040503070705020203" pitchFamily="18" charset="0"/>
              </a:rPr>
              <a:t> بسرعة فائقة </a:t>
            </a:r>
            <a:r>
              <a:rPr lang="ar-EG" dirty="0">
                <a:latin typeface="Unna" panose="02040503070705020203" pitchFamily="18" charset="0"/>
              </a:rPr>
              <a:t>، و</a:t>
            </a:r>
            <a:r>
              <a:rPr lang="ar-SA" dirty="0">
                <a:latin typeface="Unna" panose="02040503070705020203" pitchFamily="18" charset="0"/>
              </a:rPr>
              <a:t>ت</a:t>
            </a:r>
            <a:r>
              <a:rPr lang="ar-EG" dirty="0">
                <a:latin typeface="Unna" panose="02040503070705020203" pitchFamily="18" charset="0"/>
              </a:rPr>
              <a:t>تنوع نقاط البيانات التي يتم تغطيتها </a:t>
            </a:r>
            <a:endParaRPr lang="en-US" dirty="0">
              <a:latin typeface="Unna" panose="02040503070705020203" pitchFamily="18" charset="0"/>
            </a:endParaRPr>
          </a:p>
        </p:txBody>
      </p:sp>
      <p:cxnSp>
        <p:nvCxnSpPr>
          <p:cNvPr id="6" name="Straight Connector 5">
            <a:extLst>
              <a:ext uri="{FF2B5EF4-FFF2-40B4-BE49-F238E27FC236}">
                <a16:creationId xmlns:a16="http://schemas.microsoft.com/office/drawing/2014/main" id="{157B59B5-47D4-8527-8C43-011C81060601}"/>
              </a:ext>
            </a:extLst>
          </p:cNvPr>
          <p:cNvCxnSpPr>
            <a:cxnSpLocks/>
          </p:cNvCxnSpPr>
          <p:nvPr/>
        </p:nvCxnSpPr>
        <p:spPr>
          <a:xfrm>
            <a:off x="3408045" y="854941"/>
            <a:ext cx="2327910" cy="0"/>
          </a:xfrm>
          <a:prstGeom prst="line">
            <a:avLst/>
          </a:prstGeom>
          <a:ln w="38100">
            <a:solidFill>
              <a:srgbClr val="6C86F4"/>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323030" y="1518847"/>
            <a:ext cx="4572000" cy="584775"/>
          </a:xfrm>
          <a:prstGeom prst="rect">
            <a:avLst/>
          </a:prstGeom>
        </p:spPr>
        <p:txBody>
          <a:bodyPr>
            <a:spAutoFit/>
          </a:bodyPr>
          <a:lstStyle/>
          <a:p>
            <a:pPr algn="r" rtl="1"/>
            <a:r>
              <a:rPr lang="ar-EG" sz="1800" b="1" dirty="0">
                <a:solidFill>
                  <a:srgbClr val="6C86F4"/>
                </a:solidFill>
                <a:latin typeface="Unna" panose="02040503070705020203" pitchFamily="18" charset="0"/>
              </a:rPr>
              <a:t>لماذا؟</a:t>
            </a:r>
            <a:endParaRPr lang="en-US" sz="1800" b="1" dirty="0">
              <a:solidFill>
                <a:srgbClr val="6C86F4"/>
              </a:solidFill>
              <a:latin typeface="Unna" panose="02040503070705020203" pitchFamily="18" charset="0"/>
            </a:endParaRPr>
          </a:p>
          <a:p>
            <a:pPr algn="r"/>
            <a:r>
              <a:rPr lang="ar-EG" dirty="0">
                <a:latin typeface="Unna" panose="02040503070705020203" pitchFamily="18" charset="0"/>
              </a:rPr>
              <a:t>للمعالجة والتحليل لتعزيز كفاءة وجودة الخدمات المقدمة</a:t>
            </a:r>
            <a:endParaRPr lang="en-US" dirty="0">
              <a:latin typeface="Unna" panose="02040503070705020203"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2720" y="2982971"/>
            <a:ext cx="2857500" cy="1600200"/>
          </a:xfrm>
          <a:prstGeom prst="rect">
            <a:avLst/>
          </a:prstGeom>
        </p:spPr>
      </p:pic>
    </p:spTree>
    <p:extLst>
      <p:ext uri="{BB962C8B-B14F-4D97-AF65-F5344CB8AC3E}">
        <p14:creationId xmlns:p14="http://schemas.microsoft.com/office/powerpoint/2010/main" val="1000534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8F909-C205-9F2A-EC7E-13B30BD49A65}"/>
              </a:ext>
            </a:extLst>
          </p:cNvPr>
          <p:cNvSpPr>
            <a:spLocks noGrp="1"/>
          </p:cNvSpPr>
          <p:nvPr>
            <p:ph type="title"/>
          </p:nvPr>
        </p:nvSpPr>
        <p:spPr/>
        <p:txBody>
          <a:bodyPr/>
          <a:lstStyle/>
          <a:p>
            <a:endParaRPr lang="en-US"/>
          </a:p>
        </p:txBody>
      </p:sp>
      <p:pic>
        <p:nvPicPr>
          <p:cNvPr id="6" name="Picture 5" descr="A diagram of a data flow&#10;&#10;Description automatically generated with medium confidence">
            <a:extLst>
              <a:ext uri="{FF2B5EF4-FFF2-40B4-BE49-F238E27FC236}">
                <a16:creationId xmlns:a16="http://schemas.microsoft.com/office/drawing/2014/main" id="{B6177975-EB64-388D-BEC4-62DD04038B21}"/>
              </a:ext>
            </a:extLst>
          </p:cNvPr>
          <p:cNvPicPr>
            <a:picLocks noChangeAspect="1"/>
          </p:cNvPicPr>
          <p:nvPr/>
        </p:nvPicPr>
        <p:blipFill>
          <a:blip r:embed="rId2"/>
          <a:stretch>
            <a:fillRect/>
          </a:stretch>
        </p:blipFill>
        <p:spPr>
          <a:xfrm>
            <a:off x="1205609" y="445025"/>
            <a:ext cx="6524625" cy="3933825"/>
          </a:xfrm>
          <a:prstGeom prst="rect">
            <a:avLst/>
          </a:prstGeom>
        </p:spPr>
      </p:pic>
      <p:pic>
        <p:nvPicPr>
          <p:cNvPr id="9" name="Picture 8" descr="A diagram of a data flow&#10;&#10;Description automatically generated with medium confidence">
            <a:extLst>
              <a:ext uri="{FF2B5EF4-FFF2-40B4-BE49-F238E27FC236}">
                <a16:creationId xmlns:a16="http://schemas.microsoft.com/office/drawing/2014/main" id="{6823B313-02A2-B35F-32A3-8749EBDB27C8}"/>
              </a:ext>
            </a:extLst>
          </p:cNvPr>
          <p:cNvPicPr>
            <a:picLocks noChangeAspect="1"/>
          </p:cNvPicPr>
          <p:nvPr/>
        </p:nvPicPr>
        <p:blipFill rotWithShape="1">
          <a:blip r:embed="rId2"/>
          <a:srcRect l="39253" t="44280" r="39841" b="36156"/>
          <a:stretch/>
        </p:blipFill>
        <p:spPr>
          <a:xfrm>
            <a:off x="3783475" y="2181543"/>
            <a:ext cx="1364058" cy="769620"/>
          </a:xfrm>
          <a:prstGeom prst="rect">
            <a:avLst/>
          </a:prstGeom>
        </p:spPr>
      </p:pic>
    </p:spTree>
    <p:extLst>
      <p:ext uri="{BB962C8B-B14F-4D97-AF65-F5344CB8AC3E}">
        <p14:creationId xmlns:p14="http://schemas.microsoft.com/office/powerpoint/2010/main" val="1262384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0" y="274638"/>
            <a:ext cx="7886700" cy="993775"/>
          </a:xfrm>
        </p:spPr>
        <p:txBody>
          <a:bodyPr/>
          <a:lstStyle/>
          <a:p>
            <a:pPr algn="ctr"/>
            <a:r>
              <a:rPr lang="ar-EG" dirty="0">
                <a:latin typeface="Times New Roman" panose="02020603050405020304" pitchFamily="18" charset="0"/>
                <a:cs typeface="Times New Roman" panose="02020603050405020304" pitchFamily="18" charset="0"/>
              </a:rPr>
              <a:t>مصادر البيانات الضخمة</a:t>
            </a:r>
            <a:endParaRPr lang="en-US" dirty="0">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08361156-B652-B5EB-43BB-3896899AB00C}"/>
              </a:ext>
            </a:extLst>
          </p:cNvPr>
          <p:cNvGrpSpPr/>
          <p:nvPr/>
        </p:nvGrpSpPr>
        <p:grpSpPr>
          <a:xfrm>
            <a:off x="4500926" y="1590790"/>
            <a:ext cx="3846340" cy="1165051"/>
            <a:chOff x="17654953" y="5486400"/>
            <a:chExt cx="4044462" cy="1225062"/>
          </a:xfrm>
        </p:grpSpPr>
        <p:sp>
          <p:nvSpPr>
            <p:cNvPr id="16" name="Rectangle: Rounded Corners 15">
              <a:extLst>
                <a:ext uri="{FF2B5EF4-FFF2-40B4-BE49-F238E27FC236}">
                  <a16:creationId xmlns:a16="http://schemas.microsoft.com/office/drawing/2014/main" id="{155C0BEE-1EC8-2E24-4CDF-5657133DF7FE}"/>
                </a:ext>
              </a:extLst>
            </p:cNvPr>
            <p:cNvSpPr/>
            <p:nvPr/>
          </p:nvSpPr>
          <p:spPr>
            <a:xfrm>
              <a:off x="17654953" y="5486400"/>
              <a:ext cx="4044462" cy="1225062"/>
            </a:xfrm>
            <a:prstGeom prst="roundRect">
              <a:avLst>
                <a:gd name="adj" fmla="val 50000"/>
              </a:avLst>
            </a:prstGeom>
            <a:solidFill>
              <a:schemeClr val="bg1"/>
            </a:solidFill>
            <a:ln>
              <a:noFill/>
            </a:ln>
            <a:effectLst>
              <a:outerShdw blurRad="558800" dist="50800" dir="5400000" sx="71000" sy="71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Oval 16">
              <a:extLst>
                <a:ext uri="{FF2B5EF4-FFF2-40B4-BE49-F238E27FC236}">
                  <a16:creationId xmlns:a16="http://schemas.microsoft.com/office/drawing/2014/main" id="{1FF6C901-4941-8B37-FF8E-1335CFAB0C56}"/>
                </a:ext>
              </a:extLst>
            </p:cNvPr>
            <p:cNvSpPr/>
            <p:nvPr/>
          </p:nvSpPr>
          <p:spPr>
            <a:xfrm>
              <a:off x="20596112" y="5592431"/>
              <a:ext cx="1019908" cy="1019908"/>
            </a:xfrm>
            <a:prstGeom prst="ellipse">
              <a:avLst/>
            </a:prstGeom>
            <a:solidFill>
              <a:srgbClr val="1B22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6" name="Group 25">
            <a:extLst>
              <a:ext uri="{FF2B5EF4-FFF2-40B4-BE49-F238E27FC236}">
                <a16:creationId xmlns:a16="http://schemas.microsoft.com/office/drawing/2014/main" id="{4BB4D32D-15DF-9560-55E2-0B48B51961A2}"/>
              </a:ext>
            </a:extLst>
          </p:cNvPr>
          <p:cNvGrpSpPr/>
          <p:nvPr/>
        </p:nvGrpSpPr>
        <p:grpSpPr>
          <a:xfrm>
            <a:off x="4500926" y="3242615"/>
            <a:ext cx="3846340" cy="1165051"/>
            <a:chOff x="17731152" y="7154007"/>
            <a:chExt cx="4044462" cy="1225062"/>
          </a:xfrm>
        </p:grpSpPr>
        <p:sp>
          <p:nvSpPr>
            <p:cNvPr id="18" name="Rectangle: Rounded Corners 17">
              <a:extLst>
                <a:ext uri="{FF2B5EF4-FFF2-40B4-BE49-F238E27FC236}">
                  <a16:creationId xmlns:a16="http://schemas.microsoft.com/office/drawing/2014/main" id="{512ED663-D2C0-0AD1-5660-749879C47DA5}"/>
                </a:ext>
              </a:extLst>
            </p:cNvPr>
            <p:cNvSpPr/>
            <p:nvPr/>
          </p:nvSpPr>
          <p:spPr>
            <a:xfrm>
              <a:off x="17731152" y="7154007"/>
              <a:ext cx="4044462" cy="1225062"/>
            </a:xfrm>
            <a:prstGeom prst="roundRect">
              <a:avLst>
                <a:gd name="adj" fmla="val 50000"/>
              </a:avLst>
            </a:prstGeom>
            <a:solidFill>
              <a:srgbClr val="6C86F4"/>
            </a:solidFill>
            <a:ln>
              <a:noFill/>
            </a:ln>
            <a:effectLst>
              <a:outerShdw blurRad="558800" dist="50800" dir="5400000" sx="71000" sy="71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9" name="Oval 18">
              <a:extLst>
                <a:ext uri="{FF2B5EF4-FFF2-40B4-BE49-F238E27FC236}">
                  <a16:creationId xmlns:a16="http://schemas.microsoft.com/office/drawing/2014/main" id="{4D1C92F5-C477-772B-C19F-765C3FD4F0C6}"/>
                </a:ext>
              </a:extLst>
            </p:cNvPr>
            <p:cNvSpPr/>
            <p:nvPr/>
          </p:nvSpPr>
          <p:spPr>
            <a:xfrm>
              <a:off x="20665562" y="7260038"/>
              <a:ext cx="1019908" cy="101990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8" name="Group 27">
            <a:extLst>
              <a:ext uri="{FF2B5EF4-FFF2-40B4-BE49-F238E27FC236}">
                <a16:creationId xmlns:a16="http://schemas.microsoft.com/office/drawing/2014/main" id="{92250C32-9671-E9F3-712B-6ACD88622E10}"/>
              </a:ext>
            </a:extLst>
          </p:cNvPr>
          <p:cNvGrpSpPr/>
          <p:nvPr/>
        </p:nvGrpSpPr>
        <p:grpSpPr>
          <a:xfrm>
            <a:off x="607078" y="1590790"/>
            <a:ext cx="3846339" cy="1165051"/>
            <a:chOff x="13598634" y="5470280"/>
            <a:chExt cx="4044461" cy="1225062"/>
          </a:xfrm>
        </p:grpSpPr>
        <p:sp>
          <p:nvSpPr>
            <p:cNvPr id="20" name="Rectangle: Rounded Corners 19">
              <a:extLst>
                <a:ext uri="{FF2B5EF4-FFF2-40B4-BE49-F238E27FC236}">
                  <a16:creationId xmlns:a16="http://schemas.microsoft.com/office/drawing/2014/main" id="{2D907356-3F9D-ED43-6A78-0D2F40FE7772}"/>
                </a:ext>
              </a:extLst>
            </p:cNvPr>
            <p:cNvSpPr/>
            <p:nvPr/>
          </p:nvSpPr>
          <p:spPr>
            <a:xfrm>
              <a:off x="13598634" y="5470280"/>
              <a:ext cx="4044461" cy="1225062"/>
            </a:xfrm>
            <a:prstGeom prst="roundRect">
              <a:avLst>
                <a:gd name="adj" fmla="val 50000"/>
              </a:avLst>
            </a:prstGeom>
            <a:solidFill>
              <a:srgbClr val="1B2229"/>
            </a:solidFill>
            <a:ln>
              <a:noFill/>
            </a:ln>
            <a:effectLst>
              <a:outerShdw blurRad="558800" dist="50800" dir="5400000" sx="71000" sy="71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EG" sz="1800" b="1" dirty="0">
                  <a:solidFill>
                    <a:schemeClr val="bg1"/>
                  </a:solidFill>
                  <a:latin typeface="Montserrat" pitchFamily="2" charset="0"/>
                  <a:ea typeface="Arial"/>
                  <a:cs typeface="Arial"/>
                </a:rPr>
                <a:t>السجل الصحي الإلكتروني،</a:t>
              </a:r>
              <a:r>
                <a:rPr lang="en-US" sz="1800" b="1" dirty="0">
                  <a:solidFill>
                    <a:schemeClr val="bg1"/>
                  </a:solidFill>
                  <a:latin typeface="Montserrat" pitchFamily="2" charset="0"/>
                  <a:ea typeface="Arial"/>
                  <a:cs typeface="Arial"/>
                </a:rPr>
                <a:t>      </a:t>
              </a:r>
              <a:endParaRPr lang="ar-EG" sz="1800" b="1" dirty="0">
                <a:solidFill>
                  <a:schemeClr val="bg1"/>
                </a:solidFill>
                <a:latin typeface="Montserrat" pitchFamily="2" charset="0"/>
                <a:ea typeface="Arial"/>
                <a:cs typeface="Arial"/>
              </a:endParaRPr>
            </a:p>
            <a:p>
              <a:pPr algn="ctr" rtl="1"/>
              <a:r>
                <a:rPr lang="ar-EG" sz="1800" b="1" dirty="0">
                  <a:solidFill>
                    <a:schemeClr val="bg1"/>
                  </a:solidFill>
                  <a:latin typeface="Montserrat" pitchFamily="2" charset="0"/>
                  <a:ea typeface="Arial"/>
                  <a:cs typeface="Arial"/>
                </a:rPr>
                <a:t> أجهزة طبية</a:t>
              </a:r>
              <a:r>
                <a:rPr lang="en-US" sz="1800" b="1" dirty="0">
                  <a:solidFill>
                    <a:schemeClr val="bg1"/>
                  </a:solidFill>
                  <a:latin typeface="Montserrat" pitchFamily="2" charset="0"/>
                  <a:ea typeface="Arial"/>
                  <a:cs typeface="Arial"/>
                </a:rPr>
                <a:t>    </a:t>
              </a:r>
            </a:p>
          </p:txBody>
        </p:sp>
        <p:sp>
          <p:nvSpPr>
            <p:cNvPr id="21" name="Oval 20">
              <a:extLst>
                <a:ext uri="{FF2B5EF4-FFF2-40B4-BE49-F238E27FC236}">
                  <a16:creationId xmlns:a16="http://schemas.microsoft.com/office/drawing/2014/main" id="{0EC51A56-8B86-8E3F-8D08-99312FAB48B3}"/>
                </a:ext>
              </a:extLst>
            </p:cNvPr>
            <p:cNvSpPr/>
            <p:nvPr/>
          </p:nvSpPr>
          <p:spPr>
            <a:xfrm>
              <a:off x="13746125" y="5564440"/>
              <a:ext cx="1019908" cy="101990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grpSp>
        <p:nvGrpSpPr>
          <p:cNvPr id="27" name="Group 26">
            <a:extLst>
              <a:ext uri="{FF2B5EF4-FFF2-40B4-BE49-F238E27FC236}">
                <a16:creationId xmlns:a16="http://schemas.microsoft.com/office/drawing/2014/main" id="{FF5EEA6E-BA41-7878-800F-C277CE4B0EA0}"/>
              </a:ext>
            </a:extLst>
          </p:cNvPr>
          <p:cNvGrpSpPr/>
          <p:nvPr/>
        </p:nvGrpSpPr>
        <p:grpSpPr>
          <a:xfrm>
            <a:off x="796736" y="3242615"/>
            <a:ext cx="3846340" cy="1165051"/>
            <a:chOff x="13798061" y="7114442"/>
            <a:chExt cx="4044462" cy="1225062"/>
          </a:xfrm>
        </p:grpSpPr>
        <p:sp>
          <p:nvSpPr>
            <p:cNvPr id="22" name="Rectangle: Rounded Corners 21">
              <a:extLst>
                <a:ext uri="{FF2B5EF4-FFF2-40B4-BE49-F238E27FC236}">
                  <a16:creationId xmlns:a16="http://schemas.microsoft.com/office/drawing/2014/main" id="{8327149E-6D13-DBA6-A4D5-A568C0A3FC60}"/>
                </a:ext>
              </a:extLst>
            </p:cNvPr>
            <p:cNvSpPr/>
            <p:nvPr/>
          </p:nvSpPr>
          <p:spPr>
            <a:xfrm>
              <a:off x="13798061" y="7114442"/>
              <a:ext cx="4044462" cy="1225062"/>
            </a:xfrm>
            <a:prstGeom prst="roundRect">
              <a:avLst>
                <a:gd name="adj" fmla="val 50000"/>
              </a:avLst>
            </a:prstGeom>
            <a:solidFill>
              <a:schemeClr val="bg1"/>
            </a:solidFill>
            <a:ln>
              <a:noFill/>
            </a:ln>
            <a:effectLst>
              <a:outerShdw blurRad="558800" dist="50800" dir="5400000" sx="71000" sy="71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Oval 22">
              <a:extLst>
                <a:ext uri="{FF2B5EF4-FFF2-40B4-BE49-F238E27FC236}">
                  <a16:creationId xmlns:a16="http://schemas.microsoft.com/office/drawing/2014/main" id="{3F95641E-352C-C91A-9AEB-6B9372682728}"/>
                </a:ext>
              </a:extLst>
            </p:cNvPr>
            <p:cNvSpPr/>
            <p:nvPr/>
          </p:nvSpPr>
          <p:spPr>
            <a:xfrm>
              <a:off x="13909430" y="7220473"/>
              <a:ext cx="1019908" cy="1019908"/>
            </a:xfrm>
            <a:prstGeom prst="ellipse">
              <a:avLst/>
            </a:prstGeom>
            <a:solidFill>
              <a:srgbClr val="6C8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34" name="TextBox 33">
            <a:extLst>
              <a:ext uri="{FF2B5EF4-FFF2-40B4-BE49-F238E27FC236}">
                <a16:creationId xmlns:a16="http://schemas.microsoft.com/office/drawing/2014/main" id="{9B473EEB-C0CA-3F8D-CB5C-7DD7F659A9F3}"/>
              </a:ext>
            </a:extLst>
          </p:cNvPr>
          <p:cNvSpPr txBox="1"/>
          <p:nvPr/>
        </p:nvSpPr>
        <p:spPr>
          <a:xfrm>
            <a:off x="5705130" y="1850149"/>
            <a:ext cx="1592879" cy="646331"/>
          </a:xfrm>
          <a:prstGeom prst="rect">
            <a:avLst/>
          </a:prstGeom>
          <a:noFill/>
        </p:spPr>
        <p:txBody>
          <a:bodyPr wrap="square">
            <a:spAutoFit/>
          </a:bodyPr>
          <a:lstStyle/>
          <a:p>
            <a:pPr lvl="0" algn="ctr"/>
            <a:r>
              <a:rPr lang="ar-EG" sz="1800" b="1" dirty="0">
                <a:solidFill>
                  <a:srgbClr val="1B2229"/>
                </a:solidFill>
                <a:latin typeface="Montserrat" pitchFamily="2" charset="0"/>
              </a:rPr>
              <a:t>التصوير</a:t>
            </a:r>
            <a:endParaRPr lang="en-US" sz="1800" b="1" dirty="0">
              <a:solidFill>
                <a:srgbClr val="1B2229"/>
              </a:solidFill>
              <a:latin typeface="Montserrat" pitchFamily="2" charset="0"/>
            </a:endParaRPr>
          </a:p>
          <a:p>
            <a:pPr lvl="0" algn="ctr"/>
            <a:r>
              <a:rPr lang="ar-EG" sz="1800" b="1" dirty="0">
                <a:solidFill>
                  <a:srgbClr val="1B2229"/>
                </a:solidFill>
                <a:latin typeface="Montserrat" pitchFamily="2" charset="0"/>
              </a:rPr>
              <a:t>الطبي</a:t>
            </a:r>
            <a:endParaRPr lang="en-US" sz="1800" b="1" dirty="0">
              <a:solidFill>
                <a:srgbClr val="1B2229"/>
              </a:solidFill>
              <a:latin typeface="Montserrat" pitchFamily="2" charset="0"/>
            </a:endParaRPr>
          </a:p>
        </p:txBody>
      </p:sp>
      <p:sp>
        <p:nvSpPr>
          <p:cNvPr id="35" name="TextBox 34">
            <a:extLst>
              <a:ext uri="{FF2B5EF4-FFF2-40B4-BE49-F238E27FC236}">
                <a16:creationId xmlns:a16="http://schemas.microsoft.com/office/drawing/2014/main" id="{7C9A4665-F002-9B11-18D8-4D45E7A92FAE}"/>
              </a:ext>
            </a:extLst>
          </p:cNvPr>
          <p:cNvSpPr txBox="1"/>
          <p:nvPr/>
        </p:nvSpPr>
        <p:spPr>
          <a:xfrm>
            <a:off x="1836855" y="3547340"/>
            <a:ext cx="1592879" cy="646331"/>
          </a:xfrm>
          <a:prstGeom prst="rect">
            <a:avLst/>
          </a:prstGeom>
          <a:noFill/>
        </p:spPr>
        <p:txBody>
          <a:bodyPr wrap="square">
            <a:spAutoFit/>
          </a:bodyPr>
          <a:lstStyle/>
          <a:p>
            <a:pPr lvl="0" algn="ctr" rtl="1"/>
            <a:r>
              <a:rPr lang="ar-EG" sz="1800" b="1" dirty="0">
                <a:solidFill>
                  <a:srgbClr val="6C86F4"/>
                </a:solidFill>
                <a:latin typeface="Montserrat" pitchFamily="2" charset="0"/>
              </a:rPr>
              <a:t>التسلسل</a:t>
            </a:r>
            <a:endParaRPr lang="en-US" sz="1800" b="1" dirty="0">
              <a:solidFill>
                <a:srgbClr val="6C86F4"/>
              </a:solidFill>
              <a:latin typeface="Montserrat" pitchFamily="2" charset="0"/>
            </a:endParaRPr>
          </a:p>
          <a:p>
            <a:pPr lvl="0" algn="ctr" rtl="1"/>
            <a:r>
              <a:rPr lang="ar-EG" sz="1800" b="1" dirty="0" err="1">
                <a:solidFill>
                  <a:srgbClr val="6C86F4"/>
                </a:solidFill>
                <a:latin typeface="Montserrat" pitchFamily="2" charset="0"/>
              </a:rPr>
              <a:t>الجينومي</a:t>
            </a:r>
            <a:endParaRPr lang="en-US" sz="1800" b="1" dirty="0">
              <a:solidFill>
                <a:srgbClr val="6C86F4"/>
              </a:solidFill>
              <a:latin typeface="Montserrat" pitchFamily="2" charset="0"/>
            </a:endParaRPr>
          </a:p>
        </p:txBody>
      </p:sp>
      <p:sp>
        <p:nvSpPr>
          <p:cNvPr id="36" name="TextBox 35">
            <a:extLst>
              <a:ext uri="{FF2B5EF4-FFF2-40B4-BE49-F238E27FC236}">
                <a16:creationId xmlns:a16="http://schemas.microsoft.com/office/drawing/2014/main" id="{1571FC2B-2AD2-C3CB-1DA1-8A08237E1856}"/>
              </a:ext>
            </a:extLst>
          </p:cNvPr>
          <p:cNvSpPr txBox="1"/>
          <p:nvPr/>
        </p:nvSpPr>
        <p:spPr>
          <a:xfrm>
            <a:off x="5624683" y="3485525"/>
            <a:ext cx="1915875" cy="646331"/>
          </a:xfrm>
          <a:prstGeom prst="rect">
            <a:avLst/>
          </a:prstGeom>
          <a:noFill/>
        </p:spPr>
        <p:txBody>
          <a:bodyPr wrap="square">
            <a:spAutoFit/>
          </a:bodyPr>
          <a:lstStyle/>
          <a:p>
            <a:pPr lvl="0" algn="ctr" rtl="1"/>
            <a:r>
              <a:rPr lang="ar-EG" sz="1800" b="1" dirty="0">
                <a:solidFill>
                  <a:schemeClr val="bg1"/>
                </a:solidFill>
                <a:latin typeface="Montserrat" pitchFamily="2" charset="0"/>
              </a:rPr>
              <a:t>البحوث</a:t>
            </a:r>
            <a:endParaRPr lang="en-US" sz="1800" b="1" dirty="0">
              <a:solidFill>
                <a:schemeClr val="bg1"/>
              </a:solidFill>
              <a:latin typeface="Montserrat" pitchFamily="2" charset="0"/>
            </a:endParaRPr>
          </a:p>
          <a:p>
            <a:pPr lvl="0" algn="ctr" rtl="1"/>
            <a:r>
              <a:rPr lang="ar-EG" sz="1800" b="1" dirty="0">
                <a:solidFill>
                  <a:schemeClr val="bg1"/>
                </a:solidFill>
                <a:latin typeface="Montserrat" pitchFamily="2" charset="0"/>
              </a:rPr>
              <a:t>الصيدلانية</a:t>
            </a:r>
            <a:endParaRPr lang="en-US" sz="1800" b="1" dirty="0">
              <a:solidFill>
                <a:schemeClr val="bg1"/>
              </a:solidFill>
              <a:latin typeface="Montserrat" pitchFamily="2" charset="0"/>
            </a:endParaRPr>
          </a:p>
        </p:txBody>
      </p:sp>
      <p:pic>
        <p:nvPicPr>
          <p:cNvPr id="38" name="Picture 37" descr="A red circle with a black background&#10;&#10;Description automatically generated">
            <a:extLst>
              <a:ext uri="{FF2B5EF4-FFF2-40B4-BE49-F238E27FC236}">
                <a16:creationId xmlns:a16="http://schemas.microsoft.com/office/drawing/2014/main" id="{E280F98C-88B1-880E-CAFB-906C1541C3AE}"/>
              </a:ext>
            </a:extLst>
          </p:cNvPr>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40083" y="3449882"/>
            <a:ext cx="685800" cy="685800"/>
          </a:xfrm>
          <a:prstGeom prst="rect">
            <a:avLst/>
          </a:prstGeom>
          <a:ln>
            <a:noFill/>
          </a:ln>
        </p:spPr>
      </p:pic>
      <p:pic>
        <p:nvPicPr>
          <p:cNvPr id="40" name="Picture 39" descr="A black shield with a check mark&#10;&#10;Description automatically generated">
            <a:extLst>
              <a:ext uri="{FF2B5EF4-FFF2-40B4-BE49-F238E27FC236}">
                <a16:creationId xmlns:a16="http://schemas.microsoft.com/office/drawing/2014/main" id="{E92A89E1-0704-8576-32C9-10427ED6D5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649" y="1822410"/>
            <a:ext cx="685800" cy="685800"/>
          </a:xfrm>
          <a:prstGeom prst="rect">
            <a:avLst/>
          </a:prstGeom>
        </p:spPr>
      </p:pic>
      <p:pic>
        <p:nvPicPr>
          <p:cNvPr id="42" name="Picture 41" descr="A white icon with a black background&#10;&#10;Description automatically generated">
            <a:extLst>
              <a:ext uri="{FF2B5EF4-FFF2-40B4-BE49-F238E27FC236}">
                <a16:creationId xmlns:a16="http://schemas.microsoft.com/office/drawing/2014/main" id="{450773EF-19C8-4C62-D4CA-59131450D6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394363" y="1805868"/>
            <a:ext cx="753792" cy="753792"/>
          </a:xfrm>
          <a:prstGeom prst="rect">
            <a:avLst/>
          </a:prstGeom>
        </p:spPr>
      </p:pic>
      <p:pic>
        <p:nvPicPr>
          <p:cNvPr id="44" name="Picture 43" descr="A hand holding a gear and stars&#10;&#10;Description automatically generated">
            <a:extLst>
              <a:ext uri="{FF2B5EF4-FFF2-40B4-BE49-F238E27FC236}">
                <a16:creationId xmlns:a16="http://schemas.microsoft.com/office/drawing/2014/main" id="{1CCDAEE3-F7E8-98A4-A65C-BE4C520A0F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008" y="3485525"/>
            <a:ext cx="685800" cy="685800"/>
          </a:xfrm>
          <a:prstGeom prst="rect">
            <a:avLst/>
          </a:prstGeom>
        </p:spPr>
      </p:pic>
      <p:sp>
        <p:nvSpPr>
          <p:cNvPr id="30" name="TextBox 29">
            <a:extLst>
              <a:ext uri="{FF2B5EF4-FFF2-40B4-BE49-F238E27FC236}">
                <a16:creationId xmlns:a16="http://schemas.microsoft.com/office/drawing/2014/main" id="{F59D9092-D0FB-7C0A-20DD-7FD9FC854147}"/>
              </a:ext>
            </a:extLst>
          </p:cNvPr>
          <p:cNvSpPr txBox="1"/>
          <p:nvPr/>
        </p:nvSpPr>
        <p:spPr>
          <a:xfrm>
            <a:off x="3617577" y="949829"/>
            <a:ext cx="4508306" cy="400110"/>
          </a:xfrm>
          <a:prstGeom prst="rect">
            <a:avLst/>
          </a:prstGeom>
          <a:noFill/>
        </p:spPr>
        <p:txBody>
          <a:bodyPr wrap="square">
            <a:spAutoFit/>
          </a:bodyPr>
          <a:lstStyle/>
          <a:p>
            <a:pPr algn="r" rtl="1"/>
            <a:r>
              <a:rPr lang="ar-EG" sz="2000" b="1" dirty="0">
                <a:solidFill>
                  <a:srgbClr val="6C86F4"/>
                </a:solidFill>
                <a:latin typeface="Times New Roman" panose="02020603050405020304" pitchFamily="18" charset="0"/>
                <a:cs typeface="Times New Roman" panose="02020603050405020304" pitchFamily="18" charset="0"/>
              </a:rPr>
              <a:t>من أين؟</a:t>
            </a:r>
            <a:endParaRPr lang="en-US" sz="2000" b="1" dirty="0">
              <a:solidFill>
                <a:srgbClr val="6C86F4"/>
              </a:solidFill>
              <a:latin typeface="Times New Roman" panose="02020603050405020304" pitchFamily="18" charset="0"/>
              <a:cs typeface="Times New Roman" panose="02020603050405020304" pitchFamily="18" charset="0"/>
            </a:endParaRPr>
          </a:p>
        </p:txBody>
      </p:sp>
      <p:pic>
        <p:nvPicPr>
          <p:cNvPr id="10" name="Picture 9" descr="A sphere with blue and white icons&#10;&#10;Description automatically generated">
            <a:extLst>
              <a:ext uri="{FF2B5EF4-FFF2-40B4-BE49-F238E27FC236}">
                <a16:creationId xmlns:a16="http://schemas.microsoft.com/office/drawing/2014/main" id="{7FEA36FE-34AB-EC65-ABF4-EC874455F02F}"/>
              </a:ext>
            </a:extLst>
          </p:cNvPr>
          <p:cNvPicPr>
            <a:picLocks noChangeAspect="1"/>
          </p:cNvPicPr>
          <p:nvPr/>
        </p:nvPicPr>
        <p:blipFill rotWithShape="1">
          <a:blip r:embed="rId6"/>
          <a:srcRect l="15935" t="3794" r="14000" b="26140"/>
          <a:stretch/>
        </p:blipFill>
        <p:spPr>
          <a:xfrm>
            <a:off x="3404097" y="1738322"/>
            <a:ext cx="2669344" cy="2669344"/>
          </a:xfrm>
          <a:custGeom>
            <a:avLst/>
            <a:gdLst>
              <a:gd name="connsiteX0" fmla="*/ 1167903 w 2335806"/>
              <a:gd name="connsiteY0" fmla="*/ 0 h 2335806"/>
              <a:gd name="connsiteX1" fmla="*/ 2335806 w 2335806"/>
              <a:gd name="connsiteY1" fmla="*/ 1167903 h 2335806"/>
              <a:gd name="connsiteX2" fmla="*/ 1167903 w 2335806"/>
              <a:gd name="connsiteY2" fmla="*/ 2335806 h 2335806"/>
              <a:gd name="connsiteX3" fmla="*/ 0 w 2335806"/>
              <a:gd name="connsiteY3" fmla="*/ 1167903 h 2335806"/>
              <a:gd name="connsiteX4" fmla="*/ 1167903 w 2335806"/>
              <a:gd name="connsiteY4" fmla="*/ 0 h 2335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5806" h="2335806">
                <a:moveTo>
                  <a:pt x="1167903" y="0"/>
                </a:moveTo>
                <a:cubicBezTo>
                  <a:pt x="1812918" y="0"/>
                  <a:pt x="2335806" y="522888"/>
                  <a:pt x="2335806" y="1167903"/>
                </a:cubicBezTo>
                <a:cubicBezTo>
                  <a:pt x="2335806" y="1812918"/>
                  <a:pt x="1812918" y="2335806"/>
                  <a:pt x="1167903" y="2335806"/>
                </a:cubicBezTo>
                <a:cubicBezTo>
                  <a:pt x="522888" y="2335806"/>
                  <a:pt x="0" y="1812918"/>
                  <a:pt x="0" y="1167903"/>
                </a:cubicBezTo>
                <a:cubicBezTo>
                  <a:pt x="0" y="522888"/>
                  <a:pt x="522888" y="0"/>
                  <a:pt x="1167903" y="0"/>
                </a:cubicBezTo>
                <a:close/>
              </a:path>
            </a:pathLst>
          </a:cu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5103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1"/>
          <p:cNvSpPr txBox="1">
            <a:spLocks noGrp="1"/>
          </p:cNvSpPr>
          <p:nvPr>
            <p:ph type="title"/>
          </p:nvPr>
        </p:nvSpPr>
        <p:spPr>
          <a:xfrm>
            <a:off x="547960" y="445025"/>
            <a:ext cx="8048080" cy="572700"/>
          </a:xfrm>
          <a:prstGeom prst="rect">
            <a:avLst/>
          </a:prstGeom>
        </p:spPr>
        <p:txBody>
          <a:bodyPr spcFirstLastPara="1" wrap="square" lIns="91425" tIns="91425" rIns="91425" bIns="91425" anchor="t" anchorCtr="0">
            <a:noAutofit/>
          </a:bodyPr>
          <a:lstStyle/>
          <a:p>
            <a:pPr lvl="0" rtl="1"/>
            <a:r>
              <a:rPr lang="en-US" dirty="0">
                <a:latin typeface="Times New Roman" panose="02020603050405020304" pitchFamily="18" charset="0"/>
                <a:cs typeface="Times New Roman" panose="02020603050405020304" pitchFamily="18" charset="0"/>
              </a:rPr>
              <a:t> </a:t>
            </a:r>
            <a:r>
              <a:rPr lang="ar-EG" dirty="0">
                <a:latin typeface="Times New Roman" panose="02020603050405020304" pitchFamily="18" charset="0"/>
                <a:cs typeface="Times New Roman" panose="02020603050405020304" pitchFamily="18" charset="0"/>
              </a:rPr>
              <a:t>النظم المعلوماتية الجغرافية </a:t>
            </a:r>
            <a:r>
              <a:rPr lang="en-US" dirty="0">
                <a:latin typeface="Times New Roman" panose="02020603050405020304" pitchFamily="18" charset="0"/>
                <a:cs typeface="Times New Roman" panose="02020603050405020304" pitchFamily="18" charset="0"/>
              </a:rPr>
              <a:t>(GISs) </a:t>
            </a:r>
            <a:endParaRPr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E4B7ACF3-B9C1-1B23-9A68-A7B129F6AA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128" y="2156096"/>
            <a:ext cx="3365282" cy="1934040"/>
          </a:xfrm>
          <a:prstGeom prst="rect">
            <a:avLst/>
          </a:prstGeom>
        </p:spPr>
      </p:pic>
      <p:sp>
        <p:nvSpPr>
          <p:cNvPr id="3" name="Rectangle 2"/>
          <p:cNvSpPr/>
          <p:nvPr/>
        </p:nvSpPr>
        <p:spPr>
          <a:xfrm>
            <a:off x="1376128" y="1191233"/>
            <a:ext cx="6102034" cy="830997"/>
          </a:xfrm>
          <a:prstGeom prst="rect">
            <a:avLst/>
          </a:prstGeom>
        </p:spPr>
        <p:txBody>
          <a:bodyPr wrap="square">
            <a:spAutoFit/>
          </a:bodyPr>
          <a:lstStyle/>
          <a:p>
            <a:pPr lvl="2" algn="ctr" rtl="1"/>
            <a:r>
              <a:rPr lang="ar-SA" sz="1600" dirty="0">
                <a:cs typeface="+mj-cs"/>
              </a:rPr>
              <a:t>تتيح التكنولوجيا الجغرافية المكانية</a:t>
            </a:r>
            <a:r>
              <a:rPr lang="en-US" sz="1600" dirty="0">
                <a:cs typeface="+mj-cs"/>
              </a:rPr>
              <a:t>(Geospatial Technology) </a:t>
            </a:r>
            <a:r>
              <a:rPr lang="ar-SA" sz="1600" dirty="0">
                <a:cs typeface="+mj-cs"/>
              </a:rPr>
              <a:t> في شكل نظم المعلومات الجغرافية </a:t>
            </a:r>
            <a:r>
              <a:rPr lang="ar-SA" sz="1600" dirty="0">
                <a:solidFill>
                  <a:srgbClr val="FF0000"/>
                </a:solidFill>
                <a:cs typeface="+mj-cs"/>
              </a:rPr>
              <a:t>(</a:t>
            </a:r>
            <a:r>
              <a:rPr lang="en-US" sz="1600" dirty="0">
                <a:solidFill>
                  <a:srgbClr val="FF0000"/>
                </a:solidFill>
                <a:cs typeface="+mj-cs"/>
              </a:rPr>
              <a:t> (GIS </a:t>
            </a:r>
            <a:r>
              <a:rPr lang="ar-SA" sz="1600" dirty="0">
                <a:solidFill>
                  <a:srgbClr val="FF0000"/>
                </a:solidFill>
                <a:cs typeface="+mj-cs"/>
              </a:rPr>
              <a:t>التمثيل المكاني </a:t>
            </a:r>
            <a:r>
              <a:rPr lang="ar-SA" sz="1600" dirty="0">
                <a:cs typeface="+mj-cs"/>
              </a:rPr>
              <a:t>للبيانات لدعم تخطيط أفضل للصحة العامة واتخاذ القرارات</a:t>
            </a:r>
            <a:endParaRPr lang="en-US" sz="1600" dirty="0">
              <a:cs typeface="+mj-cs"/>
            </a:endParaRPr>
          </a:p>
        </p:txBody>
      </p:sp>
      <p:pic>
        <p:nvPicPr>
          <p:cNvPr id="10" name="Picture 9" descr="A video game of a city&#10;&#10;Description automatically generated">
            <a:extLst>
              <a:ext uri="{FF2B5EF4-FFF2-40B4-BE49-F238E27FC236}">
                <a16:creationId xmlns:a16="http://schemas.microsoft.com/office/drawing/2014/main" id="{9EB24CF0-FBD1-5EF8-E886-5E6B63ADDC1E}"/>
              </a:ext>
            </a:extLst>
          </p:cNvPr>
          <p:cNvPicPr>
            <a:picLocks noChangeAspect="1"/>
          </p:cNvPicPr>
          <p:nvPr/>
        </p:nvPicPr>
        <p:blipFill>
          <a:blip r:embed="rId4"/>
          <a:stretch>
            <a:fillRect/>
          </a:stretch>
        </p:blipFill>
        <p:spPr>
          <a:xfrm>
            <a:off x="5147094" y="2145202"/>
            <a:ext cx="3365282" cy="1890667"/>
          </a:xfrm>
          <a:prstGeom prst="rect">
            <a:avLst/>
          </a:prstGeom>
        </p:spPr>
      </p:pic>
    </p:spTree>
    <p:extLst>
      <p:ext uri="{BB962C8B-B14F-4D97-AF65-F5344CB8AC3E}">
        <p14:creationId xmlns:p14="http://schemas.microsoft.com/office/powerpoint/2010/main" val="46648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39FEB8-0424-894D-766A-BC07ED4EA34A}"/>
              </a:ext>
            </a:extLst>
          </p:cNvPr>
          <p:cNvSpPr>
            <a:spLocks noGrp="1"/>
          </p:cNvSpPr>
          <p:nvPr>
            <p:ph type="title"/>
          </p:nvPr>
        </p:nvSpPr>
        <p:spPr>
          <a:xfrm>
            <a:off x="1627625" y="240343"/>
            <a:ext cx="7717500" cy="478200"/>
          </a:xfrm>
        </p:spPr>
        <p:txBody>
          <a:bodyPr/>
          <a:lstStyle/>
          <a:p>
            <a:pPr rtl="1"/>
            <a:r>
              <a:rPr lang="ar-EG" dirty="0">
                <a:solidFill>
                  <a:srgbClr val="000000"/>
                </a:solidFill>
                <a:latin typeface="Times New Roman" panose="02020603050405020304" pitchFamily="18" charset="0"/>
                <a:cs typeface="Times New Roman" panose="02020603050405020304" pitchFamily="18" charset="0"/>
              </a:rPr>
              <a:t>النظم المعلوماتية الجغرافية </a:t>
            </a:r>
            <a:r>
              <a:rPr lang="en-US" dirty="0">
                <a:solidFill>
                  <a:srgbClr val="000000"/>
                </a:solidFill>
                <a:latin typeface="Times New Roman" panose="02020603050405020304" pitchFamily="18" charset="0"/>
                <a:cs typeface="Times New Roman" panose="02020603050405020304" pitchFamily="18" charset="0"/>
              </a:rPr>
              <a:t> (GISs) </a:t>
            </a:r>
          </a:p>
        </p:txBody>
      </p:sp>
      <p:sp>
        <p:nvSpPr>
          <p:cNvPr id="6" name="Text Placeholder 5">
            <a:extLst>
              <a:ext uri="{FF2B5EF4-FFF2-40B4-BE49-F238E27FC236}">
                <a16:creationId xmlns:a16="http://schemas.microsoft.com/office/drawing/2014/main" id="{13234251-4543-AFB8-4D46-3BB2C149173F}"/>
              </a:ext>
            </a:extLst>
          </p:cNvPr>
          <p:cNvSpPr>
            <a:spLocks noGrp="1"/>
          </p:cNvSpPr>
          <p:nvPr>
            <p:ph type="body" idx="1"/>
          </p:nvPr>
        </p:nvSpPr>
        <p:spPr>
          <a:xfrm>
            <a:off x="577605" y="1426940"/>
            <a:ext cx="7988790" cy="1769357"/>
          </a:xfrm>
        </p:spPr>
        <p:txBody>
          <a:bodyPr/>
          <a:lstStyle/>
          <a:p>
            <a:pPr marL="139700" indent="0" algn="r" rtl="1">
              <a:buNone/>
            </a:pPr>
            <a:r>
              <a:rPr lang="ar-EG" sz="1600" dirty="0">
                <a:solidFill>
                  <a:srgbClr val="000000"/>
                </a:solidFill>
                <a:latin typeface="Amiri" panose="00000500000000000000" pitchFamily="2" charset="-78"/>
                <a:ea typeface="Amiri" panose="00000500000000000000" pitchFamily="2" charset="-78"/>
                <a:cs typeface="+mj-cs"/>
              </a:rPr>
              <a:t>وتعد النظم المعلوماتية الجغرافية من </a:t>
            </a:r>
            <a:r>
              <a:rPr lang="ar-EG" sz="1600" dirty="0">
                <a:solidFill>
                  <a:srgbClr val="FF0000"/>
                </a:solidFill>
                <a:latin typeface="Amiri" panose="00000500000000000000" pitchFamily="2" charset="-78"/>
                <a:ea typeface="Amiri" panose="00000500000000000000" pitchFamily="2" charset="-78"/>
                <a:cs typeface="+mj-cs"/>
              </a:rPr>
              <a:t>اهم مصادر البيانات </a:t>
            </a:r>
            <a:r>
              <a:rPr lang="ar-EG" sz="1600" dirty="0">
                <a:solidFill>
                  <a:srgbClr val="000000"/>
                </a:solidFill>
                <a:latin typeface="Amiri" panose="00000500000000000000" pitchFamily="2" charset="-78"/>
                <a:ea typeface="Amiri" panose="00000500000000000000" pitchFamily="2" charset="-78"/>
                <a:cs typeface="+mj-cs"/>
              </a:rPr>
              <a:t>التي تساهم في </a:t>
            </a:r>
            <a:r>
              <a:rPr lang="ar-EG" sz="1600" dirty="0">
                <a:solidFill>
                  <a:srgbClr val="FF0000"/>
                </a:solidFill>
                <a:latin typeface="Amiri" panose="00000500000000000000" pitchFamily="2" charset="-78"/>
                <a:ea typeface="Amiri" panose="00000500000000000000" pitchFamily="2" charset="-78"/>
                <a:cs typeface="+mj-cs"/>
              </a:rPr>
              <a:t>التنبؤ </a:t>
            </a:r>
            <a:r>
              <a:rPr lang="ar-EG" sz="1600" dirty="0" err="1">
                <a:solidFill>
                  <a:srgbClr val="FF0000"/>
                </a:solidFill>
                <a:latin typeface="Amiri" panose="00000500000000000000" pitchFamily="2" charset="-78"/>
                <a:ea typeface="Amiri" panose="00000500000000000000" pitchFamily="2" charset="-78"/>
                <a:cs typeface="+mj-cs"/>
              </a:rPr>
              <a:t>بالامراض</a:t>
            </a:r>
            <a:r>
              <a:rPr lang="ar-EG" sz="1600" dirty="0">
                <a:solidFill>
                  <a:srgbClr val="FF0000"/>
                </a:solidFill>
                <a:latin typeface="Amiri" panose="00000500000000000000" pitchFamily="2" charset="-78"/>
                <a:ea typeface="Amiri" panose="00000500000000000000" pitchFamily="2" charset="-78"/>
                <a:cs typeface="+mj-cs"/>
              </a:rPr>
              <a:t> </a:t>
            </a:r>
            <a:r>
              <a:rPr lang="ar-EG" sz="1600" dirty="0">
                <a:solidFill>
                  <a:srgbClr val="000000"/>
                </a:solidFill>
                <a:latin typeface="Amiri" panose="00000500000000000000" pitchFamily="2" charset="-78"/>
                <a:ea typeface="Amiri" panose="00000500000000000000" pitchFamily="2" charset="-78"/>
                <a:cs typeface="+mj-cs"/>
              </a:rPr>
              <a:t>حيث أدى ان دمجها مع البحوث الصحية الى فهم العلاقات المعقدة بين </a:t>
            </a:r>
            <a:r>
              <a:rPr lang="ar-EG" sz="1600" dirty="0">
                <a:solidFill>
                  <a:srgbClr val="FF0000"/>
                </a:solidFill>
                <a:latin typeface="Amiri" panose="00000500000000000000" pitchFamily="2" charset="-78"/>
                <a:ea typeface="Amiri" panose="00000500000000000000" pitchFamily="2" charset="-78"/>
                <a:cs typeface="+mj-cs"/>
              </a:rPr>
              <a:t>العوامل البيئية والاجتماعية والسلوكية </a:t>
            </a:r>
            <a:r>
              <a:rPr lang="ar-EG" sz="1600" dirty="0">
                <a:solidFill>
                  <a:srgbClr val="000000"/>
                </a:solidFill>
                <a:latin typeface="Amiri" panose="00000500000000000000" pitchFamily="2" charset="-78"/>
                <a:ea typeface="Amiri" panose="00000500000000000000" pitchFamily="2" charset="-78"/>
                <a:cs typeface="+mj-cs"/>
              </a:rPr>
              <a:t>وتأثيرها على صحة السكان. </a:t>
            </a:r>
          </a:p>
          <a:p>
            <a:pPr marL="139700" indent="0" algn="r" rtl="1">
              <a:buNone/>
            </a:pPr>
            <a:r>
              <a:rPr lang="ar-EG" sz="1600" dirty="0">
                <a:solidFill>
                  <a:srgbClr val="000000"/>
                </a:solidFill>
                <a:latin typeface="Amiri" panose="00000500000000000000" pitchFamily="2" charset="-78"/>
                <a:ea typeface="Amiri" panose="00000500000000000000" pitchFamily="2" charset="-78"/>
                <a:cs typeface="+mj-cs"/>
              </a:rPr>
              <a:t>وساعدت </a:t>
            </a:r>
            <a:r>
              <a:rPr lang="ar-EG" sz="1600" dirty="0">
                <a:solidFill>
                  <a:srgbClr val="FF0000"/>
                </a:solidFill>
                <a:latin typeface="Amiri" panose="00000500000000000000" pitchFamily="2" charset="-78"/>
                <a:ea typeface="Amiri" panose="00000500000000000000" pitchFamily="2" charset="-78"/>
                <a:cs typeface="+mj-cs"/>
              </a:rPr>
              <a:t>تقنيات التحليل المكاني </a:t>
            </a:r>
            <a:r>
              <a:rPr lang="ar-EG" sz="1600" dirty="0">
                <a:solidFill>
                  <a:srgbClr val="000000"/>
                </a:solidFill>
                <a:latin typeface="Amiri" panose="00000500000000000000" pitchFamily="2" charset="-78"/>
                <a:ea typeface="Amiri" panose="00000500000000000000" pitchFamily="2" charset="-78"/>
                <a:cs typeface="+mj-cs"/>
              </a:rPr>
              <a:t>مثل تحليل النقاط الساخنة، والاستيفاء المكاني، وتحليل الشبكات , الباحثين على الكشف عن</a:t>
            </a:r>
            <a:r>
              <a:rPr lang="ar-EG" sz="1600" dirty="0">
                <a:solidFill>
                  <a:srgbClr val="FF0000"/>
                </a:solidFill>
                <a:latin typeface="Amiri" panose="00000500000000000000" pitchFamily="2" charset="-78"/>
                <a:ea typeface="Amiri" panose="00000500000000000000" pitchFamily="2" charset="-78"/>
                <a:cs typeface="+mj-cs"/>
              </a:rPr>
              <a:t> الأنماط المكانية والارتباطات </a:t>
            </a:r>
            <a:r>
              <a:rPr lang="ar-EG" sz="1600" dirty="0">
                <a:solidFill>
                  <a:srgbClr val="000000"/>
                </a:solidFill>
                <a:latin typeface="Amiri" panose="00000500000000000000" pitchFamily="2" charset="-78"/>
                <a:ea typeface="Amiri" panose="00000500000000000000" pitchFamily="2" charset="-78"/>
                <a:cs typeface="+mj-cs"/>
              </a:rPr>
              <a:t>التي قد تتجاهلها الأساليب الإحصائية التقليدية</a:t>
            </a:r>
            <a:r>
              <a:rPr lang="en-US" sz="1600" dirty="0">
                <a:solidFill>
                  <a:srgbClr val="000000"/>
                </a:solidFill>
                <a:latin typeface="Amiri" panose="00000500000000000000" pitchFamily="2" charset="-78"/>
                <a:ea typeface="Amiri" panose="00000500000000000000" pitchFamily="2" charset="-78"/>
                <a:cs typeface="+mj-cs"/>
              </a:rPr>
              <a:t> ,</a:t>
            </a:r>
            <a:r>
              <a:rPr lang="ar-EG" sz="1600" dirty="0">
                <a:solidFill>
                  <a:srgbClr val="000000"/>
                </a:solidFill>
                <a:latin typeface="Amiri" panose="00000500000000000000" pitchFamily="2" charset="-78"/>
                <a:ea typeface="Amiri" panose="00000500000000000000" pitchFamily="2" charset="-78"/>
                <a:cs typeface="+mj-cs"/>
              </a:rPr>
              <a:t>وهذا له آثار عميقة في تحديد المجموعات السكانية المعرضة للخطر.</a:t>
            </a:r>
          </a:p>
          <a:p>
            <a:pPr marL="139700" indent="0" algn="l" rtl="1">
              <a:buNone/>
            </a:pPr>
            <a:endParaRPr lang="en-US" sz="1600" dirty="0">
              <a:solidFill>
                <a:srgbClr val="000000"/>
              </a:solidFill>
              <a:latin typeface="Amiri" panose="00000500000000000000" pitchFamily="2" charset="-78"/>
              <a:ea typeface="Amiri" panose="00000500000000000000" pitchFamily="2" charset="-78"/>
              <a:cs typeface="+mj-cs"/>
            </a:endParaRPr>
          </a:p>
        </p:txBody>
      </p:sp>
      <p:sp>
        <p:nvSpPr>
          <p:cNvPr id="7" name="Text Placeholder 5">
            <a:extLst>
              <a:ext uri="{FF2B5EF4-FFF2-40B4-BE49-F238E27FC236}">
                <a16:creationId xmlns:a16="http://schemas.microsoft.com/office/drawing/2014/main" id="{B0237F4C-4174-17B0-FC22-E7713FFC2D35}"/>
              </a:ext>
            </a:extLst>
          </p:cNvPr>
          <p:cNvSpPr txBox="1">
            <a:spLocks/>
          </p:cNvSpPr>
          <p:nvPr/>
        </p:nvSpPr>
        <p:spPr>
          <a:xfrm>
            <a:off x="483437" y="3133800"/>
            <a:ext cx="4490007" cy="17693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mj-lt"/>
                <a:ea typeface="DM Sans"/>
                <a:cs typeface="DM Sans"/>
                <a:sym typeface="DM Sans"/>
              </a:defRPr>
            </a:lvl1pPr>
            <a:lvl2pPr marL="914400" marR="0" lvl="1"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l" rtl="0">
              <a:lnSpc>
                <a:spcPct val="115000"/>
              </a:lnSpc>
              <a:spcBef>
                <a:spcPts val="1600"/>
              </a:spcBef>
              <a:spcAft>
                <a:spcPts val="160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9pPr>
          </a:lstStyle>
          <a:p>
            <a:pPr marL="139700" indent="0">
              <a:buNone/>
            </a:pPr>
            <a:r>
              <a:rPr lang="en-US" sz="1000" dirty="0">
                <a:solidFill>
                  <a:srgbClr val="000000"/>
                </a:solidFill>
                <a:latin typeface="Times New Roman" panose="02020603050405020304" pitchFamily="18" charset="0"/>
                <a:ea typeface="Amiri" panose="00000500000000000000" pitchFamily="2" charset="-78"/>
                <a:cs typeface="Times New Roman" panose="02020603050405020304" pitchFamily="18" charset="0"/>
              </a:rPr>
              <a:t>Geographic information systems are among the most important sources of data that contribute to disease prediction, as their integration with health research has led to an understanding of the complex relationships between environmental, social and behavioral factors and their impact on population health. Spatial analysis techniques, such as hotspot analysis, spatial interpolation, and network analysis, have helped researchers uncover spatial patterns and associations that traditional statistical methods may ignore, and this has profound implications for identifying population groups at risk.</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96" y="76793"/>
            <a:ext cx="1776543" cy="1350148"/>
          </a:xfrm>
          <a:prstGeom prst="rect">
            <a:avLst/>
          </a:prstGeom>
        </p:spPr>
      </p:pic>
      <p:pic>
        <p:nvPicPr>
          <p:cNvPr id="12" name="Picture 11" descr="A screenshot of a video game&#10;&#10;Description automatically generated">
            <a:extLst>
              <a:ext uri="{FF2B5EF4-FFF2-40B4-BE49-F238E27FC236}">
                <a16:creationId xmlns:a16="http://schemas.microsoft.com/office/drawing/2014/main" id="{C6AF5F78-C166-5DD2-DBD6-80F19ACF79CF}"/>
              </a:ext>
            </a:extLst>
          </p:cNvPr>
          <p:cNvPicPr>
            <a:picLocks noChangeAspect="1"/>
          </p:cNvPicPr>
          <p:nvPr/>
        </p:nvPicPr>
        <p:blipFill>
          <a:blip r:embed="rId3"/>
          <a:stretch>
            <a:fillRect/>
          </a:stretch>
        </p:blipFill>
        <p:spPr>
          <a:xfrm>
            <a:off x="5323253" y="2995032"/>
            <a:ext cx="3107472" cy="1745826"/>
          </a:xfrm>
          <a:prstGeom prst="rect">
            <a:avLst/>
          </a:prstGeom>
        </p:spPr>
      </p:pic>
    </p:spTree>
    <p:extLst>
      <p:ext uri="{BB962C8B-B14F-4D97-AF65-F5344CB8AC3E}">
        <p14:creationId xmlns:p14="http://schemas.microsoft.com/office/powerpoint/2010/main" val="116529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DE8B3-FC4D-57B8-F4E7-D4943FE390F9}"/>
              </a:ext>
            </a:extLst>
          </p:cNvPr>
          <p:cNvSpPr>
            <a:spLocks noGrp="1"/>
          </p:cNvSpPr>
          <p:nvPr>
            <p:ph type="title"/>
          </p:nvPr>
        </p:nvSpPr>
        <p:spPr/>
        <p:txBody>
          <a:bodyPr/>
          <a:lstStyle/>
          <a:p>
            <a:r>
              <a:rPr lang="ar-EG" dirty="0">
                <a:latin typeface="Times New Roman" panose="02020603050405020304" pitchFamily="18" charset="0"/>
                <a:cs typeface="Times New Roman" panose="02020603050405020304" pitchFamily="18" charset="0"/>
              </a:rPr>
              <a:t>الاستيفاء المكاني </a:t>
            </a:r>
            <a:endParaRPr lang="en-US"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B05E8BB3-90BE-A280-28B0-31D9EE65BBEB}"/>
              </a:ext>
            </a:extLst>
          </p:cNvPr>
          <p:cNvSpPr>
            <a:spLocks noGrp="1"/>
          </p:cNvSpPr>
          <p:nvPr>
            <p:ph type="body" idx="1"/>
          </p:nvPr>
        </p:nvSpPr>
        <p:spPr>
          <a:xfrm>
            <a:off x="802897" y="1863539"/>
            <a:ext cx="7717500" cy="754920"/>
          </a:xfrm>
        </p:spPr>
        <p:txBody>
          <a:bodyPr/>
          <a:lstStyle/>
          <a:p>
            <a:r>
              <a:rPr lang="en-US" sz="1200" b="1" dirty="0">
                <a:latin typeface="Times New Roman" panose="02020603050405020304" pitchFamily="18" charset="0"/>
                <a:cs typeface="Times New Roman" panose="02020603050405020304" pitchFamily="18" charset="0"/>
              </a:rPr>
              <a:t>Spatial interpolation </a:t>
            </a:r>
            <a:r>
              <a:rPr lang="en-US" sz="1200" dirty="0">
                <a:latin typeface="Times New Roman" panose="02020603050405020304" pitchFamily="18" charset="0"/>
                <a:cs typeface="Times New Roman" panose="02020603050405020304" pitchFamily="18" charset="0"/>
              </a:rPr>
              <a:t>is the process of using points with known values to estimate values at other unknown points.</a:t>
            </a:r>
          </a:p>
        </p:txBody>
      </p:sp>
      <p:sp>
        <p:nvSpPr>
          <p:cNvPr id="4" name="Text Placeholder 2">
            <a:extLst>
              <a:ext uri="{FF2B5EF4-FFF2-40B4-BE49-F238E27FC236}">
                <a16:creationId xmlns:a16="http://schemas.microsoft.com/office/drawing/2014/main" id="{5525286D-352B-9A36-94A6-3D277291C072}"/>
              </a:ext>
            </a:extLst>
          </p:cNvPr>
          <p:cNvSpPr txBox="1">
            <a:spLocks/>
          </p:cNvSpPr>
          <p:nvPr/>
        </p:nvSpPr>
        <p:spPr>
          <a:xfrm>
            <a:off x="440723" y="1305557"/>
            <a:ext cx="7717500" cy="7549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mj-lt"/>
                <a:ea typeface="DM Sans"/>
                <a:cs typeface="DM Sans"/>
                <a:sym typeface="DM Sans"/>
              </a:defRPr>
            </a:lvl1pPr>
            <a:lvl2pPr marL="914400" marR="0" lvl="1"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l" rtl="0">
              <a:lnSpc>
                <a:spcPct val="115000"/>
              </a:lnSpc>
              <a:spcBef>
                <a:spcPts val="1600"/>
              </a:spcBef>
              <a:spcAft>
                <a:spcPts val="160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9pPr>
          </a:lstStyle>
          <a:p>
            <a:pPr algn="r" rtl="1"/>
            <a:r>
              <a:rPr lang="ar-EG" sz="1600" b="1" dirty="0">
                <a:latin typeface="Times New Roman" panose="02020603050405020304" pitchFamily="18" charset="0"/>
                <a:cs typeface="Times New Roman" panose="02020603050405020304" pitchFamily="18" charset="0"/>
              </a:rPr>
              <a:t>الاستيفاء المكاني </a:t>
            </a:r>
            <a:r>
              <a:rPr lang="ar-EG" sz="1600" dirty="0">
                <a:latin typeface="Times New Roman" panose="02020603050405020304" pitchFamily="18" charset="0"/>
                <a:cs typeface="Times New Roman" panose="02020603050405020304" pitchFamily="18" charset="0"/>
              </a:rPr>
              <a:t>هو عملية استخدام نقاط ذات قيم معروفة لتقدير القيم في نقاط أخرى غير معروفة.</a:t>
            </a:r>
            <a:endParaRPr lang="en-US" sz="1600" dirty="0">
              <a:latin typeface="Times New Roman" panose="02020603050405020304" pitchFamily="18" charset="0"/>
              <a:cs typeface="Times New Roman" panose="02020603050405020304" pitchFamily="18" charset="0"/>
            </a:endParaRPr>
          </a:p>
        </p:txBody>
      </p:sp>
      <p:pic>
        <p:nvPicPr>
          <p:cNvPr id="4098" name="Picture 2" descr="Spatial Analysis (Interpolation)">
            <a:extLst>
              <a:ext uri="{FF2B5EF4-FFF2-40B4-BE49-F238E27FC236}">
                <a16:creationId xmlns:a16="http://schemas.microsoft.com/office/drawing/2014/main" id="{1855C009-35F9-A3F1-31B1-8FC4BD31C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2385" y="3028002"/>
            <a:ext cx="3599180" cy="1564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212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9E245-869F-B076-813B-9CA4CF5403DF}"/>
              </a:ext>
            </a:extLst>
          </p:cNvPr>
          <p:cNvSpPr/>
          <p:nvPr/>
        </p:nvSpPr>
        <p:spPr>
          <a:xfrm>
            <a:off x="745193" y="743777"/>
            <a:ext cx="3176467" cy="50292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5C2E61D5-DE7A-E97C-E52B-A6D8F00A6F67}"/>
              </a:ext>
            </a:extLst>
          </p:cNvPr>
          <p:cNvSpPr txBox="1">
            <a:spLocks/>
          </p:cNvSpPr>
          <p:nvPr/>
        </p:nvSpPr>
        <p:spPr>
          <a:xfrm>
            <a:off x="369665" y="814273"/>
            <a:ext cx="3176467" cy="4726811"/>
          </a:xfrm>
          <a:prstGeom prst="rect">
            <a:avLst/>
          </a:prstGeom>
          <a:noFill/>
          <a:ln>
            <a:noFill/>
          </a:ln>
        </p:spPr>
        <p:txBody>
          <a:bodyPr spcFirstLastPara="1" vert="horz" wrap="square" lIns="68580" tIns="34290" rIns="68580" bIns="34290" rtlCol="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1400"/>
              <a:buFont typeface="DM Sans"/>
              <a:buNone/>
              <a:defRPr sz="1500" b="0" i="0" u="none" strike="noStrike" cap="none" spc="105" baseline="0">
                <a:solidFill>
                  <a:schemeClr val="tx2"/>
                </a:solidFill>
                <a:latin typeface="Tw Cen MT" panose="020B0602020104020603" pitchFamily="34" charset="77"/>
                <a:ea typeface="DM Sans"/>
                <a:cs typeface="DM Sans"/>
                <a:sym typeface="DM Sans"/>
              </a:defRPr>
            </a:lvl1pPr>
            <a:lvl2pPr marL="342900" marR="0" lvl="1" indent="0" algn="ctr" rtl="0">
              <a:lnSpc>
                <a:spcPct val="115000"/>
              </a:lnSpc>
              <a:spcBef>
                <a:spcPts val="0"/>
              </a:spcBef>
              <a:spcAft>
                <a:spcPts val="0"/>
              </a:spcAft>
              <a:buClr>
                <a:schemeClr val="dk1"/>
              </a:buClr>
              <a:buSzPts val="1400"/>
              <a:buFont typeface="DM Sans"/>
              <a:buNone/>
              <a:defRPr sz="1500" b="0" i="0" u="none" strike="noStrike" cap="none">
                <a:solidFill>
                  <a:schemeClr val="dk1"/>
                </a:solidFill>
                <a:latin typeface="DM Sans"/>
                <a:ea typeface="DM Sans"/>
                <a:cs typeface="DM Sans"/>
                <a:sym typeface="DM Sans"/>
              </a:defRPr>
            </a:lvl2pPr>
            <a:lvl3pPr marL="685800" marR="0" lvl="2" indent="0" algn="ctr" rtl="0">
              <a:lnSpc>
                <a:spcPct val="115000"/>
              </a:lnSpc>
              <a:spcBef>
                <a:spcPts val="0"/>
              </a:spcBef>
              <a:spcAft>
                <a:spcPts val="0"/>
              </a:spcAft>
              <a:buClr>
                <a:schemeClr val="dk1"/>
              </a:buClr>
              <a:buSzPts val="1400"/>
              <a:buFont typeface="DM Sans"/>
              <a:buNone/>
              <a:defRPr sz="1350" b="0" i="0" u="none" strike="noStrike" cap="none">
                <a:solidFill>
                  <a:schemeClr val="dk1"/>
                </a:solidFill>
                <a:latin typeface="DM Sans"/>
                <a:ea typeface="DM Sans"/>
                <a:cs typeface="DM Sans"/>
                <a:sym typeface="DM Sans"/>
              </a:defRPr>
            </a:lvl3pPr>
            <a:lvl4pPr marL="1028700" marR="0" lvl="3"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4pPr>
            <a:lvl5pPr marL="1371600" marR="0" lvl="4"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5pPr>
            <a:lvl6pPr marL="1714500" marR="0" lvl="5"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6pPr>
            <a:lvl7pPr marL="2057400" marR="0" lvl="6"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7pPr>
            <a:lvl8pPr marL="2400300" marR="0" lvl="7"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8pPr>
            <a:lvl9pPr marL="2743200" marR="0" lvl="8"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9pPr>
          </a:lstStyle>
          <a:p>
            <a:pPr algn="r" rtl="1"/>
            <a:r>
              <a:rPr lang="ar-EG" sz="2400" dirty="0">
                <a:solidFill>
                  <a:schemeClr val="bg1"/>
                </a:solidFill>
                <a:latin typeface="Times New Roman" panose="02020603050405020304" pitchFamily="18" charset="0"/>
                <a:cs typeface="Times New Roman" panose="02020603050405020304" pitchFamily="18" charset="0"/>
              </a:rPr>
              <a:t>ما هو الفحص المجتمعي</a:t>
            </a:r>
            <a:endParaRPr lang="en-US" sz="2400" dirty="0">
              <a:solidFill>
                <a:schemeClr val="bg1"/>
              </a:solidFill>
              <a:latin typeface="Times New Roman" panose="02020603050405020304" pitchFamily="18" charset="0"/>
              <a:cs typeface="Times New Roman" panose="02020603050405020304" pitchFamily="18" charset="0"/>
            </a:endParaRPr>
          </a:p>
          <a:p>
            <a:pPr algn="r" rtl="1"/>
            <a:endParaRPr lang="ar-EG"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r>
              <a:rPr lang="ar-EG" sz="2400" dirty="0">
                <a:solidFill>
                  <a:schemeClr val="bg2">
                    <a:lumMod val="20000"/>
                    <a:lumOff val="80000"/>
                  </a:schemeClr>
                </a:solidFill>
                <a:latin typeface="Times New Roman" panose="02020603050405020304" pitchFamily="18" charset="0"/>
                <a:cs typeface="Times New Roman" panose="02020603050405020304" pitchFamily="18" charset="0"/>
              </a:rPr>
              <a:t>الذكاء الاصطناعي وفحص الصحة العامة</a:t>
            </a:r>
            <a:endParaRPr lang="en-US"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endParaRPr lang="en-US" sz="10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r>
              <a:rPr lang="ar-EG" sz="2400" dirty="0">
                <a:solidFill>
                  <a:schemeClr val="bg2">
                    <a:lumMod val="20000"/>
                    <a:lumOff val="80000"/>
                  </a:schemeClr>
                </a:solidFill>
                <a:latin typeface="Times New Roman" panose="02020603050405020304" pitchFamily="18" charset="0"/>
                <a:cs typeface="Times New Roman" panose="02020603050405020304" pitchFamily="18" charset="0"/>
              </a:rPr>
              <a:t>البيانات الضخمة </a:t>
            </a:r>
          </a:p>
          <a:p>
            <a:pPr algn="r" rtl="1"/>
            <a:endParaRPr lang="ar-EG"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r>
              <a:rPr lang="ar-EG" sz="2400" dirty="0">
                <a:solidFill>
                  <a:schemeClr val="bg2">
                    <a:lumMod val="20000"/>
                    <a:lumOff val="80000"/>
                  </a:schemeClr>
                </a:solidFill>
                <a:latin typeface="Times New Roman" panose="02020603050405020304" pitchFamily="18" charset="0"/>
                <a:cs typeface="Times New Roman" panose="02020603050405020304" pitchFamily="18" charset="0"/>
              </a:rPr>
              <a:t>الذكاء الاصطناعي و البيانات الضخمة</a:t>
            </a:r>
            <a:endParaRPr lang="en-US"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endParaRPr lang="ar-EG" sz="10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r>
              <a:rPr lang="ar-EG" sz="2400" dirty="0">
                <a:solidFill>
                  <a:schemeClr val="bg2">
                    <a:lumMod val="20000"/>
                    <a:lumOff val="80000"/>
                  </a:schemeClr>
                </a:solidFill>
                <a:latin typeface="Times New Roman" panose="02020603050405020304" pitchFamily="18" charset="0"/>
                <a:cs typeface="Times New Roman" panose="02020603050405020304" pitchFamily="18" charset="0"/>
              </a:rPr>
              <a:t>نظم المعلومات الجغرافية</a:t>
            </a:r>
            <a:endParaRPr lang="en-US"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endParaRPr lang="ar-EG" sz="2400" dirty="0">
              <a:solidFill>
                <a:schemeClr val="bg2">
                  <a:lumMod val="20000"/>
                  <a:lumOff val="80000"/>
                </a:schemeClr>
              </a:solidFill>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8E6942B6-EEA8-61B0-D4FF-86E3CCE9D1C0}"/>
              </a:ext>
            </a:extLst>
          </p:cNvPr>
          <p:cNvSpPr txBox="1">
            <a:spLocks/>
          </p:cNvSpPr>
          <p:nvPr/>
        </p:nvSpPr>
        <p:spPr>
          <a:xfrm>
            <a:off x="5894150" y="212173"/>
            <a:ext cx="2231200" cy="12042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1400"/>
              <a:buFont typeface="DM Sans"/>
              <a:buNone/>
              <a:defRPr sz="1500" b="0" i="0" u="none" strike="noStrike" cap="none" spc="105" baseline="0">
                <a:solidFill>
                  <a:schemeClr val="tx2"/>
                </a:solidFill>
                <a:latin typeface="Tw Cen MT" panose="020B0602020104020603" pitchFamily="34" charset="77"/>
                <a:ea typeface="DM Sans"/>
                <a:cs typeface="DM Sans"/>
                <a:sym typeface="DM Sans"/>
              </a:defRPr>
            </a:lvl1pPr>
            <a:lvl2pPr marL="342900" marR="0" lvl="1" indent="0" algn="ctr" rtl="0">
              <a:lnSpc>
                <a:spcPct val="115000"/>
              </a:lnSpc>
              <a:spcBef>
                <a:spcPts val="0"/>
              </a:spcBef>
              <a:spcAft>
                <a:spcPts val="0"/>
              </a:spcAft>
              <a:buClr>
                <a:schemeClr val="dk1"/>
              </a:buClr>
              <a:buSzPts val="1400"/>
              <a:buFont typeface="DM Sans"/>
              <a:buNone/>
              <a:defRPr sz="1500" b="0" i="0" u="none" strike="noStrike" cap="none">
                <a:solidFill>
                  <a:schemeClr val="dk1"/>
                </a:solidFill>
                <a:latin typeface="DM Sans"/>
                <a:ea typeface="DM Sans"/>
                <a:cs typeface="DM Sans"/>
                <a:sym typeface="DM Sans"/>
              </a:defRPr>
            </a:lvl2pPr>
            <a:lvl3pPr marL="685800" marR="0" lvl="2" indent="0" algn="ctr" rtl="0">
              <a:lnSpc>
                <a:spcPct val="115000"/>
              </a:lnSpc>
              <a:spcBef>
                <a:spcPts val="0"/>
              </a:spcBef>
              <a:spcAft>
                <a:spcPts val="0"/>
              </a:spcAft>
              <a:buClr>
                <a:schemeClr val="dk1"/>
              </a:buClr>
              <a:buSzPts val="1400"/>
              <a:buFont typeface="DM Sans"/>
              <a:buNone/>
              <a:defRPr sz="1350" b="0" i="0" u="none" strike="noStrike" cap="none">
                <a:solidFill>
                  <a:schemeClr val="dk1"/>
                </a:solidFill>
                <a:latin typeface="DM Sans"/>
                <a:ea typeface="DM Sans"/>
                <a:cs typeface="DM Sans"/>
                <a:sym typeface="DM Sans"/>
              </a:defRPr>
            </a:lvl3pPr>
            <a:lvl4pPr marL="1028700" marR="0" lvl="3"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4pPr>
            <a:lvl5pPr marL="1371600" marR="0" lvl="4"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5pPr>
            <a:lvl6pPr marL="1714500" marR="0" lvl="5"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6pPr>
            <a:lvl7pPr marL="2057400" marR="0" lvl="6"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7pPr>
            <a:lvl8pPr marL="2400300" marR="0" lvl="7"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8pPr>
            <a:lvl9pPr marL="2743200" marR="0" lvl="8"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9pPr>
          </a:lstStyle>
          <a:p>
            <a:pPr algn="r"/>
            <a:r>
              <a:rPr lang="ar-EG" sz="4400" b="1" dirty="0">
                <a:solidFill>
                  <a:srgbClr val="000000"/>
                </a:solidFill>
                <a:cs typeface="+mj-cs"/>
              </a:rPr>
              <a:t>المحتوى</a:t>
            </a:r>
            <a:endParaRPr lang="en-US" sz="4400" b="1" dirty="0">
              <a:solidFill>
                <a:srgbClr val="000000"/>
              </a:solidFill>
              <a:cs typeface="+mj-cs"/>
            </a:endParaRPr>
          </a:p>
        </p:txBody>
      </p:sp>
      <p:cxnSp>
        <p:nvCxnSpPr>
          <p:cNvPr id="12" name="Straight Connector 11">
            <a:extLst>
              <a:ext uri="{FF2B5EF4-FFF2-40B4-BE49-F238E27FC236}">
                <a16:creationId xmlns:a16="http://schemas.microsoft.com/office/drawing/2014/main" id="{F99D810B-C1AA-6D66-663A-5481ED2C3453}"/>
              </a:ext>
            </a:extLst>
          </p:cNvPr>
          <p:cNvCxnSpPr>
            <a:cxnSpLocks/>
          </p:cNvCxnSpPr>
          <p:nvPr/>
        </p:nvCxnSpPr>
        <p:spPr>
          <a:xfrm>
            <a:off x="3921663" y="-11575"/>
            <a:ext cx="0" cy="514350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B968DBB-FB62-55CF-EE02-189019A9CEF4}"/>
              </a:ext>
            </a:extLst>
          </p:cNvPr>
          <p:cNvSpPr/>
          <p:nvPr/>
        </p:nvSpPr>
        <p:spPr>
          <a:xfrm>
            <a:off x="3671309" y="743777"/>
            <a:ext cx="500709" cy="500709"/>
          </a:xfrm>
          <a:prstGeom prst="ellipse">
            <a:avLst/>
          </a:prstGeom>
          <a:solidFill>
            <a:schemeClr val="bg2"/>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5" name="Oval 14">
            <a:extLst>
              <a:ext uri="{FF2B5EF4-FFF2-40B4-BE49-F238E27FC236}">
                <a16:creationId xmlns:a16="http://schemas.microsoft.com/office/drawing/2014/main" id="{00133B2E-35D2-5CD0-C4D6-644FE4B458AC}"/>
              </a:ext>
            </a:extLst>
          </p:cNvPr>
          <p:cNvSpPr/>
          <p:nvPr/>
        </p:nvSpPr>
        <p:spPr>
          <a:xfrm>
            <a:off x="3671309" y="2363033"/>
            <a:ext cx="500709" cy="500709"/>
          </a:xfrm>
          <a:prstGeom prst="ellipse">
            <a:avLst/>
          </a:prstGeom>
          <a:solidFill>
            <a:schemeClr val="bg1"/>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 name="Oval 16">
            <a:extLst>
              <a:ext uri="{FF2B5EF4-FFF2-40B4-BE49-F238E27FC236}">
                <a16:creationId xmlns:a16="http://schemas.microsoft.com/office/drawing/2014/main" id="{19F6C9DE-5167-4656-985C-80B2527F84B5}"/>
              </a:ext>
            </a:extLst>
          </p:cNvPr>
          <p:cNvSpPr/>
          <p:nvPr/>
        </p:nvSpPr>
        <p:spPr>
          <a:xfrm>
            <a:off x="3671309" y="1553405"/>
            <a:ext cx="500709" cy="500709"/>
          </a:xfrm>
          <a:prstGeom prst="ellipse">
            <a:avLst/>
          </a:prstGeom>
          <a:solidFill>
            <a:schemeClr val="bg2">
              <a:lumMod val="60000"/>
              <a:lumOff val="40000"/>
            </a:schemeClr>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8" name="Oval 17">
            <a:extLst>
              <a:ext uri="{FF2B5EF4-FFF2-40B4-BE49-F238E27FC236}">
                <a16:creationId xmlns:a16="http://schemas.microsoft.com/office/drawing/2014/main" id="{02F88492-AF54-90AF-85F3-F74705D379ED}"/>
              </a:ext>
            </a:extLst>
          </p:cNvPr>
          <p:cNvSpPr/>
          <p:nvPr/>
        </p:nvSpPr>
        <p:spPr>
          <a:xfrm>
            <a:off x="3671309" y="3172661"/>
            <a:ext cx="500709" cy="500709"/>
          </a:xfrm>
          <a:prstGeom prst="ellipse">
            <a:avLst/>
          </a:prstGeom>
          <a:solidFill>
            <a:schemeClr val="bg2">
              <a:lumMod val="60000"/>
              <a:lumOff val="40000"/>
            </a:schemeClr>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descr="A white outline of a paper with a magnifying glass&#10;&#10;Description automatically generated">
            <a:extLst>
              <a:ext uri="{FF2B5EF4-FFF2-40B4-BE49-F238E27FC236}">
                <a16:creationId xmlns:a16="http://schemas.microsoft.com/office/drawing/2014/main" id="{BEFFEDA6-BBA9-0AC7-9B0D-9E6A092C8F05}"/>
              </a:ext>
            </a:extLst>
          </p:cNvPr>
          <p:cNvPicPr>
            <a:picLocks noChangeAspect="1"/>
          </p:cNvPicPr>
          <p:nvPr/>
        </p:nvPicPr>
        <p:blipFill>
          <a:blip r:embed="rId2">
            <a:alphaModFix amt="15000"/>
            <a:duotone>
              <a:prstClr val="black"/>
              <a:schemeClr val="accent1">
                <a:tint val="45000"/>
                <a:satMod val="400000"/>
              </a:schemeClr>
            </a:duotone>
          </a:blip>
          <a:stretch>
            <a:fillRect/>
          </a:stretch>
        </p:blipFill>
        <p:spPr>
          <a:xfrm>
            <a:off x="4994635" y="1240493"/>
            <a:ext cx="5195115" cy="5195115"/>
          </a:xfrm>
          <a:prstGeom prst="rect">
            <a:avLst/>
          </a:prstGeom>
        </p:spPr>
      </p:pic>
      <p:sp>
        <p:nvSpPr>
          <p:cNvPr id="6" name="Oval 5">
            <a:extLst>
              <a:ext uri="{FF2B5EF4-FFF2-40B4-BE49-F238E27FC236}">
                <a16:creationId xmlns:a16="http://schemas.microsoft.com/office/drawing/2014/main" id="{5570AAB7-F622-FBD1-6AC4-795A2DEC0E99}"/>
              </a:ext>
            </a:extLst>
          </p:cNvPr>
          <p:cNvSpPr/>
          <p:nvPr/>
        </p:nvSpPr>
        <p:spPr>
          <a:xfrm>
            <a:off x="3671309" y="3982289"/>
            <a:ext cx="500709" cy="500709"/>
          </a:xfrm>
          <a:prstGeom prst="ellipse">
            <a:avLst/>
          </a:prstGeom>
          <a:solidFill>
            <a:schemeClr val="bg1"/>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22092160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DE8B3-FC4D-57B8-F4E7-D4943FE390F9}"/>
              </a:ext>
            </a:extLst>
          </p:cNvPr>
          <p:cNvSpPr>
            <a:spLocks noGrp="1"/>
          </p:cNvSpPr>
          <p:nvPr>
            <p:ph type="title"/>
          </p:nvPr>
        </p:nvSpPr>
        <p:spPr/>
        <p:txBody>
          <a:bodyPr/>
          <a:lstStyle/>
          <a:p>
            <a:r>
              <a:rPr lang="ar-EG" dirty="0">
                <a:latin typeface="Times New Roman" panose="02020603050405020304" pitchFamily="18" charset="0"/>
                <a:cs typeface="Times New Roman" panose="02020603050405020304" pitchFamily="18" charset="0"/>
              </a:rPr>
              <a:t>تحليل الشبكات </a:t>
            </a:r>
            <a:endParaRPr lang="en-US" dirty="0">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a16="http://schemas.microsoft.com/office/drawing/2014/main" id="{B05E8BB3-90BE-A280-28B0-31D9EE65BBEB}"/>
              </a:ext>
            </a:extLst>
          </p:cNvPr>
          <p:cNvSpPr>
            <a:spLocks noGrp="1"/>
          </p:cNvSpPr>
          <p:nvPr>
            <p:ph type="body" idx="1"/>
          </p:nvPr>
        </p:nvSpPr>
        <p:spPr>
          <a:xfrm>
            <a:off x="713225" y="2007856"/>
            <a:ext cx="7717500" cy="754920"/>
          </a:xfrm>
        </p:spPr>
        <p:txBody>
          <a:bodyPr/>
          <a:lstStyle/>
          <a:p>
            <a:r>
              <a:rPr lang="en-US" b="1" dirty="0">
                <a:latin typeface="Times New Roman" panose="02020603050405020304" pitchFamily="18" charset="0"/>
                <a:cs typeface="Times New Roman" panose="02020603050405020304" pitchFamily="18" charset="0"/>
              </a:rPr>
              <a:t>Network analysis (NA)</a:t>
            </a:r>
            <a:r>
              <a:rPr lang="en-US" dirty="0">
                <a:latin typeface="Times New Roman" panose="02020603050405020304" pitchFamily="18" charset="0"/>
                <a:cs typeface="Times New Roman" panose="02020603050405020304" pitchFamily="18" charset="0"/>
              </a:rPr>
              <a:t> is a set of integrated techniques to depict relations to analyze the social structures that emerge from the recurrence of these relations</a:t>
            </a:r>
          </a:p>
        </p:txBody>
      </p:sp>
      <p:sp>
        <p:nvSpPr>
          <p:cNvPr id="4" name="Text Placeholder 2">
            <a:extLst>
              <a:ext uri="{FF2B5EF4-FFF2-40B4-BE49-F238E27FC236}">
                <a16:creationId xmlns:a16="http://schemas.microsoft.com/office/drawing/2014/main" id="{5525286D-352B-9A36-94A6-3D277291C072}"/>
              </a:ext>
            </a:extLst>
          </p:cNvPr>
          <p:cNvSpPr txBox="1">
            <a:spLocks/>
          </p:cNvSpPr>
          <p:nvPr/>
        </p:nvSpPr>
        <p:spPr>
          <a:xfrm>
            <a:off x="713225" y="1444843"/>
            <a:ext cx="7717500" cy="7549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mj-lt"/>
                <a:ea typeface="DM Sans"/>
                <a:cs typeface="DM Sans"/>
                <a:sym typeface="DM Sans"/>
              </a:defRPr>
            </a:lvl1pPr>
            <a:lvl2pPr marL="914400" marR="0" lvl="1"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l" rtl="0">
              <a:lnSpc>
                <a:spcPct val="115000"/>
              </a:lnSpc>
              <a:spcBef>
                <a:spcPts val="1600"/>
              </a:spcBef>
              <a:spcAft>
                <a:spcPts val="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l" rtl="0">
              <a:lnSpc>
                <a:spcPct val="115000"/>
              </a:lnSpc>
              <a:spcBef>
                <a:spcPts val="1600"/>
              </a:spcBef>
              <a:spcAft>
                <a:spcPts val="1600"/>
              </a:spcAft>
              <a:buClr>
                <a:schemeClr val="dk1"/>
              </a:buClr>
              <a:buSzPts val="1400"/>
              <a:buFont typeface="DM Sans"/>
              <a:buChar char="■"/>
              <a:defRPr sz="1400" b="0" i="0" u="none" strike="noStrike" cap="none">
                <a:solidFill>
                  <a:schemeClr val="dk1"/>
                </a:solidFill>
                <a:latin typeface="DM Sans"/>
                <a:ea typeface="DM Sans"/>
                <a:cs typeface="DM Sans"/>
                <a:sym typeface="DM Sans"/>
              </a:defRPr>
            </a:lvl9pPr>
          </a:lstStyle>
          <a:p>
            <a:pPr algn="r" rtl="1"/>
            <a:r>
              <a:rPr lang="ar-EG" sz="1600" b="1" dirty="0">
                <a:latin typeface="Times New Roman" panose="02020603050405020304" pitchFamily="18" charset="0"/>
                <a:cs typeface="Times New Roman" panose="02020603050405020304" pitchFamily="18" charset="0"/>
              </a:rPr>
              <a:t>التحليل الشبكي</a:t>
            </a:r>
            <a:r>
              <a:rPr lang="ar-EG" sz="1600" dirty="0">
                <a:latin typeface="Times New Roman" panose="02020603050405020304" pitchFamily="18" charset="0"/>
                <a:cs typeface="Times New Roman" panose="02020603050405020304" pitchFamily="18" charset="0"/>
              </a:rPr>
              <a:t> هو مجموعة من التقنيات المتكاملة لتصوير العلاقات وتحليل </a:t>
            </a:r>
            <a:r>
              <a:rPr lang="ar-SA" sz="1600" dirty="0">
                <a:latin typeface="Times New Roman" panose="02020603050405020304" pitchFamily="18" charset="0"/>
                <a:cs typeface="Times New Roman" panose="02020603050405020304" pitchFamily="18" charset="0"/>
              </a:rPr>
              <a:t>كل ما </a:t>
            </a:r>
            <a:r>
              <a:rPr lang="ar-EG" sz="1600" dirty="0">
                <a:latin typeface="Times New Roman" panose="02020603050405020304" pitchFamily="18" charset="0"/>
                <a:cs typeface="Times New Roman" panose="02020603050405020304" pitchFamily="18" charset="0"/>
              </a:rPr>
              <a:t>تنشأ من تكرار هذه العلاقات</a:t>
            </a:r>
            <a:endParaRPr lang="en-US" sz="1600" dirty="0">
              <a:latin typeface="Times New Roman" panose="02020603050405020304" pitchFamily="18" charset="0"/>
              <a:cs typeface="Times New Roman" panose="02020603050405020304" pitchFamily="18" charset="0"/>
            </a:endParaRPr>
          </a:p>
        </p:txBody>
      </p:sp>
      <p:pic>
        <p:nvPicPr>
          <p:cNvPr id="8194" name="Picture 2" descr="Social Network Analysis to develop Digital Marketing strategies | by  Chetana Didugu | Geek Culture | Medium">
            <a:extLst>
              <a:ext uri="{FF2B5EF4-FFF2-40B4-BE49-F238E27FC236}">
                <a16:creationId xmlns:a16="http://schemas.microsoft.com/office/drawing/2014/main" id="{153ED194-45E8-DEEB-D3B5-0E71B1445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0455" y="2838009"/>
            <a:ext cx="4003040" cy="2164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584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Rectangle 2"/>
          <p:cNvSpPr/>
          <p:nvPr/>
        </p:nvSpPr>
        <p:spPr>
          <a:xfrm>
            <a:off x="1415134" y="137156"/>
            <a:ext cx="6102034" cy="630942"/>
          </a:xfrm>
          <a:prstGeom prst="rect">
            <a:avLst/>
          </a:prstGeom>
        </p:spPr>
        <p:txBody>
          <a:bodyPr wrap="square">
            <a:spAutoFit/>
          </a:bodyPr>
          <a:lstStyle/>
          <a:p>
            <a:pPr lvl="2" algn="ctr">
              <a:buClr>
                <a:schemeClr val="dk1"/>
              </a:buClr>
              <a:buSzPts val="3300"/>
            </a:pPr>
            <a:r>
              <a:rPr lang="ar-SA" sz="3500" b="1" dirty="0">
                <a:solidFill>
                  <a:schemeClr val="dk1"/>
                </a:solidFill>
                <a:latin typeface="Times New Roman" panose="02020603050405020304" pitchFamily="18" charset="0"/>
                <a:cs typeface="Times New Roman" panose="02020603050405020304" pitchFamily="18" charset="0"/>
                <a:sym typeface="Outfit"/>
              </a:rPr>
              <a:t>امثلة لتحليل النقاط الساخنة</a:t>
            </a:r>
            <a:endParaRPr lang="en-US" sz="3500" b="1" dirty="0">
              <a:solidFill>
                <a:schemeClr val="dk1"/>
              </a:solidFill>
              <a:latin typeface="Times New Roman" panose="02020603050405020304" pitchFamily="18" charset="0"/>
              <a:cs typeface="Times New Roman" panose="02020603050405020304" pitchFamily="18" charset="0"/>
              <a:sym typeface="Outfi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4039" y="1139838"/>
            <a:ext cx="2590805" cy="31303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639" y="1244336"/>
            <a:ext cx="3631751" cy="2921306"/>
          </a:xfrm>
          <a:prstGeom prst="rect">
            <a:avLst/>
          </a:prstGeom>
        </p:spPr>
      </p:pic>
      <p:sp>
        <p:nvSpPr>
          <p:cNvPr id="8" name="TextBox 7">
            <a:extLst>
              <a:ext uri="{FF2B5EF4-FFF2-40B4-BE49-F238E27FC236}">
                <a16:creationId xmlns:a16="http://schemas.microsoft.com/office/drawing/2014/main" id="{15E52B78-269C-2BDB-45B5-0548A0330473}"/>
              </a:ext>
            </a:extLst>
          </p:cNvPr>
          <p:cNvSpPr txBox="1"/>
          <p:nvPr/>
        </p:nvSpPr>
        <p:spPr>
          <a:xfrm>
            <a:off x="5214039" y="862839"/>
            <a:ext cx="1976120" cy="276999"/>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Hotspot analysis of ANC</a:t>
            </a:r>
          </a:p>
        </p:txBody>
      </p:sp>
      <p:sp>
        <p:nvSpPr>
          <p:cNvPr id="9" name="TextBox 8">
            <a:extLst>
              <a:ext uri="{FF2B5EF4-FFF2-40B4-BE49-F238E27FC236}">
                <a16:creationId xmlns:a16="http://schemas.microsoft.com/office/drawing/2014/main" id="{B7F55B0D-7077-6596-E10E-59D7C01B5956}"/>
              </a:ext>
            </a:extLst>
          </p:cNvPr>
          <p:cNvSpPr txBox="1"/>
          <p:nvPr/>
        </p:nvSpPr>
        <p:spPr>
          <a:xfrm>
            <a:off x="1142040" y="865028"/>
            <a:ext cx="1976120" cy="276999"/>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Cancer Mortality</a:t>
            </a:r>
          </a:p>
        </p:txBody>
      </p:sp>
      <p:sp>
        <p:nvSpPr>
          <p:cNvPr id="10" name="TextBox 9">
            <a:extLst>
              <a:ext uri="{FF2B5EF4-FFF2-40B4-BE49-F238E27FC236}">
                <a16:creationId xmlns:a16="http://schemas.microsoft.com/office/drawing/2014/main" id="{2660ECA2-8926-A657-A5B3-B2A70BE62E95}"/>
              </a:ext>
            </a:extLst>
          </p:cNvPr>
          <p:cNvSpPr txBox="1"/>
          <p:nvPr/>
        </p:nvSpPr>
        <p:spPr>
          <a:xfrm>
            <a:off x="5214039" y="4295935"/>
            <a:ext cx="2987045" cy="784830"/>
          </a:xfrm>
          <a:prstGeom prst="rect">
            <a:avLst/>
          </a:prstGeom>
          <a:noFill/>
        </p:spPr>
        <p:txBody>
          <a:bodyPr wrap="square">
            <a:spAutoFit/>
          </a:bodyPr>
          <a:lstStyle/>
          <a:p>
            <a:r>
              <a:rPr lang="en-US" sz="900" dirty="0">
                <a:latin typeface="Times New Roman" panose="02020603050405020304" pitchFamily="18" charset="0"/>
                <a:cs typeface="Times New Roman" panose="02020603050405020304" pitchFamily="18" charset="0"/>
              </a:rPr>
              <a:t>Source: https://www.researchgate.net/publication/369335363_Non-adherence_to_WHO's_recommended_8-contact_model_geospatial_analysis_of_the_2017_Maternal_Health_Survey</a:t>
            </a:r>
          </a:p>
        </p:txBody>
      </p:sp>
      <p:sp>
        <p:nvSpPr>
          <p:cNvPr id="11" name="TextBox 10">
            <a:extLst>
              <a:ext uri="{FF2B5EF4-FFF2-40B4-BE49-F238E27FC236}">
                <a16:creationId xmlns:a16="http://schemas.microsoft.com/office/drawing/2014/main" id="{2E7CD6AD-2389-A08E-3038-74781E8BB277}"/>
              </a:ext>
            </a:extLst>
          </p:cNvPr>
          <p:cNvSpPr txBox="1"/>
          <p:nvPr/>
        </p:nvSpPr>
        <p:spPr>
          <a:xfrm>
            <a:off x="1083039" y="4313719"/>
            <a:ext cx="2987045" cy="507831"/>
          </a:xfrm>
          <a:prstGeom prst="rect">
            <a:avLst/>
          </a:prstGeom>
          <a:noFill/>
        </p:spPr>
        <p:txBody>
          <a:bodyPr wrap="square">
            <a:spAutoFit/>
          </a:bodyPr>
          <a:lstStyle/>
          <a:p>
            <a:r>
              <a:rPr lang="en-US" sz="900" dirty="0">
                <a:latin typeface="Times New Roman" panose="02020603050405020304" pitchFamily="18" charset="0"/>
                <a:cs typeface="Times New Roman" panose="02020603050405020304" pitchFamily="18" charset="0"/>
              </a:rPr>
              <a:t>Source: https://www.researchgate.net/figure/Hot-spots-of-cancer-mortality-stratified-by-major-cancer-types-breast-colorectal-lung_fig3_362797844</a:t>
            </a:r>
          </a:p>
        </p:txBody>
      </p:sp>
    </p:spTree>
    <p:extLst>
      <p:ext uri="{BB962C8B-B14F-4D97-AF65-F5344CB8AC3E}">
        <p14:creationId xmlns:p14="http://schemas.microsoft.com/office/powerpoint/2010/main" val="2011430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8" name="Picture 7">
            <a:extLst>
              <a:ext uri="{FF2B5EF4-FFF2-40B4-BE49-F238E27FC236}">
                <a16:creationId xmlns:a16="http://schemas.microsoft.com/office/drawing/2014/main" id="{2EFF2A00-7247-3537-AE9E-0FCE49388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536" y="1558750"/>
            <a:ext cx="3974005" cy="3096851"/>
          </a:xfrm>
          <a:prstGeom prst="rect">
            <a:avLst/>
          </a:prstGeom>
        </p:spPr>
      </p:pic>
      <p:sp>
        <p:nvSpPr>
          <p:cNvPr id="455" name="Google Shape;455;p41"/>
          <p:cNvSpPr txBox="1">
            <a:spLocks noGrp="1"/>
          </p:cNvSpPr>
          <p:nvPr>
            <p:ph type="title"/>
          </p:nvPr>
        </p:nvSpPr>
        <p:spPr>
          <a:xfrm>
            <a:off x="3724845" y="240427"/>
            <a:ext cx="7391905"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EG" dirty="0">
                <a:latin typeface="Times New Roman" panose="02020603050405020304" pitchFamily="18" charset="0"/>
                <a:cs typeface="Times New Roman" panose="02020603050405020304" pitchFamily="18" charset="0"/>
              </a:rPr>
              <a:t>خريطة الصحة</a:t>
            </a:r>
            <a:endParaRPr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D2AE066-223B-AB9D-98DC-ACBE91DCDF02}"/>
              </a:ext>
            </a:extLst>
          </p:cNvPr>
          <p:cNvSpPr txBox="1"/>
          <p:nvPr/>
        </p:nvSpPr>
        <p:spPr>
          <a:xfrm>
            <a:off x="4325078" y="3239362"/>
            <a:ext cx="3435541" cy="138499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HealthMap is a global project to </a:t>
            </a:r>
            <a:r>
              <a:rPr lang="en-US" sz="1200" u="sng" dirty="0">
                <a:latin typeface="Times New Roman" panose="02020603050405020304" pitchFamily="18" charset="0"/>
                <a:cs typeface="Times New Roman" panose="02020603050405020304" pitchFamily="18" charset="0"/>
              </a:rPr>
              <a:t>integrate infectious disease news </a:t>
            </a:r>
            <a:r>
              <a:rPr lang="en-US" sz="1200" dirty="0">
                <a:latin typeface="Times New Roman" panose="02020603050405020304" pitchFamily="18" charset="0"/>
                <a:cs typeface="Times New Roman" panose="02020603050405020304" pitchFamily="18" charset="0"/>
              </a:rPr>
              <a:t>and visualization using an </a:t>
            </a:r>
            <a:r>
              <a:rPr lang="en-US" sz="1200" u="sng" dirty="0">
                <a:latin typeface="Times New Roman" panose="02020603050405020304" pitchFamily="18" charset="0"/>
                <a:cs typeface="Times New Roman" panose="02020603050405020304" pitchFamily="18" charset="0"/>
              </a:rPr>
              <a:t>Internet geographic map</a:t>
            </a:r>
            <a:r>
              <a:rPr lang="en-US" sz="1200"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This program classifies alerts by </a:t>
            </a:r>
            <a:r>
              <a:rPr lang="en-US" sz="1200" u="sng" dirty="0">
                <a:latin typeface="Times New Roman" panose="02020603050405020304" pitchFamily="18" charset="0"/>
                <a:cs typeface="Times New Roman" panose="02020603050405020304" pitchFamily="18" charset="0"/>
              </a:rPr>
              <a:t>location and disease</a:t>
            </a:r>
            <a:r>
              <a:rPr lang="en-US" sz="1200" dirty="0">
                <a:latin typeface="Times New Roman" panose="02020603050405020304" pitchFamily="18" charset="0"/>
                <a:cs typeface="Times New Roman" panose="02020603050405020304" pitchFamily="18" charset="0"/>
              </a:rPr>
              <a:t>.  Users can select “malaria” and “global” and see if there were any reported cases in the past 30 days.  </a:t>
            </a:r>
          </a:p>
        </p:txBody>
      </p:sp>
      <p:cxnSp>
        <p:nvCxnSpPr>
          <p:cNvPr id="6" name="Straight Connector 5">
            <a:extLst>
              <a:ext uri="{FF2B5EF4-FFF2-40B4-BE49-F238E27FC236}">
                <a16:creationId xmlns:a16="http://schemas.microsoft.com/office/drawing/2014/main" id="{157B59B5-47D4-8527-8C43-011C81060601}"/>
              </a:ext>
            </a:extLst>
          </p:cNvPr>
          <p:cNvCxnSpPr>
            <a:cxnSpLocks/>
          </p:cNvCxnSpPr>
          <p:nvPr/>
        </p:nvCxnSpPr>
        <p:spPr>
          <a:xfrm>
            <a:off x="1754878" y="936565"/>
            <a:ext cx="6792686" cy="0"/>
          </a:xfrm>
          <a:prstGeom prst="line">
            <a:avLst/>
          </a:prstGeom>
          <a:ln w="38100">
            <a:solidFill>
              <a:srgbClr val="6C86F4"/>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155541" y="1221652"/>
            <a:ext cx="4572000" cy="1600438"/>
          </a:xfrm>
          <a:prstGeom prst="rect">
            <a:avLst/>
          </a:prstGeom>
        </p:spPr>
        <p:txBody>
          <a:bodyPr>
            <a:spAutoFit/>
          </a:bodyPr>
          <a:lstStyle/>
          <a:p>
            <a:pPr lvl="1" algn="r" rtl="1"/>
            <a:r>
              <a:rPr lang="en-US" dirty="0">
                <a:cs typeface="+mj-cs"/>
              </a:rPr>
              <a:t>HealthMap </a:t>
            </a:r>
            <a:r>
              <a:rPr lang="ar-SA" dirty="0">
                <a:cs typeface="+mj-cs"/>
              </a:rPr>
              <a:t>هو مشروع عالمي لدمج أخبار الأمراض المعدية وتصوراتها باستخدام خريطة جغرافية على الإنترنت.</a:t>
            </a:r>
            <a:endParaRPr lang="en-US" dirty="0">
              <a:cs typeface="+mj-cs"/>
            </a:endParaRPr>
          </a:p>
          <a:p>
            <a:pPr lvl="1" algn="r" rtl="1"/>
            <a:endParaRPr lang="en-US" dirty="0">
              <a:cs typeface="+mj-cs"/>
            </a:endParaRPr>
          </a:p>
          <a:p>
            <a:pPr lvl="1" algn="r" rtl="1"/>
            <a:endParaRPr lang="ar-SA" dirty="0">
              <a:cs typeface="+mj-cs"/>
            </a:endParaRPr>
          </a:p>
          <a:p>
            <a:pPr lvl="1" algn="r" rtl="1"/>
            <a:r>
              <a:rPr lang="ar-SA" dirty="0">
                <a:cs typeface="+mj-cs"/>
              </a:rPr>
              <a:t>يقوم هذا البرنامج بتصنيف التنبيهات حسب الموقع والمرض. يمكن للمستخدمين تحديد "ملاريا" و"عالمي" ومعرفة ما إذا كانت هناك أي حالات تم الإبلاغ عنها خلال الثلاثين يومًا الماضية.</a:t>
            </a:r>
            <a:endParaRPr lang="en-US" dirty="0">
              <a:cs typeface="+mj-cs"/>
            </a:endParaRPr>
          </a:p>
        </p:txBody>
      </p:sp>
    </p:spTree>
    <p:extLst>
      <p:ext uri="{BB962C8B-B14F-4D97-AF65-F5344CB8AC3E}">
        <p14:creationId xmlns:p14="http://schemas.microsoft.com/office/powerpoint/2010/main" val="4177659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47"/>
          <p:cNvSpPr txBox="1">
            <a:spLocks noGrp="1"/>
          </p:cNvSpPr>
          <p:nvPr>
            <p:ph type="title"/>
          </p:nvPr>
        </p:nvSpPr>
        <p:spPr>
          <a:xfrm>
            <a:off x="3031312" y="66663"/>
            <a:ext cx="6015760" cy="1815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SA" sz="4400" dirty="0">
                <a:cs typeface="+mj-cs"/>
              </a:rPr>
              <a:t>دور الذكاء الاصطناعي مع </a:t>
            </a:r>
            <a:r>
              <a:rPr lang="en-US" sz="4000" dirty="0">
                <a:cs typeface="+mj-cs"/>
              </a:rPr>
              <a:t>GIS</a:t>
            </a:r>
            <a:endParaRPr sz="4000" dirty="0">
              <a:cs typeface="+mj-cs"/>
            </a:endParaRPr>
          </a:p>
        </p:txBody>
      </p:sp>
      <p:grpSp>
        <p:nvGrpSpPr>
          <p:cNvPr id="620" name="Google Shape;620;p47"/>
          <p:cNvGrpSpPr/>
          <p:nvPr/>
        </p:nvGrpSpPr>
        <p:grpSpPr>
          <a:xfrm>
            <a:off x="-311973" y="-106034"/>
            <a:ext cx="3997531" cy="5454467"/>
            <a:chOff x="-311973" y="-106034"/>
            <a:chExt cx="3997531" cy="5454467"/>
          </a:xfrm>
        </p:grpSpPr>
        <p:sp>
          <p:nvSpPr>
            <p:cNvPr id="621" name="Google Shape;621;p47"/>
            <p:cNvSpPr/>
            <p:nvPr/>
          </p:nvSpPr>
          <p:spPr>
            <a:xfrm>
              <a:off x="2084909" y="643078"/>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1401408" y="2701753"/>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1061727" y="490553"/>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dk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644984" y="-106034"/>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9FCBFD">
                <a:alpha val="4114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7"/>
            <p:cNvSpPr/>
            <p:nvPr/>
          </p:nvSpPr>
          <p:spPr>
            <a:xfrm>
              <a:off x="822495" y="1596147"/>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1401408" y="1995294"/>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9FCBFD">
                <a:alpha val="4114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7"/>
            <p:cNvSpPr/>
            <p:nvPr/>
          </p:nvSpPr>
          <p:spPr>
            <a:xfrm>
              <a:off x="2008129" y="1713139"/>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68DAF8">
                <a:alpha val="3418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7"/>
            <p:cNvSpPr/>
            <p:nvPr/>
          </p:nvSpPr>
          <p:spPr>
            <a:xfrm rot="10800000" flipH="1">
              <a:off x="-72150" y="2478053"/>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7"/>
            <p:cNvSpPr/>
            <p:nvPr/>
          </p:nvSpPr>
          <p:spPr>
            <a:xfrm rot="10800000" flipH="1">
              <a:off x="876630" y="3741488"/>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dk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7"/>
            <p:cNvSpPr/>
            <p:nvPr/>
          </p:nvSpPr>
          <p:spPr>
            <a:xfrm rot="10800000" flipH="1">
              <a:off x="324034" y="4160515"/>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AFC7FF">
                <a:alpha val="2500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7"/>
            <p:cNvSpPr/>
            <p:nvPr/>
          </p:nvSpPr>
          <p:spPr>
            <a:xfrm>
              <a:off x="2455608" y="2783188"/>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7"/>
            <p:cNvSpPr/>
            <p:nvPr/>
          </p:nvSpPr>
          <p:spPr>
            <a:xfrm>
              <a:off x="2846848" y="3266363"/>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9FCBFD">
                <a:alpha val="4114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7"/>
            <p:cNvSpPr/>
            <p:nvPr/>
          </p:nvSpPr>
          <p:spPr>
            <a:xfrm rot="10800000" flipH="1">
              <a:off x="1900437" y="3853253"/>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7"/>
            <p:cNvSpPr/>
            <p:nvPr/>
          </p:nvSpPr>
          <p:spPr>
            <a:xfrm rot="10800000" flipH="1">
              <a:off x="2417668" y="4380312"/>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68DAF8">
                <a:alpha val="3418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7"/>
            <p:cNvSpPr/>
            <p:nvPr/>
          </p:nvSpPr>
          <p:spPr>
            <a:xfrm>
              <a:off x="347208" y="2925453"/>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AFC7FF">
                <a:alpha val="2500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7"/>
            <p:cNvSpPr/>
            <p:nvPr/>
          </p:nvSpPr>
          <p:spPr>
            <a:xfrm>
              <a:off x="2523872" y="223966"/>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9FCBFD">
                <a:alpha val="4114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7"/>
            <p:cNvSpPr/>
            <p:nvPr/>
          </p:nvSpPr>
          <p:spPr>
            <a:xfrm>
              <a:off x="-311973" y="1386572"/>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7"/>
            <p:cNvSpPr/>
            <p:nvPr/>
          </p:nvSpPr>
          <p:spPr>
            <a:xfrm>
              <a:off x="96929" y="803102"/>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68DAF8">
                <a:alpha val="3418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39" name="Google Shape;639;p47"/>
          <p:cNvCxnSpPr/>
          <p:nvPr/>
        </p:nvCxnSpPr>
        <p:spPr>
          <a:xfrm>
            <a:off x="7979322" y="248333"/>
            <a:ext cx="373500" cy="0"/>
          </a:xfrm>
          <a:prstGeom prst="straightConnector1">
            <a:avLst/>
          </a:prstGeom>
          <a:noFill/>
          <a:ln w="19050" cap="flat" cmpd="sng">
            <a:solidFill>
              <a:schemeClr val="dk1"/>
            </a:solidFill>
            <a:prstDash val="solid"/>
            <a:round/>
            <a:headEnd type="none" w="med" len="med"/>
            <a:tailEnd type="none" w="med" len="med"/>
          </a:ln>
        </p:spPr>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9808" y="1553071"/>
            <a:ext cx="5634192" cy="3268303"/>
          </a:xfrm>
          <a:prstGeom prst="rect">
            <a:avLst/>
          </a:prstGeom>
        </p:spPr>
      </p:pic>
    </p:spTree>
    <p:extLst>
      <p:ext uri="{BB962C8B-B14F-4D97-AF65-F5344CB8AC3E}">
        <p14:creationId xmlns:p14="http://schemas.microsoft.com/office/powerpoint/2010/main" val="1322983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1"/>
          <p:cNvSpPr txBox="1">
            <a:spLocks noGrp="1"/>
          </p:cNvSpPr>
          <p:nvPr>
            <p:ph type="title"/>
          </p:nvPr>
        </p:nvSpPr>
        <p:spPr>
          <a:xfrm>
            <a:off x="720000" y="1402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latin typeface="Times New Roman" panose="02020603050405020304" pitchFamily="18" charset="0"/>
                <a:cs typeface="Times New Roman" panose="02020603050405020304" pitchFamily="18" charset="0"/>
              </a:rPr>
              <a:t>Geo-AI</a:t>
            </a:r>
            <a:endParaRPr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157B59B5-47D4-8527-8C43-011C81060601}"/>
              </a:ext>
            </a:extLst>
          </p:cNvPr>
          <p:cNvCxnSpPr>
            <a:cxnSpLocks/>
          </p:cNvCxnSpPr>
          <p:nvPr/>
        </p:nvCxnSpPr>
        <p:spPr>
          <a:xfrm>
            <a:off x="1175657" y="927512"/>
            <a:ext cx="6792686" cy="0"/>
          </a:xfrm>
          <a:prstGeom prst="line">
            <a:avLst/>
          </a:prstGeom>
          <a:ln w="38100">
            <a:solidFill>
              <a:srgbClr val="6C86F4"/>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 y="1605056"/>
            <a:ext cx="4442768" cy="233800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3490" y="1566294"/>
            <a:ext cx="3864853" cy="2415533"/>
          </a:xfrm>
          <a:prstGeom prst="rect">
            <a:avLst/>
          </a:prstGeom>
        </p:spPr>
      </p:pic>
    </p:spTree>
    <p:extLst>
      <p:ext uri="{BB962C8B-B14F-4D97-AF65-F5344CB8AC3E}">
        <p14:creationId xmlns:p14="http://schemas.microsoft.com/office/powerpoint/2010/main" val="1478160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57B59B5-47D4-8527-8C43-011C81060601}"/>
              </a:ext>
            </a:extLst>
          </p:cNvPr>
          <p:cNvCxnSpPr>
            <a:cxnSpLocks/>
          </p:cNvCxnSpPr>
          <p:nvPr/>
        </p:nvCxnSpPr>
        <p:spPr>
          <a:xfrm>
            <a:off x="1365780" y="1697056"/>
            <a:ext cx="6792686" cy="0"/>
          </a:xfrm>
          <a:prstGeom prst="line">
            <a:avLst/>
          </a:prstGeom>
          <a:ln w="38100">
            <a:solidFill>
              <a:srgbClr val="6C86F4"/>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591" y="1095601"/>
            <a:ext cx="7621064" cy="3315163"/>
          </a:xfrm>
          <a:prstGeom prst="rect">
            <a:avLst/>
          </a:prstGeom>
        </p:spPr>
      </p:pic>
    </p:spTree>
    <p:extLst>
      <p:ext uri="{BB962C8B-B14F-4D97-AF65-F5344CB8AC3E}">
        <p14:creationId xmlns:p14="http://schemas.microsoft.com/office/powerpoint/2010/main" val="3422590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50"/>
          <p:cNvPicPr preferRelativeResize="0">
            <a:picLocks noGrp="1"/>
          </p:cNvPicPr>
          <p:nvPr>
            <p:ph type="pic" idx="2"/>
          </p:nvPr>
        </p:nvPicPr>
        <p:blipFill>
          <a:blip r:embed="rId3"/>
          <a:srcRect l="19277" r="19277"/>
          <a:stretch/>
        </p:blipFill>
        <p:spPr>
          <a:xfrm>
            <a:off x="595192" y="509821"/>
            <a:ext cx="3125782" cy="3138725"/>
          </a:xfrm>
          <a:prstGeom prst="ellipse">
            <a:avLst/>
          </a:prstGeom>
        </p:spPr>
      </p:pic>
      <p:sp>
        <p:nvSpPr>
          <p:cNvPr id="2" name="Title 1">
            <a:extLst>
              <a:ext uri="{FF2B5EF4-FFF2-40B4-BE49-F238E27FC236}">
                <a16:creationId xmlns:a16="http://schemas.microsoft.com/office/drawing/2014/main" id="{25329D0B-CFED-D104-05F5-D33024901DE1}"/>
              </a:ext>
            </a:extLst>
          </p:cNvPr>
          <p:cNvSpPr txBox="1">
            <a:spLocks/>
          </p:cNvSpPr>
          <p:nvPr/>
        </p:nvSpPr>
        <p:spPr>
          <a:xfrm>
            <a:off x="3720974" y="509821"/>
            <a:ext cx="441091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4B86AE1-96CB-EA05-3D5C-70F5C50EF92D}"/>
              </a:ext>
            </a:extLst>
          </p:cNvPr>
          <p:cNvSpPr txBox="1"/>
          <p:nvPr/>
        </p:nvSpPr>
        <p:spPr>
          <a:xfrm>
            <a:off x="4687031" y="697279"/>
            <a:ext cx="3680457" cy="2585323"/>
          </a:xfrm>
          <a:prstGeom prst="rect">
            <a:avLst/>
          </a:prstGeom>
          <a:noFill/>
        </p:spPr>
        <p:txBody>
          <a:bodyPr wrap="square">
            <a:spAutoFit/>
          </a:bodyPr>
          <a:lstStyle/>
          <a:p>
            <a:endParaRPr lang="ar-SA" sz="1800" dirty="0">
              <a:latin typeface="Montserrat" pitchFamily="2" charset="0"/>
            </a:endParaRPr>
          </a:p>
          <a:p>
            <a:pPr algn="r" rtl="1"/>
            <a:r>
              <a:rPr lang="ar-SA" sz="1800" dirty="0"/>
              <a:t>إن أنظمة الفحص الصحي المعتمدة على الذكاء الاصطناعي قادرة على </a:t>
            </a:r>
            <a:r>
              <a:rPr lang="ar-SA" sz="1800" dirty="0">
                <a:solidFill>
                  <a:srgbClr val="FF0000"/>
                </a:solidFill>
              </a:rPr>
              <a:t>تحديد الاتجاهات</a:t>
            </a:r>
            <a:r>
              <a:rPr lang="ar-SA" sz="1800" dirty="0"/>
              <a:t>، </a:t>
            </a:r>
            <a:r>
              <a:rPr lang="ar-SA" sz="1800" dirty="0">
                <a:solidFill>
                  <a:srgbClr val="FF0000"/>
                </a:solidFill>
              </a:rPr>
              <a:t>وتقييم كميات هائلة من البيانات،</a:t>
            </a:r>
            <a:r>
              <a:rPr lang="ar-SA" sz="1800" dirty="0"/>
              <a:t> </a:t>
            </a:r>
            <a:r>
              <a:rPr lang="ar-SA" sz="1800" dirty="0">
                <a:solidFill>
                  <a:srgbClr val="FF0000"/>
                </a:solidFill>
              </a:rPr>
              <a:t>والتنبؤ بتشخيص حالة الفرد وكذلك المجتمع </a:t>
            </a:r>
            <a:r>
              <a:rPr lang="ar-SA" sz="1800" dirty="0"/>
              <a:t>وذلك عن طريق العديد من التطبيقات مما يساهم في تحسين الحالة الصحية والمساعدة على اتخاذ القرار.</a:t>
            </a:r>
            <a:endParaRPr lang="en-US" sz="1800" dirty="0"/>
          </a:p>
          <a:p>
            <a:endParaRPr lang="en-US" sz="1800" dirty="0"/>
          </a:p>
          <a:p>
            <a:endParaRPr lang="en-US" sz="1800" b="1" dirty="0">
              <a:latin typeface="Montserrat" pitchFamily="2" charset="0"/>
            </a:endParaRPr>
          </a:p>
        </p:txBody>
      </p:sp>
      <p:sp>
        <p:nvSpPr>
          <p:cNvPr id="7" name="Rectangle 6">
            <a:extLst>
              <a:ext uri="{FF2B5EF4-FFF2-40B4-BE49-F238E27FC236}">
                <a16:creationId xmlns:a16="http://schemas.microsoft.com/office/drawing/2014/main" id="{A2FE20AC-AD0F-79BA-20F9-23FA265816F5}"/>
              </a:ext>
            </a:extLst>
          </p:cNvPr>
          <p:cNvSpPr/>
          <p:nvPr/>
        </p:nvSpPr>
        <p:spPr>
          <a:xfrm>
            <a:off x="4534632" y="2929484"/>
            <a:ext cx="3833390" cy="179222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0126597E-5146-737F-02EF-CC40133F08C9}"/>
              </a:ext>
            </a:extLst>
          </p:cNvPr>
          <p:cNvSpPr/>
          <p:nvPr/>
        </p:nvSpPr>
        <p:spPr>
          <a:xfrm>
            <a:off x="4931137" y="3225432"/>
            <a:ext cx="3040380" cy="1200329"/>
          </a:xfrm>
          <a:prstGeom prst="rect">
            <a:avLst/>
          </a:prstGeom>
          <a:noFill/>
        </p:spPr>
        <p:txBody>
          <a:bodyPr wrap="square">
            <a:spAutoFit/>
          </a:bodyPr>
          <a:lstStyle/>
          <a:p>
            <a:pPr algn="r" rtl="1"/>
            <a:r>
              <a:rPr lang="ar-SA" sz="1800" dirty="0">
                <a:solidFill>
                  <a:schemeClr val="bg1"/>
                </a:solidFill>
              </a:rPr>
              <a:t>لقد </a:t>
            </a:r>
            <a:r>
              <a:rPr lang="ar-SA" sz="1800" dirty="0">
                <a:solidFill>
                  <a:srgbClr val="FF0000"/>
                </a:solidFill>
              </a:rPr>
              <a:t>زادت دقة وكفاءة </a:t>
            </a:r>
            <a:r>
              <a:rPr lang="ar-SA" sz="1800" dirty="0">
                <a:solidFill>
                  <a:schemeClr val="bg1"/>
                </a:solidFill>
              </a:rPr>
              <a:t>عمليات الفحص الصحي المجتمعي بشكل كبير مع تطبيقات الذكاء الاصطناعي وعلينا بذل الجهد من اجل اقصى استفادة منها </a:t>
            </a:r>
            <a:endParaRPr lang="en-US" sz="1800" dirty="0">
              <a:solidFill>
                <a:schemeClr val="bg1"/>
              </a:solidFill>
              <a:latin typeface="Montserrat"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64"/>
                                        </p:tgtEl>
                                        <p:attrNameLst>
                                          <p:attrName>style.visibility</p:attrName>
                                        </p:attrNameLst>
                                      </p:cBhvr>
                                      <p:to>
                                        <p:strVal val="visible"/>
                                      </p:to>
                                    </p:set>
                                    <p:anim calcmode="lin" valueType="num">
                                      <p:cBhvr>
                                        <p:cTn id="7" dur="500" fill="hold"/>
                                        <p:tgtEl>
                                          <p:spTgt spid="664"/>
                                        </p:tgtEl>
                                        <p:attrNameLst>
                                          <p:attrName>ppt_w</p:attrName>
                                        </p:attrNameLst>
                                      </p:cBhvr>
                                      <p:tavLst>
                                        <p:tav tm="0">
                                          <p:val>
                                            <p:fltVal val="0"/>
                                          </p:val>
                                        </p:tav>
                                        <p:tav tm="100000">
                                          <p:val>
                                            <p:strVal val="#ppt_w"/>
                                          </p:val>
                                        </p:tav>
                                      </p:tavLst>
                                    </p:anim>
                                    <p:anim calcmode="lin" valueType="num">
                                      <p:cBhvr>
                                        <p:cTn id="8" dur="500" fill="hold"/>
                                        <p:tgtEl>
                                          <p:spTgt spid="664"/>
                                        </p:tgtEl>
                                        <p:attrNameLst>
                                          <p:attrName>ppt_h</p:attrName>
                                        </p:attrNameLst>
                                      </p:cBhvr>
                                      <p:tavLst>
                                        <p:tav tm="0">
                                          <p:val>
                                            <p:fltVal val="0"/>
                                          </p:val>
                                        </p:tav>
                                        <p:tav tm="100000">
                                          <p:val>
                                            <p:strVal val="#ppt_h"/>
                                          </p:val>
                                        </p:tav>
                                      </p:tavLst>
                                    </p:anim>
                                    <p:animEffect transition="in" filter="fade">
                                      <p:cBhvr>
                                        <p:cTn id="9" dur="500"/>
                                        <p:tgtEl>
                                          <p:spTgt spid="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91" name="Google Shape;691;p65"/>
          <p:cNvSpPr txBox="1">
            <a:spLocks noGrp="1"/>
          </p:cNvSpPr>
          <p:nvPr>
            <p:ph type="title"/>
          </p:nvPr>
        </p:nvSpPr>
        <p:spPr>
          <a:xfrm>
            <a:off x="1040922" y="813992"/>
            <a:ext cx="6346479" cy="69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dirty="0">
                <a:solidFill>
                  <a:schemeClr val="bg1"/>
                </a:solidFill>
                <a:latin typeface="Unna" panose="02040503070705020203" pitchFamily="18" charset="0"/>
                <a:cs typeface="+mj-cs"/>
              </a:rPr>
              <a:t>جزيل الشكر والتقدير</a:t>
            </a:r>
            <a:endParaRPr dirty="0">
              <a:solidFill>
                <a:schemeClr val="bg1"/>
              </a:solidFill>
              <a:latin typeface="Unna" panose="02040503070705020203" pitchFamily="18" charset="0"/>
              <a:cs typeface="+mj-cs"/>
            </a:endParaRPr>
          </a:p>
        </p:txBody>
      </p:sp>
      <p:cxnSp>
        <p:nvCxnSpPr>
          <p:cNvPr id="690" name="Google Shape;690;p65"/>
          <p:cNvCxnSpPr>
            <a:cxnSpLocks/>
          </p:cNvCxnSpPr>
          <p:nvPr/>
        </p:nvCxnSpPr>
        <p:spPr>
          <a:xfrm>
            <a:off x="3194097" y="1538290"/>
            <a:ext cx="2040129" cy="0"/>
          </a:xfrm>
          <a:prstGeom prst="straightConnector1">
            <a:avLst/>
          </a:prstGeom>
          <a:noFill/>
          <a:ln w="9525" cap="flat" cmpd="sng">
            <a:solidFill>
              <a:schemeClr val="dk2"/>
            </a:solidFill>
            <a:prstDash val="solid"/>
            <a:round/>
            <a:headEnd type="none" w="med" len="med"/>
            <a:tailEnd type="none" w="med" len="med"/>
          </a:ln>
        </p:spPr>
      </p:cxnSp>
      <p:grpSp>
        <p:nvGrpSpPr>
          <p:cNvPr id="2" name="Group 1">
            <a:extLst>
              <a:ext uri="{FF2B5EF4-FFF2-40B4-BE49-F238E27FC236}">
                <a16:creationId xmlns:a16="http://schemas.microsoft.com/office/drawing/2014/main" id="{64140A81-6E1C-C7AC-7A05-6CF420152720}"/>
              </a:ext>
            </a:extLst>
          </p:cNvPr>
          <p:cNvGrpSpPr/>
          <p:nvPr/>
        </p:nvGrpSpPr>
        <p:grpSpPr>
          <a:xfrm>
            <a:off x="2652524" y="3463928"/>
            <a:ext cx="355020" cy="355020"/>
            <a:chOff x="6795750" y="2987296"/>
            <a:chExt cx="437400" cy="437400"/>
          </a:xfrm>
        </p:grpSpPr>
        <p:sp>
          <p:nvSpPr>
            <p:cNvPr id="3" name="Google Shape;730;p47">
              <a:extLst>
                <a:ext uri="{FF2B5EF4-FFF2-40B4-BE49-F238E27FC236}">
                  <a16:creationId xmlns:a16="http://schemas.microsoft.com/office/drawing/2014/main" id="{9609AEBD-3E21-026C-96F9-A098B67A51FF}"/>
                </a:ext>
              </a:extLst>
            </p:cNvPr>
            <p:cNvSpPr/>
            <p:nvPr/>
          </p:nvSpPr>
          <p:spPr>
            <a:xfrm>
              <a:off x="6795750" y="2987296"/>
              <a:ext cx="437400" cy="437400"/>
            </a:xfrm>
            <a:prstGeom prst="rect">
              <a:avLst/>
            </a:prstGeom>
            <a:noFill/>
            <a:ln w="28575"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000">
                <a:solidFill>
                  <a:schemeClr val="bg1"/>
                </a:solidFill>
                <a:latin typeface="Montserrat" pitchFamily="2" charset="0"/>
              </a:endParaRPr>
            </a:p>
          </p:txBody>
        </p:sp>
        <p:pic>
          <p:nvPicPr>
            <p:cNvPr id="4" name="Graphic 3" descr="Receiver with solid fill">
              <a:extLst>
                <a:ext uri="{FF2B5EF4-FFF2-40B4-BE49-F238E27FC236}">
                  <a16:creationId xmlns:a16="http://schemas.microsoft.com/office/drawing/2014/main" id="{35600B64-8F1F-908A-D822-1E40C9BFFD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7080" y="3047854"/>
              <a:ext cx="316284" cy="316284"/>
            </a:xfrm>
            <a:prstGeom prst="rect">
              <a:avLst/>
            </a:prstGeom>
          </p:spPr>
        </p:pic>
      </p:grpSp>
      <p:grpSp>
        <p:nvGrpSpPr>
          <p:cNvPr id="5" name="Group 4">
            <a:extLst>
              <a:ext uri="{FF2B5EF4-FFF2-40B4-BE49-F238E27FC236}">
                <a16:creationId xmlns:a16="http://schemas.microsoft.com/office/drawing/2014/main" id="{C4C0CFAB-835B-3CB3-0BD8-E4EE36AF9404}"/>
              </a:ext>
            </a:extLst>
          </p:cNvPr>
          <p:cNvGrpSpPr/>
          <p:nvPr/>
        </p:nvGrpSpPr>
        <p:grpSpPr>
          <a:xfrm>
            <a:off x="2652524" y="2818072"/>
            <a:ext cx="355020" cy="355020"/>
            <a:chOff x="7393625" y="2987296"/>
            <a:chExt cx="437400" cy="437400"/>
          </a:xfrm>
        </p:grpSpPr>
        <p:sp>
          <p:nvSpPr>
            <p:cNvPr id="6" name="Google Shape;731;p47">
              <a:extLst>
                <a:ext uri="{FF2B5EF4-FFF2-40B4-BE49-F238E27FC236}">
                  <a16:creationId xmlns:a16="http://schemas.microsoft.com/office/drawing/2014/main" id="{5B2567E3-564A-11AC-5864-0819747CD3A2}"/>
                </a:ext>
              </a:extLst>
            </p:cNvPr>
            <p:cNvSpPr/>
            <p:nvPr/>
          </p:nvSpPr>
          <p:spPr>
            <a:xfrm>
              <a:off x="7393625" y="2987296"/>
              <a:ext cx="437400" cy="437400"/>
            </a:xfrm>
            <a:prstGeom prst="rect">
              <a:avLst/>
            </a:prstGeom>
            <a:noFill/>
            <a:ln w="28575"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000">
                <a:solidFill>
                  <a:schemeClr val="bg1"/>
                </a:solidFill>
                <a:latin typeface="Montserrat" pitchFamily="2" charset="0"/>
              </a:endParaRPr>
            </a:p>
          </p:txBody>
        </p:sp>
        <p:pic>
          <p:nvPicPr>
            <p:cNvPr id="7" name="Graphic 6" descr="Internet with solid fill">
              <a:extLst>
                <a:ext uri="{FF2B5EF4-FFF2-40B4-BE49-F238E27FC236}">
                  <a16:creationId xmlns:a16="http://schemas.microsoft.com/office/drawing/2014/main" id="{7296D284-DD5F-598E-E7FD-DC4E872ABC65}"/>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31727" t="28427" r="32998" b="39019"/>
            <a:stretch/>
          </p:blipFill>
          <p:spPr>
            <a:xfrm>
              <a:off x="7439409" y="3047854"/>
              <a:ext cx="342719" cy="316284"/>
            </a:xfrm>
            <a:prstGeom prst="rect">
              <a:avLst/>
            </a:prstGeom>
          </p:spPr>
        </p:pic>
      </p:grpSp>
      <p:grpSp>
        <p:nvGrpSpPr>
          <p:cNvPr id="8" name="Group 7">
            <a:extLst>
              <a:ext uri="{FF2B5EF4-FFF2-40B4-BE49-F238E27FC236}">
                <a16:creationId xmlns:a16="http://schemas.microsoft.com/office/drawing/2014/main" id="{594A274C-66FB-27B8-6507-11C97C9AB6A7}"/>
              </a:ext>
            </a:extLst>
          </p:cNvPr>
          <p:cNvGrpSpPr/>
          <p:nvPr/>
        </p:nvGrpSpPr>
        <p:grpSpPr>
          <a:xfrm>
            <a:off x="2629200" y="4107817"/>
            <a:ext cx="367834" cy="376805"/>
            <a:chOff x="7975713" y="2960459"/>
            <a:chExt cx="453187" cy="464237"/>
          </a:xfrm>
        </p:grpSpPr>
        <p:sp>
          <p:nvSpPr>
            <p:cNvPr id="9" name="Google Shape;732;p47">
              <a:extLst>
                <a:ext uri="{FF2B5EF4-FFF2-40B4-BE49-F238E27FC236}">
                  <a16:creationId xmlns:a16="http://schemas.microsoft.com/office/drawing/2014/main" id="{8ADBB9F7-8088-99FF-9A3F-A28913A4C2FF}"/>
                </a:ext>
              </a:extLst>
            </p:cNvPr>
            <p:cNvSpPr/>
            <p:nvPr/>
          </p:nvSpPr>
          <p:spPr>
            <a:xfrm>
              <a:off x="7991500" y="2987296"/>
              <a:ext cx="437400" cy="437400"/>
            </a:xfrm>
            <a:prstGeom prst="rect">
              <a:avLst/>
            </a:prstGeom>
            <a:noFill/>
            <a:ln w="28575"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sz="2000">
                <a:solidFill>
                  <a:schemeClr val="bg1"/>
                </a:solidFill>
                <a:latin typeface="Montserrat" pitchFamily="2" charset="0"/>
              </a:endParaRPr>
            </a:p>
          </p:txBody>
        </p:sp>
        <p:sp>
          <p:nvSpPr>
            <p:cNvPr id="10" name="TextBox 9">
              <a:extLst>
                <a:ext uri="{FF2B5EF4-FFF2-40B4-BE49-F238E27FC236}">
                  <a16:creationId xmlns:a16="http://schemas.microsoft.com/office/drawing/2014/main" id="{4259C505-32C4-EAD0-F84B-164019F7F312}"/>
                </a:ext>
              </a:extLst>
            </p:cNvPr>
            <p:cNvSpPr txBox="1"/>
            <p:nvPr/>
          </p:nvSpPr>
          <p:spPr>
            <a:xfrm>
              <a:off x="7975713" y="2960459"/>
              <a:ext cx="380341" cy="409013"/>
            </a:xfrm>
            <a:prstGeom prst="rect">
              <a:avLst/>
            </a:prstGeom>
            <a:noFill/>
          </p:spPr>
          <p:txBody>
            <a:bodyPr wrap="square" rtlCol="0">
              <a:spAutoFit/>
            </a:bodyPr>
            <a:lstStyle/>
            <a:p>
              <a:r>
                <a:rPr lang="en-US" sz="2000" b="1" dirty="0">
                  <a:solidFill>
                    <a:schemeClr val="bg1"/>
                  </a:solidFill>
                  <a:latin typeface="Montserrat" pitchFamily="2" charset="0"/>
                </a:rPr>
                <a:t>@</a:t>
              </a:r>
              <a:endParaRPr lang="en-US" b="1" dirty="0">
                <a:solidFill>
                  <a:schemeClr val="bg1"/>
                </a:solidFill>
                <a:latin typeface="Montserrat" pitchFamily="2" charset="0"/>
              </a:endParaRPr>
            </a:p>
          </p:txBody>
        </p:sp>
      </p:grpSp>
      <p:sp>
        <p:nvSpPr>
          <p:cNvPr id="11" name="TextBox 9">
            <a:extLst>
              <a:ext uri="{FF2B5EF4-FFF2-40B4-BE49-F238E27FC236}">
                <a16:creationId xmlns:a16="http://schemas.microsoft.com/office/drawing/2014/main" id="{BFEDB471-3C65-8DAD-455C-25675D5B0625}"/>
              </a:ext>
            </a:extLst>
          </p:cNvPr>
          <p:cNvSpPr txBox="1"/>
          <p:nvPr/>
        </p:nvSpPr>
        <p:spPr>
          <a:xfrm>
            <a:off x="3097272" y="2758831"/>
            <a:ext cx="5376167"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solidFill>
                  <a:schemeClr val="bg1"/>
                </a:solidFill>
                <a:latin typeface="Montserrat" pitchFamily="2" charset="0"/>
              </a:rPr>
              <a:t>URL :</a:t>
            </a:r>
          </a:p>
          <a:p>
            <a:r>
              <a:rPr lang="en-US" dirty="0">
                <a:solidFill>
                  <a:schemeClr val="bg1"/>
                </a:solidFill>
                <a:latin typeface="Montserrat" pitchFamily="2" charset="0"/>
              </a:rPr>
              <a:t>https://www.linkedin.com/in/radwa-hassan-18902b205/</a:t>
            </a:r>
          </a:p>
        </p:txBody>
      </p:sp>
      <p:sp>
        <p:nvSpPr>
          <p:cNvPr id="12" name="TextBox 13">
            <a:extLst>
              <a:ext uri="{FF2B5EF4-FFF2-40B4-BE49-F238E27FC236}">
                <a16:creationId xmlns:a16="http://schemas.microsoft.com/office/drawing/2014/main" id="{3D0CA8AD-1E36-9A66-645E-924E4F7CF5A3}"/>
              </a:ext>
            </a:extLst>
          </p:cNvPr>
          <p:cNvSpPr txBox="1"/>
          <p:nvPr/>
        </p:nvSpPr>
        <p:spPr>
          <a:xfrm>
            <a:off x="3103898" y="3512822"/>
            <a:ext cx="2988196" cy="25537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solidFill>
                  <a:schemeClr val="bg1"/>
                </a:solidFill>
                <a:latin typeface="Montserrat" pitchFamily="2" charset="0"/>
              </a:rPr>
              <a:t>Contact Number : </a:t>
            </a:r>
            <a:r>
              <a:rPr lang="en-US" dirty="0">
                <a:solidFill>
                  <a:schemeClr val="bg1"/>
                </a:solidFill>
                <a:latin typeface="Montserrat" pitchFamily="2" charset="0"/>
              </a:rPr>
              <a:t>01099134591</a:t>
            </a:r>
          </a:p>
        </p:txBody>
      </p:sp>
      <p:sp>
        <p:nvSpPr>
          <p:cNvPr id="13" name="TextBox 14">
            <a:extLst>
              <a:ext uri="{FF2B5EF4-FFF2-40B4-BE49-F238E27FC236}">
                <a16:creationId xmlns:a16="http://schemas.microsoft.com/office/drawing/2014/main" id="{53DCBE09-EF7C-509B-91DF-1F4E49FC68FE}"/>
              </a:ext>
            </a:extLst>
          </p:cNvPr>
          <p:cNvSpPr txBox="1"/>
          <p:nvPr/>
        </p:nvSpPr>
        <p:spPr>
          <a:xfrm>
            <a:off x="3097273" y="4096301"/>
            <a:ext cx="3353276"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solidFill>
                  <a:schemeClr val="bg1"/>
                </a:solidFill>
                <a:latin typeface="Montserrat" pitchFamily="2" charset="0"/>
              </a:rPr>
              <a:t>Email: </a:t>
            </a:r>
            <a:r>
              <a:rPr lang="en-US" dirty="0">
                <a:solidFill>
                  <a:schemeClr val="bg1"/>
                </a:solidFill>
                <a:latin typeface="Montserrat" pitchFamily="2" charset="0"/>
              </a:rPr>
              <a:t>radwa.hassan@cu.edu.eg</a:t>
            </a:r>
          </a:p>
        </p:txBody>
      </p:sp>
      <p:sp>
        <p:nvSpPr>
          <p:cNvPr id="17" name="Google Shape;727;p47">
            <a:extLst>
              <a:ext uri="{FF2B5EF4-FFF2-40B4-BE49-F238E27FC236}">
                <a16:creationId xmlns:a16="http://schemas.microsoft.com/office/drawing/2014/main" id="{41C86AC8-7879-0DD1-3F6A-3FB8969A441F}"/>
              </a:ext>
            </a:extLst>
          </p:cNvPr>
          <p:cNvSpPr txBox="1">
            <a:spLocks noGrp="1"/>
          </p:cNvSpPr>
          <p:nvPr>
            <p:ph type="subTitle" idx="1"/>
          </p:nvPr>
        </p:nvSpPr>
        <p:spPr>
          <a:xfrm>
            <a:off x="2105198" y="1812280"/>
            <a:ext cx="4217927" cy="468025"/>
          </a:xfrm>
          <a:prstGeom prst="rect">
            <a:avLst/>
          </a:prstGeom>
          <a:solidFill>
            <a:srgbClr val="6C86F4"/>
          </a:solidFill>
          <a:ln>
            <a:noFill/>
          </a:ln>
        </p:spPr>
        <p:style>
          <a:lnRef idx="2">
            <a:schemeClr val="accent2"/>
          </a:lnRef>
          <a:fillRef idx="1">
            <a:schemeClr val="lt1"/>
          </a:fillRef>
          <a:effectRef idx="0">
            <a:schemeClr val="accent2"/>
          </a:effectRef>
          <a:fontRef idx="minor">
            <a:schemeClr val="dk1"/>
          </a:fontRef>
        </p:style>
        <p:txBody>
          <a:bodyPr spcFirstLastPara="1" vert="horz" wrap="square" lIns="121900" tIns="121900" rIns="121900" bIns="121900" rtlCol="0" anchor="t" anchorCtr="0">
            <a:noAutofit/>
          </a:bodyPr>
          <a:lstStyle/>
          <a:p>
            <a:pPr marL="0" indent="0" algn="l"/>
            <a:endParaRPr lang="en-US" b="1" dirty="0">
              <a:solidFill>
                <a:srgbClr val="6C86F4"/>
              </a:solidFill>
            </a:endParaRPr>
          </a:p>
        </p:txBody>
      </p:sp>
      <p:sp>
        <p:nvSpPr>
          <p:cNvPr id="18" name="TextBox 17">
            <a:extLst>
              <a:ext uri="{FF2B5EF4-FFF2-40B4-BE49-F238E27FC236}">
                <a16:creationId xmlns:a16="http://schemas.microsoft.com/office/drawing/2014/main" id="{5B42980A-BB0D-F7D4-3913-7B3800E716A6}"/>
              </a:ext>
            </a:extLst>
          </p:cNvPr>
          <p:cNvSpPr txBox="1"/>
          <p:nvPr/>
        </p:nvSpPr>
        <p:spPr>
          <a:xfrm>
            <a:off x="2106350" y="1874876"/>
            <a:ext cx="4215623" cy="379656"/>
          </a:xfrm>
          <a:prstGeom prst="rect">
            <a:avLst/>
          </a:prstGeom>
          <a:noFill/>
        </p:spPr>
        <p:txBody>
          <a:bodyPr wrap="square" rtlCol="0">
            <a:spAutoFit/>
          </a:bodyPr>
          <a:lstStyle/>
          <a:p>
            <a:pPr algn="ctr" defTabSz="1219170">
              <a:buClr>
                <a:srgbClr val="EE4036"/>
              </a:buClr>
              <a:buSzPts val="1200"/>
              <a:defRPr/>
            </a:pPr>
            <a:r>
              <a:rPr lang="ar-SA" sz="1867" kern="0" dirty="0">
                <a:solidFill>
                  <a:srgbClr val="FFFFFF"/>
                </a:solidFill>
                <a:latin typeface="Montserrat"/>
                <a:sym typeface="Montserrat"/>
              </a:rPr>
              <a:t>اهلا بأسئلتكم</a:t>
            </a:r>
            <a:endParaRPr lang="en-US" sz="1867" kern="0" dirty="0">
              <a:solidFill>
                <a:srgbClr val="FFFFFF"/>
              </a:solidFill>
              <a:latin typeface="Montserrat"/>
              <a:sym typeface="Montserrat"/>
            </a:endParaRPr>
          </a:p>
        </p:txBody>
      </p:sp>
      <p:pic>
        <p:nvPicPr>
          <p:cNvPr id="14" name="Picture 13" descr="A qr code on a white square&#10;&#10;Description automatically generated">
            <a:extLst>
              <a:ext uri="{FF2B5EF4-FFF2-40B4-BE49-F238E27FC236}">
                <a16:creationId xmlns:a16="http://schemas.microsoft.com/office/drawing/2014/main" id="{518DB88A-8EF0-E7D3-F08C-BC6D58FEF528}"/>
              </a:ext>
            </a:extLst>
          </p:cNvPr>
          <p:cNvPicPr>
            <a:picLocks noChangeAspect="1"/>
          </p:cNvPicPr>
          <p:nvPr/>
        </p:nvPicPr>
        <p:blipFill rotWithShape="1">
          <a:blip r:embed="rId7"/>
          <a:srcRect l="26937" t="39521" r="26345" b="39314"/>
          <a:stretch/>
        </p:blipFill>
        <p:spPr>
          <a:xfrm>
            <a:off x="7642044" y="259336"/>
            <a:ext cx="954672" cy="935143"/>
          </a:xfrm>
          <a:prstGeom prst="rect">
            <a:avLst/>
          </a:prstGeom>
        </p:spPr>
      </p:pic>
      <p:pic>
        <p:nvPicPr>
          <p:cNvPr id="16" name="Picture 15" descr="A qr code with a few black squares&#10;&#10;Description automatically generated">
            <a:extLst>
              <a:ext uri="{FF2B5EF4-FFF2-40B4-BE49-F238E27FC236}">
                <a16:creationId xmlns:a16="http://schemas.microsoft.com/office/drawing/2014/main" id="{AAD02A30-88CC-04A4-6CB5-B6DC580F8D8A}"/>
              </a:ext>
            </a:extLst>
          </p:cNvPr>
          <p:cNvPicPr>
            <a:picLocks noChangeAspect="1"/>
          </p:cNvPicPr>
          <p:nvPr/>
        </p:nvPicPr>
        <p:blipFill>
          <a:blip r:embed="rId8"/>
          <a:stretch>
            <a:fillRect/>
          </a:stretch>
        </p:blipFill>
        <p:spPr>
          <a:xfrm>
            <a:off x="7665256" y="1344914"/>
            <a:ext cx="934732" cy="93473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9E245-869F-B076-813B-9CA4CF5403DF}"/>
              </a:ext>
            </a:extLst>
          </p:cNvPr>
          <p:cNvSpPr/>
          <p:nvPr/>
        </p:nvSpPr>
        <p:spPr>
          <a:xfrm>
            <a:off x="512957" y="1553405"/>
            <a:ext cx="3408704" cy="736312"/>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5C2E61D5-DE7A-E97C-E52B-A6D8F00A6F67}"/>
              </a:ext>
            </a:extLst>
          </p:cNvPr>
          <p:cNvSpPr txBox="1">
            <a:spLocks/>
          </p:cNvSpPr>
          <p:nvPr/>
        </p:nvSpPr>
        <p:spPr>
          <a:xfrm>
            <a:off x="369665" y="814273"/>
            <a:ext cx="3176467" cy="4726811"/>
          </a:xfrm>
          <a:prstGeom prst="rect">
            <a:avLst/>
          </a:prstGeom>
          <a:noFill/>
          <a:ln>
            <a:noFill/>
          </a:ln>
        </p:spPr>
        <p:txBody>
          <a:bodyPr spcFirstLastPara="1" vert="horz" wrap="square" lIns="68580" tIns="34290" rIns="68580" bIns="34290" rtlCol="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1400"/>
              <a:buFont typeface="DM Sans"/>
              <a:buNone/>
              <a:defRPr sz="1500" b="0" i="0" u="none" strike="noStrike" cap="none" spc="105" baseline="0">
                <a:solidFill>
                  <a:schemeClr val="tx2"/>
                </a:solidFill>
                <a:latin typeface="Tw Cen MT" panose="020B0602020104020603" pitchFamily="34" charset="77"/>
                <a:ea typeface="DM Sans"/>
                <a:cs typeface="DM Sans"/>
                <a:sym typeface="DM Sans"/>
              </a:defRPr>
            </a:lvl1pPr>
            <a:lvl2pPr marL="342900" marR="0" lvl="1" indent="0" algn="ctr" rtl="0">
              <a:lnSpc>
                <a:spcPct val="115000"/>
              </a:lnSpc>
              <a:spcBef>
                <a:spcPts val="0"/>
              </a:spcBef>
              <a:spcAft>
                <a:spcPts val="0"/>
              </a:spcAft>
              <a:buClr>
                <a:schemeClr val="dk1"/>
              </a:buClr>
              <a:buSzPts val="1400"/>
              <a:buFont typeface="DM Sans"/>
              <a:buNone/>
              <a:defRPr sz="1500" b="0" i="0" u="none" strike="noStrike" cap="none">
                <a:solidFill>
                  <a:schemeClr val="dk1"/>
                </a:solidFill>
                <a:latin typeface="DM Sans"/>
                <a:ea typeface="DM Sans"/>
                <a:cs typeface="DM Sans"/>
                <a:sym typeface="DM Sans"/>
              </a:defRPr>
            </a:lvl2pPr>
            <a:lvl3pPr marL="685800" marR="0" lvl="2" indent="0" algn="ctr" rtl="0">
              <a:lnSpc>
                <a:spcPct val="115000"/>
              </a:lnSpc>
              <a:spcBef>
                <a:spcPts val="0"/>
              </a:spcBef>
              <a:spcAft>
                <a:spcPts val="0"/>
              </a:spcAft>
              <a:buClr>
                <a:schemeClr val="dk1"/>
              </a:buClr>
              <a:buSzPts val="1400"/>
              <a:buFont typeface="DM Sans"/>
              <a:buNone/>
              <a:defRPr sz="1350" b="0" i="0" u="none" strike="noStrike" cap="none">
                <a:solidFill>
                  <a:schemeClr val="dk1"/>
                </a:solidFill>
                <a:latin typeface="DM Sans"/>
                <a:ea typeface="DM Sans"/>
                <a:cs typeface="DM Sans"/>
                <a:sym typeface="DM Sans"/>
              </a:defRPr>
            </a:lvl3pPr>
            <a:lvl4pPr marL="1028700" marR="0" lvl="3"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4pPr>
            <a:lvl5pPr marL="1371600" marR="0" lvl="4"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5pPr>
            <a:lvl6pPr marL="1714500" marR="0" lvl="5"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6pPr>
            <a:lvl7pPr marL="2057400" marR="0" lvl="6"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7pPr>
            <a:lvl8pPr marL="2400300" marR="0" lvl="7"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8pPr>
            <a:lvl9pPr marL="2743200" marR="0" lvl="8"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9pPr>
          </a:lstStyle>
          <a:p>
            <a:pPr algn="r" rtl="1"/>
            <a:r>
              <a:rPr lang="ar-EG" sz="2400" dirty="0">
                <a:solidFill>
                  <a:schemeClr val="bg2">
                    <a:lumMod val="20000"/>
                    <a:lumOff val="80000"/>
                  </a:schemeClr>
                </a:solidFill>
                <a:latin typeface="Times New Roman" panose="02020603050405020304" pitchFamily="18" charset="0"/>
                <a:cs typeface="Times New Roman" panose="02020603050405020304" pitchFamily="18" charset="0"/>
              </a:rPr>
              <a:t>ما هو الفحص المجتمعي</a:t>
            </a:r>
            <a:endParaRPr lang="en-US"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endParaRPr lang="ar-EG"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r>
              <a:rPr lang="ar-EG" sz="2400" dirty="0">
                <a:solidFill>
                  <a:schemeClr val="bg1"/>
                </a:solidFill>
                <a:latin typeface="Times New Roman" panose="02020603050405020304" pitchFamily="18" charset="0"/>
                <a:cs typeface="Times New Roman" panose="02020603050405020304" pitchFamily="18" charset="0"/>
              </a:rPr>
              <a:t>الذكاء الاصطناعي وفحص الصحة العامة</a:t>
            </a:r>
            <a:endParaRPr lang="en-US" sz="2400" dirty="0">
              <a:solidFill>
                <a:schemeClr val="bg1"/>
              </a:solidFill>
              <a:latin typeface="Times New Roman" panose="02020603050405020304" pitchFamily="18" charset="0"/>
              <a:cs typeface="Times New Roman" panose="02020603050405020304" pitchFamily="18" charset="0"/>
            </a:endParaRPr>
          </a:p>
          <a:p>
            <a:pPr algn="r" rtl="1"/>
            <a:endParaRPr lang="en-US" sz="10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r>
              <a:rPr lang="ar-EG" sz="2400" dirty="0">
                <a:solidFill>
                  <a:schemeClr val="bg2">
                    <a:lumMod val="20000"/>
                    <a:lumOff val="80000"/>
                  </a:schemeClr>
                </a:solidFill>
                <a:latin typeface="Times New Roman" panose="02020603050405020304" pitchFamily="18" charset="0"/>
                <a:cs typeface="Times New Roman" panose="02020603050405020304" pitchFamily="18" charset="0"/>
              </a:rPr>
              <a:t>البيانات الضخمة </a:t>
            </a:r>
          </a:p>
          <a:p>
            <a:pPr algn="r" rtl="1"/>
            <a:endParaRPr lang="ar-EG"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r>
              <a:rPr lang="ar-EG" sz="2400" dirty="0">
                <a:solidFill>
                  <a:schemeClr val="bg2">
                    <a:lumMod val="20000"/>
                    <a:lumOff val="80000"/>
                  </a:schemeClr>
                </a:solidFill>
                <a:latin typeface="Times New Roman" panose="02020603050405020304" pitchFamily="18" charset="0"/>
                <a:cs typeface="Times New Roman" panose="02020603050405020304" pitchFamily="18" charset="0"/>
              </a:rPr>
              <a:t>الذكاء الاصطناعي و البيانات الضخمة</a:t>
            </a:r>
            <a:endParaRPr lang="en-US"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endParaRPr lang="ar-EG" sz="10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r>
              <a:rPr lang="ar-EG" sz="2400" dirty="0">
                <a:solidFill>
                  <a:schemeClr val="bg2">
                    <a:lumMod val="20000"/>
                    <a:lumOff val="80000"/>
                  </a:schemeClr>
                </a:solidFill>
                <a:latin typeface="Times New Roman" panose="02020603050405020304" pitchFamily="18" charset="0"/>
                <a:cs typeface="Times New Roman" panose="02020603050405020304" pitchFamily="18" charset="0"/>
              </a:rPr>
              <a:t>نظم المعلومات الجغرافية</a:t>
            </a:r>
            <a:endParaRPr lang="en-US"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endParaRPr lang="ar-EG" sz="2400" dirty="0">
              <a:solidFill>
                <a:schemeClr val="bg2">
                  <a:lumMod val="20000"/>
                  <a:lumOff val="80000"/>
                </a:schemeClr>
              </a:solidFill>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8E6942B6-EEA8-61B0-D4FF-86E3CCE9D1C0}"/>
              </a:ext>
            </a:extLst>
          </p:cNvPr>
          <p:cNvSpPr txBox="1">
            <a:spLocks/>
          </p:cNvSpPr>
          <p:nvPr/>
        </p:nvSpPr>
        <p:spPr>
          <a:xfrm>
            <a:off x="5894150" y="212173"/>
            <a:ext cx="2231200" cy="12042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1400"/>
              <a:buFont typeface="DM Sans"/>
              <a:buNone/>
              <a:defRPr sz="1500" b="0" i="0" u="none" strike="noStrike" cap="none" spc="105" baseline="0">
                <a:solidFill>
                  <a:schemeClr val="tx2"/>
                </a:solidFill>
                <a:latin typeface="Tw Cen MT" panose="020B0602020104020603" pitchFamily="34" charset="77"/>
                <a:ea typeface="DM Sans"/>
                <a:cs typeface="DM Sans"/>
                <a:sym typeface="DM Sans"/>
              </a:defRPr>
            </a:lvl1pPr>
            <a:lvl2pPr marL="342900" marR="0" lvl="1" indent="0" algn="ctr" rtl="0">
              <a:lnSpc>
                <a:spcPct val="115000"/>
              </a:lnSpc>
              <a:spcBef>
                <a:spcPts val="0"/>
              </a:spcBef>
              <a:spcAft>
                <a:spcPts val="0"/>
              </a:spcAft>
              <a:buClr>
                <a:schemeClr val="dk1"/>
              </a:buClr>
              <a:buSzPts val="1400"/>
              <a:buFont typeface="DM Sans"/>
              <a:buNone/>
              <a:defRPr sz="1500" b="0" i="0" u="none" strike="noStrike" cap="none">
                <a:solidFill>
                  <a:schemeClr val="dk1"/>
                </a:solidFill>
                <a:latin typeface="DM Sans"/>
                <a:ea typeface="DM Sans"/>
                <a:cs typeface="DM Sans"/>
                <a:sym typeface="DM Sans"/>
              </a:defRPr>
            </a:lvl2pPr>
            <a:lvl3pPr marL="685800" marR="0" lvl="2" indent="0" algn="ctr" rtl="0">
              <a:lnSpc>
                <a:spcPct val="115000"/>
              </a:lnSpc>
              <a:spcBef>
                <a:spcPts val="0"/>
              </a:spcBef>
              <a:spcAft>
                <a:spcPts val="0"/>
              </a:spcAft>
              <a:buClr>
                <a:schemeClr val="dk1"/>
              </a:buClr>
              <a:buSzPts val="1400"/>
              <a:buFont typeface="DM Sans"/>
              <a:buNone/>
              <a:defRPr sz="1350" b="0" i="0" u="none" strike="noStrike" cap="none">
                <a:solidFill>
                  <a:schemeClr val="dk1"/>
                </a:solidFill>
                <a:latin typeface="DM Sans"/>
                <a:ea typeface="DM Sans"/>
                <a:cs typeface="DM Sans"/>
                <a:sym typeface="DM Sans"/>
              </a:defRPr>
            </a:lvl3pPr>
            <a:lvl4pPr marL="1028700" marR="0" lvl="3"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4pPr>
            <a:lvl5pPr marL="1371600" marR="0" lvl="4"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5pPr>
            <a:lvl6pPr marL="1714500" marR="0" lvl="5"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6pPr>
            <a:lvl7pPr marL="2057400" marR="0" lvl="6"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7pPr>
            <a:lvl8pPr marL="2400300" marR="0" lvl="7"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8pPr>
            <a:lvl9pPr marL="2743200" marR="0" lvl="8"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9pPr>
          </a:lstStyle>
          <a:p>
            <a:pPr algn="r"/>
            <a:r>
              <a:rPr lang="ar-EG" sz="4400" b="1" dirty="0">
                <a:solidFill>
                  <a:srgbClr val="000000"/>
                </a:solidFill>
                <a:cs typeface="+mj-cs"/>
              </a:rPr>
              <a:t>المحتوى</a:t>
            </a:r>
            <a:endParaRPr lang="en-US" sz="4400" b="1" dirty="0">
              <a:solidFill>
                <a:srgbClr val="000000"/>
              </a:solidFill>
              <a:cs typeface="+mj-cs"/>
            </a:endParaRPr>
          </a:p>
        </p:txBody>
      </p:sp>
      <p:cxnSp>
        <p:nvCxnSpPr>
          <p:cNvPr id="12" name="Straight Connector 11">
            <a:extLst>
              <a:ext uri="{FF2B5EF4-FFF2-40B4-BE49-F238E27FC236}">
                <a16:creationId xmlns:a16="http://schemas.microsoft.com/office/drawing/2014/main" id="{F99D810B-C1AA-6D66-663A-5481ED2C3453}"/>
              </a:ext>
            </a:extLst>
          </p:cNvPr>
          <p:cNvCxnSpPr>
            <a:cxnSpLocks/>
          </p:cNvCxnSpPr>
          <p:nvPr/>
        </p:nvCxnSpPr>
        <p:spPr>
          <a:xfrm>
            <a:off x="3921663" y="-11575"/>
            <a:ext cx="0" cy="514350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B968DBB-FB62-55CF-EE02-189019A9CEF4}"/>
              </a:ext>
            </a:extLst>
          </p:cNvPr>
          <p:cNvSpPr/>
          <p:nvPr/>
        </p:nvSpPr>
        <p:spPr>
          <a:xfrm>
            <a:off x="3671309" y="743777"/>
            <a:ext cx="500709" cy="500709"/>
          </a:xfrm>
          <a:prstGeom prst="ellipse">
            <a:avLst/>
          </a:prstGeom>
          <a:solidFill>
            <a:schemeClr val="bg1"/>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5" name="Oval 14">
            <a:extLst>
              <a:ext uri="{FF2B5EF4-FFF2-40B4-BE49-F238E27FC236}">
                <a16:creationId xmlns:a16="http://schemas.microsoft.com/office/drawing/2014/main" id="{00133B2E-35D2-5CD0-C4D6-644FE4B458AC}"/>
              </a:ext>
            </a:extLst>
          </p:cNvPr>
          <p:cNvSpPr/>
          <p:nvPr/>
        </p:nvSpPr>
        <p:spPr>
          <a:xfrm>
            <a:off x="3671309" y="2363033"/>
            <a:ext cx="500709" cy="500709"/>
          </a:xfrm>
          <a:prstGeom prst="ellipse">
            <a:avLst/>
          </a:prstGeom>
          <a:solidFill>
            <a:schemeClr val="bg1"/>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 name="Oval 16">
            <a:extLst>
              <a:ext uri="{FF2B5EF4-FFF2-40B4-BE49-F238E27FC236}">
                <a16:creationId xmlns:a16="http://schemas.microsoft.com/office/drawing/2014/main" id="{19F6C9DE-5167-4656-985C-80B2527F84B5}"/>
              </a:ext>
            </a:extLst>
          </p:cNvPr>
          <p:cNvSpPr/>
          <p:nvPr/>
        </p:nvSpPr>
        <p:spPr>
          <a:xfrm>
            <a:off x="3671309" y="1565909"/>
            <a:ext cx="500709" cy="719709"/>
          </a:xfrm>
          <a:prstGeom prst="ellipse">
            <a:avLst/>
          </a:prstGeom>
          <a:solidFill>
            <a:schemeClr val="bg2"/>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8" name="Oval 17">
            <a:extLst>
              <a:ext uri="{FF2B5EF4-FFF2-40B4-BE49-F238E27FC236}">
                <a16:creationId xmlns:a16="http://schemas.microsoft.com/office/drawing/2014/main" id="{02F88492-AF54-90AF-85F3-F74705D379ED}"/>
              </a:ext>
            </a:extLst>
          </p:cNvPr>
          <p:cNvSpPr/>
          <p:nvPr/>
        </p:nvSpPr>
        <p:spPr>
          <a:xfrm>
            <a:off x="3671309" y="3172661"/>
            <a:ext cx="500709" cy="500709"/>
          </a:xfrm>
          <a:prstGeom prst="ellipse">
            <a:avLst/>
          </a:prstGeom>
          <a:solidFill>
            <a:schemeClr val="bg2">
              <a:lumMod val="60000"/>
              <a:lumOff val="40000"/>
            </a:schemeClr>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descr="A white outline of a paper with a magnifying glass&#10;&#10;Description automatically generated">
            <a:extLst>
              <a:ext uri="{FF2B5EF4-FFF2-40B4-BE49-F238E27FC236}">
                <a16:creationId xmlns:a16="http://schemas.microsoft.com/office/drawing/2014/main" id="{BEFFEDA6-BBA9-0AC7-9B0D-9E6A092C8F05}"/>
              </a:ext>
            </a:extLst>
          </p:cNvPr>
          <p:cNvPicPr>
            <a:picLocks noChangeAspect="1"/>
          </p:cNvPicPr>
          <p:nvPr/>
        </p:nvPicPr>
        <p:blipFill>
          <a:blip r:embed="rId2">
            <a:alphaModFix amt="15000"/>
            <a:duotone>
              <a:prstClr val="black"/>
              <a:schemeClr val="accent1">
                <a:tint val="45000"/>
                <a:satMod val="400000"/>
              </a:schemeClr>
            </a:duotone>
          </a:blip>
          <a:stretch>
            <a:fillRect/>
          </a:stretch>
        </p:blipFill>
        <p:spPr>
          <a:xfrm>
            <a:off x="4994635" y="1240493"/>
            <a:ext cx="5195115" cy="5195115"/>
          </a:xfrm>
          <a:prstGeom prst="rect">
            <a:avLst/>
          </a:prstGeom>
        </p:spPr>
      </p:pic>
      <p:sp>
        <p:nvSpPr>
          <p:cNvPr id="6" name="Oval 5">
            <a:extLst>
              <a:ext uri="{FF2B5EF4-FFF2-40B4-BE49-F238E27FC236}">
                <a16:creationId xmlns:a16="http://schemas.microsoft.com/office/drawing/2014/main" id="{5570AAB7-F622-FBD1-6AC4-795A2DEC0E99}"/>
              </a:ext>
            </a:extLst>
          </p:cNvPr>
          <p:cNvSpPr/>
          <p:nvPr/>
        </p:nvSpPr>
        <p:spPr>
          <a:xfrm>
            <a:off x="3671309" y="3982289"/>
            <a:ext cx="500709" cy="500709"/>
          </a:xfrm>
          <a:prstGeom prst="ellipse">
            <a:avLst/>
          </a:prstGeom>
          <a:solidFill>
            <a:schemeClr val="bg1"/>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325593726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9E245-869F-B076-813B-9CA4CF5403DF}"/>
              </a:ext>
            </a:extLst>
          </p:cNvPr>
          <p:cNvSpPr/>
          <p:nvPr/>
        </p:nvSpPr>
        <p:spPr>
          <a:xfrm>
            <a:off x="745193" y="2360822"/>
            <a:ext cx="3176467" cy="50292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5C2E61D5-DE7A-E97C-E52B-A6D8F00A6F67}"/>
              </a:ext>
            </a:extLst>
          </p:cNvPr>
          <p:cNvSpPr txBox="1">
            <a:spLocks/>
          </p:cNvSpPr>
          <p:nvPr/>
        </p:nvSpPr>
        <p:spPr>
          <a:xfrm>
            <a:off x="369665" y="814273"/>
            <a:ext cx="3176467" cy="4726811"/>
          </a:xfrm>
          <a:prstGeom prst="rect">
            <a:avLst/>
          </a:prstGeom>
          <a:noFill/>
          <a:ln>
            <a:noFill/>
          </a:ln>
        </p:spPr>
        <p:txBody>
          <a:bodyPr spcFirstLastPara="1" vert="horz" wrap="square" lIns="68580" tIns="34290" rIns="68580" bIns="34290" rtlCol="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1400"/>
              <a:buFont typeface="DM Sans"/>
              <a:buNone/>
              <a:defRPr sz="1500" b="0" i="0" u="none" strike="noStrike" cap="none" spc="105" baseline="0">
                <a:solidFill>
                  <a:schemeClr val="tx2"/>
                </a:solidFill>
                <a:latin typeface="Tw Cen MT" panose="020B0602020104020603" pitchFamily="34" charset="77"/>
                <a:ea typeface="DM Sans"/>
                <a:cs typeface="DM Sans"/>
                <a:sym typeface="DM Sans"/>
              </a:defRPr>
            </a:lvl1pPr>
            <a:lvl2pPr marL="342900" marR="0" lvl="1" indent="0" algn="ctr" rtl="0">
              <a:lnSpc>
                <a:spcPct val="115000"/>
              </a:lnSpc>
              <a:spcBef>
                <a:spcPts val="0"/>
              </a:spcBef>
              <a:spcAft>
                <a:spcPts val="0"/>
              </a:spcAft>
              <a:buClr>
                <a:schemeClr val="dk1"/>
              </a:buClr>
              <a:buSzPts val="1400"/>
              <a:buFont typeface="DM Sans"/>
              <a:buNone/>
              <a:defRPr sz="1500" b="0" i="0" u="none" strike="noStrike" cap="none">
                <a:solidFill>
                  <a:schemeClr val="dk1"/>
                </a:solidFill>
                <a:latin typeface="DM Sans"/>
                <a:ea typeface="DM Sans"/>
                <a:cs typeface="DM Sans"/>
                <a:sym typeface="DM Sans"/>
              </a:defRPr>
            </a:lvl2pPr>
            <a:lvl3pPr marL="685800" marR="0" lvl="2" indent="0" algn="ctr" rtl="0">
              <a:lnSpc>
                <a:spcPct val="115000"/>
              </a:lnSpc>
              <a:spcBef>
                <a:spcPts val="0"/>
              </a:spcBef>
              <a:spcAft>
                <a:spcPts val="0"/>
              </a:spcAft>
              <a:buClr>
                <a:schemeClr val="dk1"/>
              </a:buClr>
              <a:buSzPts val="1400"/>
              <a:buFont typeface="DM Sans"/>
              <a:buNone/>
              <a:defRPr sz="1350" b="0" i="0" u="none" strike="noStrike" cap="none">
                <a:solidFill>
                  <a:schemeClr val="dk1"/>
                </a:solidFill>
                <a:latin typeface="DM Sans"/>
                <a:ea typeface="DM Sans"/>
                <a:cs typeface="DM Sans"/>
                <a:sym typeface="DM Sans"/>
              </a:defRPr>
            </a:lvl3pPr>
            <a:lvl4pPr marL="1028700" marR="0" lvl="3"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4pPr>
            <a:lvl5pPr marL="1371600" marR="0" lvl="4"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5pPr>
            <a:lvl6pPr marL="1714500" marR="0" lvl="5"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6pPr>
            <a:lvl7pPr marL="2057400" marR="0" lvl="6"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7pPr>
            <a:lvl8pPr marL="2400300" marR="0" lvl="7"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8pPr>
            <a:lvl9pPr marL="2743200" marR="0" lvl="8"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9pPr>
          </a:lstStyle>
          <a:p>
            <a:pPr algn="r" rtl="1"/>
            <a:r>
              <a:rPr lang="ar-EG" sz="2400" dirty="0">
                <a:solidFill>
                  <a:schemeClr val="bg2">
                    <a:lumMod val="20000"/>
                    <a:lumOff val="80000"/>
                  </a:schemeClr>
                </a:solidFill>
                <a:latin typeface="Times New Roman" panose="02020603050405020304" pitchFamily="18" charset="0"/>
                <a:cs typeface="Times New Roman" panose="02020603050405020304" pitchFamily="18" charset="0"/>
              </a:rPr>
              <a:t>ما هو الفحص المجتمعي</a:t>
            </a:r>
            <a:endParaRPr lang="en-US"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endParaRPr lang="ar-EG"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r>
              <a:rPr lang="ar-EG" sz="2400" dirty="0">
                <a:solidFill>
                  <a:schemeClr val="bg2">
                    <a:lumMod val="20000"/>
                    <a:lumOff val="80000"/>
                  </a:schemeClr>
                </a:solidFill>
                <a:latin typeface="Times New Roman" panose="02020603050405020304" pitchFamily="18" charset="0"/>
                <a:cs typeface="Times New Roman" panose="02020603050405020304" pitchFamily="18" charset="0"/>
              </a:rPr>
              <a:t>الذكاء الاصطناعي وفحص الصحة العامة</a:t>
            </a:r>
            <a:endParaRPr lang="en-US"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endParaRPr lang="en-US" sz="10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r>
              <a:rPr lang="ar-EG" sz="2400" dirty="0">
                <a:solidFill>
                  <a:schemeClr val="bg1"/>
                </a:solidFill>
                <a:latin typeface="Times New Roman" panose="02020603050405020304" pitchFamily="18" charset="0"/>
                <a:cs typeface="Times New Roman" panose="02020603050405020304" pitchFamily="18" charset="0"/>
              </a:rPr>
              <a:t>البيانات الضخمة </a:t>
            </a:r>
          </a:p>
          <a:p>
            <a:pPr algn="r" rtl="1"/>
            <a:endParaRPr lang="ar-EG"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r>
              <a:rPr lang="ar-EG" sz="2400" dirty="0">
                <a:solidFill>
                  <a:schemeClr val="bg2">
                    <a:lumMod val="20000"/>
                    <a:lumOff val="80000"/>
                  </a:schemeClr>
                </a:solidFill>
                <a:latin typeface="Times New Roman" panose="02020603050405020304" pitchFamily="18" charset="0"/>
                <a:cs typeface="Times New Roman" panose="02020603050405020304" pitchFamily="18" charset="0"/>
              </a:rPr>
              <a:t>الذكاء الاصطناعي و البيانات الضخمة</a:t>
            </a:r>
            <a:endParaRPr lang="en-US"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endParaRPr lang="ar-EG" sz="10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r>
              <a:rPr lang="ar-EG" sz="2400" dirty="0">
                <a:solidFill>
                  <a:schemeClr val="bg2">
                    <a:lumMod val="20000"/>
                    <a:lumOff val="80000"/>
                  </a:schemeClr>
                </a:solidFill>
                <a:latin typeface="Times New Roman" panose="02020603050405020304" pitchFamily="18" charset="0"/>
                <a:cs typeface="Times New Roman" panose="02020603050405020304" pitchFamily="18" charset="0"/>
              </a:rPr>
              <a:t>نظم المعلومات الجغرافية</a:t>
            </a:r>
            <a:endParaRPr lang="en-US"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endParaRPr lang="ar-EG" sz="2400" dirty="0">
              <a:solidFill>
                <a:schemeClr val="bg2">
                  <a:lumMod val="20000"/>
                  <a:lumOff val="80000"/>
                </a:schemeClr>
              </a:solidFill>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8E6942B6-EEA8-61B0-D4FF-86E3CCE9D1C0}"/>
              </a:ext>
            </a:extLst>
          </p:cNvPr>
          <p:cNvSpPr txBox="1">
            <a:spLocks/>
          </p:cNvSpPr>
          <p:nvPr/>
        </p:nvSpPr>
        <p:spPr>
          <a:xfrm>
            <a:off x="5894150" y="212173"/>
            <a:ext cx="2231200" cy="12042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1400"/>
              <a:buFont typeface="DM Sans"/>
              <a:buNone/>
              <a:defRPr sz="1500" b="0" i="0" u="none" strike="noStrike" cap="none" spc="105" baseline="0">
                <a:solidFill>
                  <a:schemeClr val="tx2"/>
                </a:solidFill>
                <a:latin typeface="Tw Cen MT" panose="020B0602020104020603" pitchFamily="34" charset="77"/>
                <a:ea typeface="DM Sans"/>
                <a:cs typeface="DM Sans"/>
                <a:sym typeface="DM Sans"/>
              </a:defRPr>
            </a:lvl1pPr>
            <a:lvl2pPr marL="342900" marR="0" lvl="1" indent="0" algn="ctr" rtl="0">
              <a:lnSpc>
                <a:spcPct val="115000"/>
              </a:lnSpc>
              <a:spcBef>
                <a:spcPts val="0"/>
              </a:spcBef>
              <a:spcAft>
                <a:spcPts val="0"/>
              </a:spcAft>
              <a:buClr>
                <a:schemeClr val="dk1"/>
              </a:buClr>
              <a:buSzPts val="1400"/>
              <a:buFont typeface="DM Sans"/>
              <a:buNone/>
              <a:defRPr sz="1500" b="0" i="0" u="none" strike="noStrike" cap="none">
                <a:solidFill>
                  <a:schemeClr val="dk1"/>
                </a:solidFill>
                <a:latin typeface="DM Sans"/>
                <a:ea typeface="DM Sans"/>
                <a:cs typeface="DM Sans"/>
                <a:sym typeface="DM Sans"/>
              </a:defRPr>
            </a:lvl2pPr>
            <a:lvl3pPr marL="685800" marR="0" lvl="2" indent="0" algn="ctr" rtl="0">
              <a:lnSpc>
                <a:spcPct val="115000"/>
              </a:lnSpc>
              <a:spcBef>
                <a:spcPts val="0"/>
              </a:spcBef>
              <a:spcAft>
                <a:spcPts val="0"/>
              </a:spcAft>
              <a:buClr>
                <a:schemeClr val="dk1"/>
              </a:buClr>
              <a:buSzPts val="1400"/>
              <a:buFont typeface="DM Sans"/>
              <a:buNone/>
              <a:defRPr sz="1350" b="0" i="0" u="none" strike="noStrike" cap="none">
                <a:solidFill>
                  <a:schemeClr val="dk1"/>
                </a:solidFill>
                <a:latin typeface="DM Sans"/>
                <a:ea typeface="DM Sans"/>
                <a:cs typeface="DM Sans"/>
                <a:sym typeface="DM Sans"/>
              </a:defRPr>
            </a:lvl3pPr>
            <a:lvl4pPr marL="1028700" marR="0" lvl="3"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4pPr>
            <a:lvl5pPr marL="1371600" marR="0" lvl="4"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5pPr>
            <a:lvl6pPr marL="1714500" marR="0" lvl="5"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6pPr>
            <a:lvl7pPr marL="2057400" marR="0" lvl="6"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7pPr>
            <a:lvl8pPr marL="2400300" marR="0" lvl="7"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8pPr>
            <a:lvl9pPr marL="2743200" marR="0" lvl="8"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9pPr>
          </a:lstStyle>
          <a:p>
            <a:pPr algn="r"/>
            <a:r>
              <a:rPr lang="ar-EG" sz="4400" b="1" dirty="0">
                <a:solidFill>
                  <a:srgbClr val="000000"/>
                </a:solidFill>
                <a:cs typeface="+mj-cs"/>
              </a:rPr>
              <a:t>المحتوى</a:t>
            </a:r>
            <a:endParaRPr lang="en-US" sz="4400" b="1" dirty="0">
              <a:solidFill>
                <a:srgbClr val="000000"/>
              </a:solidFill>
              <a:cs typeface="+mj-cs"/>
            </a:endParaRPr>
          </a:p>
        </p:txBody>
      </p:sp>
      <p:cxnSp>
        <p:nvCxnSpPr>
          <p:cNvPr id="12" name="Straight Connector 11">
            <a:extLst>
              <a:ext uri="{FF2B5EF4-FFF2-40B4-BE49-F238E27FC236}">
                <a16:creationId xmlns:a16="http://schemas.microsoft.com/office/drawing/2014/main" id="{F99D810B-C1AA-6D66-663A-5481ED2C3453}"/>
              </a:ext>
            </a:extLst>
          </p:cNvPr>
          <p:cNvCxnSpPr>
            <a:cxnSpLocks/>
          </p:cNvCxnSpPr>
          <p:nvPr/>
        </p:nvCxnSpPr>
        <p:spPr>
          <a:xfrm>
            <a:off x="3921663" y="-11575"/>
            <a:ext cx="0" cy="514350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B968DBB-FB62-55CF-EE02-189019A9CEF4}"/>
              </a:ext>
            </a:extLst>
          </p:cNvPr>
          <p:cNvSpPr/>
          <p:nvPr/>
        </p:nvSpPr>
        <p:spPr>
          <a:xfrm>
            <a:off x="3671309" y="743777"/>
            <a:ext cx="500709" cy="500709"/>
          </a:xfrm>
          <a:prstGeom prst="ellipse">
            <a:avLst/>
          </a:prstGeom>
          <a:solidFill>
            <a:schemeClr val="bg1"/>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5" name="Oval 14">
            <a:extLst>
              <a:ext uri="{FF2B5EF4-FFF2-40B4-BE49-F238E27FC236}">
                <a16:creationId xmlns:a16="http://schemas.microsoft.com/office/drawing/2014/main" id="{00133B2E-35D2-5CD0-C4D6-644FE4B458AC}"/>
              </a:ext>
            </a:extLst>
          </p:cNvPr>
          <p:cNvSpPr/>
          <p:nvPr/>
        </p:nvSpPr>
        <p:spPr>
          <a:xfrm>
            <a:off x="3671309" y="2363033"/>
            <a:ext cx="500709" cy="500709"/>
          </a:xfrm>
          <a:prstGeom prst="ellipse">
            <a:avLst/>
          </a:prstGeom>
          <a:solidFill>
            <a:schemeClr val="bg2"/>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 name="Oval 16">
            <a:extLst>
              <a:ext uri="{FF2B5EF4-FFF2-40B4-BE49-F238E27FC236}">
                <a16:creationId xmlns:a16="http://schemas.microsoft.com/office/drawing/2014/main" id="{19F6C9DE-5167-4656-985C-80B2527F84B5}"/>
              </a:ext>
            </a:extLst>
          </p:cNvPr>
          <p:cNvSpPr/>
          <p:nvPr/>
        </p:nvSpPr>
        <p:spPr>
          <a:xfrm>
            <a:off x="3671309" y="1553405"/>
            <a:ext cx="500709" cy="500709"/>
          </a:xfrm>
          <a:prstGeom prst="ellipse">
            <a:avLst/>
          </a:prstGeom>
          <a:solidFill>
            <a:schemeClr val="bg2">
              <a:lumMod val="60000"/>
              <a:lumOff val="40000"/>
            </a:schemeClr>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8" name="Oval 17">
            <a:extLst>
              <a:ext uri="{FF2B5EF4-FFF2-40B4-BE49-F238E27FC236}">
                <a16:creationId xmlns:a16="http://schemas.microsoft.com/office/drawing/2014/main" id="{02F88492-AF54-90AF-85F3-F74705D379ED}"/>
              </a:ext>
            </a:extLst>
          </p:cNvPr>
          <p:cNvSpPr/>
          <p:nvPr/>
        </p:nvSpPr>
        <p:spPr>
          <a:xfrm>
            <a:off x="3671309" y="3172661"/>
            <a:ext cx="500709" cy="500709"/>
          </a:xfrm>
          <a:prstGeom prst="ellipse">
            <a:avLst/>
          </a:prstGeom>
          <a:solidFill>
            <a:schemeClr val="bg2">
              <a:lumMod val="60000"/>
              <a:lumOff val="40000"/>
            </a:schemeClr>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descr="A white outline of a paper with a magnifying glass&#10;&#10;Description automatically generated">
            <a:extLst>
              <a:ext uri="{FF2B5EF4-FFF2-40B4-BE49-F238E27FC236}">
                <a16:creationId xmlns:a16="http://schemas.microsoft.com/office/drawing/2014/main" id="{BEFFEDA6-BBA9-0AC7-9B0D-9E6A092C8F05}"/>
              </a:ext>
            </a:extLst>
          </p:cNvPr>
          <p:cNvPicPr>
            <a:picLocks noChangeAspect="1"/>
          </p:cNvPicPr>
          <p:nvPr/>
        </p:nvPicPr>
        <p:blipFill>
          <a:blip r:embed="rId2">
            <a:alphaModFix amt="15000"/>
            <a:duotone>
              <a:prstClr val="black"/>
              <a:schemeClr val="accent1">
                <a:tint val="45000"/>
                <a:satMod val="400000"/>
              </a:schemeClr>
            </a:duotone>
          </a:blip>
          <a:stretch>
            <a:fillRect/>
          </a:stretch>
        </p:blipFill>
        <p:spPr>
          <a:xfrm>
            <a:off x="4994635" y="1240493"/>
            <a:ext cx="5195115" cy="5195115"/>
          </a:xfrm>
          <a:prstGeom prst="rect">
            <a:avLst/>
          </a:prstGeom>
        </p:spPr>
      </p:pic>
      <p:sp>
        <p:nvSpPr>
          <p:cNvPr id="6" name="Oval 5">
            <a:extLst>
              <a:ext uri="{FF2B5EF4-FFF2-40B4-BE49-F238E27FC236}">
                <a16:creationId xmlns:a16="http://schemas.microsoft.com/office/drawing/2014/main" id="{5570AAB7-F622-FBD1-6AC4-795A2DEC0E99}"/>
              </a:ext>
            </a:extLst>
          </p:cNvPr>
          <p:cNvSpPr/>
          <p:nvPr/>
        </p:nvSpPr>
        <p:spPr>
          <a:xfrm>
            <a:off x="3671309" y="3982289"/>
            <a:ext cx="500709" cy="500709"/>
          </a:xfrm>
          <a:prstGeom prst="ellipse">
            <a:avLst/>
          </a:prstGeom>
          <a:solidFill>
            <a:schemeClr val="bg1"/>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24093658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9E245-869F-B076-813B-9CA4CF5403DF}"/>
              </a:ext>
            </a:extLst>
          </p:cNvPr>
          <p:cNvSpPr/>
          <p:nvPr/>
        </p:nvSpPr>
        <p:spPr>
          <a:xfrm>
            <a:off x="745193" y="3170449"/>
            <a:ext cx="3176467" cy="73247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5C2E61D5-DE7A-E97C-E52B-A6D8F00A6F67}"/>
              </a:ext>
            </a:extLst>
          </p:cNvPr>
          <p:cNvSpPr txBox="1">
            <a:spLocks/>
          </p:cNvSpPr>
          <p:nvPr/>
        </p:nvSpPr>
        <p:spPr>
          <a:xfrm>
            <a:off x="369665" y="814273"/>
            <a:ext cx="3176467" cy="4726811"/>
          </a:xfrm>
          <a:prstGeom prst="rect">
            <a:avLst/>
          </a:prstGeom>
          <a:noFill/>
          <a:ln>
            <a:noFill/>
          </a:ln>
        </p:spPr>
        <p:txBody>
          <a:bodyPr spcFirstLastPara="1" vert="horz" wrap="square" lIns="68580" tIns="34290" rIns="68580" bIns="34290" rtlCol="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1400"/>
              <a:buFont typeface="DM Sans"/>
              <a:buNone/>
              <a:defRPr sz="1500" b="0" i="0" u="none" strike="noStrike" cap="none" spc="105" baseline="0">
                <a:solidFill>
                  <a:schemeClr val="tx2"/>
                </a:solidFill>
                <a:latin typeface="Tw Cen MT" panose="020B0602020104020603" pitchFamily="34" charset="77"/>
                <a:ea typeface="DM Sans"/>
                <a:cs typeface="DM Sans"/>
                <a:sym typeface="DM Sans"/>
              </a:defRPr>
            </a:lvl1pPr>
            <a:lvl2pPr marL="342900" marR="0" lvl="1" indent="0" algn="ctr" rtl="0">
              <a:lnSpc>
                <a:spcPct val="115000"/>
              </a:lnSpc>
              <a:spcBef>
                <a:spcPts val="0"/>
              </a:spcBef>
              <a:spcAft>
                <a:spcPts val="0"/>
              </a:spcAft>
              <a:buClr>
                <a:schemeClr val="dk1"/>
              </a:buClr>
              <a:buSzPts val="1400"/>
              <a:buFont typeface="DM Sans"/>
              <a:buNone/>
              <a:defRPr sz="1500" b="0" i="0" u="none" strike="noStrike" cap="none">
                <a:solidFill>
                  <a:schemeClr val="dk1"/>
                </a:solidFill>
                <a:latin typeface="DM Sans"/>
                <a:ea typeface="DM Sans"/>
                <a:cs typeface="DM Sans"/>
                <a:sym typeface="DM Sans"/>
              </a:defRPr>
            </a:lvl2pPr>
            <a:lvl3pPr marL="685800" marR="0" lvl="2" indent="0" algn="ctr" rtl="0">
              <a:lnSpc>
                <a:spcPct val="115000"/>
              </a:lnSpc>
              <a:spcBef>
                <a:spcPts val="0"/>
              </a:spcBef>
              <a:spcAft>
                <a:spcPts val="0"/>
              </a:spcAft>
              <a:buClr>
                <a:schemeClr val="dk1"/>
              </a:buClr>
              <a:buSzPts val="1400"/>
              <a:buFont typeface="DM Sans"/>
              <a:buNone/>
              <a:defRPr sz="1350" b="0" i="0" u="none" strike="noStrike" cap="none">
                <a:solidFill>
                  <a:schemeClr val="dk1"/>
                </a:solidFill>
                <a:latin typeface="DM Sans"/>
                <a:ea typeface="DM Sans"/>
                <a:cs typeface="DM Sans"/>
                <a:sym typeface="DM Sans"/>
              </a:defRPr>
            </a:lvl3pPr>
            <a:lvl4pPr marL="1028700" marR="0" lvl="3"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4pPr>
            <a:lvl5pPr marL="1371600" marR="0" lvl="4"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5pPr>
            <a:lvl6pPr marL="1714500" marR="0" lvl="5"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6pPr>
            <a:lvl7pPr marL="2057400" marR="0" lvl="6"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7pPr>
            <a:lvl8pPr marL="2400300" marR="0" lvl="7"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8pPr>
            <a:lvl9pPr marL="2743200" marR="0" lvl="8"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9pPr>
          </a:lstStyle>
          <a:p>
            <a:pPr algn="r" rtl="1"/>
            <a:r>
              <a:rPr lang="ar-EG" sz="2400" dirty="0">
                <a:solidFill>
                  <a:schemeClr val="bg2">
                    <a:lumMod val="20000"/>
                    <a:lumOff val="80000"/>
                  </a:schemeClr>
                </a:solidFill>
                <a:latin typeface="Times New Roman" panose="02020603050405020304" pitchFamily="18" charset="0"/>
                <a:cs typeface="Times New Roman" panose="02020603050405020304" pitchFamily="18" charset="0"/>
              </a:rPr>
              <a:t>ما هو الفحص المجتمعي</a:t>
            </a:r>
            <a:endParaRPr lang="en-US"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endParaRPr lang="ar-EG"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r>
              <a:rPr lang="ar-EG" sz="2400" dirty="0">
                <a:solidFill>
                  <a:schemeClr val="bg2">
                    <a:lumMod val="20000"/>
                    <a:lumOff val="80000"/>
                  </a:schemeClr>
                </a:solidFill>
                <a:latin typeface="Times New Roman" panose="02020603050405020304" pitchFamily="18" charset="0"/>
                <a:cs typeface="Times New Roman" panose="02020603050405020304" pitchFamily="18" charset="0"/>
              </a:rPr>
              <a:t>الذكاء الاصطناعي وفحص الصحة العامة</a:t>
            </a:r>
            <a:endParaRPr lang="en-US"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endParaRPr lang="en-US" sz="10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r>
              <a:rPr lang="ar-EG" sz="2400" dirty="0">
                <a:solidFill>
                  <a:schemeClr val="bg2">
                    <a:lumMod val="20000"/>
                    <a:lumOff val="80000"/>
                  </a:schemeClr>
                </a:solidFill>
                <a:latin typeface="Times New Roman" panose="02020603050405020304" pitchFamily="18" charset="0"/>
                <a:cs typeface="Times New Roman" panose="02020603050405020304" pitchFamily="18" charset="0"/>
              </a:rPr>
              <a:t>البيانات الضخمة </a:t>
            </a:r>
          </a:p>
          <a:p>
            <a:pPr algn="r" rtl="1"/>
            <a:endParaRPr lang="ar-EG"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r>
              <a:rPr lang="ar-EG" sz="2400" dirty="0">
                <a:solidFill>
                  <a:schemeClr val="bg1"/>
                </a:solidFill>
                <a:latin typeface="Times New Roman" panose="02020603050405020304" pitchFamily="18" charset="0"/>
                <a:cs typeface="Times New Roman" panose="02020603050405020304" pitchFamily="18" charset="0"/>
              </a:rPr>
              <a:t>الذكاء الاصطناعي و البيانات الضخمة</a:t>
            </a:r>
            <a:endParaRPr lang="en-US" sz="2400" dirty="0">
              <a:solidFill>
                <a:schemeClr val="bg1"/>
              </a:solidFill>
              <a:latin typeface="Times New Roman" panose="02020603050405020304" pitchFamily="18" charset="0"/>
              <a:cs typeface="Times New Roman" panose="02020603050405020304" pitchFamily="18" charset="0"/>
            </a:endParaRPr>
          </a:p>
          <a:p>
            <a:pPr algn="r" rtl="1"/>
            <a:endParaRPr lang="ar-EG" sz="10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r>
              <a:rPr lang="ar-EG" sz="2400" dirty="0">
                <a:solidFill>
                  <a:schemeClr val="bg2">
                    <a:lumMod val="20000"/>
                    <a:lumOff val="80000"/>
                  </a:schemeClr>
                </a:solidFill>
                <a:latin typeface="Times New Roman" panose="02020603050405020304" pitchFamily="18" charset="0"/>
                <a:cs typeface="Times New Roman" panose="02020603050405020304" pitchFamily="18" charset="0"/>
              </a:rPr>
              <a:t>نظم المعلومات الجغرافية</a:t>
            </a:r>
            <a:endParaRPr lang="en-US"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endParaRPr lang="ar-EG" sz="2400" dirty="0">
              <a:solidFill>
                <a:schemeClr val="bg2">
                  <a:lumMod val="20000"/>
                  <a:lumOff val="80000"/>
                </a:schemeClr>
              </a:solidFill>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8E6942B6-EEA8-61B0-D4FF-86E3CCE9D1C0}"/>
              </a:ext>
            </a:extLst>
          </p:cNvPr>
          <p:cNvSpPr txBox="1">
            <a:spLocks/>
          </p:cNvSpPr>
          <p:nvPr/>
        </p:nvSpPr>
        <p:spPr>
          <a:xfrm>
            <a:off x="5894150" y="212173"/>
            <a:ext cx="2231200" cy="12042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1400"/>
              <a:buFont typeface="DM Sans"/>
              <a:buNone/>
              <a:defRPr sz="1500" b="0" i="0" u="none" strike="noStrike" cap="none" spc="105" baseline="0">
                <a:solidFill>
                  <a:schemeClr val="tx2"/>
                </a:solidFill>
                <a:latin typeface="Tw Cen MT" panose="020B0602020104020603" pitchFamily="34" charset="77"/>
                <a:ea typeface="DM Sans"/>
                <a:cs typeface="DM Sans"/>
                <a:sym typeface="DM Sans"/>
              </a:defRPr>
            </a:lvl1pPr>
            <a:lvl2pPr marL="342900" marR="0" lvl="1" indent="0" algn="ctr" rtl="0">
              <a:lnSpc>
                <a:spcPct val="115000"/>
              </a:lnSpc>
              <a:spcBef>
                <a:spcPts val="0"/>
              </a:spcBef>
              <a:spcAft>
                <a:spcPts val="0"/>
              </a:spcAft>
              <a:buClr>
                <a:schemeClr val="dk1"/>
              </a:buClr>
              <a:buSzPts val="1400"/>
              <a:buFont typeface="DM Sans"/>
              <a:buNone/>
              <a:defRPr sz="1500" b="0" i="0" u="none" strike="noStrike" cap="none">
                <a:solidFill>
                  <a:schemeClr val="dk1"/>
                </a:solidFill>
                <a:latin typeface="DM Sans"/>
                <a:ea typeface="DM Sans"/>
                <a:cs typeface="DM Sans"/>
                <a:sym typeface="DM Sans"/>
              </a:defRPr>
            </a:lvl2pPr>
            <a:lvl3pPr marL="685800" marR="0" lvl="2" indent="0" algn="ctr" rtl="0">
              <a:lnSpc>
                <a:spcPct val="115000"/>
              </a:lnSpc>
              <a:spcBef>
                <a:spcPts val="0"/>
              </a:spcBef>
              <a:spcAft>
                <a:spcPts val="0"/>
              </a:spcAft>
              <a:buClr>
                <a:schemeClr val="dk1"/>
              </a:buClr>
              <a:buSzPts val="1400"/>
              <a:buFont typeface="DM Sans"/>
              <a:buNone/>
              <a:defRPr sz="1350" b="0" i="0" u="none" strike="noStrike" cap="none">
                <a:solidFill>
                  <a:schemeClr val="dk1"/>
                </a:solidFill>
                <a:latin typeface="DM Sans"/>
                <a:ea typeface="DM Sans"/>
                <a:cs typeface="DM Sans"/>
                <a:sym typeface="DM Sans"/>
              </a:defRPr>
            </a:lvl3pPr>
            <a:lvl4pPr marL="1028700" marR="0" lvl="3"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4pPr>
            <a:lvl5pPr marL="1371600" marR="0" lvl="4"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5pPr>
            <a:lvl6pPr marL="1714500" marR="0" lvl="5"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6pPr>
            <a:lvl7pPr marL="2057400" marR="0" lvl="6"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7pPr>
            <a:lvl8pPr marL="2400300" marR="0" lvl="7"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8pPr>
            <a:lvl9pPr marL="2743200" marR="0" lvl="8"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9pPr>
          </a:lstStyle>
          <a:p>
            <a:pPr algn="r"/>
            <a:r>
              <a:rPr lang="ar-EG" sz="4400" b="1" dirty="0">
                <a:solidFill>
                  <a:srgbClr val="000000"/>
                </a:solidFill>
                <a:cs typeface="+mj-cs"/>
              </a:rPr>
              <a:t>المحتوى</a:t>
            </a:r>
            <a:endParaRPr lang="en-US" sz="4400" b="1" dirty="0">
              <a:solidFill>
                <a:srgbClr val="000000"/>
              </a:solidFill>
              <a:cs typeface="+mj-cs"/>
            </a:endParaRPr>
          </a:p>
        </p:txBody>
      </p:sp>
      <p:cxnSp>
        <p:nvCxnSpPr>
          <p:cNvPr id="12" name="Straight Connector 11">
            <a:extLst>
              <a:ext uri="{FF2B5EF4-FFF2-40B4-BE49-F238E27FC236}">
                <a16:creationId xmlns:a16="http://schemas.microsoft.com/office/drawing/2014/main" id="{F99D810B-C1AA-6D66-663A-5481ED2C3453}"/>
              </a:ext>
            </a:extLst>
          </p:cNvPr>
          <p:cNvCxnSpPr>
            <a:cxnSpLocks/>
          </p:cNvCxnSpPr>
          <p:nvPr/>
        </p:nvCxnSpPr>
        <p:spPr>
          <a:xfrm>
            <a:off x="3921663" y="-11575"/>
            <a:ext cx="0" cy="514350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B968DBB-FB62-55CF-EE02-189019A9CEF4}"/>
              </a:ext>
            </a:extLst>
          </p:cNvPr>
          <p:cNvSpPr/>
          <p:nvPr/>
        </p:nvSpPr>
        <p:spPr>
          <a:xfrm>
            <a:off x="3671309" y="743777"/>
            <a:ext cx="500709" cy="500709"/>
          </a:xfrm>
          <a:prstGeom prst="ellipse">
            <a:avLst/>
          </a:prstGeom>
          <a:solidFill>
            <a:schemeClr val="bg1"/>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5" name="Oval 14">
            <a:extLst>
              <a:ext uri="{FF2B5EF4-FFF2-40B4-BE49-F238E27FC236}">
                <a16:creationId xmlns:a16="http://schemas.microsoft.com/office/drawing/2014/main" id="{00133B2E-35D2-5CD0-C4D6-644FE4B458AC}"/>
              </a:ext>
            </a:extLst>
          </p:cNvPr>
          <p:cNvSpPr/>
          <p:nvPr/>
        </p:nvSpPr>
        <p:spPr>
          <a:xfrm>
            <a:off x="3671309" y="2363033"/>
            <a:ext cx="500709" cy="500709"/>
          </a:xfrm>
          <a:prstGeom prst="ellipse">
            <a:avLst/>
          </a:prstGeom>
          <a:solidFill>
            <a:schemeClr val="bg1"/>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 name="Oval 16">
            <a:extLst>
              <a:ext uri="{FF2B5EF4-FFF2-40B4-BE49-F238E27FC236}">
                <a16:creationId xmlns:a16="http://schemas.microsoft.com/office/drawing/2014/main" id="{19F6C9DE-5167-4656-985C-80B2527F84B5}"/>
              </a:ext>
            </a:extLst>
          </p:cNvPr>
          <p:cNvSpPr/>
          <p:nvPr/>
        </p:nvSpPr>
        <p:spPr>
          <a:xfrm>
            <a:off x="3671309" y="1553405"/>
            <a:ext cx="500709" cy="500709"/>
          </a:xfrm>
          <a:prstGeom prst="ellipse">
            <a:avLst/>
          </a:prstGeom>
          <a:solidFill>
            <a:schemeClr val="bg2">
              <a:lumMod val="60000"/>
              <a:lumOff val="40000"/>
            </a:schemeClr>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8" name="Oval 17">
            <a:extLst>
              <a:ext uri="{FF2B5EF4-FFF2-40B4-BE49-F238E27FC236}">
                <a16:creationId xmlns:a16="http://schemas.microsoft.com/office/drawing/2014/main" id="{02F88492-AF54-90AF-85F3-F74705D379ED}"/>
              </a:ext>
            </a:extLst>
          </p:cNvPr>
          <p:cNvSpPr/>
          <p:nvPr/>
        </p:nvSpPr>
        <p:spPr>
          <a:xfrm>
            <a:off x="3671309" y="3172661"/>
            <a:ext cx="500709" cy="730265"/>
          </a:xfrm>
          <a:prstGeom prst="ellipse">
            <a:avLst/>
          </a:prstGeom>
          <a:solidFill>
            <a:schemeClr val="bg2"/>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descr="A white outline of a paper with a magnifying glass&#10;&#10;Description automatically generated">
            <a:extLst>
              <a:ext uri="{FF2B5EF4-FFF2-40B4-BE49-F238E27FC236}">
                <a16:creationId xmlns:a16="http://schemas.microsoft.com/office/drawing/2014/main" id="{BEFFEDA6-BBA9-0AC7-9B0D-9E6A092C8F05}"/>
              </a:ext>
            </a:extLst>
          </p:cNvPr>
          <p:cNvPicPr>
            <a:picLocks noChangeAspect="1"/>
          </p:cNvPicPr>
          <p:nvPr/>
        </p:nvPicPr>
        <p:blipFill>
          <a:blip r:embed="rId2">
            <a:alphaModFix amt="15000"/>
            <a:duotone>
              <a:prstClr val="black"/>
              <a:schemeClr val="accent1">
                <a:tint val="45000"/>
                <a:satMod val="400000"/>
              </a:schemeClr>
            </a:duotone>
          </a:blip>
          <a:stretch>
            <a:fillRect/>
          </a:stretch>
        </p:blipFill>
        <p:spPr>
          <a:xfrm>
            <a:off x="4994635" y="1240493"/>
            <a:ext cx="5195115" cy="5195115"/>
          </a:xfrm>
          <a:prstGeom prst="rect">
            <a:avLst/>
          </a:prstGeom>
        </p:spPr>
      </p:pic>
      <p:sp>
        <p:nvSpPr>
          <p:cNvPr id="6" name="Oval 5">
            <a:extLst>
              <a:ext uri="{FF2B5EF4-FFF2-40B4-BE49-F238E27FC236}">
                <a16:creationId xmlns:a16="http://schemas.microsoft.com/office/drawing/2014/main" id="{5570AAB7-F622-FBD1-6AC4-795A2DEC0E99}"/>
              </a:ext>
            </a:extLst>
          </p:cNvPr>
          <p:cNvSpPr/>
          <p:nvPr/>
        </p:nvSpPr>
        <p:spPr>
          <a:xfrm>
            <a:off x="3671309" y="3982289"/>
            <a:ext cx="500709" cy="500709"/>
          </a:xfrm>
          <a:prstGeom prst="ellipse">
            <a:avLst/>
          </a:prstGeom>
          <a:solidFill>
            <a:schemeClr val="bg1"/>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18569666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9E245-869F-B076-813B-9CA4CF5403DF}"/>
              </a:ext>
            </a:extLst>
          </p:cNvPr>
          <p:cNvSpPr/>
          <p:nvPr/>
        </p:nvSpPr>
        <p:spPr>
          <a:xfrm>
            <a:off x="624471" y="3980078"/>
            <a:ext cx="3297190" cy="50292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5C2E61D5-DE7A-E97C-E52B-A6D8F00A6F67}"/>
              </a:ext>
            </a:extLst>
          </p:cNvPr>
          <p:cNvSpPr txBox="1">
            <a:spLocks/>
          </p:cNvSpPr>
          <p:nvPr/>
        </p:nvSpPr>
        <p:spPr>
          <a:xfrm>
            <a:off x="369665" y="814273"/>
            <a:ext cx="3176467" cy="4726811"/>
          </a:xfrm>
          <a:prstGeom prst="rect">
            <a:avLst/>
          </a:prstGeom>
          <a:noFill/>
          <a:ln>
            <a:noFill/>
          </a:ln>
        </p:spPr>
        <p:txBody>
          <a:bodyPr spcFirstLastPara="1" vert="horz" wrap="square" lIns="68580" tIns="34290" rIns="68580" bIns="34290" rtlCol="0" anchor="t"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1400"/>
              <a:buFont typeface="DM Sans"/>
              <a:buNone/>
              <a:defRPr sz="1500" b="0" i="0" u="none" strike="noStrike" cap="none" spc="105" baseline="0">
                <a:solidFill>
                  <a:schemeClr val="tx2"/>
                </a:solidFill>
                <a:latin typeface="Tw Cen MT" panose="020B0602020104020603" pitchFamily="34" charset="77"/>
                <a:ea typeface="DM Sans"/>
                <a:cs typeface="DM Sans"/>
                <a:sym typeface="DM Sans"/>
              </a:defRPr>
            </a:lvl1pPr>
            <a:lvl2pPr marL="342900" marR="0" lvl="1" indent="0" algn="ctr" rtl="0">
              <a:lnSpc>
                <a:spcPct val="115000"/>
              </a:lnSpc>
              <a:spcBef>
                <a:spcPts val="0"/>
              </a:spcBef>
              <a:spcAft>
                <a:spcPts val="0"/>
              </a:spcAft>
              <a:buClr>
                <a:schemeClr val="dk1"/>
              </a:buClr>
              <a:buSzPts val="1400"/>
              <a:buFont typeface="DM Sans"/>
              <a:buNone/>
              <a:defRPr sz="1500" b="0" i="0" u="none" strike="noStrike" cap="none">
                <a:solidFill>
                  <a:schemeClr val="dk1"/>
                </a:solidFill>
                <a:latin typeface="DM Sans"/>
                <a:ea typeface="DM Sans"/>
                <a:cs typeface="DM Sans"/>
                <a:sym typeface="DM Sans"/>
              </a:defRPr>
            </a:lvl2pPr>
            <a:lvl3pPr marL="685800" marR="0" lvl="2" indent="0" algn="ctr" rtl="0">
              <a:lnSpc>
                <a:spcPct val="115000"/>
              </a:lnSpc>
              <a:spcBef>
                <a:spcPts val="0"/>
              </a:spcBef>
              <a:spcAft>
                <a:spcPts val="0"/>
              </a:spcAft>
              <a:buClr>
                <a:schemeClr val="dk1"/>
              </a:buClr>
              <a:buSzPts val="1400"/>
              <a:buFont typeface="DM Sans"/>
              <a:buNone/>
              <a:defRPr sz="1350" b="0" i="0" u="none" strike="noStrike" cap="none">
                <a:solidFill>
                  <a:schemeClr val="dk1"/>
                </a:solidFill>
                <a:latin typeface="DM Sans"/>
                <a:ea typeface="DM Sans"/>
                <a:cs typeface="DM Sans"/>
                <a:sym typeface="DM Sans"/>
              </a:defRPr>
            </a:lvl3pPr>
            <a:lvl4pPr marL="1028700" marR="0" lvl="3"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4pPr>
            <a:lvl5pPr marL="1371600" marR="0" lvl="4"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5pPr>
            <a:lvl6pPr marL="1714500" marR="0" lvl="5"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6pPr>
            <a:lvl7pPr marL="2057400" marR="0" lvl="6"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7pPr>
            <a:lvl8pPr marL="2400300" marR="0" lvl="7"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8pPr>
            <a:lvl9pPr marL="2743200" marR="0" lvl="8"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9pPr>
          </a:lstStyle>
          <a:p>
            <a:pPr algn="r" rtl="1"/>
            <a:r>
              <a:rPr lang="ar-EG" sz="2400" dirty="0">
                <a:solidFill>
                  <a:schemeClr val="bg2">
                    <a:lumMod val="20000"/>
                    <a:lumOff val="80000"/>
                  </a:schemeClr>
                </a:solidFill>
                <a:latin typeface="Times New Roman" panose="02020603050405020304" pitchFamily="18" charset="0"/>
                <a:cs typeface="Times New Roman" panose="02020603050405020304" pitchFamily="18" charset="0"/>
              </a:rPr>
              <a:t>ما هو الفحص المجتمعي</a:t>
            </a:r>
            <a:endParaRPr lang="en-US"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endParaRPr lang="ar-EG"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r>
              <a:rPr lang="ar-EG" sz="2400" dirty="0">
                <a:solidFill>
                  <a:schemeClr val="bg2">
                    <a:lumMod val="20000"/>
                    <a:lumOff val="80000"/>
                  </a:schemeClr>
                </a:solidFill>
                <a:latin typeface="Times New Roman" panose="02020603050405020304" pitchFamily="18" charset="0"/>
                <a:cs typeface="Times New Roman" panose="02020603050405020304" pitchFamily="18" charset="0"/>
              </a:rPr>
              <a:t>الذكاء الاصطناعي وفحص الصحة العامة</a:t>
            </a:r>
            <a:endParaRPr lang="en-US"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endParaRPr lang="en-US" sz="10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r>
              <a:rPr lang="ar-EG" sz="2400" dirty="0">
                <a:solidFill>
                  <a:schemeClr val="bg2">
                    <a:lumMod val="20000"/>
                    <a:lumOff val="80000"/>
                  </a:schemeClr>
                </a:solidFill>
                <a:latin typeface="Times New Roman" panose="02020603050405020304" pitchFamily="18" charset="0"/>
                <a:cs typeface="Times New Roman" panose="02020603050405020304" pitchFamily="18" charset="0"/>
              </a:rPr>
              <a:t>البيانات الضخمة </a:t>
            </a:r>
          </a:p>
          <a:p>
            <a:pPr algn="r" rtl="1"/>
            <a:endParaRPr lang="ar-EG"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r>
              <a:rPr lang="ar-EG" sz="2400" dirty="0">
                <a:solidFill>
                  <a:schemeClr val="bg2">
                    <a:lumMod val="20000"/>
                    <a:lumOff val="80000"/>
                  </a:schemeClr>
                </a:solidFill>
                <a:latin typeface="Times New Roman" panose="02020603050405020304" pitchFamily="18" charset="0"/>
                <a:cs typeface="Times New Roman" panose="02020603050405020304" pitchFamily="18" charset="0"/>
              </a:rPr>
              <a:t>الذكاء الاصطناعي و البيانات الضخمة</a:t>
            </a:r>
            <a:endParaRPr lang="en-US" sz="24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endParaRPr lang="ar-EG" sz="1000" dirty="0">
              <a:solidFill>
                <a:schemeClr val="bg2">
                  <a:lumMod val="20000"/>
                  <a:lumOff val="80000"/>
                </a:schemeClr>
              </a:solidFill>
              <a:latin typeface="Times New Roman" panose="02020603050405020304" pitchFamily="18" charset="0"/>
              <a:cs typeface="Times New Roman" panose="02020603050405020304" pitchFamily="18" charset="0"/>
            </a:endParaRPr>
          </a:p>
          <a:p>
            <a:pPr algn="r" rtl="1"/>
            <a:r>
              <a:rPr lang="ar-EG" sz="2400" dirty="0">
                <a:solidFill>
                  <a:schemeClr val="bg1"/>
                </a:solidFill>
                <a:latin typeface="Times New Roman" panose="02020603050405020304" pitchFamily="18" charset="0"/>
                <a:cs typeface="Times New Roman" panose="02020603050405020304" pitchFamily="18" charset="0"/>
              </a:rPr>
              <a:t>نظم المعلومات الجغرافية</a:t>
            </a:r>
            <a:endParaRPr lang="en-US" sz="2400" dirty="0">
              <a:solidFill>
                <a:schemeClr val="bg1"/>
              </a:solidFill>
              <a:latin typeface="Times New Roman" panose="02020603050405020304" pitchFamily="18" charset="0"/>
              <a:cs typeface="Times New Roman" panose="02020603050405020304" pitchFamily="18" charset="0"/>
            </a:endParaRPr>
          </a:p>
          <a:p>
            <a:pPr algn="r" rtl="1"/>
            <a:endParaRPr lang="ar-EG" sz="2400" dirty="0">
              <a:solidFill>
                <a:schemeClr val="bg2">
                  <a:lumMod val="20000"/>
                  <a:lumOff val="80000"/>
                </a:schemeClr>
              </a:solidFill>
              <a:latin typeface="Times New Roman" panose="02020603050405020304" pitchFamily="18" charset="0"/>
              <a:cs typeface="Times New Roman" panose="02020603050405020304" pitchFamily="18" charset="0"/>
            </a:endParaRPr>
          </a:p>
        </p:txBody>
      </p:sp>
      <p:sp>
        <p:nvSpPr>
          <p:cNvPr id="8" name="Subtitle 5">
            <a:extLst>
              <a:ext uri="{FF2B5EF4-FFF2-40B4-BE49-F238E27FC236}">
                <a16:creationId xmlns:a16="http://schemas.microsoft.com/office/drawing/2014/main" id="{8E6942B6-EEA8-61B0-D4FF-86E3CCE9D1C0}"/>
              </a:ext>
            </a:extLst>
          </p:cNvPr>
          <p:cNvSpPr txBox="1">
            <a:spLocks/>
          </p:cNvSpPr>
          <p:nvPr/>
        </p:nvSpPr>
        <p:spPr>
          <a:xfrm>
            <a:off x="5894150" y="212173"/>
            <a:ext cx="2231200" cy="12042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1400"/>
              <a:buFont typeface="DM Sans"/>
              <a:buNone/>
              <a:defRPr sz="1500" b="0" i="0" u="none" strike="noStrike" cap="none" spc="105" baseline="0">
                <a:solidFill>
                  <a:schemeClr val="tx2"/>
                </a:solidFill>
                <a:latin typeface="Tw Cen MT" panose="020B0602020104020603" pitchFamily="34" charset="77"/>
                <a:ea typeface="DM Sans"/>
                <a:cs typeface="DM Sans"/>
                <a:sym typeface="DM Sans"/>
              </a:defRPr>
            </a:lvl1pPr>
            <a:lvl2pPr marL="342900" marR="0" lvl="1" indent="0" algn="ctr" rtl="0">
              <a:lnSpc>
                <a:spcPct val="115000"/>
              </a:lnSpc>
              <a:spcBef>
                <a:spcPts val="0"/>
              </a:spcBef>
              <a:spcAft>
                <a:spcPts val="0"/>
              </a:spcAft>
              <a:buClr>
                <a:schemeClr val="dk1"/>
              </a:buClr>
              <a:buSzPts val="1400"/>
              <a:buFont typeface="DM Sans"/>
              <a:buNone/>
              <a:defRPr sz="1500" b="0" i="0" u="none" strike="noStrike" cap="none">
                <a:solidFill>
                  <a:schemeClr val="dk1"/>
                </a:solidFill>
                <a:latin typeface="DM Sans"/>
                <a:ea typeface="DM Sans"/>
                <a:cs typeface="DM Sans"/>
                <a:sym typeface="DM Sans"/>
              </a:defRPr>
            </a:lvl2pPr>
            <a:lvl3pPr marL="685800" marR="0" lvl="2" indent="0" algn="ctr" rtl="0">
              <a:lnSpc>
                <a:spcPct val="115000"/>
              </a:lnSpc>
              <a:spcBef>
                <a:spcPts val="0"/>
              </a:spcBef>
              <a:spcAft>
                <a:spcPts val="0"/>
              </a:spcAft>
              <a:buClr>
                <a:schemeClr val="dk1"/>
              </a:buClr>
              <a:buSzPts val="1400"/>
              <a:buFont typeface="DM Sans"/>
              <a:buNone/>
              <a:defRPr sz="1350" b="0" i="0" u="none" strike="noStrike" cap="none">
                <a:solidFill>
                  <a:schemeClr val="dk1"/>
                </a:solidFill>
                <a:latin typeface="DM Sans"/>
                <a:ea typeface="DM Sans"/>
                <a:cs typeface="DM Sans"/>
                <a:sym typeface="DM Sans"/>
              </a:defRPr>
            </a:lvl3pPr>
            <a:lvl4pPr marL="1028700" marR="0" lvl="3"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4pPr>
            <a:lvl5pPr marL="1371600" marR="0" lvl="4"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5pPr>
            <a:lvl6pPr marL="1714500" marR="0" lvl="5"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6pPr>
            <a:lvl7pPr marL="2057400" marR="0" lvl="6"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7pPr>
            <a:lvl8pPr marL="2400300" marR="0" lvl="7"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8pPr>
            <a:lvl9pPr marL="2743200" marR="0" lvl="8"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9pPr>
          </a:lstStyle>
          <a:p>
            <a:pPr algn="r"/>
            <a:r>
              <a:rPr lang="ar-EG" sz="4400" b="1" dirty="0">
                <a:solidFill>
                  <a:srgbClr val="000000"/>
                </a:solidFill>
                <a:cs typeface="+mj-cs"/>
              </a:rPr>
              <a:t>المحتوى</a:t>
            </a:r>
            <a:endParaRPr lang="en-US" sz="4400" b="1" dirty="0">
              <a:solidFill>
                <a:srgbClr val="000000"/>
              </a:solidFill>
              <a:cs typeface="+mj-cs"/>
            </a:endParaRPr>
          </a:p>
        </p:txBody>
      </p:sp>
      <p:cxnSp>
        <p:nvCxnSpPr>
          <p:cNvPr id="12" name="Straight Connector 11">
            <a:extLst>
              <a:ext uri="{FF2B5EF4-FFF2-40B4-BE49-F238E27FC236}">
                <a16:creationId xmlns:a16="http://schemas.microsoft.com/office/drawing/2014/main" id="{F99D810B-C1AA-6D66-663A-5481ED2C3453}"/>
              </a:ext>
            </a:extLst>
          </p:cNvPr>
          <p:cNvCxnSpPr>
            <a:cxnSpLocks/>
          </p:cNvCxnSpPr>
          <p:nvPr/>
        </p:nvCxnSpPr>
        <p:spPr>
          <a:xfrm>
            <a:off x="3921663" y="-11575"/>
            <a:ext cx="0" cy="514350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B968DBB-FB62-55CF-EE02-189019A9CEF4}"/>
              </a:ext>
            </a:extLst>
          </p:cNvPr>
          <p:cNvSpPr/>
          <p:nvPr/>
        </p:nvSpPr>
        <p:spPr>
          <a:xfrm>
            <a:off x="3671309" y="743777"/>
            <a:ext cx="500709" cy="500709"/>
          </a:xfrm>
          <a:prstGeom prst="ellipse">
            <a:avLst/>
          </a:prstGeom>
          <a:solidFill>
            <a:schemeClr val="bg1"/>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5" name="Oval 14">
            <a:extLst>
              <a:ext uri="{FF2B5EF4-FFF2-40B4-BE49-F238E27FC236}">
                <a16:creationId xmlns:a16="http://schemas.microsoft.com/office/drawing/2014/main" id="{00133B2E-35D2-5CD0-C4D6-644FE4B458AC}"/>
              </a:ext>
            </a:extLst>
          </p:cNvPr>
          <p:cNvSpPr/>
          <p:nvPr/>
        </p:nvSpPr>
        <p:spPr>
          <a:xfrm>
            <a:off x="3671309" y="2363033"/>
            <a:ext cx="500709" cy="500709"/>
          </a:xfrm>
          <a:prstGeom prst="ellipse">
            <a:avLst/>
          </a:prstGeom>
          <a:solidFill>
            <a:schemeClr val="bg1"/>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7" name="Oval 16">
            <a:extLst>
              <a:ext uri="{FF2B5EF4-FFF2-40B4-BE49-F238E27FC236}">
                <a16:creationId xmlns:a16="http://schemas.microsoft.com/office/drawing/2014/main" id="{19F6C9DE-5167-4656-985C-80B2527F84B5}"/>
              </a:ext>
            </a:extLst>
          </p:cNvPr>
          <p:cNvSpPr/>
          <p:nvPr/>
        </p:nvSpPr>
        <p:spPr>
          <a:xfrm>
            <a:off x="3671309" y="1553405"/>
            <a:ext cx="500709" cy="500709"/>
          </a:xfrm>
          <a:prstGeom prst="ellipse">
            <a:avLst/>
          </a:prstGeom>
          <a:solidFill>
            <a:schemeClr val="bg2">
              <a:lumMod val="60000"/>
              <a:lumOff val="40000"/>
            </a:schemeClr>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8" name="Oval 17">
            <a:extLst>
              <a:ext uri="{FF2B5EF4-FFF2-40B4-BE49-F238E27FC236}">
                <a16:creationId xmlns:a16="http://schemas.microsoft.com/office/drawing/2014/main" id="{02F88492-AF54-90AF-85F3-F74705D379ED}"/>
              </a:ext>
            </a:extLst>
          </p:cNvPr>
          <p:cNvSpPr/>
          <p:nvPr/>
        </p:nvSpPr>
        <p:spPr>
          <a:xfrm>
            <a:off x="3671309" y="3172661"/>
            <a:ext cx="500709" cy="500709"/>
          </a:xfrm>
          <a:prstGeom prst="ellipse">
            <a:avLst/>
          </a:prstGeom>
          <a:solidFill>
            <a:schemeClr val="bg2">
              <a:lumMod val="60000"/>
              <a:lumOff val="40000"/>
            </a:schemeClr>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descr="A white outline of a paper with a magnifying glass&#10;&#10;Description automatically generated">
            <a:extLst>
              <a:ext uri="{FF2B5EF4-FFF2-40B4-BE49-F238E27FC236}">
                <a16:creationId xmlns:a16="http://schemas.microsoft.com/office/drawing/2014/main" id="{BEFFEDA6-BBA9-0AC7-9B0D-9E6A092C8F05}"/>
              </a:ext>
            </a:extLst>
          </p:cNvPr>
          <p:cNvPicPr>
            <a:picLocks noChangeAspect="1"/>
          </p:cNvPicPr>
          <p:nvPr/>
        </p:nvPicPr>
        <p:blipFill>
          <a:blip r:embed="rId2">
            <a:alphaModFix amt="15000"/>
            <a:duotone>
              <a:prstClr val="black"/>
              <a:schemeClr val="accent1">
                <a:tint val="45000"/>
                <a:satMod val="400000"/>
              </a:schemeClr>
            </a:duotone>
          </a:blip>
          <a:stretch>
            <a:fillRect/>
          </a:stretch>
        </p:blipFill>
        <p:spPr>
          <a:xfrm>
            <a:off x="4994635" y="1240493"/>
            <a:ext cx="5195115" cy="5195115"/>
          </a:xfrm>
          <a:prstGeom prst="rect">
            <a:avLst/>
          </a:prstGeom>
        </p:spPr>
      </p:pic>
      <p:sp>
        <p:nvSpPr>
          <p:cNvPr id="6" name="Oval 5">
            <a:extLst>
              <a:ext uri="{FF2B5EF4-FFF2-40B4-BE49-F238E27FC236}">
                <a16:creationId xmlns:a16="http://schemas.microsoft.com/office/drawing/2014/main" id="{5570AAB7-F622-FBD1-6AC4-795A2DEC0E99}"/>
              </a:ext>
            </a:extLst>
          </p:cNvPr>
          <p:cNvSpPr/>
          <p:nvPr/>
        </p:nvSpPr>
        <p:spPr>
          <a:xfrm>
            <a:off x="3671309" y="3982289"/>
            <a:ext cx="500709" cy="500709"/>
          </a:xfrm>
          <a:prstGeom prst="ellipse">
            <a:avLst/>
          </a:prstGeom>
          <a:solidFill>
            <a:schemeClr val="bg2"/>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15718627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50361D-06DE-A261-9CAC-95306574FC41}"/>
              </a:ext>
            </a:extLst>
          </p:cNvPr>
          <p:cNvSpPr>
            <a:spLocks noGrp="1"/>
          </p:cNvSpPr>
          <p:nvPr>
            <p:ph type="sldNum" sz="quarter" idx="12"/>
          </p:nvPr>
        </p:nvSpPr>
        <p:spPr/>
        <p:txBody>
          <a:bodyPr/>
          <a:lstStyle/>
          <a:p>
            <a:fld id="{294A09A9-5501-47C1-A89A-A340965A2BE2}" type="slidenum">
              <a:rPr lang="en-US" smtClean="0"/>
              <a:pPr/>
              <a:t>8</a:t>
            </a:fld>
            <a:endParaRPr lang="en-US" dirty="0"/>
          </a:p>
        </p:txBody>
      </p:sp>
      <p:sp>
        <p:nvSpPr>
          <p:cNvPr id="8" name="Subtitle 5">
            <a:extLst>
              <a:ext uri="{FF2B5EF4-FFF2-40B4-BE49-F238E27FC236}">
                <a16:creationId xmlns:a16="http://schemas.microsoft.com/office/drawing/2014/main" id="{1AF06A0C-C6CE-56C6-7EFC-81E0DAA5C775}"/>
              </a:ext>
            </a:extLst>
          </p:cNvPr>
          <p:cNvSpPr txBox="1">
            <a:spLocks/>
          </p:cNvSpPr>
          <p:nvPr/>
        </p:nvSpPr>
        <p:spPr>
          <a:xfrm>
            <a:off x="306300" y="185386"/>
            <a:ext cx="801140" cy="807960"/>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1400"/>
              <a:buFont typeface="DM Sans"/>
              <a:buNone/>
              <a:defRPr sz="1500" b="0" i="0" u="none" strike="noStrike" cap="none" spc="105" baseline="0">
                <a:solidFill>
                  <a:schemeClr val="tx2"/>
                </a:solidFill>
                <a:latin typeface="Tw Cen MT" panose="020B0602020104020603" pitchFamily="34" charset="77"/>
                <a:ea typeface="DM Sans"/>
                <a:cs typeface="DM Sans"/>
                <a:sym typeface="DM Sans"/>
              </a:defRPr>
            </a:lvl1pPr>
            <a:lvl2pPr marL="342900" marR="0" lvl="1" indent="0" algn="ctr" rtl="0">
              <a:lnSpc>
                <a:spcPct val="115000"/>
              </a:lnSpc>
              <a:spcBef>
                <a:spcPts val="0"/>
              </a:spcBef>
              <a:spcAft>
                <a:spcPts val="0"/>
              </a:spcAft>
              <a:buClr>
                <a:schemeClr val="dk1"/>
              </a:buClr>
              <a:buSzPts val="1400"/>
              <a:buFont typeface="DM Sans"/>
              <a:buNone/>
              <a:defRPr sz="1500" b="0" i="0" u="none" strike="noStrike" cap="none">
                <a:solidFill>
                  <a:schemeClr val="dk1"/>
                </a:solidFill>
                <a:latin typeface="DM Sans"/>
                <a:ea typeface="DM Sans"/>
                <a:cs typeface="DM Sans"/>
                <a:sym typeface="DM Sans"/>
              </a:defRPr>
            </a:lvl2pPr>
            <a:lvl3pPr marL="685800" marR="0" lvl="2" indent="0" algn="ctr" rtl="0">
              <a:lnSpc>
                <a:spcPct val="115000"/>
              </a:lnSpc>
              <a:spcBef>
                <a:spcPts val="0"/>
              </a:spcBef>
              <a:spcAft>
                <a:spcPts val="0"/>
              </a:spcAft>
              <a:buClr>
                <a:schemeClr val="dk1"/>
              </a:buClr>
              <a:buSzPts val="1400"/>
              <a:buFont typeface="DM Sans"/>
              <a:buNone/>
              <a:defRPr sz="1350" b="0" i="0" u="none" strike="noStrike" cap="none">
                <a:solidFill>
                  <a:schemeClr val="dk1"/>
                </a:solidFill>
                <a:latin typeface="DM Sans"/>
                <a:ea typeface="DM Sans"/>
                <a:cs typeface="DM Sans"/>
                <a:sym typeface="DM Sans"/>
              </a:defRPr>
            </a:lvl3pPr>
            <a:lvl4pPr marL="1028700" marR="0" lvl="3"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4pPr>
            <a:lvl5pPr marL="1371600" marR="0" lvl="4"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5pPr>
            <a:lvl6pPr marL="1714500" marR="0" lvl="5"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6pPr>
            <a:lvl7pPr marL="2057400" marR="0" lvl="6"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7pPr>
            <a:lvl8pPr marL="2400300" marR="0" lvl="7"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8pPr>
            <a:lvl9pPr marL="2743200" marR="0" lvl="8"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9pPr>
          </a:lstStyle>
          <a:p>
            <a:endParaRPr lang="en-US" sz="4400" b="1" dirty="0">
              <a:solidFill>
                <a:schemeClr val="bg2"/>
              </a:solidFill>
              <a:latin typeface="Times New Roman" panose="02020603050405020304" pitchFamily="18" charset="0"/>
              <a:cs typeface="Times New Roman" panose="02020603050405020304" pitchFamily="18" charset="0"/>
            </a:endParaRPr>
          </a:p>
        </p:txBody>
      </p:sp>
      <p:sp>
        <p:nvSpPr>
          <p:cNvPr id="10" name="Title 4">
            <a:extLst>
              <a:ext uri="{FF2B5EF4-FFF2-40B4-BE49-F238E27FC236}">
                <a16:creationId xmlns:a16="http://schemas.microsoft.com/office/drawing/2014/main" id="{DDDB2195-603B-C48F-879D-CD5C4D8EF3A4}"/>
              </a:ext>
            </a:extLst>
          </p:cNvPr>
          <p:cNvSpPr txBox="1">
            <a:spLocks/>
          </p:cNvSpPr>
          <p:nvPr/>
        </p:nvSpPr>
        <p:spPr>
          <a:xfrm>
            <a:off x="2013995" y="1926000"/>
            <a:ext cx="6777602" cy="28412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Outfit"/>
              <a:buNone/>
              <a:defRPr sz="2400" b="1" i="0" u="none" strike="noStrike" cap="none">
                <a:solidFill>
                  <a:schemeClr val="dk1"/>
                </a:solidFill>
                <a:latin typeface="+mj-lt"/>
                <a:ea typeface="Outfit"/>
                <a:cs typeface="Outfit"/>
                <a:sym typeface="Outfit"/>
              </a:defRPr>
            </a:lvl1pPr>
            <a:lvl2pPr marR="0" lvl="1" algn="l" rtl="0">
              <a:lnSpc>
                <a:spcPct val="100000"/>
              </a:lnSpc>
              <a:spcBef>
                <a:spcPts val="0"/>
              </a:spcBef>
              <a:spcAft>
                <a:spcPts val="0"/>
              </a:spcAft>
              <a:buClr>
                <a:schemeClr val="dk1"/>
              </a:buClr>
              <a:buSzPts val="2400"/>
              <a:buFont typeface="Outfit Medium"/>
              <a:buNone/>
              <a:defRPr sz="2400" b="0" i="0" u="none" strike="noStrike" cap="none">
                <a:solidFill>
                  <a:schemeClr val="dk1"/>
                </a:solidFill>
                <a:latin typeface="Outfit Medium"/>
                <a:ea typeface="Outfit Medium"/>
                <a:cs typeface="Outfit Medium"/>
                <a:sym typeface="Outfit Medium"/>
              </a:defRPr>
            </a:lvl2pPr>
            <a:lvl3pPr marR="0" lvl="2" algn="l" rtl="0">
              <a:lnSpc>
                <a:spcPct val="100000"/>
              </a:lnSpc>
              <a:spcBef>
                <a:spcPts val="0"/>
              </a:spcBef>
              <a:spcAft>
                <a:spcPts val="0"/>
              </a:spcAft>
              <a:buClr>
                <a:schemeClr val="dk1"/>
              </a:buClr>
              <a:buSzPts val="2400"/>
              <a:buFont typeface="Outfit Medium"/>
              <a:buNone/>
              <a:defRPr sz="2400" b="0" i="0" u="none" strike="noStrike" cap="none">
                <a:solidFill>
                  <a:schemeClr val="dk1"/>
                </a:solidFill>
                <a:latin typeface="Outfit Medium"/>
                <a:ea typeface="Outfit Medium"/>
                <a:cs typeface="Outfit Medium"/>
                <a:sym typeface="Outfit Medium"/>
              </a:defRPr>
            </a:lvl3pPr>
            <a:lvl4pPr marR="0" lvl="3" algn="l" rtl="0">
              <a:lnSpc>
                <a:spcPct val="100000"/>
              </a:lnSpc>
              <a:spcBef>
                <a:spcPts val="0"/>
              </a:spcBef>
              <a:spcAft>
                <a:spcPts val="0"/>
              </a:spcAft>
              <a:buClr>
                <a:schemeClr val="dk1"/>
              </a:buClr>
              <a:buSzPts val="2400"/>
              <a:buFont typeface="Outfit Medium"/>
              <a:buNone/>
              <a:defRPr sz="2400" b="0" i="0" u="none" strike="noStrike" cap="none">
                <a:solidFill>
                  <a:schemeClr val="dk1"/>
                </a:solidFill>
                <a:latin typeface="Outfit Medium"/>
                <a:ea typeface="Outfit Medium"/>
                <a:cs typeface="Outfit Medium"/>
                <a:sym typeface="Outfit Medium"/>
              </a:defRPr>
            </a:lvl4pPr>
            <a:lvl5pPr marR="0" lvl="4" algn="l" rtl="0">
              <a:lnSpc>
                <a:spcPct val="100000"/>
              </a:lnSpc>
              <a:spcBef>
                <a:spcPts val="0"/>
              </a:spcBef>
              <a:spcAft>
                <a:spcPts val="0"/>
              </a:spcAft>
              <a:buClr>
                <a:schemeClr val="dk1"/>
              </a:buClr>
              <a:buSzPts val="2400"/>
              <a:buFont typeface="Outfit Medium"/>
              <a:buNone/>
              <a:defRPr sz="2400" b="0" i="0" u="none" strike="noStrike" cap="none">
                <a:solidFill>
                  <a:schemeClr val="dk1"/>
                </a:solidFill>
                <a:latin typeface="Outfit Medium"/>
                <a:ea typeface="Outfit Medium"/>
                <a:cs typeface="Outfit Medium"/>
                <a:sym typeface="Outfit Medium"/>
              </a:defRPr>
            </a:lvl5pPr>
            <a:lvl6pPr marR="0" lvl="5" algn="l" rtl="0">
              <a:lnSpc>
                <a:spcPct val="100000"/>
              </a:lnSpc>
              <a:spcBef>
                <a:spcPts val="0"/>
              </a:spcBef>
              <a:spcAft>
                <a:spcPts val="0"/>
              </a:spcAft>
              <a:buClr>
                <a:schemeClr val="dk1"/>
              </a:buClr>
              <a:buSzPts val="2400"/>
              <a:buFont typeface="Outfit Medium"/>
              <a:buNone/>
              <a:defRPr sz="2400" b="0" i="0" u="none" strike="noStrike" cap="none">
                <a:solidFill>
                  <a:schemeClr val="dk1"/>
                </a:solidFill>
                <a:latin typeface="Outfit Medium"/>
                <a:ea typeface="Outfit Medium"/>
                <a:cs typeface="Outfit Medium"/>
                <a:sym typeface="Outfit Medium"/>
              </a:defRPr>
            </a:lvl6pPr>
            <a:lvl7pPr marR="0" lvl="6" algn="l" rtl="0">
              <a:lnSpc>
                <a:spcPct val="100000"/>
              </a:lnSpc>
              <a:spcBef>
                <a:spcPts val="0"/>
              </a:spcBef>
              <a:spcAft>
                <a:spcPts val="0"/>
              </a:spcAft>
              <a:buClr>
                <a:schemeClr val="dk1"/>
              </a:buClr>
              <a:buSzPts val="2400"/>
              <a:buFont typeface="Outfit Medium"/>
              <a:buNone/>
              <a:defRPr sz="2400" b="0" i="0" u="none" strike="noStrike" cap="none">
                <a:solidFill>
                  <a:schemeClr val="dk1"/>
                </a:solidFill>
                <a:latin typeface="Outfit Medium"/>
                <a:ea typeface="Outfit Medium"/>
                <a:cs typeface="Outfit Medium"/>
                <a:sym typeface="Outfit Medium"/>
              </a:defRPr>
            </a:lvl7pPr>
            <a:lvl8pPr marR="0" lvl="7" algn="l" rtl="0">
              <a:lnSpc>
                <a:spcPct val="100000"/>
              </a:lnSpc>
              <a:spcBef>
                <a:spcPts val="0"/>
              </a:spcBef>
              <a:spcAft>
                <a:spcPts val="0"/>
              </a:spcAft>
              <a:buClr>
                <a:schemeClr val="dk1"/>
              </a:buClr>
              <a:buSzPts val="2400"/>
              <a:buFont typeface="Outfit Medium"/>
              <a:buNone/>
              <a:defRPr sz="2400" b="0" i="0" u="none" strike="noStrike" cap="none">
                <a:solidFill>
                  <a:schemeClr val="dk1"/>
                </a:solidFill>
                <a:latin typeface="Outfit Medium"/>
                <a:ea typeface="Outfit Medium"/>
                <a:cs typeface="Outfit Medium"/>
                <a:sym typeface="Outfit Medium"/>
              </a:defRPr>
            </a:lvl8pPr>
            <a:lvl9pPr marR="0" lvl="8" algn="l" rtl="0">
              <a:lnSpc>
                <a:spcPct val="100000"/>
              </a:lnSpc>
              <a:spcBef>
                <a:spcPts val="0"/>
              </a:spcBef>
              <a:spcAft>
                <a:spcPts val="0"/>
              </a:spcAft>
              <a:buClr>
                <a:schemeClr val="dk1"/>
              </a:buClr>
              <a:buSzPts val="2400"/>
              <a:buFont typeface="Outfit Medium"/>
              <a:buNone/>
              <a:defRPr sz="2400" b="0" i="0" u="none" strike="noStrike" cap="none">
                <a:solidFill>
                  <a:schemeClr val="dk1"/>
                </a:solidFill>
                <a:latin typeface="Outfit Medium"/>
                <a:ea typeface="Outfit Medium"/>
                <a:cs typeface="Outfit Medium"/>
                <a:sym typeface="Outfit Medium"/>
              </a:defRPr>
            </a:lvl9pPr>
          </a:lstStyle>
          <a:p>
            <a:pPr marL="0" marR="0" lvl="0" indent="0" algn="r" defTabSz="914400" rtl="1" eaLnBrk="1" fontAlgn="auto" latinLnBrk="0" hangingPunct="1">
              <a:lnSpc>
                <a:spcPct val="100000"/>
              </a:lnSpc>
              <a:spcBef>
                <a:spcPts val="0"/>
              </a:spcBef>
              <a:spcAft>
                <a:spcPts val="0"/>
              </a:spcAft>
              <a:buClr>
                <a:srgbClr val="384655"/>
              </a:buClr>
              <a:buSzPts val="2400"/>
              <a:buFont typeface="Outfit"/>
              <a:buNone/>
              <a:tabLst/>
              <a:defRPr/>
            </a:pPr>
            <a:r>
              <a:rPr kumimoji="0" lang="ar-EG" sz="1800" b="0" i="0" u="none" strike="noStrike" kern="0" cap="none" spc="0" normalizeH="0" baseline="0" noProof="0" dirty="0">
                <a:ln>
                  <a:noFill/>
                </a:ln>
                <a:solidFill>
                  <a:srgbClr val="000000"/>
                </a:solidFill>
                <a:effectLst/>
                <a:uLnTx/>
                <a:uFillTx/>
                <a:latin typeface="Times New Roman" panose="02020603050405020304" pitchFamily="18" charset="0"/>
                <a:ea typeface="Amiri" panose="00000500000000000000" pitchFamily="2" charset="-78"/>
                <a:cs typeface="Times New Roman" panose="02020603050405020304" pitchFamily="18" charset="0"/>
                <a:sym typeface="Outfit"/>
              </a:rPr>
              <a:t>لقد أحدث الذكاء الاصطناعي</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miri" panose="00000500000000000000" pitchFamily="2" charset="-78"/>
                <a:cs typeface="Times New Roman" panose="02020603050405020304" pitchFamily="18" charset="0"/>
                <a:sym typeface="Outfit"/>
              </a:rPr>
              <a:t> (AI) </a:t>
            </a:r>
            <a:r>
              <a:rPr kumimoji="0" lang="ar-EG" sz="1800" b="0" i="0" u="none" strike="noStrike" kern="0" cap="none" spc="0" normalizeH="0" baseline="0" noProof="0" dirty="0">
                <a:ln>
                  <a:noFill/>
                </a:ln>
                <a:solidFill>
                  <a:srgbClr val="000000"/>
                </a:solidFill>
                <a:effectLst/>
                <a:uLnTx/>
                <a:uFillTx/>
                <a:latin typeface="Times New Roman" panose="02020603050405020304" pitchFamily="18" charset="0"/>
                <a:ea typeface="Amiri" panose="00000500000000000000" pitchFamily="2" charset="-78"/>
                <a:cs typeface="Times New Roman" panose="02020603050405020304" pitchFamily="18" charset="0"/>
                <a:sym typeface="Outfit"/>
              </a:rPr>
              <a:t>تحولاً كبيرا في العديد من جوانب حياتنا، ولكن استخداماته </a:t>
            </a:r>
            <a:r>
              <a:rPr kumimoji="0" lang="ar-EG" sz="1800" b="0" i="0" u="none" strike="noStrike" kern="0" cap="none" spc="0" normalizeH="0" baseline="0" noProof="0" dirty="0" err="1">
                <a:ln>
                  <a:noFill/>
                </a:ln>
                <a:solidFill>
                  <a:srgbClr val="000000"/>
                </a:solidFill>
                <a:effectLst/>
                <a:uLnTx/>
                <a:uFillTx/>
                <a:latin typeface="Times New Roman" panose="02020603050405020304" pitchFamily="18" charset="0"/>
                <a:ea typeface="Amiri" panose="00000500000000000000" pitchFamily="2" charset="-78"/>
                <a:cs typeface="Times New Roman" panose="02020603050405020304" pitchFamily="18" charset="0"/>
                <a:sym typeface="Outfit"/>
              </a:rPr>
              <a:t>فيالفحص</a:t>
            </a:r>
            <a:r>
              <a:rPr kumimoji="0" lang="ar-EG" sz="1800" b="0" i="0" u="none" strike="noStrike" kern="0" cap="none" spc="0" normalizeH="0" baseline="0" noProof="0" dirty="0">
                <a:ln>
                  <a:noFill/>
                </a:ln>
                <a:solidFill>
                  <a:srgbClr val="000000"/>
                </a:solidFill>
                <a:effectLst/>
                <a:uLnTx/>
                <a:uFillTx/>
                <a:latin typeface="Times New Roman" panose="02020603050405020304" pitchFamily="18" charset="0"/>
                <a:ea typeface="Amiri" panose="00000500000000000000" pitchFamily="2" charset="-78"/>
                <a:cs typeface="Times New Roman" panose="02020603050405020304" pitchFamily="18" charset="0"/>
                <a:sym typeface="Outfit"/>
              </a:rPr>
              <a:t> المجتمعي كان لها تأثيرات عميقة بشكل خاص. مما أتاح الفرصة لمنظمات الصحة العامة </a:t>
            </a:r>
            <a:r>
              <a:rPr kumimoji="0" lang="ar-EG" sz="1800" i="0" u="none" strike="noStrike" kern="0" cap="none" spc="0" normalizeH="0" baseline="0" noProof="0" dirty="0">
                <a:ln>
                  <a:noFill/>
                </a:ln>
                <a:solidFill>
                  <a:srgbClr val="FF0000"/>
                </a:solidFill>
                <a:effectLst/>
                <a:uLnTx/>
                <a:uFillTx/>
                <a:latin typeface="Times New Roman" panose="02020603050405020304" pitchFamily="18" charset="0"/>
                <a:ea typeface="Amiri" panose="00000500000000000000" pitchFamily="2" charset="-78"/>
                <a:cs typeface="Times New Roman" panose="02020603050405020304" pitchFamily="18" charset="0"/>
                <a:sym typeface="Outfit"/>
              </a:rPr>
              <a:t>تحديد الأفراد المعرضين للخطر </a:t>
            </a:r>
            <a:r>
              <a:rPr kumimoji="0" lang="ar-EG" sz="1800" b="0" i="0" u="none" strike="noStrike" kern="0" cap="none" spc="0" normalizeH="0" baseline="0" noProof="0" dirty="0">
                <a:ln>
                  <a:noFill/>
                </a:ln>
                <a:solidFill>
                  <a:srgbClr val="000000"/>
                </a:solidFill>
                <a:effectLst/>
                <a:uLnTx/>
                <a:uFillTx/>
                <a:latin typeface="Times New Roman" panose="02020603050405020304" pitchFamily="18" charset="0"/>
                <a:ea typeface="Amiri" panose="00000500000000000000" pitchFamily="2" charset="-78"/>
                <a:cs typeface="Times New Roman" panose="02020603050405020304" pitchFamily="18" charset="0"/>
                <a:sym typeface="Outfit"/>
              </a:rPr>
              <a:t>بشكل أفضل، وإدارة الموارد، وتعزيز صحة السكان من خلال استخدام تطبيقات الذكاء الاصطناعي</a:t>
            </a:r>
            <a: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miri" panose="00000500000000000000" pitchFamily="2" charset="-78"/>
                <a:cs typeface="Times New Roman" panose="02020603050405020304" pitchFamily="18" charset="0"/>
                <a:sym typeface="Outfit"/>
              </a:rPr>
              <a:t>(AI) </a:t>
            </a:r>
            <a:r>
              <a:rPr kumimoji="0" lang="ar-EG" sz="1800" b="0" i="0" u="none" strike="noStrike" kern="0" cap="none" spc="0" normalizeH="0" baseline="0" noProof="0" dirty="0">
                <a:ln>
                  <a:noFill/>
                </a:ln>
                <a:solidFill>
                  <a:srgbClr val="000000"/>
                </a:solidFill>
                <a:effectLst/>
                <a:uLnTx/>
                <a:uFillTx/>
                <a:latin typeface="Times New Roman" panose="02020603050405020304" pitchFamily="18" charset="0"/>
                <a:ea typeface="Amiri" panose="00000500000000000000" pitchFamily="2" charset="-78"/>
                <a:cs typeface="Times New Roman" panose="02020603050405020304" pitchFamily="18" charset="0"/>
                <a:sym typeface="Outfit"/>
              </a:rPr>
              <a:t>المتعددة .</a:t>
            </a:r>
            <a:br>
              <a:rPr kumimoji="0" lang="ar-SA" sz="1800" b="0" i="0" u="none" strike="noStrike" kern="0" cap="none" spc="0" normalizeH="0" baseline="0" noProof="0" dirty="0">
                <a:ln>
                  <a:noFill/>
                </a:ln>
                <a:solidFill>
                  <a:srgbClr val="000000"/>
                </a:solidFill>
                <a:effectLst/>
                <a:uLnTx/>
                <a:uFillTx/>
                <a:latin typeface="Times New Roman" panose="02020603050405020304" pitchFamily="18" charset="0"/>
                <a:ea typeface="Amiri" panose="00000500000000000000" pitchFamily="2" charset="-78"/>
                <a:cs typeface="Times New Roman" panose="02020603050405020304" pitchFamily="18" charset="0"/>
                <a:sym typeface="Outfit"/>
              </a:rPr>
            </a:br>
            <a:br>
              <a:rPr kumimoji="0" lang="en-US" sz="1800" b="0" i="0" u="none" strike="noStrike" kern="0" cap="none" spc="0" normalizeH="0" baseline="0" noProof="0" dirty="0">
                <a:ln>
                  <a:noFill/>
                </a:ln>
                <a:solidFill>
                  <a:srgbClr val="000000"/>
                </a:solidFill>
                <a:effectLst/>
                <a:uLnTx/>
                <a:uFillTx/>
                <a:latin typeface="Times New Roman" panose="02020603050405020304" pitchFamily="18" charset="0"/>
                <a:ea typeface="Amiri" panose="00000500000000000000" pitchFamily="2" charset="-78"/>
                <a:cs typeface="Times New Roman" panose="02020603050405020304" pitchFamily="18" charset="0"/>
                <a:sym typeface="Outfit"/>
              </a:rPr>
            </a:br>
            <a:endParaRPr kumimoji="0" lang="ar-EG" sz="1800" b="0" i="0" u="none" strike="noStrike" kern="0" cap="none" spc="0" normalizeH="0" baseline="0" noProof="0" dirty="0">
              <a:ln>
                <a:noFill/>
              </a:ln>
              <a:solidFill>
                <a:srgbClr val="000000"/>
              </a:solidFill>
              <a:effectLst/>
              <a:uLnTx/>
              <a:uFillTx/>
              <a:latin typeface="Times New Roman" panose="02020603050405020304" pitchFamily="18" charset="0"/>
              <a:ea typeface="Amiri" panose="00000500000000000000" pitchFamily="2" charset="-78"/>
              <a:cs typeface="Times New Roman" panose="02020603050405020304" pitchFamily="18" charset="0"/>
              <a:sym typeface="Outfit"/>
            </a:endParaRPr>
          </a:p>
        </p:txBody>
      </p:sp>
      <p:sp>
        <p:nvSpPr>
          <p:cNvPr id="11" name="Subtitle 5">
            <a:extLst>
              <a:ext uri="{FF2B5EF4-FFF2-40B4-BE49-F238E27FC236}">
                <a16:creationId xmlns:a16="http://schemas.microsoft.com/office/drawing/2014/main" id="{84BE34FB-B3C6-87D5-0CED-2FC266BBC400}"/>
              </a:ext>
            </a:extLst>
          </p:cNvPr>
          <p:cNvSpPr txBox="1">
            <a:spLocks/>
          </p:cNvSpPr>
          <p:nvPr/>
        </p:nvSpPr>
        <p:spPr>
          <a:xfrm>
            <a:off x="6217920" y="589366"/>
            <a:ext cx="2231200" cy="12042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SzPts val="1400"/>
              <a:buFont typeface="DM Sans"/>
              <a:buNone/>
              <a:defRPr sz="1500" b="0" i="0" u="none" strike="noStrike" cap="none" spc="105" baseline="0">
                <a:solidFill>
                  <a:schemeClr val="tx2"/>
                </a:solidFill>
                <a:latin typeface="Tw Cen MT" panose="020B0602020104020603" pitchFamily="34" charset="77"/>
                <a:ea typeface="DM Sans"/>
                <a:cs typeface="DM Sans"/>
                <a:sym typeface="DM Sans"/>
              </a:defRPr>
            </a:lvl1pPr>
            <a:lvl2pPr marL="342900" marR="0" lvl="1" indent="0" algn="ctr" rtl="0">
              <a:lnSpc>
                <a:spcPct val="115000"/>
              </a:lnSpc>
              <a:spcBef>
                <a:spcPts val="0"/>
              </a:spcBef>
              <a:spcAft>
                <a:spcPts val="0"/>
              </a:spcAft>
              <a:buClr>
                <a:schemeClr val="dk1"/>
              </a:buClr>
              <a:buSzPts val="1400"/>
              <a:buFont typeface="DM Sans"/>
              <a:buNone/>
              <a:defRPr sz="1500" b="0" i="0" u="none" strike="noStrike" cap="none">
                <a:solidFill>
                  <a:schemeClr val="dk1"/>
                </a:solidFill>
                <a:latin typeface="DM Sans"/>
                <a:ea typeface="DM Sans"/>
                <a:cs typeface="DM Sans"/>
                <a:sym typeface="DM Sans"/>
              </a:defRPr>
            </a:lvl2pPr>
            <a:lvl3pPr marL="685800" marR="0" lvl="2" indent="0" algn="ctr" rtl="0">
              <a:lnSpc>
                <a:spcPct val="115000"/>
              </a:lnSpc>
              <a:spcBef>
                <a:spcPts val="0"/>
              </a:spcBef>
              <a:spcAft>
                <a:spcPts val="0"/>
              </a:spcAft>
              <a:buClr>
                <a:schemeClr val="dk1"/>
              </a:buClr>
              <a:buSzPts val="1400"/>
              <a:buFont typeface="DM Sans"/>
              <a:buNone/>
              <a:defRPr sz="1350" b="0" i="0" u="none" strike="noStrike" cap="none">
                <a:solidFill>
                  <a:schemeClr val="dk1"/>
                </a:solidFill>
                <a:latin typeface="DM Sans"/>
                <a:ea typeface="DM Sans"/>
                <a:cs typeface="DM Sans"/>
                <a:sym typeface="DM Sans"/>
              </a:defRPr>
            </a:lvl3pPr>
            <a:lvl4pPr marL="1028700" marR="0" lvl="3"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4pPr>
            <a:lvl5pPr marL="1371600" marR="0" lvl="4"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5pPr>
            <a:lvl6pPr marL="1714500" marR="0" lvl="5"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6pPr>
            <a:lvl7pPr marL="2057400" marR="0" lvl="6"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7pPr>
            <a:lvl8pPr marL="2400300" marR="0" lvl="7"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8pPr>
            <a:lvl9pPr marL="2743200" marR="0" lvl="8" indent="0" algn="ctr" rtl="0">
              <a:lnSpc>
                <a:spcPct val="115000"/>
              </a:lnSpc>
              <a:spcBef>
                <a:spcPts val="0"/>
              </a:spcBef>
              <a:spcAft>
                <a:spcPts val="0"/>
              </a:spcAft>
              <a:buClr>
                <a:schemeClr val="dk1"/>
              </a:buClr>
              <a:buSzPts val="1400"/>
              <a:buFont typeface="DM Sans"/>
              <a:buNone/>
              <a:defRPr sz="1200" b="0" i="0" u="none" strike="noStrike" cap="none">
                <a:solidFill>
                  <a:schemeClr val="dk1"/>
                </a:solidFill>
                <a:latin typeface="DM Sans"/>
                <a:ea typeface="DM Sans"/>
                <a:cs typeface="DM Sans"/>
                <a:sym typeface="DM Sans"/>
              </a:defRPr>
            </a:lvl9pPr>
          </a:lstStyle>
          <a:p>
            <a:pPr algn="r"/>
            <a:r>
              <a:rPr lang="ar-SA" sz="4400" b="1" dirty="0">
                <a:solidFill>
                  <a:srgbClr val="000000"/>
                </a:solidFill>
                <a:cs typeface="+mj-cs"/>
              </a:rPr>
              <a:t>المقدمة</a:t>
            </a:r>
            <a:endParaRPr lang="en-US" sz="4400" b="1" dirty="0">
              <a:solidFill>
                <a:srgbClr val="000000"/>
              </a:solidFill>
              <a:cs typeface="+mj-cs"/>
            </a:endParaRPr>
          </a:p>
        </p:txBody>
      </p:sp>
      <p:cxnSp>
        <p:nvCxnSpPr>
          <p:cNvPr id="15" name="Straight Connector 14">
            <a:extLst>
              <a:ext uri="{FF2B5EF4-FFF2-40B4-BE49-F238E27FC236}">
                <a16:creationId xmlns:a16="http://schemas.microsoft.com/office/drawing/2014/main" id="{DA181A9E-0DCF-967E-087C-119F3ADBB917}"/>
              </a:ext>
            </a:extLst>
          </p:cNvPr>
          <p:cNvCxnSpPr>
            <a:cxnSpLocks/>
          </p:cNvCxnSpPr>
          <p:nvPr/>
        </p:nvCxnSpPr>
        <p:spPr>
          <a:xfrm flipH="1">
            <a:off x="576894" y="-393539"/>
            <a:ext cx="1437101" cy="601083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602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51"/>
          <p:cNvSpPr txBox="1">
            <a:spLocks noGrp="1"/>
          </p:cNvSpPr>
          <p:nvPr>
            <p:ph type="title"/>
          </p:nvPr>
        </p:nvSpPr>
        <p:spPr>
          <a:xfrm>
            <a:off x="4495158" y="2834714"/>
            <a:ext cx="3170976" cy="1098000"/>
          </a:xfrm>
          <a:prstGeom prst="rect">
            <a:avLst/>
          </a:prstGeom>
          <a:solidFill>
            <a:schemeClr val="bg2"/>
          </a:solidFill>
        </p:spPr>
        <p:txBody>
          <a:bodyPr spcFirstLastPara="1" wrap="square" lIns="91425" tIns="91425" rIns="91425" bIns="91425" anchor="b" anchorCtr="0">
            <a:noAutofit/>
          </a:bodyPr>
          <a:lstStyle/>
          <a:p>
            <a:pPr marL="0" lvl="0" indent="0" algn="r" rtl="1">
              <a:spcBef>
                <a:spcPts val="0"/>
              </a:spcBef>
              <a:spcAft>
                <a:spcPts val="0"/>
              </a:spcAft>
              <a:buNone/>
            </a:pPr>
            <a:r>
              <a:rPr lang="en-US" dirty="0">
                <a:solidFill>
                  <a:schemeClr val="bg1"/>
                </a:solidFill>
                <a:cs typeface="+mj-cs"/>
              </a:rPr>
              <a:t> $274</a:t>
            </a:r>
            <a:r>
              <a:rPr lang="ar-EG" dirty="0">
                <a:solidFill>
                  <a:schemeClr val="bg1"/>
                </a:solidFill>
                <a:cs typeface="+mj-cs"/>
              </a:rPr>
              <a:t>مليار</a:t>
            </a:r>
            <a:endParaRPr dirty="0">
              <a:solidFill>
                <a:schemeClr val="bg1"/>
              </a:solidFill>
              <a:cs typeface="+mj-cs"/>
            </a:endParaRPr>
          </a:p>
        </p:txBody>
      </p:sp>
      <p:sp>
        <p:nvSpPr>
          <p:cNvPr id="672" name="Google Shape;672;p51"/>
          <p:cNvSpPr txBox="1">
            <a:spLocks noGrp="1"/>
          </p:cNvSpPr>
          <p:nvPr>
            <p:ph type="subTitle" idx="1"/>
          </p:nvPr>
        </p:nvSpPr>
        <p:spPr>
          <a:xfrm>
            <a:off x="4096505" y="1659086"/>
            <a:ext cx="4676100" cy="4971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EG" sz="2400" dirty="0">
                <a:cs typeface="+mj-cs"/>
              </a:rPr>
              <a:t>تبلغ قيمة السوق العالمية للبيانات الضخمة والتحليلات</a:t>
            </a:r>
            <a:endParaRPr sz="2400" dirty="0">
              <a:cs typeface="+mj-cs"/>
            </a:endParaRPr>
          </a:p>
        </p:txBody>
      </p:sp>
      <p:grpSp>
        <p:nvGrpSpPr>
          <p:cNvPr id="673" name="Google Shape;673;p51"/>
          <p:cNvGrpSpPr/>
          <p:nvPr/>
        </p:nvGrpSpPr>
        <p:grpSpPr>
          <a:xfrm flipH="1">
            <a:off x="-522183" y="-250537"/>
            <a:ext cx="4444057" cy="5644574"/>
            <a:chOff x="4992697" y="-286865"/>
            <a:chExt cx="4407549" cy="5644574"/>
          </a:xfrm>
        </p:grpSpPr>
        <p:sp>
          <p:nvSpPr>
            <p:cNvPr id="674" name="Google Shape;674;p51"/>
            <p:cNvSpPr/>
            <p:nvPr/>
          </p:nvSpPr>
          <p:spPr>
            <a:xfrm rot="10800000" flipH="1">
              <a:off x="4992697" y="291665"/>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1"/>
            <p:cNvSpPr/>
            <p:nvPr/>
          </p:nvSpPr>
          <p:spPr>
            <a:xfrm>
              <a:off x="8071114" y="539491"/>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1"/>
            <p:cNvSpPr/>
            <p:nvPr/>
          </p:nvSpPr>
          <p:spPr>
            <a:xfrm>
              <a:off x="7651709" y="1011328"/>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9FCBFD">
                <a:alpha val="4114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51"/>
            <p:cNvSpPr/>
            <p:nvPr/>
          </p:nvSpPr>
          <p:spPr>
            <a:xfrm>
              <a:off x="5986858" y="1427472"/>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dk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1"/>
            <p:cNvSpPr/>
            <p:nvPr/>
          </p:nvSpPr>
          <p:spPr>
            <a:xfrm>
              <a:off x="5977008" y="917228"/>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AFC7FF">
                <a:alpha val="2500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1"/>
            <p:cNvSpPr/>
            <p:nvPr/>
          </p:nvSpPr>
          <p:spPr>
            <a:xfrm>
              <a:off x="6497889" y="-286865"/>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1"/>
            <p:cNvSpPr/>
            <p:nvPr/>
          </p:nvSpPr>
          <p:spPr>
            <a:xfrm>
              <a:off x="6851641" y="127277"/>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68DAF8">
                <a:alpha val="3418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1"/>
            <p:cNvSpPr/>
            <p:nvPr/>
          </p:nvSpPr>
          <p:spPr>
            <a:xfrm rot="10800000" flipH="1">
              <a:off x="5906612" y="3093578"/>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1"/>
            <p:cNvSpPr/>
            <p:nvPr/>
          </p:nvSpPr>
          <p:spPr>
            <a:xfrm rot="10800000" flipH="1">
              <a:off x="6299730" y="4389588"/>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dk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1"/>
            <p:cNvSpPr/>
            <p:nvPr/>
          </p:nvSpPr>
          <p:spPr>
            <a:xfrm rot="10800000" flipH="1">
              <a:off x="5389322" y="-89335"/>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AFC7FF">
                <a:alpha val="2500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51"/>
            <p:cNvSpPr/>
            <p:nvPr/>
          </p:nvSpPr>
          <p:spPr>
            <a:xfrm rot="10800000" flipH="1">
              <a:off x="6709330" y="3947400"/>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68DAF8">
                <a:alpha val="3418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51"/>
            <p:cNvSpPr/>
            <p:nvPr/>
          </p:nvSpPr>
          <p:spPr>
            <a:xfrm>
              <a:off x="8175333" y="2297976"/>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lt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1"/>
            <p:cNvSpPr/>
            <p:nvPr/>
          </p:nvSpPr>
          <p:spPr>
            <a:xfrm>
              <a:off x="8561535" y="1813363"/>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9FCBFD">
                <a:alpha val="4114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1"/>
            <p:cNvSpPr/>
            <p:nvPr/>
          </p:nvSpPr>
          <p:spPr>
            <a:xfrm rot="10800000" flipH="1">
              <a:off x="7336612" y="3014153"/>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chemeClr val="accen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1"/>
            <p:cNvSpPr/>
            <p:nvPr/>
          </p:nvSpPr>
          <p:spPr>
            <a:xfrm rot="10800000" flipH="1">
              <a:off x="7744755" y="3486475"/>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68DAF8">
                <a:alpha val="3418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51"/>
            <p:cNvSpPr/>
            <p:nvPr/>
          </p:nvSpPr>
          <p:spPr>
            <a:xfrm rot="10800000" flipH="1">
              <a:off x="5461012" y="2636766"/>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9FCBFD">
                <a:alpha val="4114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1"/>
            <p:cNvSpPr/>
            <p:nvPr/>
          </p:nvSpPr>
          <p:spPr>
            <a:xfrm>
              <a:off x="6643161" y="1830265"/>
              <a:ext cx="838710" cy="968121"/>
            </a:xfrm>
            <a:custGeom>
              <a:avLst/>
              <a:gdLst/>
              <a:ahLst/>
              <a:cxnLst/>
              <a:rect l="l" t="t" r="r" b="b"/>
              <a:pathLst>
                <a:path w="181539" h="209550" extrusionOk="0">
                  <a:moveTo>
                    <a:pt x="90694" y="0"/>
                  </a:moveTo>
                  <a:lnTo>
                    <a:pt x="0" y="52388"/>
                  </a:lnTo>
                  <a:lnTo>
                    <a:pt x="0" y="157163"/>
                  </a:lnTo>
                  <a:lnTo>
                    <a:pt x="90694" y="209550"/>
                  </a:lnTo>
                  <a:lnTo>
                    <a:pt x="181539" y="157163"/>
                  </a:lnTo>
                  <a:lnTo>
                    <a:pt x="181539" y="52388"/>
                  </a:lnTo>
                  <a:lnTo>
                    <a:pt x="90694" y="0"/>
                  </a:lnTo>
                  <a:close/>
                </a:path>
              </a:pathLst>
            </a:custGeom>
            <a:solidFill>
              <a:srgbClr val="68DAF8">
                <a:alpha val="3418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91" name="Google Shape;691;p51"/>
          <p:cNvCxnSpPr/>
          <p:nvPr/>
        </p:nvCxnSpPr>
        <p:spPr>
          <a:xfrm>
            <a:off x="8138427" y="1544681"/>
            <a:ext cx="373500"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97042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71"/>
                                        </p:tgtEl>
                                        <p:attrNameLst>
                                          <p:attrName>style.visibility</p:attrName>
                                        </p:attrNameLst>
                                      </p:cBhvr>
                                      <p:to>
                                        <p:strVal val="visible"/>
                                      </p:to>
                                    </p:set>
                                    <p:anim calcmode="lin" valueType="num">
                                      <p:cBhvr>
                                        <p:cTn id="7" dur="500" fill="hold"/>
                                        <p:tgtEl>
                                          <p:spTgt spid="671"/>
                                        </p:tgtEl>
                                        <p:attrNameLst>
                                          <p:attrName>ppt_w</p:attrName>
                                        </p:attrNameLst>
                                      </p:cBhvr>
                                      <p:tavLst>
                                        <p:tav tm="0">
                                          <p:val>
                                            <p:fltVal val="0"/>
                                          </p:val>
                                        </p:tav>
                                        <p:tav tm="100000">
                                          <p:val>
                                            <p:strVal val="#ppt_w"/>
                                          </p:val>
                                        </p:tav>
                                      </p:tavLst>
                                    </p:anim>
                                    <p:anim calcmode="lin" valueType="num">
                                      <p:cBhvr>
                                        <p:cTn id="8" dur="500" fill="hold"/>
                                        <p:tgtEl>
                                          <p:spTgt spid="671"/>
                                        </p:tgtEl>
                                        <p:attrNameLst>
                                          <p:attrName>ppt_h</p:attrName>
                                        </p:attrNameLst>
                                      </p:cBhvr>
                                      <p:tavLst>
                                        <p:tav tm="0">
                                          <p:val>
                                            <p:fltVal val="0"/>
                                          </p:val>
                                        </p:tav>
                                        <p:tav tm="100000">
                                          <p:val>
                                            <p:strVal val="#ppt_h"/>
                                          </p:val>
                                        </p:tav>
                                      </p:tavLst>
                                    </p:anim>
                                    <p:animEffect transition="in" filter="fade">
                                      <p:cBhvr>
                                        <p:cTn id="9" dur="500"/>
                                        <p:tgtEl>
                                          <p:spTgt spid="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 grpId="0" animBg="1"/>
    </p:bldLst>
  </p:timing>
</p:sld>
</file>

<file path=ppt/theme/theme1.xml><?xml version="1.0" encoding="utf-8"?>
<a:theme xmlns:a="http://schemas.openxmlformats.org/drawingml/2006/main" name="Data Collection and Analysis - Master of Science in Community Health and Prevention Research by Slidesgo">
  <a:themeElements>
    <a:clrScheme name="Custom 46">
      <a:dk1>
        <a:srgbClr val="384655"/>
      </a:dk1>
      <a:lt1>
        <a:srgbClr val="FFFFFF"/>
      </a:lt1>
      <a:dk2>
        <a:srgbClr val="6C86F4"/>
      </a:dk2>
      <a:lt2>
        <a:srgbClr val="9FCBFD"/>
      </a:lt2>
      <a:accent1>
        <a:srgbClr val="4991E1"/>
      </a:accent1>
      <a:accent2>
        <a:srgbClr val="FFFFFF"/>
      </a:accent2>
      <a:accent3>
        <a:srgbClr val="FFFFFF"/>
      </a:accent3>
      <a:accent4>
        <a:srgbClr val="FFFFFF"/>
      </a:accent4>
      <a:accent5>
        <a:srgbClr val="2A3540"/>
      </a:accent5>
      <a:accent6>
        <a:srgbClr val="FFFFFF"/>
      </a:accent6>
      <a:hlink>
        <a:srgbClr val="3846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768</TotalTime>
  <Words>1392</Words>
  <Application>Microsoft Office PowerPoint</Application>
  <PresentationFormat>On-screen Show (16:9)</PresentationFormat>
  <Paragraphs>196</Paragraphs>
  <Slides>37</Slides>
  <Notes>21</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Amiri</vt:lpstr>
      <vt:lpstr>Montserrat</vt:lpstr>
      <vt:lpstr>Tw Cen MT</vt:lpstr>
      <vt:lpstr>Raleway Medium</vt:lpstr>
      <vt:lpstr>Unna</vt:lpstr>
      <vt:lpstr>Times New Roman</vt:lpstr>
      <vt:lpstr>Lora</vt:lpstr>
      <vt:lpstr>Kumbh Sans</vt:lpstr>
      <vt:lpstr>Bahnschrift</vt:lpstr>
      <vt:lpstr>DM Sans</vt:lpstr>
      <vt:lpstr>Outfit</vt:lpstr>
      <vt:lpstr>Arial</vt:lpstr>
      <vt:lpstr>Data Collection and Analysis - Master of Science in Community Health and Prevention Research by Slidesgo</vt:lpstr>
      <vt:lpstr>الذكاء الاصطناعي والفحص المجتمعي وتحليل البيانات الضخمة واستخدام نظم المعلومات الجغرافية GIS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$274مليار</vt:lpstr>
      <vt:lpstr>2.5 كوينتيليون بايت (10^18)</vt:lpstr>
      <vt:lpstr>70%</vt:lpstr>
      <vt:lpstr>PowerPoint Presentation</vt:lpstr>
      <vt:lpstr>Screening-Big Data-GIS-AI</vt:lpstr>
      <vt:lpstr>مراقبة الصحة العامة</vt:lpstr>
      <vt:lpstr>ما هو الفحص المجتمعي؟</vt:lpstr>
      <vt:lpstr>أمثلة لفحص الصحة العامة</vt:lpstr>
      <vt:lpstr>تطبيقات الفحص الصحي المدعمة بالذكاء الاصطناعي</vt:lpstr>
      <vt:lpstr>ماذا نحتاج؟</vt:lpstr>
      <vt:lpstr>ما هي بعض التقنيات والاتجاهات الجديدة المرتبطة بالمعلوماتية الصحية للفحص؟</vt:lpstr>
      <vt:lpstr>حوسبة سحابية</vt:lpstr>
      <vt:lpstr>التحديات </vt:lpstr>
      <vt:lpstr>PowerPoint Presentation</vt:lpstr>
      <vt:lpstr>PowerPoint Presentation</vt:lpstr>
      <vt:lpstr>البيانات الضخمة</vt:lpstr>
      <vt:lpstr>PowerPoint Presentation</vt:lpstr>
      <vt:lpstr>مصادر البيانات الضخمة</vt:lpstr>
      <vt:lpstr> النظم المعلوماتية الجغرافية (GISs) </vt:lpstr>
      <vt:lpstr>النظم المعلوماتية الجغرافية  (GISs) </vt:lpstr>
      <vt:lpstr>الاستيفاء المكاني </vt:lpstr>
      <vt:lpstr>تحليل الشبكات </vt:lpstr>
      <vt:lpstr>PowerPoint Presentation</vt:lpstr>
      <vt:lpstr>خريطة الصحة</vt:lpstr>
      <vt:lpstr>دور الذكاء الاصطناعي مع GIS</vt:lpstr>
      <vt:lpstr>Geo-AI</vt:lpstr>
      <vt:lpstr>PowerPoint Presentation</vt:lpstr>
      <vt:lpstr>PowerPoint Presentation</vt:lpstr>
      <vt:lpstr>جزيل الشكر والتقدير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Collection and Analysis  Master of Science in Community Health and Prevention Research</dc:title>
  <dc:creator>Admin .</dc:creator>
  <cp:lastModifiedBy>Dr. Abdel Latif</cp:lastModifiedBy>
  <cp:revision>120</cp:revision>
  <dcterms:modified xsi:type="dcterms:W3CDTF">2024-01-30T07:35:07Z</dcterms:modified>
</cp:coreProperties>
</file>