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rtl="1"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Lst>
  <p:sldSz cx="12192000" cy="6858000"/>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p:cViewPr>
        <p:scale>
          <a:sx n="0" d="100"/>
          <a:sy n="0" d="100"/>
        </p:scale>
        <p:origin x="0" y="0"/>
      </p:cViewPr>
    </p:cSldViewPr>
  </p:slide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reserve="1">
  <p:cSld name="شريحة عنوان">
    <p:spTree>
      <p:nvGrpSpPr>
        <p:cNvPr id="1" name=""/>
        <p:cNvGrpSpPr/>
        <p:nvPr/>
      </p:nvGrpSpPr>
      <p:grpSpPr>
        <a:xfrm>
          <a:off x="0" y="0"/>
          <a:ext cx="0" cy="0"/>
        </a:xfrm>
      </p:grpSpPr>
      <p:pic>
        <p:nvPicPr>
          <p:cNvPr id="66" name="Picture 2" descr="\\DROBO-FS\QuickDrops\JB\PPTX NG\Droplets\LightingOverlay.png"/>
          <p:cNvPicPr>
            <a:picLocks noChangeAspect="1" noChangeArrowheads="1"/>
          </p:cNvPicPr>
          <p:nvPr/>
        </p:nvPicPr>
        <p:blipFill>
          <a:blip r:embed="rId1">
            <a:alphaModFix amt="30000"/>
            <a:extLst>
              <a:ext uri="{28A0092B-C50C-407E-A947-70E740481C1C}">
                <a14:useLocalDpi xmlns:a14="http://schemas.microsoft.com/office/drawing/2010/main" val="0"/>
              </a:ext>
            </a:extLst>
          </a:blip>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Ext cx="2305051" cy="6858001"/>
          </a:xfrm>
          <a:gradFill flip="none" rotWithShape="1">
            <a:gsLst>
              <a:gs pos="0">
                <a:schemeClr val="tx2"/>
              </a:gs>
              <a:gs pos="100000">
                <a:schemeClr val="bg2">
                  <a:lumMod val="60000"/>
                  <a:lumOff val="40000"/>
                </a:schemeClr>
              </a:gs>
            </a:gsLst>
            <a:lin ang="5400000" scaled="0"/>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p:txBody>
        </p:sp>
        <p:sp>
          <p:nvSpPr>
            <p:cNvPr id="13" name="Freeform 6"/>
            <p:cNvSpPr>
              <a:spLocks noEditPoints="1"/>
            </p:cNvSpPr>
            <p:nvPr/>
          </p:nvSpPr>
          <p:spPr bwMode="auto">
            <a:xfrm>
              <a:off x="1128713" y="2176463"/>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14" name="Freeform 7"/>
            <p:cNvSpPr>
              <a:spLocks noEditPoints="1"/>
            </p:cNvSpPr>
            <p:nvPr/>
          </p:nvSpPr>
          <p:spPr bwMode="auto">
            <a:xfrm>
              <a:off x="1123950" y="4021138"/>
              <a:ext cx="190500" cy="188913"/>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p:txBody>
        </p:sp>
        <p:sp>
          <p:nvSpPr>
            <p:cNvPr id="16" name="Freeform 9"/>
            <p:cNvSpPr>
              <a:spLocks noEditPoints="1"/>
            </p:cNvSpPr>
            <p:nvPr/>
          </p:nvSpPr>
          <p:spPr bwMode="auto">
            <a:xfrm>
              <a:off x="333375" y="4481513"/>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17" name="Freeform 10"/>
            <p:cNvSpPr/>
            <p:nvPr/>
          </p:nvSpPr>
          <p:spPr bwMode="auto">
            <a:xfrm>
              <a:off x="190500" y="9525"/>
              <a:ext cx="152400" cy="908050"/>
            </a:xfrm>
            <a:custGeom>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18" name="Freeform 11"/>
            <p:cNvSpPr/>
            <p:nvPr/>
          </p:nvSpPr>
          <p:spPr bwMode="auto">
            <a:xfrm>
              <a:off x="1290638" y="14288"/>
              <a:ext cx="376238" cy="1801813"/>
            </a:xfrm>
            <a:custGeom>
              <a:rect l="0" t="0" r="r" b="b"/>
              <a:pathLst>
                <a:path w="236"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19" name="Freeform 12"/>
            <p:cNvSpPr>
              <a:spLocks noEditPoints="1"/>
            </p:cNvSpPr>
            <p:nvPr/>
          </p:nvSpPr>
          <p:spPr bwMode="auto">
            <a:xfrm>
              <a:off x="1600200" y="1801813"/>
              <a:ext cx="190500" cy="188913"/>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0" name="Freeform 13"/>
            <p:cNvSpPr/>
            <p:nvPr/>
          </p:nvSpPr>
          <p:spPr bwMode="auto">
            <a:xfrm>
              <a:off x="1381125" y="9525"/>
              <a:ext cx="371475" cy="1425575"/>
            </a:xfrm>
            <a:custGeom>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1" name="Freeform 14"/>
            <p:cNvSpPr/>
            <p:nvPr/>
          </p:nvSpPr>
          <p:spPr bwMode="auto">
            <a:xfrm>
              <a:off x="1643063" y="0"/>
              <a:ext cx="152400" cy="912813"/>
            </a:xfrm>
            <a:custGeom>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2" name="Freeform 15"/>
            <p:cNvSpPr>
              <a:spLocks noEditPoints="1"/>
            </p:cNvSpPr>
            <p:nvPr/>
          </p:nvSpPr>
          <p:spPr bwMode="auto">
            <a:xfrm>
              <a:off x="1685925" y="1420813"/>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3" name="Freeform 16"/>
            <p:cNvSpPr>
              <a:spLocks noEditPoints="1"/>
            </p:cNvSpPr>
            <p:nvPr/>
          </p:nvSpPr>
          <p:spPr bwMode="auto">
            <a:xfrm>
              <a:off x="1685925" y="903288"/>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4" name="Freeform 17"/>
            <p:cNvSpPr/>
            <p:nvPr/>
          </p:nvSpPr>
          <p:spPr bwMode="auto">
            <a:xfrm>
              <a:off x="1743075" y="4763"/>
              <a:ext cx="419100" cy="522288"/>
            </a:xfrm>
            <a:custGeom>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5" name="Freeform 18"/>
            <p:cNvSpPr>
              <a:spLocks noEditPoints="1"/>
            </p:cNvSpPr>
            <p:nvPr/>
          </p:nvSpPr>
          <p:spPr bwMode="auto">
            <a:xfrm>
              <a:off x="2119313" y="488950"/>
              <a:ext cx="161925" cy="147638"/>
            </a:xfrm>
            <a:custGeom>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6" name="Freeform 19"/>
            <p:cNvSpPr/>
            <p:nvPr/>
          </p:nvSpPr>
          <p:spPr bwMode="auto">
            <a:xfrm>
              <a:off x="952500" y="4763"/>
              <a:ext cx="152400" cy="908050"/>
            </a:xfrm>
            <a:custGeom>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7" name="Freeform 20"/>
            <p:cNvSpPr>
              <a:spLocks noEditPoints="1"/>
            </p:cNvSpPr>
            <p:nvPr/>
          </p:nvSpPr>
          <p:spPr bwMode="auto">
            <a:xfrm>
              <a:off x="866775" y="903288"/>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8" name="Freeform 21"/>
            <p:cNvSpPr>
              <a:spLocks noEditPoints="1"/>
            </p:cNvSpPr>
            <p:nvPr/>
          </p:nvSpPr>
          <p:spPr bwMode="auto">
            <a:xfrm>
              <a:off x="890588" y="1554163"/>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9" name="Freeform 22"/>
            <p:cNvSpPr/>
            <p:nvPr/>
          </p:nvSpPr>
          <p:spPr bwMode="auto">
            <a:xfrm>
              <a:off x="738188" y="5622925"/>
              <a:ext cx="338138" cy="1216025"/>
            </a:xfrm>
            <a:custGeom>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0" name="Freeform 23"/>
            <p:cNvSpPr>
              <a:spLocks noEditPoints="1"/>
            </p:cNvSpPr>
            <p:nvPr/>
          </p:nvSpPr>
          <p:spPr bwMode="auto">
            <a:xfrm>
              <a:off x="647700" y="5480050"/>
              <a:ext cx="157163" cy="157163"/>
            </a:xfrm>
            <a:custGeom>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1" name="Freeform 24"/>
            <p:cNvSpPr>
              <a:spLocks noEditPoints="1"/>
            </p:cNvSpPr>
            <p:nvPr/>
          </p:nvSpPr>
          <p:spPr bwMode="auto">
            <a:xfrm>
              <a:off x="66675" y="903288"/>
              <a:ext cx="190500" cy="190500"/>
            </a:xfrm>
            <a:custGeom>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2" name="Freeform 25"/>
            <p:cNvSpPr/>
            <p:nvPr/>
          </p:nvSpPr>
          <p:spPr bwMode="auto">
            <a:xfrm>
              <a:off x="0" y="3897313"/>
              <a:ext cx="133350" cy="266700"/>
            </a:xfrm>
            <a:custGeom>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3" name="Freeform 26"/>
            <p:cNvSpPr>
              <a:spLocks noEditPoints="1"/>
            </p:cNvSpPr>
            <p:nvPr/>
          </p:nvSpPr>
          <p:spPr bwMode="auto">
            <a:xfrm>
              <a:off x="66675" y="4149725"/>
              <a:ext cx="190500" cy="188913"/>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4" name="Freeform 27"/>
            <p:cNvSpPr/>
            <p:nvPr/>
          </p:nvSpPr>
          <p:spPr bwMode="auto">
            <a:xfrm>
              <a:off x="0" y="1644650"/>
              <a:ext cx="133350" cy="269875"/>
            </a:xfrm>
            <a:custGeom>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5" name="Freeform 28"/>
            <p:cNvSpPr>
              <a:spLocks noEditPoints="1"/>
            </p:cNvSpPr>
            <p:nvPr/>
          </p:nvSpPr>
          <p:spPr bwMode="auto">
            <a:xfrm>
              <a:off x="66675" y="1468438"/>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6" name="Freeform 29"/>
            <p:cNvSpPr/>
            <p:nvPr/>
          </p:nvSpPr>
          <p:spPr bwMode="auto">
            <a:xfrm>
              <a:off x="695325" y="4763"/>
              <a:ext cx="309563" cy="1558925"/>
            </a:xfrm>
            <a:custGeom>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7" name="Freeform 30"/>
            <p:cNvSpPr>
              <a:spLocks noEditPoints="1"/>
            </p:cNvSpPr>
            <p:nvPr/>
          </p:nvSpPr>
          <p:spPr bwMode="auto">
            <a:xfrm>
              <a:off x="57150" y="4881563"/>
              <a:ext cx="190500" cy="188913"/>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8" name="Freeform 31"/>
            <p:cNvSpPr/>
            <p:nvPr/>
          </p:nvSpPr>
          <p:spPr bwMode="auto">
            <a:xfrm>
              <a:off x="138113" y="5060950"/>
              <a:ext cx="304800" cy="1778000"/>
            </a:xfrm>
            <a:custGeom>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9" name="Freeform 32"/>
            <p:cNvSpPr>
              <a:spLocks noEditPoints="1"/>
            </p:cNvSpPr>
            <p:nvPr/>
          </p:nvSpPr>
          <p:spPr bwMode="auto">
            <a:xfrm>
              <a:off x="561975" y="6430963"/>
              <a:ext cx="190500" cy="188913"/>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p:txBody>
        </p:sp>
        <p:sp>
          <p:nvSpPr>
            <p:cNvPr id="41" name="Freeform 34"/>
            <p:cNvSpPr>
              <a:spLocks noEditPoints="1"/>
            </p:cNvSpPr>
            <p:nvPr/>
          </p:nvSpPr>
          <p:spPr bwMode="auto">
            <a:xfrm>
              <a:off x="76200" y="6430963"/>
              <a:ext cx="190500" cy="188913"/>
            </a:xfrm>
            <a:custGeom>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2" name="Freeform 35"/>
            <p:cNvSpPr/>
            <p:nvPr/>
          </p:nvSpPr>
          <p:spPr bwMode="auto">
            <a:xfrm>
              <a:off x="0" y="5978525"/>
              <a:ext cx="190500" cy="461963"/>
            </a:xfrm>
            <a:custGeom>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3" name="Freeform 36"/>
            <p:cNvSpPr/>
            <p:nvPr/>
          </p:nvSpPr>
          <p:spPr bwMode="auto">
            <a:xfrm>
              <a:off x="1014413" y="1801813"/>
              <a:ext cx="214313" cy="755650"/>
            </a:xfrm>
            <a:custGeom>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4" name="Freeform 37"/>
            <p:cNvSpPr>
              <a:spLocks noEditPoints="1"/>
            </p:cNvSpPr>
            <p:nvPr/>
          </p:nvSpPr>
          <p:spPr bwMode="auto">
            <a:xfrm>
              <a:off x="938213" y="2547938"/>
              <a:ext cx="166688" cy="160338"/>
            </a:xfrm>
            <a:custGeom>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5" name="Freeform 38"/>
            <p:cNvSpPr/>
            <p:nvPr/>
          </p:nvSpPr>
          <p:spPr bwMode="auto">
            <a:xfrm>
              <a:off x="595313" y="4763"/>
              <a:ext cx="638175" cy="4025900"/>
            </a:xfrm>
            <a:custGeom>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6" name="Freeform 39"/>
            <p:cNvSpPr/>
            <p:nvPr/>
          </p:nvSpPr>
          <p:spPr bwMode="auto">
            <a:xfrm>
              <a:off x="1223963" y="1382713"/>
              <a:ext cx="142875" cy="476250"/>
            </a:xfrm>
            <a:custGeom>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7" name="Freeform 40"/>
            <p:cNvSpPr>
              <a:spLocks noEditPoints="1"/>
            </p:cNvSpPr>
            <p:nvPr/>
          </p:nvSpPr>
          <p:spPr bwMode="auto">
            <a:xfrm>
              <a:off x="1300163" y="1849438"/>
              <a:ext cx="109538" cy="107950"/>
            </a:xfrm>
            <a:custGeom>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8" name="Freeform 41"/>
            <p:cNvSpPr/>
            <p:nvPr/>
          </p:nvSpPr>
          <p:spPr bwMode="auto">
            <a:xfrm>
              <a:off x="280988" y="3417888"/>
              <a:ext cx="142875" cy="474663"/>
            </a:xfrm>
            <a:custGeom>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9" name="Freeform 42"/>
            <p:cNvSpPr>
              <a:spLocks noEditPoints="1"/>
            </p:cNvSpPr>
            <p:nvPr/>
          </p:nvSpPr>
          <p:spPr bwMode="auto">
            <a:xfrm>
              <a:off x="238125" y="3883025"/>
              <a:ext cx="109538" cy="109538"/>
            </a:xfrm>
            <a:custGeom>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50" name="Freeform 43"/>
            <p:cNvSpPr/>
            <p:nvPr/>
          </p:nvSpPr>
          <p:spPr bwMode="auto">
            <a:xfrm>
              <a:off x="4763" y="2166938"/>
              <a:ext cx="114300" cy="452438"/>
            </a:xfrm>
            <a:custGeom>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51" name="Freeform 44"/>
            <p:cNvSpPr>
              <a:spLocks noEditPoints="1"/>
            </p:cNvSpPr>
            <p:nvPr/>
          </p:nvSpPr>
          <p:spPr bwMode="auto">
            <a:xfrm>
              <a:off x="52388" y="2066925"/>
              <a:ext cx="109538" cy="109538"/>
            </a:xfrm>
            <a:custGeom>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p:txBody>
        </p:sp>
        <p:sp>
          <p:nvSpPr>
            <p:cNvPr id="53" name="Freeform 46"/>
            <p:cNvSpPr/>
            <p:nvPr/>
          </p:nvSpPr>
          <p:spPr bwMode="auto">
            <a:xfrm>
              <a:off x="1319213" y="5041900"/>
              <a:ext cx="371475" cy="1801813"/>
            </a:xfrm>
            <a:custGeom>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54" name="Freeform 47"/>
            <p:cNvSpPr>
              <a:spLocks noEditPoints="1"/>
            </p:cNvSpPr>
            <p:nvPr/>
          </p:nvSpPr>
          <p:spPr bwMode="auto">
            <a:xfrm>
              <a:off x="1147763" y="4481513"/>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55" name="Freeform 48"/>
            <p:cNvSpPr/>
            <p:nvPr/>
          </p:nvSpPr>
          <p:spPr bwMode="auto">
            <a:xfrm>
              <a:off x="819150" y="3983038"/>
              <a:ext cx="347663" cy="2860675"/>
            </a:xfrm>
            <a:custGeom>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56" name="Freeform 49"/>
            <p:cNvSpPr>
              <a:spLocks noEditPoints="1"/>
            </p:cNvSpPr>
            <p:nvPr/>
          </p:nvSpPr>
          <p:spPr bwMode="auto">
            <a:xfrm>
              <a:off x="728663" y="3806825"/>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57" name="Freeform 50"/>
            <p:cNvSpPr>
              <a:spLocks noEditPoints="1"/>
            </p:cNvSpPr>
            <p:nvPr/>
          </p:nvSpPr>
          <p:spPr bwMode="auto">
            <a:xfrm>
              <a:off x="1624013" y="4867275"/>
              <a:ext cx="190500" cy="188913"/>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58" name="Freeform 51"/>
            <p:cNvSpPr/>
            <p:nvPr/>
          </p:nvSpPr>
          <p:spPr bwMode="auto">
            <a:xfrm>
              <a:off x="1404938" y="5422900"/>
              <a:ext cx="371475" cy="1425575"/>
            </a:xfrm>
            <a:custGeom>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59" name="Freeform 52"/>
            <p:cNvSpPr/>
            <p:nvPr/>
          </p:nvSpPr>
          <p:spPr bwMode="auto">
            <a:xfrm>
              <a:off x="1666875" y="5945188"/>
              <a:ext cx="152400" cy="912813"/>
            </a:xfrm>
            <a:custGeom>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60" name="Freeform 53"/>
            <p:cNvSpPr>
              <a:spLocks noEditPoints="1"/>
            </p:cNvSpPr>
            <p:nvPr/>
          </p:nvSpPr>
          <p:spPr bwMode="auto">
            <a:xfrm>
              <a:off x="1709738" y="5246688"/>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61" name="Freeform 54"/>
            <p:cNvSpPr>
              <a:spLocks noEditPoints="1"/>
            </p:cNvSpPr>
            <p:nvPr/>
          </p:nvSpPr>
          <p:spPr bwMode="auto">
            <a:xfrm>
              <a:off x="1709738" y="5764213"/>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62" name="Freeform 55"/>
            <p:cNvSpPr/>
            <p:nvPr/>
          </p:nvSpPr>
          <p:spPr bwMode="auto">
            <a:xfrm>
              <a:off x="1766888" y="6330950"/>
              <a:ext cx="419100" cy="527050"/>
            </a:xfrm>
            <a:custGeom>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63" name="Freeform 56"/>
            <p:cNvSpPr>
              <a:spLocks noEditPoints="1"/>
            </p:cNvSpPr>
            <p:nvPr/>
          </p:nvSpPr>
          <p:spPr bwMode="auto">
            <a:xfrm>
              <a:off x="2147888" y="6221413"/>
              <a:ext cx="157163" cy="147638"/>
            </a:xfrm>
            <a:custGeom>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64" name="Freeform 57"/>
            <p:cNvSpPr/>
            <p:nvPr/>
          </p:nvSpPr>
          <p:spPr bwMode="auto">
            <a:xfrm>
              <a:off x="504825" y="9525"/>
              <a:ext cx="233363" cy="5103813"/>
            </a:xfrm>
            <a:custGeom>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65" name="Freeform 58"/>
            <p:cNvSpPr>
              <a:spLocks noEditPoints="1"/>
            </p:cNvSpPr>
            <p:nvPr/>
          </p:nvSpPr>
          <p:spPr bwMode="auto">
            <a:xfrm>
              <a:off x="633413" y="5103813"/>
              <a:ext cx="185738" cy="185738"/>
            </a:xfrm>
            <a:custGeom>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grpSp>
      <p:sp>
        <p:nvSpPr>
          <p:cNvPr id="2" name="Title 1"/>
          <p:cNvSpPr>
            <a:spLocks noGrp="1"/>
          </p:cNvSpPr>
          <p:nvPr>
            <p:ph type="ctrTitle"/>
          </p:nvPr>
        </p:nvSpPr>
        <p:spPr>
          <a:xfrm>
            <a:off x="1876424" y="1122363"/>
            <a:ext cx="8791575" cy="2387600"/>
          </a:xfrm>
        </p:spPr>
        <p:txBody>
          <a:bodyPr anchor="b">
            <a:normAutofit/>
          </a:bodyPr>
          <a:lstStyle>
            <a:lvl1pPr algn="r">
              <a:defRPr sz="4800"/>
            </a:lvl1pPr>
          </a:lstStyle>
          <a:p>
            <a:r>
              <a:rPr lang="ar-SA"/>
              <a:t>انقر لتحرير نمط عنوان الشكل الرئيسي</a:t>
            </a:r>
            <a:endParaRPr lang="en-US"/>
          </a:p>
        </p:txBody>
      </p:sp>
      <p:sp>
        <p:nvSpPr>
          <p:cNvPr id="3" name="Subtitle 2"/>
          <p:cNvSpPr>
            <a:spLocks noGrp="1"/>
          </p:cNvSpPr>
          <p:nvPr>
            <p:ph type="subTitle" idx="1"/>
          </p:nvPr>
        </p:nvSpPr>
        <p:spPr>
          <a:xfrm>
            <a:off x="1876424" y="3602038"/>
            <a:ext cx="8791575" cy="1655762"/>
          </a:xfrm>
        </p:spPr>
        <p:txBody>
          <a:bodyPr>
            <a:normAutofit/>
          </a:bodyPr>
          <a:lstStyle>
            <a:lvl1pPr marL="0" indent="0" algn="r">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a:t>1/28/24</a:t>
            </a:fld>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صورة بانورامية مع تسمية توضيحية">
    <p:spTree>
      <p:nvGrpSpPr>
        <p:cNvPr id="1" name=""/>
        <p:cNvGrpSpPr/>
        <p:nvPr/>
      </p:nvGrpSpPr>
      <p:grpSpPr>
        <a:xfrm>
          <a:off x="0" y="0"/>
          <a: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ar-SA"/>
              <a:t>انقر لتحرير نمط عنوان الشكل الرئيسي</a:t>
            </a:r>
            <a:endParaRPr lang="en-US"/>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a:t>انقر فوق الأيقونة لإضافة صورة</a:t>
            </a:r>
            <a:endParaRPr lang="en-US"/>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a:t>1/28/24</a:t>
            </a:fld>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العنوان والتسمية التوضيحية">
    <p:spTree>
      <p:nvGrpSpPr>
        <p:cNvPr id="1" name=""/>
        <p:cNvGrpSpPr/>
        <p:nvPr/>
      </p:nvGrpSpPr>
      <p:grpSpPr>
        <a:xfrm>
          <a:off x="0" y="0"/>
          <a: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ar-SA"/>
              <a:t>انقر لتحرير نمط عنوان الشكل الرئيسي</a:t>
            </a:r>
            <a:endParaRPr lang="en-US"/>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a:t>1/28/24</a:t>
            </a:fld>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اقتباس مع تسمية توضيحية">
    <p:spTree>
      <p:nvGrpSpPr>
        <p:cNvPr id="1" name=""/>
        <p:cNvGrpSpPr/>
        <p:nvPr/>
      </p:nvGrpSpPr>
      <p:grpSpPr>
        <a:xfrm>
          <a:off x="0" y="0"/>
          <a: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ar-SA"/>
              <a:t>انقر لتحرير نمط عنوان الشكل الرئيسي</a:t>
            </a:r>
            <a:endParaRPr lang="en-US"/>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a:t>1/28/24</a:t>
            </a:fld>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بطاقة اسم">
    <p:spTree>
      <p:nvGrpSpPr>
        <p:cNvPr id="1" name=""/>
        <p:cNvGrpSpPr/>
        <p:nvPr/>
      </p:nvGrpSpPr>
      <p:grpSpPr>
        <a:xfrm>
          <a:off x="0" y="0"/>
          <a: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ar-SA"/>
              <a:t>انقر لتحرير نمط عنوان الشكل الرئيسي</a:t>
            </a:r>
            <a:endParaRPr lang="en-US"/>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a:t>1/28/24</a:t>
            </a:fld>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3 أعمدة">
    <p:spTree>
      <p:nvGrpSpPr>
        <p:cNvPr id="1" name=""/>
        <p:cNvGrpSpPr/>
        <p:nvPr/>
      </p:nvGrpSpPr>
      <p:grpSpPr>
        <a:xfrm>
          <a:off x="0" y="0"/>
          <a:ext cx="0" cy="0"/>
        </a:xfrm>
      </p:grpSpPr>
      <p:sp>
        <p:nvSpPr>
          <p:cNvPr id="15" name="Title 1"/>
          <p:cNvSpPr>
            <a:spLocks noGrp="1"/>
          </p:cNvSpPr>
          <p:nvPr>
            <p:ph type="title"/>
          </p:nvPr>
        </p:nvSpPr>
        <p:spPr>
          <a:xfrm>
            <a:off x="1141413" y="609600"/>
            <a:ext cx="9905998" cy="1905000"/>
          </a:xfrm>
        </p:spPr>
        <p:txBody>
          <a:bodyPr/>
          <a:lstStyle/>
          <a:p>
            <a:r>
              <a:rPr lang="ar-SA"/>
              <a:t>انقر لتحرير نمط عنوان الشكل الرئيسي</a:t>
            </a:r>
            <a:endParaRPr lang="en-US"/>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48A87A34-81AB-432B-8DAE-1953F412C126}" type="datetimeFigureOut">
              <a:rPr lang="en-US"/>
              <a:t>1/28/24</a:t>
            </a:fld>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3 أعمدة صور">
    <p:spTree>
      <p:nvGrpSpPr>
        <p:cNvPr id="1" name=""/>
        <p:cNvGrpSpPr/>
        <p:nvPr/>
      </p:nvGrpSpPr>
      <p:grpSpPr>
        <a:xfrm>
          <a:off x="0" y="0"/>
          <a:ext cx="0" cy="0"/>
        </a:xfrm>
      </p:grpSpPr>
      <p:sp>
        <p:nvSpPr>
          <p:cNvPr id="30" name="Title 1"/>
          <p:cNvSpPr>
            <a:spLocks noGrp="1"/>
          </p:cNvSpPr>
          <p:nvPr>
            <p:ph type="title"/>
          </p:nvPr>
        </p:nvSpPr>
        <p:spPr>
          <a:xfrm>
            <a:off x="1141411" y="609600"/>
            <a:ext cx="9905999" cy="1905000"/>
          </a:xfrm>
        </p:spPr>
        <p:txBody>
          <a:bodyPr/>
          <a:lstStyle/>
          <a:p>
            <a:r>
              <a:rPr lang="ar-SA"/>
              <a:t>انقر لتحرير نمط عنوان الشكل الرئيسي</a:t>
            </a:r>
            <a:endParaRPr lang="en-US"/>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a:lvl1pPr>
          </a:lstStyle>
          <a:p>
            <a:pPr marL="0" lvl="0" indent="0">
              <a:buNone/>
            </a:pPr>
            <a:r>
              <a:rPr lang="ar-SA"/>
              <a:t>انقر فوق الأيقونة لإضافة صورة</a:t>
            </a:r>
            <a:endParaRPr lang="en-US"/>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a:lvl1pPr>
          </a:lstStyle>
          <a:p>
            <a:pPr marL="0" lvl="0" indent="0">
              <a:buNone/>
            </a:pPr>
            <a:r>
              <a:rPr lang="ar-SA"/>
              <a:t>انقر فوق الأيقونة لإضافة صورة</a:t>
            </a:r>
            <a:endParaRPr lang="en-US"/>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a:lvl1pPr>
          </a:lstStyle>
          <a:p>
            <a:pPr marL="0" lvl="0" indent="0">
              <a:buNone/>
            </a:pPr>
            <a:r>
              <a:rPr lang="ar-SA"/>
              <a:t>انقر فوق الأيقونة لإضافة صورة</a:t>
            </a:r>
            <a:endParaRPr lang="en-US"/>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48A87A34-81AB-432B-8DAE-1953F412C126}" type="datetimeFigureOut">
              <a:rPr lang="en-US"/>
              <a:t>1/28/24</a:t>
            </a:fld>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عنوان ونص عمودي">
    <p:spTree>
      <p:nvGrpSpPr>
        <p:cNvPr id="1" name=""/>
        <p:cNvGrpSpPr/>
        <p:nvPr/>
      </p:nvGrpSpPr>
      <p:grpSpPr>
        <a:xfrm>
          <a:off x="0" y="0"/>
          <a: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48A87A34-81AB-432B-8DAE-1953F412C126}" type="datetimeFigureOut">
              <a:rPr lang="en-US"/>
              <a:t>1/28/24</a:t>
            </a:fld>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عنوان ونص عموديان">
    <p:spTree>
      <p:nvGrpSpPr>
        <p:cNvPr id="1" name=""/>
        <p:cNvGrpSpPr/>
        <p:nvPr/>
      </p:nvGrpSpPr>
      <p:grpSpPr>
        <a:xfrm>
          <a:off x="0" y="0"/>
          <a:ext cx="0" cy="0"/>
        </a:xfrm>
      </p:grpSpPr>
      <p:sp>
        <p:nvSpPr>
          <p:cNvPr id="2" name="Vertical Title 1"/>
          <p:cNvSpPr>
            <a:spLocks noGrp="1"/>
          </p:cNvSpPr>
          <p:nvPr>
            <p:ph type="title" orient="vert"/>
          </p:nvPr>
        </p:nvSpPr>
        <p:spPr>
          <a:xfrm>
            <a:off x="9042400" y="609599"/>
            <a:ext cx="2005011" cy="5181601"/>
          </a:xfrm>
        </p:spPr>
        <p:txBody>
          <a:bodyPr vert="eaVert"/>
          <a:lstStyle/>
          <a:p>
            <a:r>
              <a:rPr lang="ar-SA"/>
              <a:t>انقر لتحرير نمط عنوان الشكل الرئيسي</a:t>
            </a:r>
            <a:endParaRPr lang="en-US"/>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48A87A34-81AB-432B-8DAE-1953F412C126}" type="datetimeFigureOut">
              <a:rPr lang="en-US"/>
              <a:t>1/28/24</a:t>
            </a:fld>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عنوان ومحتوى">
    <p:spTree>
      <p:nvGrpSpPr>
        <p:cNvPr id="1" name=""/>
        <p:cNvGrpSpPr/>
        <p:nvPr/>
      </p:nvGrpSpPr>
      <p:grpSpPr>
        <a:xfrm>
          <a:off x="0" y="0"/>
          <a: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48A87A34-81AB-432B-8DAE-1953F412C126}" type="datetimeFigureOut">
              <a:rPr lang="en-US"/>
              <a:t>1/28/24</a:t>
            </a:fld>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عنوان المقطع">
    <p:spTree>
      <p:nvGrpSpPr>
        <p:cNvPr id="1" name=""/>
        <p:cNvGrpSpPr/>
        <p:nvPr/>
      </p:nvGrpSpPr>
      <p:grpSpPr>
        <a:xfrm>
          <a:off x="0" y="0"/>
          <a: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ar-SA"/>
              <a:t>انقر لتحرير نمط عنوان الشكل الرئيسي</a:t>
            </a:r>
            <a:endParaRPr lang="en-US"/>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48A87A34-81AB-432B-8DAE-1953F412C126}" type="datetimeFigureOut">
              <a:rPr lang="en-US"/>
              <a:t>1/28/24</a:t>
            </a:fld>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محتويان">
    <p:spTree>
      <p:nvGrpSpPr>
        <p:cNvPr id="1" name=""/>
        <p:cNvGrpSpPr/>
        <p:nvPr/>
      </p:nvGrpSpPr>
      <p:grpSpPr>
        <a:xfrm>
          <a:off x="0" y="0"/>
          <a: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Content Placeholder 2"/>
          <p:cNvSpPr>
            <a:spLocks noGrp="1"/>
          </p:cNvSpPr>
          <p:nvPr>
            <p:ph sz="half" idx="1"/>
          </p:nvPr>
        </p:nvSpPr>
        <p:spPr>
          <a:xfrm>
            <a:off x="1141410" y="2249486"/>
            <a:ext cx="4878389"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Content Placeholder 3"/>
          <p:cNvSpPr>
            <a:spLocks noGrp="1"/>
          </p:cNvSpPr>
          <p:nvPr>
            <p:ph sz="half" idx="2"/>
          </p:nvPr>
        </p:nvSpPr>
        <p:spPr>
          <a:xfrm>
            <a:off x="6172200" y="2249486"/>
            <a:ext cx="4875211"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Date Placeholder 4"/>
          <p:cNvSpPr>
            <a:spLocks noGrp="1"/>
          </p:cNvSpPr>
          <p:nvPr>
            <p:ph type="dt" sz="half" idx="10"/>
          </p:nvPr>
        </p:nvSpPr>
        <p:spPr/>
        <p:txBody>
          <a:bodyPr/>
          <a:lstStyle/>
          <a:p>
            <a:fld id="{48A87A34-81AB-432B-8DAE-1953F412C126}" type="datetimeFigureOut">
              <a:rPr lang="en-US"/>
              <a:t>1/28/24</a:t>
            </a:fld>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مقارنة">
    <p:spTree>
      <p:nvGrpSpPr>
        <p:cNvPr id="1" name=""/>
        <p:cNvGrpSpPr/>
        <p:nvPr/>
      </p:nvGrpSpPr>
      <p:grpSpPr>
        <a:xfrm>
          <a:off x="0" y="0"/>
          <a:ext cx="0" cy="0"/>
        </a:xfrm>
      </p:grpSpPr>
      <p:sp>
        <p:nvSpPr>
          <p:cNvPr id="2" name="Title 1"/>
          <p:cNvSpPr>
            <a:spLocks noGrp="1"/>
          </p:cNvSpPr>
          <p:nvPr>
            <p:ph type="title"/>
          </p:nvPr>
        </p:nvSpPr>
        <p:spPr>
          <a:xfrm>
            <a:off x="1141411" y="619126"/>
            <a:ext cx="9906000" cy="1477961"/>
          </a:xfrm>
        </p:spPr>
        <p:txBody>
          <a:bodyPr/>
          <a:lstStyle/>
          <a:p>
            <a:r>
              <a:rPr lang="ar-SA"/>
              <a:t>انقر لتحرير نمط عنوان الشكل الرئيسي</a:t>
            </a:r>
            <a:endParaRPr lang="en-US"/>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41410" y="3073397"/>
            <a:ext cx="4878391"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172200" y="3073397"/>
            <a:ext cx="4875210"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Date Placeholder 6"/>
          <p:cNvSpPr>
            <a:spLocks noGrp="1"/>
          </p:cNvSpPr>
          <p:nvPr>
            <p:ph type="dt" sz="half" idx="10"/>
          </p:nvPr>
        </p:nvSpPr>
        <p:spPr/>
        <p:txBody>
          <a:bodyPr/>
          <a:lstStyle/>
          <a:p>
            <a:fld id="{48A87A34-81AB-432B-8DAE-1953F412C126}" type="datetimeFigureOut">
              <a:rPr lang="en-US"/>
              <a:t>1/28/24</a:t>
            </a:fld>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عنوان فقط">
    <p:spTree>
      <p:nvGrpSpPr>
        <p:cNvPr id="1" name=""/>
        <p:cNvGrpSpPr/>
        <p:nvPr/>
      </p:nvGrpSpPr>
      <p:grpSpPr>
        <a:xfrm>
          <a:off x="0" y="0"/>
          <a:ext cx="0" cy="0"/>
        </a:xfrm>
      </p:grpSpPr>
      <p:sp>
        <p:nvSpPr>
          <p:cNvPr id="2" name="Title 1"/>
          <p:cNvSpPr>
            <a:spLocks noGrp="1"/>
          </p:cNvSpPr>
          <p:nvPr>
            <p:ph type="title"/>
          </p:nvPr>
        </p:nvSpPr>
        <p:spPr/>
        <p:txBody>
          <a:bodyPr/>
          <a:lstStyle/>
          <a:p>
            <a:r>
              <a:rPr lang="ar-SA"/>
              <a:t>انقر لتحرير نمط عنوان الشكل الرئيسي</a:t>
            </a:r>
            <a:endParaRPr lang="en-US"/>
          </a:p>
        </p:txBody>
      </p:sp>
      <p:sp>
        <p:nvSpPr>
          <p:cNvPr id="3" name="Date Placeholder 2"/>
          <p:cNvSpPr>
            <a:spLocks noGrp="1"/>
          </p:cNvSpPr>
          <p:nvPr>
            <p:ph type="dt" sz="half" idx="10"/>
          </p:nvPr>
        </p:nvSpPr>
        <p:spPr/>
        <p:txBody>
          <a:bodyPr/>
          <a:lstStyle/>
          <a:p>
            <a:fld id="{48A87A34-81AB-432B-8DAE-1953F412C126}" type="datetimeFigureOut">
              <a:rPr lang="en-US"/>
              <a:t>1/28/24</a:t>
            </a:fld>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فارغ">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48A87A34-81AB-432B-8DAE-1953F412C126}" type="datetimeFigureOut">
              <a:rPr lang="en-US"/>
              <a:t>1/28/24</a:t>
            </a:fld>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محتوى مع تسمية توضيحية">
    <p:spTree>
      <p:nvGrpSpPr>
        <p:cNvPr id="1" name=""/>
        <p:cNvGrpSpPr/>
        <p:nvPr/>
      </p:nvGrpSpPr>
      <p:grpSpPr>
        <a:xfrm>
          <a:off x="0" y="0"/>
          <a: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ar-SA"/>
              <a:t>انقر لتحرير نمط عنوان الشكل الرئيسي</a:t>
            </a:r>
            <a:endParaRPr lang="en-US"/>
          </a:p>
        </p:txBody>
      </p:sp>
      <p:sp>
        <p:nvSpPr>
          <p:cNvPr id="3" name="Content Placeholder 2"/>
          <p:cNvSpPr>
            <a:spLocks noGrp="1"/>
          </p:cNvSpPr>
          <p:nvPr>
            <p:ph idx="1"/>
          </p:nvPr>
        </p:nvSpPr>
        <p:spPr>
          <a:xfrm>
            <a:off x="5156200" y="592666"/>
            <a:ext cx="5891209" cy="5198534"/>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a:t>1/28/24</a:t>
            </a:fld>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صورة مع تسمية توضيحية">
    <p:spTree>
      <p:nvGrpSpPr>
        <p:cNvPr id="1" name=""/>
        <p:cNvGrpSpPr/>
        <p:nvPr/>
      </p:nvGrpSpPr>
      <p:grpSpPr>
        <a:xfrm>
          <a:off x="0" y="0"/>
          <a: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ar-SA"/>
              <a:t>انقر لتحرير نمط عنوان الشكل الرئيسي</a:t>
            </a:r>
            <a:endParaRPr lang="en-US"/>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a:t>1/28/24</a:t>
            </a:fld>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a:t>‹#›</a:t>
            </a:fld>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image" Target="../media/image1.jpeg" /><Relationship Id="rId19"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3">
        <a:schemeClr val="bg2"/>
      </p:bgRef>
    </p:bg>
    <p:spTree>
      <p:nvGrpSpPr>
        <p:cNvPr id="1" name=""/>
        <p:cNvGrpSpPr/>
        <p:nvPr/>
      </p:nvGrpSpPr>
      <p:grpSpPr>
        <a:xfrm>
          <a:off x="0" y="0"/>
          <a:ext cx="0" cy="0"/>
        </a:xfrm>
      </p:grpSpPr>
      <p:pic>
        <p:nvPicPr>
          <p:cNvPr id="7" name="Picture 2" descr="\\DROBO-FS\QuickDrops\JB\PPTX NG\Droplets\LightingOverlay.png"/>
          <p:cNvPicPr>
            <a:picLocks noChangeAspect="1" noChangeArrowheads="1"/>
          </p:cNvPicPr>
          <p:nvPr/>
        </p:nvPicPr>
        <p:blipFill>
          <a:blip r:embed="rId18">
            <a:alphaModFix amt="30000"/>
            <a:extLst>
              <a:ext uri="{28A0092B-C50C-407E-A947-70E740481C1C}">
                <a14:useLocalDpi xmlns:a14="http://schemas.microsoft.com/office/drawing/2010/main" val="0"/>
              </a:ext>
            </a:extLst>
          </a:blip>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p:txBody>
          </p:sp>
          <p:sp>
            <p:nvSpPr>
              <p:cNvPr id="22" name="Freeform 6"/>
              <p:cNvSpPr>
                <a:spLocks noEditPoints="1"/>
              </p:cNvSpPr>
              <p:nvPr/>
            </p:nvSpPr>
            <p:spPr bwMode="auto">
              <a:xfrm>
                <a:off x="33337" y="2176463"/>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3" name="Freeform 7"/>
              <p:cNvSpPr>
                <a:spLocks noEditPoints="1"/>
              </p:cNvSpPr>
              <p:nvPr/>
            </p:nvSpPr>
            <p:spPr bwMode="auto">
              <a:xfrm>
                <a:off x="28575" y="4021138"/>
                <a:ext cx="190500" cy="188913"/>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4" name="Freeform 8"/>
              <p:cNvSpPr/>
              <p:nvPr/>
            </p:nvSpPr>
            <p:spPr bwMode="auto">
              <a:xfrm>
                <a:off x="200025" y="4763"/>
                <a:ext cx="369888" cy="1811338"/>
              </a:xfrm>
              <a:custGeom>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5" name="Freeform 9"/>
              <p:cNvSpPr>
                <a:spLocks noEditPoints="1"/>
              </p:cNvSpPr>
              <p:nvPr/>
            </p:nvSpPr>
            <p:spPr bwMode="auto">
              <a:xfrm>
                <a:off x="503237" y="1801813"/>
                <a:ext cx="190500" cy="188913"/>
              </a:xfrm>
              <a:custGeom>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6" name="Freeform 10"/>
              <p:cNvSpPr/>
              <p:nvPr/>
            </p:nvSpPr>
            <p:spPr bwMode="auto">
              <a:xfrm>
                <a:off x="285750" y="4763"/>
                <a:ext cx="369888" cy="1430338"/>
              </a:xfrm>
              <a:custGeom>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7" name="Freeform 11"/>
              <p:cNvSpPr/>
              <p:nvPr/>
            </p:nvSpPr>
            <p:spPr bwMode="auto">
              <a:xfrm>
                <a:off x="546100" y="0"/>
                <a:ext cx="152400" cy="912813"/>
              </a:xfrm>
              <a:custGeom>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8" name="Freeform 12"/>
              <p:cNvSpPr>
                <a:spLocks noEditPoints="1"/>
              </p:cNvSpPr>
              <p:nvPr/>
            </p:nvSpPr>
            <p:spPr bwMode="auto">
              <a:xfrm>
                <a:off x="588962" y="1420813"/>
                <a:ext cx="190500" cy="190500"/>
              </a:xfrm>
              <a:custGeom>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9" name="Freeform 13"/>
              <p:cNvSpPr>
                <a:spLocks noEditPoints="1"/>
              </p:cNvSpPr>
              <p:nvPr/>
            </p:nvSpPr>
            <p:spPr bwMode="auto">
              <a:xfrm>
                <a:off x="588962" y="903288"/>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0" name="Freeform 14"/>
              <p:cNvSpPr/>
              <p:nvPr/>
            </p:nvSpPr>
            <p:spPr bwMode="auto">
              <a:xfrm>
                <a:off x="641350" y="0"/>
                <a:ext cx="422275" cy="527050"/>
              </a:xfrm>
              <a:custGeom>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1" name="Freeform 15"/>
              <p:cNvSpPr>
                <a:spLocks noEditPoints="1"/>
              </p:cNvSpPr>
              <p:nvPr/>
            </p:nvSpPr>
            <p:spPr bwMode="auto">
              <a:xfrm>
                <a:off x="1020762" y="488950"/>
                <a:ext cx="161925" cy="147638"/>
              </a:xfrm>
              <a:custGeom>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2" name="Line 16"/>
              <p:cNvSpPr>
                <a:spLocks noChangeShapeType="1"/>
              </p:cNvSpPr>
              <p:nvPr/>
            </p:nvSpPr>
            <p:spPr bwMode="auto">
              <a:xfrm flipH="1">
                <a:off x="-4763" y="9525"/>
                <a:ext cx="0" cy="0"/>
              </a:xfrm>
              <a:prstGeom prst="line">
                <a:avLst/>
              </a:prstGeom>
              <a:grpFill/>
              <a:ln w="15" cap="flat">
                <a:solidFill>
                  <a:srgbClr val="FFFFFF"/>
                </a:solidFill>
                <a:prstDash val="solid"/>
                <a:miter lim="800000"/>
              </a:ln>
            </p:spPr>
            <p:txBody>
              <a:bodyPr/>
              <a:lstStyle/>
              <a:p/>
            </p:txBody>
          </p:sp>
          <p:sp>
            <p:nvSpPr>
              <p:cNvPr id="33" name="Freeform 17"/>
              <p:cNvSpPr/>
              <p:nvPr/>
            </p:nvSpPr>
            <p:spPr bwMode="auto">
              <a:xfrm>
                <a:off x="9525" y="1801813"/>
                <a:ext cx="123825" cy="127000"/>
              </a:xfrm>
              <a:custGeom>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4" name="Freeform 18"/>
              <p:cNvSpPr/>
              <p:nvPr/>
            </p:nvSpPr>
            <p:spPr bwMode="auto">
              <a:xfrm>
                <a:off x="-9525" y="3549650"/>
                <a:ext cx="147638" cy="481013"/>
              </a:xfrm>
              <a:custGeom>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5" name="Freeform 19"/>
              <p:cNvSpPr/>
              <p:nvPr/>
            </p:nvSpPr>
            <p:spPr bwMode="auto">
              <a:xfrm>
                <a:off x="128587" y="1382713"/>
                <a:ext cx="142875" cy="476250"/>
              </a:xfrm>
              <a:custGeom>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6" name="Freeform 20"/>
              <p:cNvSpPr>
                <a:spLocks noEditPoints="1"/>
              </p:cNvSpPr>
              <p:nvPr/>
            </p:nvSpPr>
            <p:spPr bwMode="auto">
              <a:xfrm>
                <a:off x="204787" y="1849438"/>
                <a:ext cx="114300" cy="107950"/>
              </a:xfrm>
              <a:custGeom>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p:txBody>
          </p:sp>
          <p:sp>
            <p:nvSpPr>
              <p:cNvPr id="38" name="Freeform 22"/>
              <p:cNvSpPr/>
              <p:nvPr/>
            </p:nvSpPr>
            <p:spPr bwMode="auto">
              <a:xfrm>
                <a:off x="223837" y="5041900"/>
                <a:ext cx="369888" cy="1801813"/>
              </a:xfrm>
              <a:custGeom>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39" name="Freeform 23"/>
              <p:cNvSpPr>
                <a:spLocks noEditPoints="1"/>
              </p:cNvSpPr>
              <p:nvPr/>
            </p:nvSpPr>
            <p:spPr bwMode="auto">
              <a:xfrm>
                <a:off x="52387" y="4481513"/>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0" name="Freeform 24"/>
              <p:cNvSpPr/>
              <p:nvPr/>
            </p:nvSpPr>
            <p:spPr bwMode="auto">
              <a:xfrm>
                <a:off x="-14288" y="5627688"/>
                <a:ext cx="85725" cy="1216025"/>
              </a:xfrm>
              <a:custGeom>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1" name="Freeform 25"/>
              <p:cNvSpPr>
                <a:spLocks noEditPoints="1"/>
              </p:cNvSpPr>
              <p:nvPr/>
            </p:nvSpPr>
            <p:spPr bwMode="auto">
              <a:xfrm>
                <a:off x="527050" y="4867275"/>
                <a:ext cx="190500" cy="188913"/>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2" name="Freeform 26"/>
              <p:cNvSpPr/>
              <p:nvPr/>
            </p:nvSpPr>
            <p:spPr bwMode="auto">
              <a:xfrm>
                <a:off x="309562" y="5422900"/>
                <a:ext cx="374650" cy="1425575"/>
              </a:xfrm>
              <a:custGeom>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3" name="Freeform 27"/>
              <p:cNvSpPr/>
              <p:nvPr/>
            </p:nvSpPr>
            <p:spPr bwMode="auto">
              <a:xfrm>
                <a:off x="569912" y="5945188"/>
                <a:ext cx="152400" cy="912813"/>
              </a:xfrm>
              <a:custGeom>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4" name="Freeform 28"/>
              <p:cNvSpPr>
                <a:spLocks noEditPoints="1"/>
              </p:cNvSpPr>
              <p:nvPr/>
            </p:nvSpPr>
            <p:spPr bwMode="auto">
              <a:xfrm>
                <a:off x="612775" y="5246688"/>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5" name="Freeform 29"/>
              <p:cNvSpPr>
                <a:spLocks noEditPoints="1"/>
              </p:cNvSpPr>
              <p:nvPr/>
            </p:nvSpPr>
            <p:spPr bwMode="auto">
              <a:xfrm>
                <a:off x="612775" y="5764213"/>
                <a:ext cx="190500"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6" name="Freeform 30"/>
              <p:cNvSpPr/>
              <p:nvPr/>
            </p:nvSpPr>
            <p:spPr bwMode="auto">
              <a:xfrm>
                <a:off x="669925" y="6330950"/>
                <a:ext cx="417513" cy="517525"/>
              </a:xfrm>
              <a:custGeom>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47" name="Freeform 31"/>
              <p:cNvSpPr>
                <a:spLocks noEditPoints="1"/>
              </p:cNvSpPr>
              <p:nvPr/>
            </p:nvSpPr>
            <p:spPr bwMode="auto">
              <a:xfrm>
                <a:off x="1049337" y="6221413"/>
                <a:ext cx="157163" cy="147638"/>
              </a:xfrm>
              <a:custGeom>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gradFill>
          </p:grpSpPr>
          <p:sp>
            <p:nvSpPr>
              <p:cNvPr id="11" name="Freeform 32"/>
              <p:cNvSpPr/>
              <p:nvPr/>
            </p:nvSpPr>
            <p:spPr bwMode="auto">
              <a:xfrm>
                <a:off x="11483975" y="0"/>
                <a:ext cx="417513" cy="512763"/>
              </a:xfrm>
              <a:custGeom>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12" name="Freeform 33"/>
              <p:cNvSpPr>
                <a:spLocks noEditPoints="1"/>
              </p:cNvSpPr>
              <p:nvPr/>
            </p:nvSpPr>
            <p:spPr bwMode="auto">
              <a:xfrm>
                <a:off x="11364912" y="474663"/>
                <a:ext cx="157163" cy="152400"/>
              </a:xfrm>
              <a:custGeom>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13" name="Freeform 34"/>
              <p:cNvSpPr>
                <a:spLocks noEditPoints="1"/>
              </p:cNvSpPr>
              <p:nvPr/>
            </p:nvSpPr>
            <p:spPr bwMode="auto">
              <a:xfrm>
                <a:off x="11631612" y="1539875"/>
                <a:ext cx="188913" cy="190500"/>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14" name="Freeform 35"/>
              <p:cNvSpPr/>
              <p:nvPr/>
            </p:nvSpPr>
            <p:spPr bwMode="auto">
              <a:xfrm>
                <a:off x="11531600" y="5694363"/>
                <a:ext cx="298450" cy="1154113"/>
              </a:xfrm>
              <a:custGeom>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15" name="Freeform 36"/>
              <p:cNvSpPr>
                <a:spLocks noEditPoints="1"/>
              </p:cNvSpPr>
              <p:nvPr/>
            </p:nvSpPr>
            <p:spPr bwMode="auto">
              <a:xfrm>
                <a:off x="11772900" y="5551488"/>
                <a:ext cx="157163" cy="155575"/>
              </a:xfrm>
              <a:custGeom>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16" name="Freeform 37"/>
              <p:cNvSpPr/>
              <p:nvPr/>
            </p:nvSpPr>
            <p:spPr bwMode="auto">
              <a:xfrm>
                <a:off x="11710987" y="4763"/>
                <a:ext cx="304800" cy="1544638"/>
              </a:xfrm>
              <a:custGeom>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17" name="Freeform 38"/>
              <p:cNvSpPr>
                <a:spLocks noEditPoints="1"/>
              </p:cNvSpPr>
              <p:nvPr/>
            </p:nvSpPr>
            <p:spPr bwMode="auto">
              <a:xfrm>
                <a:off x="11636375" y="4867275"/>
                <a:ext cx="188913" cy="188913"/>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18" name="Freeform 39"/>
              <p:cNvSpPr/>
              <p:nvPr/>
            </p:nvSpPr>
            <p:spPr bwMode="auto">
              <a:xfrm>
                <a:off x="11441112" y="5046663"/>
                <a:ext cx="307975" cy="1801813"/>
              </a:xfrm>
              <a:custGeom>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19" name="Freeform 40"/>
              <p:cNvSpPr>
                <a:spLocks noEditPoints="1"/>
              </p:cNvSpPr>
              <p:nvPr/>
            </p:nvSpPr>
            <p:spPr bwMode="auto">
              <a:xfrm>
                <a:off x="11849100" y="6416675"/>
                <a:ext cx="190500" cy="188913"/>
              </a:xfrm>
              <a:custGeom>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p:txBody>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p:txBody>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a:t>1/28/24</a:t>
            </a:fld>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r">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a:t>‹#›</a:t>
            </a:fld>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xStyles>
    <p:titleStyle>
      <a:lvl1pPr algn="r"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1.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عنوان 1">
            <a:extLst>
              <a:ext uri="{FF2B5EF4-FFF2-40B4-BE49-F238E27FC236}">
                <a16:creationId xmlns:a16="http://schemas.microsoft.com/office/drawing/2014/main" id="{3BDC74FB-F24B-CD00-CBFD-B5229ED7BD2D}"/>
              </a:ext>
            </a:extLst>
          </p:cNvPr>
          <p:cNvSpPr>
            <a:spLocks noGrp="1"/>
          </p:cNvSpPr>
          <p:nvPr>
            <p:ph type="ctrTitle"/>
          </p:nvPr>
        </p:nvSpPr>
        <p:spPr/>
        <p:txBody>
          <a:bodyPr anchor="ctr"/>
          <a:lstStyle/>
          <a:p>
            <a:pPr algn="ctr" rtl="1"/>
            <a:r>
              <a:rPr lang="ar-KW" i="0" cap="none">
                <a:ln w="0"/>
                <a:effectLst>
                  <a:outerShdw blurRad="38100" dist="19050" dir="2700000" algn="tl" rotWithShape="0">
                    <a:schemeClr val="dk1">
                      <a:alpha val="40000"/>
                    </a:schemeClr>
                  </a:outerShdw>
                </a:effectLst>
                <a:latin typeface="Geeza Pro" panose="02000400000000000000" pitchFamily="2" charset="0"/>
              </a:rPr>
              <a:t>ضوابط استخدام الذكاء الاصطناعي في المجال الطبي</a:t>
            </a:r>
            <a:endParaRPr lang="ar-KW" cap="none">
              <a:ln w="0"/>
              <a:effectLst>
                <a:outerShdw blurRad="38100" dist="19050" dir="2700000" algn="tl" rotWithShape="0">
                  <a:schemeClr val="dk1">
                    <a:alpha val="40000"/>
                  </a:schemeClr>
                </a:outerShdw>
              </a:effectLst>
              <a:latin typeface="Geeza Pro" panose="02000400000000000000" pitchFamily="2" charset="0"/>
            </a:endParaRPr>
          </a:p>
        </p:txBody>
      </p:sp>
    </p:spTree>
    <p:extLst>
      <p:ext uri="{BB962C8B-B14F-4D97-AF65-F5344CB8AC3E}">
        <p14:creationId xmlns:p14="http://schemas.microsoft.com/office/powerpoint/2010/main" val="6967302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عنصر نائب للنص 2">
            <a:extLst>
              <a:ext uri="{FF2B5EF4-FFF2-40B4-BE49-F238E27FC236}">
                <a16:creationId xmlns:a16="http://schemas.microsoft.com/office/drawing/2014/main" id="{71651CE9-20F7-66A8-C0D5-876485664F0B}"/>
              </a:ext>
            </a:extLst>
          </p:cNvPr>
          <p:cNvSpPr>
            <a:spLocks noGrp="1"/>
          </p:cNvSpPr>
          <p:nvPr>
            <p:ph type="body" idx="1"/>
          </p:nvPr>
        </p:nvSpPr>
        <p:spPr>
          <a:xfrm>
            <a:off x="1143000" y="774305"/>
            <a:ext cx="9906000" cy="4442074"/>
          </a:xfrm>
        </p:spPr>
        <p:txBody>
          <a:bodyPr>
            <a:noAutofit/>
          </a:bodyPr>
          <a:lstStyle/>
          <a:p>
            <a:pPr rtl="1"/>
            <a:r>
              <a:rPr lang="ar-KW" sz="25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۱</a:t>
            </a:r>
            <a:r>
              <a:rPr lang="ar-KW" sz="2500" i="0" cap="none">
                <a:ln w="0"/>
                <a:solidFill>
                  <a:schemeClr val="bg1"/>
                </a:solidFill>
                <a:effectLst>
                  <a:outerShdw blurRad="38100" dist="19050" dir="2700000" algn="tl" rotWithShape="0">
                    <a:schemeClr val="dk1">
                      <a:alpha val="40000"/>
                    </a:schemeClr>
                  </a:outerShdw>
                </a:effectLst>
                <a:latin typeface="Helvetica" pitchFamily="2" charset="0"/>
              </a:rPr>
              <a:t>-</a:t>
            </a:r>
            <a:r>
              <a:rPr lang="ar-KW" sz="25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 فرض تأمين إجباري على الشركات المصنعة للأجهزة الطبية الذكية في منتجاتها. </a:t>
            </a:r>
            <a:endParaRPr lang="ar-KW" sz="2500" cap="none">
              <a:ln w="0"/>
              <a:solidFill>
                <a:schemeClr val="bg1"/>
              </a:solidFill>
              <a:effectLst>
                <a:outerShdw blurRad="38100" dist="19050" dir="2700000" algn="tl" rotWithShape="0">
                  <a:schemeClr val="dk1">
                    <a:alpha val="40000"/>
                  </a:schemeClr>
                </a:outerShdw>
              </a:effectLst>
              <a:latin typeface="Geeza Pro" panose="02000400000000000000" pitchFamily="2" charset="0"/>
            </a:endParaRPr>
          </a:p>
          <a:p>
            <a:pPr rtl="1"/>
            <a:r>
              <a:rPr lang="ar-KW" sz="25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٢</a:t>
            </a:r>
            <a:r>
              <a:rPr lang="ar-KW" sz="2500" i="0" cap="none">
                <a:ln w="0"/>
                <a:solidFill>
                  <a:schemeClr val="bg1"/>
                </a:solidFill>
                <a:effectLst>
                  <a:outerShdw blurRad="38100" dist="19050" dir="2700000" algn="tl" rotWithShape="0">
                    <a:schemeClr val="dk1">
                      <a:alpha val="40000"/>
                    </a:schemeClr>
                  </a:outerShdw>
                </a:effectLst>
                <a:latin typeface="Helvetica" pitchFamily="2" charset="0"/>
              </a:rPr>
              <a:t>-</a:t>
            </a:r>
            <a:r>
              <a:rPr lang="ar-KW" sz="25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 التدرج في توسعة نطاق تطبيق التقنيات الذكية في المستشفيات لاختبارها على نطاق مصغر حتى إذا حصل خطأ لا يكون على نطاق واسع. </a:t>
            </a:r>
            <a:endParaRPr lang="ar-SA" sz="2500" cap="none">
              <a:ln w="0"/>
              <a:solidFill>
                <a:schemeClr val="bg1"/>
              </a:solidFill>
              <a:effectLst>
                <a:outerShdw blurRad="38100" dist="19050" dir="2700000" algn="tl" rotWithShape="0">
                  <a:schemeClr val="dk1">
                    <a:alpha val="40000"/>
                  </a:schemeClr>
                </a:outerShdw>
              </a:effectLst>
              <a:latin typeface="Helvetica" pitchFamily="2" charset="0"/>
            </a:endParaRPr>
          </a:p>
          <a:p>
            <a:pPr rtl="1"/>
            <a:r>
              <a:rPr lang="ar-KW" sz="25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٣</a:t>
            </a:r>
            <a:r>
              <a:rPr lang="ar-KW" sz="2500" i="0" cap="none">
                <a:ln w="0"/>
                <a:solidFill>
                  <a:schemeClr val="bg1"/>
                </a:solidFill>
                <a:effectLst>
                  <a:outerShdw blurRad="38100" dist="19050" dir="2700000" algn="tl" rotWithShape="0">
                    <a:schemeClr val="dk1">
                      <a:alpha val="40000"/>
                    </a:schemeClr>
                  </a:outerShdw>
                </a:effectLst>
                <a:latin typeface="Helvetica" pitchFamily="2" charset="0"/>
              </a:rPr>
              <a:t>-</a:t>
            </a:r>
            <a:r>
              <a:rPr lang="ar-KW" sz="25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 الاستفادة من خبرات المستشارين الطبيين في تتبع الأخطاء وتجنب حدوثها، ولمعرفة إجراءات الأمن والسلامة المتبعة، ويرجع لهم بالتعاون مع علماء الشريعة لتحديد المسؤولية. </a:t>
            </a:r>
            <a:endParaRPr lang="ar-KW" sz="2500" cap="none">
              <a:ln w="0"/>
              <a:solidFill>
                <a:schemeClr val="bg1"/>
              </a:solidFill>
              <a:effectLst>
                <a:outerShdw blurRad="38100" dist="19050" dir="2700000" algn="tl" rotWithShape="0">
                  <a:schemeClr val="dk1">
                    <a:alpha val="40000"/>
                  </a:schemeClr>
                </a:outerShdw>
              </a:effectLst>
              <a:latin typeface="Geeza Pro" panose="02000400000000000000" pitchFamily="2" charset="0"/>
            </a:endParaRPr>
          </a:p>
          <a:p>
            <a:pPr rtl="1"/>
            <a:r>
              <a:rPr lang="ar-KW" sz="25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٤</a:t>
            </a:r>
            <a:r>
              <a:rPr lang="ar-KW" sz="2500" i="0" cap="none">
                <a:ln w="0"/>
                <a:solidFill>
                  <a:schemeClr val="bg1"/>
                </a:solidFill>
                <a:effectLst>
                  <a:outerShdw blurRad="38100" dist="19050" dir="2700000" algn="tl" rotWithShape="0">
                    <a:schemeClr val="dk1">
                      <a:alpha val="40000"/>
                    </a:schemeClr>
                  </a:outerShdw>
                </a:effectLst>
                <a:latin typeface="Helvetica" pitchFamily="2" charset="0"/>
              </a:rPr>
              <a:t>-</a:t>
            </a:r>
            <a:r>
              <a:rPr lang="ar-KW" sz="25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 التعاون بين مختلف أصحاب المصلحة، بما في ذلك </a:t>
            </a:r>
            <a:r>
              <a:rPr lang="ar-SA" sz="250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الطاقم الطبي</a:t>
            </a:r>
            <a:r>
              <a:rPr lang="ar-KW" sz="25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 ومطوري الذكاء الاصطناعي والهيئات التنظيمية ومجموعات الدفاع عن المرضى، فهذا يعزز تطوير الحلول التي تلبي احتياجات واهتمامات جميع الأطراف المعنية.</a:t>
            </a:r>
            <a:endParaRPr lang="ar-KW" sz="2500" cap="none">
              <a:ln w="0"/>
              <a:solidFill>
                <a:schemeClr val="bg1"/>
              </a:solidFill>
              <a:effectLst>
                <a:outerShdw blurRad="38100" dist="19050" dir="2700000" algn="tl" rotWithShape="0">
                  <a:schemeClr val="dk1">
                    <a:alpha val="40000"/>
                  </a:schemeClr>
                </a:outerShdw>
              </a:effectLst>
              <a:latin typeface="Geeza Pro" panose="02000400000000000000" pitchFamily="2" charset="0"/>
            </a:endParaRPr>
          </a:p>
          <a:p>
            <a:pPr rtl="1"/>
            <a:r>
              <a:rPr lang="ar-KW" sz="25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٥</a:t>
            </a:r>
            <a:r>
              <a:rPr lang="ar-KW" sz="2500" i="0" cap="none">
                <a:ln w="0"/>
                <a:solidFill>
                  <a:schemeClr val="bg1"/>
                </a:solidFill>
                <a:effectLst>
                  <a:outerShdw blurRad="38100" dist="19050" dir="2700000" algn="tl" rotWithShape="0">
                    <a:schemeClr val="dk1">
                      <a:alpha val="40000"/>
                    </a:schemeClr>
                  </a:outerShdw>
                </a:effectLst>
                <a:latin typeface="Helvetica" pitchFamily="2" charset="0"/>
              </a:rPr>
              <a:t>-</a:t>
            </a:r>
            <a:r>
              <a:rPr lang="ar-KW" sz="25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 التعلم من تجارب وخبرات المجالات الأخرى التي تستخدم التقنية الذكية؛ لتجنب الوقوع في نفس الأخطاء وليكمل بعضها بعضاً في الوصول إلى أفضل تطبيق لها. </a:t>
            </a:r>
            <a:endParaRPr lang="ar-KW" sz="2500" cap="none">
              <a:ln w="0"/>
              <a:solidFill>
                <a:schemeClr val="bg1"/>
              </a:solidFill>
              <a:effectLst>
                <a:outerShdw blurRad="38100" dist="19050" dir="2700000" algn="tl" rotWithShape="0">
                  <a:schemeClr val="dk1">
                    <a:alpha val="40000"/>
                  </a:schemeClr>
                </a:outerShdw>
              </a:effectLst>
              <a:latin typeface="Geeza Pro" panose="02000400000000000000" pitchFamily="2" charset="0"/>
            </a:endParaRPr>
          </a:p>
        </p:txBody>
      </p:sp>
    </p:spTree>
    <p:extLst>
      <p:ext uri="{BB962C8B-B14F-4D97-AF65-F5344CB8AC3E}">
        <p14:creationId xmlns:p14="http://schemas.microsoft.com/office/powerpoint/2010/main" val="22837858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indefinite"/>
                            </p:stCondLst>
                          </p:cTn>
                        </p:par>
                        <p:par>
                          <p:cTn id="12" fill="hold" nodeType="afterGroup">
                            <p:stCondLst>
                              <p:cond delay="0"/>
                            </p:stCondLst>
                            <p:childTnLst>
                              <p:par>
                                <p:cTn id="13" presetID="53" presetClass="entr" presetSubtype="0" fill="hold" grpId="0" nodeType="clickEffec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indefinite"/>
                            </p:stCondLst>
                          </p:cTn>
                        </p:par>
                        <p:par>
                          <p:cTn id="20" fill="hold" nodeType="afterGroup">
                            <p:stCondLst>
                              <p:cond delay="0"/>
                            </p:stCondLst>
                            <p:childTnLst>
                              <p:par>
                                <p:cTn id="21" presetID="53" presetClass="entr" presetSubtype="0" fill="hold" grpId="0" nodeType="clickEffec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indefinite"/>
                            </p:stCondLst>
                          </p:cTn>
                        </p:par>
                        <p:par>
                          <p:cTn id="28" fill="hold" nodeType="afterGroup">
                            <p:stCondLst>
                              <p:cond delay="0"/>
                            </p:stCondLst>
                            <p:childTnLst>
                              <p:par>
                                <p:cTn id="29" presetID="53" presetClass="entr" presetSubtype="0" fill="hold" grpId="0" nodeType="clickEffec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childTnLst>
                          </p:cTn>
                        </p:par>
                      </p:childTnLst>
                    </p:cTn>
                  </p:par>
                  <p:par>
                    <p:cTn id="34" fill="hold" nodeType="clickPar">
                      <p:stCondLst>
                        <p:cond delay="indefinite"/>
                      </p:stCondLst>
                      <p:childTnLst>
                        <p:par>
                          <p:cTn id="35" fill="hold" nodeType="withGroup">
                            <p:stCondLst>
                              <p:cond delay="indefinite"/>
                            </p:stCondLst>
                          </p:cTn>
                        </p:par>
                        <p:par>
                          <p:cTn id="36" fill="hold" nodeType="afterGroup">
                            <p:stCondLst>
                              <p:cond delay="0"/>
                            </p:stCondLst>
                            <p:childTnLst>
                              <p:par>
                                <p:cTn id="37" presetID="53" presetClass="entr" presetSubtype="0" fill="hold" grpId="0" nodeType="clickEffec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عنصر نائب للنص 2">
            <a:extLst>
              <a:ext uri="{FF2B5EF4-FFF2-40B4-BE49-F238E27FC236}">
                <a16:creationId xmlns:a16="http://schemas.microsoft.com/office/drawing/2014/main" id="{DA1C83AC-89FC-AC61-41F6-277D781E9A3A}"/>
              </a:ext>
            </a:extLst>
          </p:cNvPr>
          <p:cNvSpPr>
            <a:spLocks noGrp="1"/>
          </p:cNvSpPr>
          <p:nvPr>
            <p:ph type="body" idx="1"/>
          </p:nvPr>
        </p:nvSpPr>
        <p:spPr>
          <a:xfrm>
            <a:off x="1143000" y="836342"/>
            <a:ext cx="9906000" cy="4436211"/>
          </a:xfrm>
        </p:spPr>
        <p:txBody>
          <a:bodyPr>
            <a:noAutofit/>
          </a:bodyPr>
          <a:lstStyle/>
          <a:p>
            <a:pPr rtl="1"/>
            <a:r>
              <a:rPr lang="ar-KW" sz="26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٦</a:t>
            </a:r>
            <a:r>
              <a:rPr lang="ar-KW" sz="2600" i="0" cap="none">
                <a:ln w="0"/>
                <a:solidFill>
                  <a:schemeClr val="bg1"/>
                </a:solidFill>
                <a:effectLst>
                  <a:outerShdw blurRad="38100" dist="19050" dir="2700000" algn="tl" rotWithShape="0">
                    <a:schemeClr val="dk1">
                      <a:alpha val="40000"/>
                    </a:schemeClr>
                  </a:outerShdw>
                </a:effectLst>
                <a:latin typeface="Helvetica" pitchFamily="2" charset="0"/>
              </a:rPr>
              <a:t>-</a:t>
            </a:r>
            <a:r>
              <a:rPr lang="ar-KW" sz="26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 تنفيذ إجراءات صارمة للأمن السيبراني؛ لحماية بيانات المريض الحساسة من الانتهاك أو العبث، ولقطع محاولة التدخل السلبي أثناء عمل الجهاز الذكي بما قد يؤدي إلى عواقب وخيمة</a:t>
            </a:r>
            <a:r>
              <a:rPr lang="ar-SA" sz="26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a:t>
            </a:r>
            <a:endParaRPr lang="ar-KW" sz="2600" cap="none">
              <a:ln w="0"/>
              <a:solidFill>
                <a:schemeClr val="bg1"/>
              </a:solidFill>
              <a:effectLst>
                <a:outerShdw blurRad="38100" dist="19050" dir="2700000" algn="tl" rotWithShape="0">
                  <a:schemeClr val="dk1">
                    <a:alpha val="40000"/>
                  </a:schemeClr>
                </a:outerShdw>
              </a:effectLst>
              <a:latin typeface="Geeza Pro" panose="02000400000000000000" pitchFamily="2" charset="0"/>
            </a:endParaRPr>
          </a:p>
          <a:p>
            <a:pPr rtl="1"/>
            <a:r>
              <a:rPr lang="ar-KW" sz="26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٧</a:t>
            </a:r>
            <a:r>
              <a:rPr lang="ar-KW" sz="2600" i="0" cap="none">
                <a:ln w="0"/>
                <a:solidFill>
                  <a:schemeClr val="bg1"/>
                </a:solidFill>
                <a:effectLst>
                  <a:outerShdw blurRad="38100" dist="19050" dir="2700000" algn="tl" rotWithShape="0">
                    <a:schemeClr val="dk1">
                      <a:alpha val="40000"/>
                    </a:schemeClr>
                  </a:outerShdw>
                </a:effectLst>
                <a:latin typeface="Helvetica" pitchFamily="2" charset="0"/>
              </a:rPr>
              <a:t>-</a:t>
            </a:r>
            <a:r>
              <a:rPr lang="ar-KW" sz="26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 تعين اتخاذ القرارات الرئيسية أو مراجعتها من قبل الطاقم الطبي، وعدم توكيلها للأجهزة الذكية رغم إمكانيتهم من صنع القرار، ولكن ل</a:t>
            </a:r>
            <a:r>
              <a:rPr lang="ar-SA" sz="26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زيادة </a:t>
            </a:r>
            <a:r>
              <a:rPr lang="ar-KW" sz="26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ضمان السلامة.</a:t>
            </a:r>
            <a:endParaRPr lang="ar-KW" sz="2600" cap="none">
              <a:ln w="0"/>
              <a:solidFill>
                <a:schemeClr val="bg1"/>
              </a:solidFill>
              <a:effectLst>
                <a:outerShdw blurRad="38100" dist="19050" dir="2700000" algn="tl" rotWithShape="0">
                  <a:schemeClr val="dk1">
                    <a:alpha val="40000"/>
                  </a:schemeClr>
                </a:outerShdw>
              </a:effectLst>
              <a:latin typeface="Geeza Pro" panose="02000400000000000000" pitchFamily="2" charset="0"/>
            </a:endParaRPr>
          </a:p>
          <a:p>
            <a:pPr rtl="1"/>
            <a:r>
              <a:rPr lang="ar-KW" sz="26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٨</a:t>
            </a:r>
            <a:r>
              <a:rPr lang="ar-KW" sz="2600" i="0" cap="none">
                <a:ln w="0"/>
                <a:solidFill>
                  <a:schemeClr val="bg1"/>
                </a:solidFill>
                <a:effectLst>
                  <a:outerShdw blurRad="38100" dist="19050" dir="2700000" algn="tl" rotWithShape="0">
                    <a:schemeClr val="dk1">
                      <a:alpha val="40000"/>
                    </a:schemeClr>
                  </a:outerShdw>
                </a:effectLst>
                <a:latin typeface="Helvetica" pitchFamily="2" charset="0"/>
              </a:rPr>
              <a:t>-</a:t>
            </a:r>
            <a:r>
              <a:rPr lang="ar-KW" sz="26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 تمويل البحوث العلمية المعنية بدراسة مخاطر أو فوائد الأجهزة الطبية الذكية، والبحوث الساعية إلى تطويرها للأفضل من قبل الحكومات ومؤسسات الرعاية الصحية والشركات الخاصة.</a:t>
            </a:r>
            <a:endParaRPr lang="ar-KW" sz="2600" cap="none">
              <a:ln w="0"/>
              <a:solidFill>
                <a:schemeClr val="bg1"/>
              </a:solidFill>
              <a:effectLst>
                <a:outerShdw blurRad="38100" dist="19050" dir="2700000" algn="tl" rotWithShape="0">
                  <a:schemeClr val="dk1">
                    <a:alpha val="40000"/>
                  </a:schemeClr>
                </a:outerShdw>
              </a:effectLst>
              <a:latin typeface="Geeza Pro" panose="02000400000000000000" pitchFamily="2" charset="0"/>
            </a:endParaRPr>
          </a:p>
          <a:p>
            <a:pPr rtl="1"/>
            <a:r>
              <a:rPr lang="ar-KW" sz="26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٩</a:t>
            </a:r>
            <a:r>
              <a:rPr lang="ar-KW" sz="2600" i="0" cap="none">
                <a:ln w="0"/>
                <a:solidFill>
                  <a:schemeClr val="bg1"/>
                </a:solidFill>
                <a:effectLst>
                  <a:outerShdw blurRad="38100" dist="19050" dir="2700000" algn="tl" rotWithShape="0">
                    <a:schemeClr val="dk1">
                      <a:alpha val="40000"/>
                    </a:schemeClr>
                  </a:outerShdw>
                </a:effectLst>
                <a:latin typeface="Helvetica" pitchFamily="2" charset="0"/>
              </a:rPr>
              <a:t>-</a:t>
            </a:r>
            <a:r>
              <a:rPr lang="ar-KW" sz="2600" i="0" cap="none">
                <a:ln w="0"/>
                <a:solidFill>
                  <a:schemeClr val="bg1"/>
                </a:solidFill>
                <a:effectLst>
                  <a:outerShdw blurRad="38100" dist="19050" dir="2700000" algn="tl" rotWithShape="0">
                    <a:schemeClr val="dk1">
                      <a:alpha val="40000"/>
                    </a:schemeClr>
                  </a:outerShdw>
                </a:effectLst>
                <a:latin typeface="Geeza Pro" panose="02000400000000000000" pitchFamily="2" charset="0"/>
              </a:rPr>
              <a:t> برمجة جميع الأجهزة الطبية الذكية بحيث لا تخرج عن نطاق أصول وقواعد وأعراف المهن الطبية، إلا بما قد يسوغ فيه الاجتهاد.</a:t>
            </a:r>
            <a:endParaRPr lang="ar-KW" sz="2600" cap="none">
              <a:ln w="0"/>
              <a:solidFill>
                <a:schemeClr val="bg1"/>
              </a:solidFill>
              <a:effectLst>
                <a:outerShdw blurRad="38100" dist="19050" dir="2700000" algn="tl" rotWithShape="0">
                  <a:schemeClr val="dk1">
                    <a:alpha val="40000"/>
                  </a:schemeClr>
                </a:outerShdw>
              </a:effectLst>
              <a:latin typeface="Geeza Pro" panose="02000400000000000000" pitchFamily="2" charset="0"/>
            </a:endParaRPr>
          </a:p>
          <a:p>
            <a:endParaRPr lang="ar-KW" sz="2600" cap="none">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573576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indefinite"/>
                            </p:stCondLst>
                          </p:cTn>
                        </p:par>
                        <p:par>
                          <p:cTn id="12" fill="hold" nodeType="afterGroup">
                            <p:stCondLst>
                              <p:cond delay="0"/>
                            </p:stCondLst>
                            <p:childTnLst>
                              <p:par>
                                <p:cTn id="13" presetID="53" presetClass="entr" presetSubtype="0" fill="hold" grpId="0" nodeType="clickEffec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indefinite"/>
                            </p:stCondLst>
                          </p:cTn>
                        </p:par>
                        <p:par>
                          <p:cTn id="20" fill="hold" nodeType="afterGroup">
                            <p:stCondLst>
                              <p:cond delay="0"/>
                            </p:stCondLst>
                            <p:childTnLst>
                              <p:par>
                                <p:cTn id="21" presetID="53" presetClass="entr" presetSubtype="0" fill="hold" grpId="0" nodeType="clickEffec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indefinite"/>
                            </p:stCondLst>
                          </p:cTn>
                        </p:par>
                        <p:par>
                          <p:cTn id="28" fill="hold" nodeType="afterGroup">
                            <p:stCondLst>
                              <p:cond delay="0"/>
                            </p:stCondLst>
                            <p:childTnLst>
                              <p:par>
                                <p:cTn id="29" presetID="53" presetClass="entr" presetSubtype="0" fill="hold" grpId="0" nodeType="clickEffec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عنوان 4">
            <a:extLst>
              <a:ext uri="{FF2B5EF4-FFF2-40B4-BE49-F238E27FC236}">
                <a16:creationId xmlns:a16="http://schemas.microsoft.com/office/drawing/2014/main" id="{A27B83E5-700B-8057-1875-4F29B5D39782}"/>
              </a:ext>
            </a:extLst>
          </p:cNvPr>
          <p:cNvSpPr>
            <a:spLocks noGrp="1"/>
          </p:cNvSpPr>
          <p:nvPr>
            <p:ph type="ctrTitle"/>
          </p:nvPr>
        </p:nvSpPr>
        <p:spPr>
          <a:xfrm>
            <a:off x="1876424" y="1122363"/>
            <a:ext cx="9026991" cy="1727394"/>
          </a:xfrm>
        </p:spPr>
        <p:txBody>
          <a:bodyPr numCol="1" anchor="t">
            <a:normAutofit fontScale="90000"/>
          </a:bodyPr>
          <a:lstStyle/>
          <a:p>
            <a:r>
              <a:rPr lang="ar-SA" i="0" cap="none">
                <a:ln w="0"/>
                <a:effectLst>
                  <a:outerShdw blurRad="38100" dist="19050" dir="2700000" algn="tl" rotWithShape="0">
                    <a:schemeClr val="dk1">
                      <a:alpha val="40000"/>
                    </a:schemeClr>
                  </a:outerShdw>
                </a:effectLst>
                <a:latin typeface="Geeza Pro" panose="02000400000000000000" pitchFamily="2" charset="0"/>
              </a:rPr>
              <a:t>1- ضمان خصوصية بيانات المريض وأمانها من قبل المصنع</a:t>
            </a:r>
            <a:br>
              <a:rPr lang="ar-SA" i="0" cap="none">
                <a:ln w="0"/>
                <a:effectLst>
                  <a:outerShdw blurRad="38100" dist="19050" dir="2700000" algn="tl" rotWithShape="0">
                    <a:schemeClr val="dk1">
                      <a:alpha val="40000"/>
                    </a:schemeClr>
                  </a:outerShdw>
                </a:effectLst>
                <a:latin typeface="Geeza Pro" panose="02000400000000000000" pitchFamily="2" charset="0"/>
              </a:rPr>
            </a:br>
            <a:endParaRPr lang="ar-KW" cap="none">
              <a:ln w="0"/>
              <a:effectLst>
                <a:outerShdw blurRad="38100" dist="19050" dir="2700000" algn="tl" rotWithShape="0">
                  <a:schemeClr val="dk1">
                    <a:alpha val="40000"/>
                  </a:schemeClr>
                </a:outerShdw>
              </a:effectLst>
            </a:endParaRPr>
          </a:p>
        </p:txBody>
      </p:sp>
      <p:sp>
        <p:nvSpPr>
          <p:cNvPr id="11" name="عنوان 4">
            <a:extLst>
              <a:ext uri="{FF2B5EF4-FFF2-40B4-BE49-F238E27FC236}">
                <a16:creationId xmlns:a16="http://schemas.microsoft.com/office/drawing/2014/main" id="{2CC4F943-D65C-66A9-78CF-5A98DCD3FE96}"/>
              </a:ext>
            </a:extLst>
          </p:cNvPr>
          <p:cNvSpPr>
            <a:spLocks noGrp="1"/>
          </p:cNvSpPr>
          <p:nvPr/>
        </p:nvSpPr>
        <p:spPr>
          <a:xfrm>
            <a:off x="1876424" y="2849757"/>
            <a:ext cx="9026991" cy="1727394"/>
          </a:xfrm>
          <a:prstGeom prst="rect">
            <a:avLst/>
          </a:prstGeom>
        </p:spPr>
        <p:txBody>
          <a:bodyPr vert="horz" lIns="91440" tIns="45720" rIns="91440" bIns="45720" numCol="1" rtlCol="0" anchor="t">
            <a:normAutofit fontScale="92500" lnSpcReduction="10000"/>
          </a:bodyPr>
          <a:lstStyle>
            <a:lvl1pPr algn="r" defTabSz="914400" rtl="1" eaLnBrk="1" latinLnBrk="0" hangingPunct="1">
              <a:lnSpc>
                <a:spcPct val="90000"/>
              </a:lnSpc>
              <a:spcBef>
                <a:spcPct val="0"/>
              </a:spcBef>
              <a:buNone/>
              <a:defRPr sz="4800" kern="1200" cap="all" baseline="0">
                <a:solidFill>
                  <a:schemeClr val="tx1"/>
                </a:solidFill>
                <a:latin typeface="+mj-lt"/>
                <a:ea typeface="+mj-ea"/>
                <a:cs typeface="+mj-cs"/>
              </a:defRPr>
            </a:lvl1pPr>
          </a:lstStyle>
          <a:p>
            <a:r>
              <a:rPr lang="ar-SA" cap="none">
                <a:ln w="0"/>
                <a:effectLst>
                  <a:outerShdw blurRad="38100" dist="19050" dir="2700000" algn="tl" rotWithShape="0">
                    <a:schemeClr val="dk1">
                      <a:alpha val="40000"/>
                    </a:schemeClr>
                  </a:outerShdw>
                </a:effectLst>
                <a:latin typeface="Geeza Pro" panose="02000400000000000000" pitchFamily="2" charset="0"/>
              </a:rPr>
              <a:t>2- تمثل أنظمة الأجهزة الطبية الذكية في المجال الطبي لكافة القوانين واللوائح المحلية والدولية المتعلقة باستخدام الذكاء الاصطناعي </a:t>
            </a:r>
            <a:endParaRPr lang="ar-KW" cap="none">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32865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5" presetClass="entr" presetSubtype="10" fill="hold" grpId="1" nodeType="clickEffec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1"/>
    </p:bldLst>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عنوان 1">
            <a:extLst>
              <a:ext uri="{FF2B5EF4-FFF2-40B4-BE49-F238E27FC236}">
                <a16:creationId xmlns:a16="http://schemas.microsoft.com/office/drawing/2014/main" id="{14A7EE2E-1D50-E77F-7991-D8D185CA94B4}"/>
              </a:ext>
            </a:extLst>
          </p:cNvPr>
          <p:cNvSpPr>
            <a:spLocks noGrp="1"/>
          </p:cNvSpPr>
          <p:nvPr>
            <p:ph type="title"/>
          </p:nvPr>
        </p:nvSpPr>
        <p:spPr>
          <a:xfrm>
            <a:off x="1293811" y="3035611"/>
            <a:ext cx="9906000" cy="1616384"/>
          </a:xfrm>
        </p:spPr>
        <p:txBody>
          <a:bodyPr anchor="ctr"/>
          <a:lstStyle/>
          <a:p>
            <a:r>
              <a:rPr lang="ar-SA"/>
              <a:t>4- أن تكون أنظمة الذكاء الاصطناعي شفافة وقابلة للتفسير </a:t>
            </a:r>
            <a:endParaRPr lang="ar-KW"/>
          </a:p>
        </p:txBody>
      </p:sp>
      <p:sp>
        <p:nvSpPr>
          <p:cNvPr id="5" name="عنوان 1">
            <a:extLst>
              <a:ext uri="{FF2B5EF4-FFF2-40B4-BE49-F238E27FC236}">
                <a16:creationId xmlns:a16="http://schemas.microsoft.com/office/drawing/2014/main" id="{AD3277DF-4D4F-D2C7-B22B-8911EC619378}"/>
              </a:ext>
            </a:extLst>
          </p:cNvPr>
          <p:cNvSpPr txBox="1"/>
          <p:nvPr/>
        </p:nvSpPr>
        <p:spPr>
          <a:xfrm>
            <a:off x="1293811" y="1571627"/>
            <a:ext cx="9906000" cy="1616384"/>
          </a:xfrm>
          <a:prstGeom prst="rect">
            <a:avLst/>
          </a:prstGeom>
        </p:spPr>
        <p:txBody>
          <a:bodyPr vert="horz" lIns="91440" tIns="45720" rIns="91440" bIns="45720" rtlCol="0" anchor="t">
            <a:normAutofit/>
          </a:bodyPr>
          <a:lstStyle>
            <a:lvl1pPr algn="r"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ar-SA"/>
              <a:t>3- خضوع خوارزميات الذكاء الاصطناعي لتجارب سريرية صارمة وعمليات التحقق من الصحة</a:t>
            </a:r>
            <a:endParaRPr lang="ar-KW"/>
          </a:p>
        </p:txBody>
      </p:sp>
    </p:spTree>
    <p:extLst>
      <p:ext uri="{BB962C8B-B14F-4D97-AF65-F5344CB8AC3E}">
        <p14:creationId xmlns:p14="http://schemas.microsoft.com/office/powerpoint/2010/main" val="18796719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9" presetClass="entr" presetSubtype="0" fill="hold" grpId="1" nodeType="clickEffec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2" presetClass="entr" presetSubtype="4" fill="hold" grpId="0" nodeType="clickEffec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1"/>
    </p:bldLst>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عنوان 1">
            <a:extLst>
              <a:ext uri="{FF2B5EF4-FFF2-40B4-BE49-F238E27FC236}">
                <a16:creationId xmlns:a16="http://schemas.microsoft.com/office/drawing/2014/main" id="{3BDE96D3-73BA-AD6B-971B-5F0963726E5E}"/>
              </a:ext>
            </a:extLst>
          </p:cNvPr>
          <p:cNvSpPr>
            <a:spLocks noGrp="1"/>
          </p:cNvSpPr>
          <p:nvPr>
            <p:ph type="title"/>
          </p:nvPr>
        </p:nvSpPr>
        <p:spPr>
          <a:xfrm>
            <a:off x="1141411" y="1419227"/>
            <a:ext cx="9792979" cy="1616384"/>
          </a:xfrm>
        </p:spPr>
        <p:txBody>
          <a:bodyPr anchor="t"/>
          <a:lstStyle/>
          <a:p>
            <a:r>
              <a:rPr lang="ar-SA"/>
              <a:t>5- تطوير تطبيقات الذكاء الاصطناعي في المجال الطبي واستخدامه وفقاً للمبادئ الأخلاقية</a:t>
            </a:r>
            <a:endParaRPr lang="ar-KW"/>
          </a:p>
        </p:txBody>
      </p:sp>
      <p:sp>
        <p:nvSpPr>
          <p:cNvPr id="5" name="عنوان 1">
            <a:extLst>
              <a:ext uri="{FF2B5EF4-FFF2-40B4-BE49-F238E27FC236}">
                <a16:creationId xmlns:a16="http://schemas.microsoft.com/office/drawing/2014/main" id="{30812918-DF58-F8B3-BD08-A31735206F00}"/>
              </a:ext>
            </a:extLst>
          </p:cNvPr>
          <p:cNvSpPr txBox="1"/>
          <p:nvPr/>
        </p:nvSpPr>
        <p:spPr>
          <a:xfrm>
            <a:off x="1141410" y="2620808"/>
            <a:ext cx="9792979" cy="1616384"/>
          </a:xfrm>
          <a:prstGeom prst="rect">
            <a:avLst/>
          </a:prstGeom>
        </p:spPr>
        <p:txBody>
          <a:bodyPr vert="horz" lIns="91440" tIns="45720" rIns="91440" bIns="45720" rtlCol="0" anchor="b">
            <a:normAutofit/>
          </a:bodyPr>
          <a:lstStyle>
            <a:lvl1pPr algn="r"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ar-SA"/>
              <a:t>6- تدريب المتخصصين في المجال الطبي على الاستخدام الصحيح للأجهزة الطبية الذكية، وفهم حدودها، وتفسير أفعالها</a:t>
            </a:r>
            <a:endParaRPr lang="ar-KW"/>
          </a:p>
        </p:txBody>
      </p:sp>
    </p:spTree>
    <p:extLst>
      <p:ext uri="{BB962C8B-B14F-4D97-AF65-F5344CB8AC3E}">
        <p14:creationId xmlns:p14="http://schemas.microsoft.com/office/powerpoint/2010/main" val="35135384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2" presetClass="entr" presetSubtype="4" fill="hold" grpId="0" nodeType="clickEffec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14" presetClass="entr" presetSubtype="10" fill="hold" grpId="1" nodeType="clickEffect">
                                  <p:childTnLst>
                                    <p:set>
                                      <p:cBhvr>
                                        <p:cTn id="13" dur="1" fill="hold">
                                          <p:stCondLst>
                                            <p:cond delay="0"/>
                                          </p:stCondLst>
                                        </p:cTn>
                                        <p:tgtEl>
                                          <p:spTgt spid="5"/>
                                        </p:tgtEl>
                                        <p:attrNameLst>
                                          <p:attrName>style.visibility</p:attrName>
                                        </p:attrNameLst>
                                      </p:cBhvr>
                                      <p:to>
                                        <p:strVal val="visible"/>
                                      </p:to>
                                    </p:set>
                                    <p:animEffect transition="in" filter="randombar(horizont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1"/>
    </p:bldLs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عنوان 1">
            <a:extLst>
              <a:ext uri="{FF2B5EF4-FFF2-40B4-BE49-F238E27FC236}">
                <a16:creationId xmlns:a16="http://schemas.microsoft.com/office/drawing/2014/main" id="{DC06C471-2898-8190-5BE7-0295BECA1A43}"/>
              </a:ext>
            </a:extLst>
          </p:cNvPr>
          <p:cNvSpPr>
            <a:spLocks noGrp="1"/>
          </p:cNvSpPr>
          <p:nvPr>
            <p:ph type="title"/>
          </p:nvPr>
        </p:nvSpPr>
        <p:spPr>
          <a:xfrm>
            <a:off x="1141411" y="1419227"/>
            <a:ext cx="9906000" cy="1058822"/>
          </a:xfrm>
        </p:spPr>
        <p:txBody>
          <a:bodyPr anchor="t"/>
          <a:lstStyle/>
          <a:p>
            <a:r>
              <a:rPr lang="ar-SA"/>
              <a:t>7- مراقبة الأجهزة الطبية الذكية وتقييمها بشكل مستمر</a:t>
            </a:r>
            <a:endParaRPr lang="ar-KW"/>
          </a:p>
        </p:txBody>
      </p:sp>
      <p:sp>
        <p:nvSpPr>
          <p:cNvPr id="5" name="عنوان 1">
            <a:extLst>
              <a:ext uri="{FF2B5EF4-FFF2-40B4-BE49-F238E27FC236}">
                <a16:creationId xmlns:a16="http://schemas.microsoft.com/office/drawing/2014/main" id="{C903F78D-E43C-94AE-81CB-0B6B8437CFAC}"/>
              </a:ext>
            </a:extLst>
          </p:cNvPr>
          <p:cNvSpPr>
            <a:spLocks noGrp="1"/>
          </p:cNvSpPr>
          <p:nvPr>
            <p:ph type="title"/>
          </p:nvPr>
        </p:nvSpPr>
        <p:spPr>
          <a:xfrm>
            <a:off x="1141411" y="2740064"/>
            <a:ext cx="9906000" cy="1377871"/>
          </a:xfrm>
        </p:spPr>
        <p:txBody>
          <a:bodyPr anchor="t"/>
          <a:lstStyle/>
          <a:p>
            <a:r>
              <a:rPr lang="ar-SA"/>
              <a:t>8- وضع خطوط واضحة لمسؤولية وضمان أفعال الأجهزة الطبية الذكية ونتائجها</a:t>
            </a:r>
            <a:endParaRPr lang="ar-KW"/>
          </a:p>
        </p:txBody>
      </p:sp>
      <p:sp>
        <p:nvSpPr>
          <p:cNvPr id="4" name="عنوان 1">
            <a:extLst>
              <a:ext uri="{FF2B5EF4-FFF2-40B4-BE49-F238E27FC236}">
                <a16:creationId xmlns:a16="http://schemas.microsoft.com/office/drawing/2014/main" id="{AB473C74-7421-BFC4-C570-40D072FC8BFB}"/>
              </a:ext>
            </a:extLst>
          </p:cNvPr>
          <p:cNvSpPr>
            <a:spLocks noGrp="1"/>
          </p:cNvSpPr>
          <p:nvPr>
            <p:ph type="title"/>
          </p:nvPr>
        </p:nvSpPr>
        <p:spPr>
          <a:xfrm>
            <a:off x="1141411" y="4379951"/>
            <a:ext cx="9906000" cy="1058822"/>
          </a:xfrm>
        </p:spPr>
        <p:txBody>
          <a:bodyPr anchor="t">
            <a:normAutofit fontScale="90000"/>
          </a:bodyPr>
          <a:lstStyle/>
          <a:p>
            <a:r>
              <a:rPr lang="ar-SA"/>
              <a:t>9-  برمجة جميع الأجهزة الطبية الذكية على أن لا تخرج عن نطاق أصل وقواعد وأعراف المهن الطبية، إلا فيما يسوغ فيه الاجتهاد</a:t>
            </a:r>
            <a:endParaRPr lang="ar-KW"/>
          </a:p>
        </p:txBody>
      </p:sp>
    </p:spTree>
    <p:extLst>
      <p:ext uri="{BB962C8B-B14F-4D97-AF65-F5344CB8AC3E}">
        <p14:creationId xmlns:p14="http://schemas.microsoft.com/office/powerpoint/2010/main" val="15787565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6" presetClass="entr" presetSubtype="16" fill="hold" grpId="0" nodeType="clickEffec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16" presetClass="entr" presetSubtype="21" fill="hold" grpId="1" nodeType="clickEffec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42" presetClass="entr" presetSubtype="0" fill="hold" grpId="2" nodeType="clickEffec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1"/>
      <p:bldP spid="4" grpId="2"/>
    </p:bldLst>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عنوان 1">
            <a:extLst>
              <a:ext uri="{FF2B5EF4-FFF2-40B4-BE49-F238E27FC236}">
                <a16:creationId xmlns:a16="http://schemas.microsoft.com/office/drawing/2014/main" id="{F47A359C-3CB2-6A38-E9F5-4A67D51ABA0F}"/>
              </a:ext>
            </a:extLst>
          </p:cNvPr>
          <p:cNvSpPr>
            <a:spLocks noGrp="1"/>
          </p:cNvSpPr>
          <p:nvPr>
            <p:ph type="ctrTitle"/>
          </p:nvPr>
        </p:nvSpPr>
        <p:spPr/>
        <p:txBody>
          <a:bodyPr anchor="ctr"/>
          <a:lstStyle/>
          <a:p>
            <a:pPr algn="ctr"/>
            <a:r>
              <a:rPr lang="ar-SA" b="1"/>
              <a:t>التوصيات</a:t>
            </a:r>
            <a:endParaRPr lang="ar-KW" b="1"/>
          </a:p>
        </p:txBody>
      </p:sp>
    </p:spTree>
    <p:extLst>
      <p:ext uri="{BB962C8B-B14F-4D97-AF65-F5344CB8AC3E}">
        <p14:creationId xmlns:p14="http://schemas.microsoft.com/office/powerpoint/2010/main" val="2460325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عنصر نائب للنص 2">
            <a:extLst>
              <a:ext uri="{FF2B5EF4-FFF2-40B4-BE49-F238E27FC236}">
                <a16:creationId xmlns:a16="http://schemas.microsoft.com/office/drawing/2014/main" id="{56B28B2D-D82C-2C52-0B96-A1B8F38BE81B}"/>
              </a:ext>
            </a:extLst>
          </p:cNvPr>
          <p:cNvSpPr>
            <a:spLocks noGrp="1"/>
          </p:cNvSpPr>
          <p:nvPr>
            <p:ph type="body" idx="1"/>
          </p:nvPr>
        </p:nvSpPr>
        <p:spPr>
          <a:xfrm>
            <a:off x="1141411" y="4619164"/>
            <a:ext cx="9906000" cy="400556"/>
          </a:xfrm>
        </p:spPr>
        <p:txBody>
          <a:bodyPr>
            <a:noAutofit/>
          </a:bodyPr>
          <a:lstStyle/>
          <a:p>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٣</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أخذ</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بعض</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المواضيع</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التي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تم</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التطرق</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إليها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البحث</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والتوسعة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فيها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بشكل</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أعمق،</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کالرحم</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الاصطناعي</a:t>
            </a:r>
            <a:r>
              <a:rPr lang="ar-KW" sz="2800" i="0" cap="none">
                <a:ln w="0"/>
                <a:solidFill>
                  <a:schemeClr val="tx1"/>
                </a:solidFill>
                <a:effectLst>
                  <a:outerShdw blurRad="38100" dist="19050" dir="2700000" algn="tl" rotWithShape="0">
                    <a:schemeClr val="dk1">
                      <a:alpha val="40000"/>
                    </a:schemeClr>
                  </a:outerShdw>
                </a:effectLst>
                <a:latin typeface="TimesNewRomanPS-BoldMT"/>
              </a:rPr>
              <a:t>.</a:t>
            </a:r>
            <a:endParaRPr lang="ar-KW" sz="2800" cap="none">
              <a:ln w="0"/>
              <a:solidFill>
                <a:schemeClr val="tx1"/>
              </a:solidFill>
              <a:effectLst>
                <a:outerShdw blurRad="38100" dist="19050" dir="2700000" algn="tl" rotWithShape="0">
                  <a:schemeClr val="dk1">
                    <a:alpha val="40000"/>
                  </a:schemeClr>
                </a:outerShdw>
              </a:effectLst>
              <a:latin typeface="Geeza Pro" panose="02000400000000000000" pitchFamily="2" charset="0"/>
            </a:endParaRPr>
          </a:p>
        </p:txBody>
      </p:sp>
      <p:sp>
        <p:nvSpPr>
          <p:cNvPr id="5" name="عنصر نائب للنص 2">
            <a:extLst>
              <a:ext uri="{FF2B5EF4-FFF2-40B4-BE49-F238E27FC236}">
                <a16:creationId xmlns:a16="http://schemas.microsoft.com/office/drawing/2014/main" id="{DA1F946E-C6EF-C2CE-68BD-B9FE22A179FB}"/>
              </a:ext>
            </a:extLst>
          </p:cNvPr>
          <p:cNvSpPr>
            <a:spLocks noGrp="1"/>
          </p:cNvSpPr>
          <p:nvPr>
            <p:ph type="body" idx="1"/>
          </p:nvPr>
        </p:nvSpPr>
        <p:spPr>
          <a:xfrm>
            <a:off x="1141411" y="2238836"/>
            <a:ext cx="9906000" cy="1087944"/>
          </a:xfrm>
        </p:spPr>
        <p:txBody>
          <a:bodyPr>
            <a:noAutofit/>
          </a:bodyPr>
          <a:lstStyle/>
          <a:p>
            <a:pPr rtl="1"/>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٢</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كتابة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بحوث</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محكمة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المواضيع</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الجزئية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المتعلقة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بالذكاء</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الاصطناعي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التي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أشرت</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لبعضها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حواشي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بدايات</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بعض</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المباحث</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أو</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الفصول</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مما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يناسب</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قصر</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هذه</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البحوث</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المحكمة،</a:t>
            </a:r>
            <a:r>
              <a:rPr lang="ar-SA" sz="280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 و</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هناك</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يحتاج</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رسائل</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جامعية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كبعض</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المواضيع</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المطروحة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مطلع</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الفصل</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الرابع،</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ونهاية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المطلب</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السابع</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من</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المبحث</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الأول</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الفصل</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الأول</a:t>
            </a:r>
            <a:endParaRPr lang="ar-KW" sz="2800" cap="none">
              <a:ln w="0"/>
              <a:solidFill>
                <a:schemeClr val="tx1"/>
              </a:solidFill>
              <a:effectLst>
                <a:outerShdw blurRad="38100" dist="19050" dir="2700000" algn="tl" rotWithShape="0">
                  <a:schemeClr val="dk1">
                    <a:alpha val="40000"/>
                  </a:schemeClr>
                </a:outerShdw>
              </a:effectLst>
              <a:latin typeface="Geeza Pro" panose="02000400000000000000" pitchFamily="2" charset="0"/>
            </a:endParaRPr>
          </a:p>
        </p:txBody>
      </p:sp>
      <p:sp>
        <p:nvSpPr>
          <p:cNvPr id="7" name="عنصر نائب للنص 2">
            <a:extLst>
              <a:ext uri="{FF2B5EF4-FFF2-40B4-BE49-F238E27FC236}">
                <a16:creationId xmlns:a16="http://schemas.microsoft.com/office/drawing/2014/main" id="{ECA0C864-47FB-6F05-BEAB-F06C1CEE31F2}"/>
              </a:ext>
            </a:extLst>
          </p:cNvPr>
          <p:cNvSpPr>
            <a:spLocks noGrp="1"/>
          </p:cNvSpPr>
          <p:nvPr>
            <p:ph type="body" idx="1"/>
          </p:nvPr>
        </p:nvSpPr>
        <p:spPr>
          <a:xfrm>
            <a:off x="1141411" y="1392366"/>
            <a:ext cx="9906000" cy="400556"/>
          </a:xfrm>
        </p:spPr>
        <p:txBody>
          <a:bodyPr>
            <a:noAutofit/>
          </a:bodyPr>
          <a:lstStyle/>
          <a:p>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١</a:t>
            </a:r>
            <a:r>
              <a:rPr lang="ar-KW" sz="2800" i="0" cap="none">
                <a:ln w="0"/>
                <a:solidFill>
                  <a:schemeClr val="tx1"/>
                </a:solidFill>
                <a:effectLst>
                  <a:outerShdw blurRad="38100" dist="19050" dir="2700000" algn="tl" rotWithShape="0">
                    <a:schemeClr val="dk1">
                      <a:alpha val="40000"/>
                    </a:schemeClr>
                  </a:outerShdw>
                </a:effectLst>
                <a:latin typeface="TimesNewRomanPS-BoldMT"/>
              </a:rPr>
              <a:t> -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كتابة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رسالة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جامعية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الأحكام</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الفقهية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المتعلقة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بالمهندس</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الطبي</a:t>
            </a:r>
            <a:r>
              <a:rPr lang="ar-KW" sz="2800" i="0" cap="none">
                <a:ln w="0"/>
                <a:solidFill>
                  <a:schemeClr val="tx1"/>
                </a:solidFill>
                <a:effectLst>
                  <a:outerShdw blurRad="38100" dist="19050" dir="2700000" algn="tl" rotWithShape="0">
                    <a:schemeClr val="dk1">
                      <a:alpha val="40000"/>
                    </a:schemeClr>
                  </a:outerShdw>
                </a:effectLst>
                <a:latin typeface="TimesNewRomanPS-BoldMT"/>
              </a:rPr>
              <a:t>.</a:t>
            </a:r>
            <a:endParaRPr lang="ar-KW" sz="2800" cap="none">
              <a:ln w="0"/>
              <a:solidFill>
                <a:schemeClr val="tx1"/>
              </a:solidFill>
              <a:effectLst>
                <a:outerShdw blurRad="38100" dist="19050" dir="2700000" algn="tl" rotWithShape="0">
                  <a:schemeClr val="dk1">
                    <a:alpha val="40000"/>
                  </a:schemeClr>
                </a:outerShdw>
              </a:effectLst>
              <a:latin typeface="Geeza Pro" panose="02000400000000000000" pitchFamily="2" charset="0"/>
            </a:endParaRPr>
          </a:p>
          <a:p>
            <a:endParaRPr lang="ar-KW" sz="2800" cap="none">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067537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8" presetClass="entr" presetSubtype="12" fill="hold" grpId="2" nodeType="clickEffec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Left)">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20" presetClass="entr" presetSubtype="0" fill="hold" grpId="1" nodeType="clickEffec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wedge">
                                      <p:cBhvr>
                                        <p:cTn id="13" dur="2000"/>
                                        <p:tgtEl>
                                          <p:spTgt spid="5">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21" presetClass="entr" presetSubtype="1" fill="hold" grpId="0" nodeType="clickEffec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heel(1)">
                                      <p:cBhvr>
                                        <p:cTn id="1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1" build="p"/>
      <p:bldP spid="7" grpId="2" build="p"/>
    </p:bldLst>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عنصر نائب للنص 2">
            <a:extLst>
              <a:ext uri="{FF2B5EF4-FFF2-40B4-BE49-F238E27FC236}">
                <a16:creationId xmlns:a16="http://schemas.microsoft.com/office/drawing/2014/main" id="{2F170F1A-65AC-F2BE-CA3D-F43AFB25BC97}"/>
              </a:ext>
            </a:extLst>
          </p:cNvPr>
          <p:cNvSpPr>
            <a:spLocks noGrp="1"/>
          </p:cNvSpPr>
          <p:nvPr>
            <p:ph type="title"/>
          </p:nvPr>
        </p:nvSpPr>
        <p:spPr>
          <a:xfrm>
            <a:off x="1141411" y="5123365"/>
            <a:ext cx="9906000" cy="842963"/>
          </a:xfrm>
          <a:prstGeom prst="rect">
            <a:avLst/>
          </a:prstGeom>
        </p:spPr>
        <p:txBody>
          <a:bodyPr vert="horz" lIns="91440" tIns="45720" rIns="91440" bIns="45720" rtlCol="0">
            <a:noAutofit/>
          </a:bodyPr>
          <a:lstStyle>
            <a:lvl1pPr marL="0" indent="0" algn="r" defTabSz="914400" rtl="1" eaLnBrk="1" latinLnBrk="0" hangingPunct="1">
              <a:lnSpc>
                <a:spcPct val="120000"/>
              </a:lnSpc>
              <a:spcBef>
                <a:spcPts val="1000"/>
              </a:spcBef>
              <a:buSzPct val="125000"/>
              <a:buFont typeface="Arial" panose="020b0604020202020204" pitchFamily="34" charset="0"/>
              <a:buNone/>
              <a:defRPr sz="1800" kern="1200" cap="all" baseline="0">
                <a:solidFill>
                  <a:schemeClr val="tx1">
                    <a:tint val="75000"/>
                  </a:schemeClr>
                </a:solidFill>
                <a:latin typeface="+mn-lt"/>
                <a:ea typeface="+mn-ea"/>
                <a:cs typeface="+mn-cs"/>
              </a:defRPr>
            </a:lvl1pPr>
            <a:lvl2pPr marL="457200" indent="0" algn="r" defTabSz="914400" rtl="1" eaLnBrk="1" latinLnBrk="0" hangingPunct="1">
              <a:lnSpc>
                <a:spcPct val="120000"/>
              </a:lnSpc>
              <a:spcBef>
                <a:spcPts val="500"/>
              </a:spcBef>
              <a:buSzPct val="125000"/>
              <a:buFont typeface="Arial" panose="020b0604020202020204" pitchFamily="34" charset="0"/>
              <a:buNone/>
              <a:defRPr sz="1800" kern="1200">
                <a:solidFill>
                  <a:schemeClr val="tx1">
                    <a:tint val="75000"/>
                  </a:schemeClr>
                </a:solidFill>
                <a:latin typeface="+mn-lt"/>
                <a:ea typeface="+mn-ea"/>
                <a:cs typeface="+mn-cs"/>
              </a:defRPr>
            </a:lvl2pPr>
            <a:lvl3pPr marL="914400" indent="0" algn="r" defTabSz="914400" rtl="1" eaLnBrk="1" latinLnBrk="0" hangingPunct="1">
              <a:lnSpc>
                <a:spcPct val="120000"/>
              </a:lnSpc>
              <a:spcBef>
                <a:spcPts val="500"/>
              </a:spcBef>
              <a:buSzPct val="125000"/>
              <a:buFont typeface="Arial" panose="020b0604020202020204" pitchFamily="34" charset="0"/>
              <a:buNone/>
              <a:defRPr sz="1800" kern="1200">
                <a:solidFill>
                  <a:schemeClr val="tx1">
                    <a:tint val="75000"/>
                  </a:schemeClr>
                </a:solidFill>
                <a:latin typeface="+mn-lt"/>
                <a:ea typeface="+mn-ea"/>
                <a:cs typeface="+mn-cs"/>
              </a:defRPr>
            </a:lvl3pPr>
            <a:lvl4pPr marL="1371600" indent="0" algn="r" defTabSz="914400" rtl="1" eaLnBrk="1" latinLnBrk="0" hangingPunct="1">
              <a:lnSpc>
                <a:spcPct val="120000"/>
              </a:lnSpc>
              <a:spcBef>
                <a:spcPts val="500"/>
              </a:spcBef>
              <a:buSzPct val="125000"/>
              <a:buFont typeface="Arial" panose="020b0604020202020204" pitchFamily="34" charset="0"/>
              <a:buNone/>
              <a:defRPr sz="1600" kern="1200">
                <a:solidFill>
                  <a:schemeClr val="tx1">
                    <a:tint val="75000"/>
                  </a:schemeClr>
                </a:solidFill>
                <a:latin typeface="+mn-lt"/>
                <a:ea typeface="+mn-ea"/>
                <a:cs typeface="+mn-cs"/>
              </a:defRPr>
            </a:lvl4pPr>
            <a:lvl5pPr marL="1828800" indent="0" algn="r" defTabSz="914400" rtl="1" eaLnBrk="1" latinLnBrk="0" hangingPunct="1">
              <a:lnSpc>
                <a:spcPct val="120000"/>
              </a:lnSpc>
              <a:spcBef>
                <a:spcPts val="500"/>
              </a:spcBef>
              <a:buSzPct val="125000"/>
              <a:buFont typeface="Arial" panose="020b0604020202020204" pitchFamily="34" charset="0"/>
              <a:buNone/>
              <a:defRPr sz="1600" kern="1200">
                <a:solidFill>
                  <a:schemeClr val="tx1">
                    <a:tint val="75000"/>
                  </a:schemeClr>
                </a:solidFill>
                <a:latin typeface="+mn-lt"/>
                <a:ea typeface="+mn-ea"/>
                <a:cs typeface="+mn-cs"/>
              </a:defRPr>
            </a:lvl5pPr>
            <a:lvl6pPr marL="2286000" indent="0" algn="r" defTabSz="914400" rtl="1" eaLnBrk="1" latinLnBrk="0" hangingPunct="1">
              <a:lnSpc>
                <a:spcPct val="120000"/>
              </a:lnSpc>
              <a:spcBef>
                <a:spcPts val="500"/>
              </a:spcBef>
              <a:buSzPct val="125000"/>
              <a:buFont typeface="Arial" panose="020b0604020202020204" pitchFamily="34" charset="0"/>
              <a:buNone/>
              <a:defRPr sz="1600" kern="1200">
                <a:solidFill>
                  <a:schemeClr val="tx1">
                    <a:tint val="75000"/>
                  </a:schemeClr>
                </a:solidFill>
                <a:latin typeface="+mn-lt"/>
                <a:ea typeface="+mn-ea"/>
                <a:cs typeface="+mn-cs"/>
              </a:defRPr>
            </a:lvl6pPr>
            <a:lvl7pPr marL="2743200" indent="0" algn="r" defTabSz="914400" rtl="1" eaLnBrk="1" latinLnBrk="0" hangingPunct="1">
              <a:lnSpc>
                <a:spcPct val="120000"/>
              </a:lnSpc>
              <a:spcBef>
                <a:spcPts val="500"/>
              </a:spcBef>
              <a:buSzPct val="125000"/>
              <a:buFont typeface="Arial" panose="020b0604020202020204" pitchFamily="34" charset="0"/>
              <a:buNone/>
              <a:defRPr sz="1600" kern="1200">
                <a:solidFill>
                  <a:schemeClr val="tx1">
                    <a:tint val="75000"/>
                  </a:schemeClr>
                </a:solidFill>
                <a:latin typeface="+mn-lt"/>
                <a:ea typeface="+mn-ea"/>
                <a:cs typeface="+mn-cs"/>
              </a:defRPr>
            </a:lvl7pPr>
            <a:lvl8pPr marL="3200400" indent="0" algn="r" defTabSz="914400" rtl="1" eaLnBrk="1" latinLnBrk="0" hangingPunct="1">
              <a:lnSpc>
                <a:spcPct val="120000"/>
              </a:lnSpc>
              <a:spcBef>
                <a:spcPts val="500"/>
              </a:spcBef>
              <a:buSzPct val="125000"/>
              <a:buFont typeface="Arial" panose="020b0604020202020204" pitchFamily="34" charset="0"/>
              <a:buNone/>
              <a:defRPr sz="1600" kern="1200">
                <a:solidFill>
                  <a:schemeClr val="tx1">
                    <a:tint val="75000"/>
                  </a:schemeClr>
                </a:solidFill>
                <a:latin typeface="+mn-lt"/>
                <a:ea typeface="+mn-ea"/>
                <a:cs typeface="+mn-cs"/>
              </a:defRPr>
            </a:lvl8pPr>
            <a:lvl9pPr marL="3657600" indent="0" algn="r" defTabSz="914400" rtl="1" eaLnBrk="1" latinLnBrk="0" hangingPunct="1">
              <a:lnSpc>
                <a:spcPct val="120000"/>
              </a:lnSpc>
              <a:spcBef>
                <a:spcPts val="500"/>
              </a:spcBef>
              <a:buSzPct val="125000"/>
              <a:buFont typeface="Arial" panose="020b0604020202020204" pitchFamily="34" charset="0"/>
              <a:buNone/>
              <a:defRPr sz="1600" kern="1200">
                <a:solidFill>
                  <a:schemeClr val="tx1">
                    <a:tint val="75000"/>
                  </a:schemeClr>
                </a:solidFill>
                <a:latin typeface="+mn-lt"/>
                <a:ea typeface="+mn-ea"/>
                <a:cs typeface="+mn-cs"/>
              </a:defRPr>
            </a:lvl9pPr>
          </a:lstStyle>
          <a:p>
            <a:pPr rtl="1"/>
            <a:r>
              <a:rPr lang="ar-SA"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٥-</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أن</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تنشط</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المجامع</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الفقهية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الحديث</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عن</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نوازل</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الذكاء</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الاصطناعي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شتى</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مجالات</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استخدامه</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مما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أشير</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لها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البحث</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ومما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لم</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يشر</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له،</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بخاصة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إذا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تعلق</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الأمر</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باستخدامه</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علوم</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الشريعة،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ككونه</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مفتيًا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أو</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حتى</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كمخرّج</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بحسب</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هضمه</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من</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نصوص</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مذهب</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معين</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أو</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محدّث</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أو</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مفسر</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أو</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قاض</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SA" sz="280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أو غير ذلك</a:t>
            </a:r>
            <a:endParaRPr lang="ar-KW" sz="2800">
              <a:solidFill>
                <a:srgbClr val="000000"/>
              </a:solidFill>
              <a:effectLst/>
              <a:latin typeface="Geeza Pro" panose="02000400000000000000" pitchFamily="2" charset="0"/>
            </a:endParaRPr>
          </a:p>
        </p:txBody>
      </p:sp>
      <p:sp>
        <p:nvSpPr>
          <p:cNvPr id="10" name="عنصر نائب للنص 2">
            <a:extLst>
              <a:ext uri="{FF2B5EF4-FFF2-40B4-BE49-F238E27FC236}">
                <a16:creationId xmlns:a16="http://schemas.microsoft.com/office/drawing/2014/main" id="{0EA768A9-E6AC-1A5D-EF16-2746D722A7EC}"/>
              </a:ext>
            </a:extLst>
          </p:cNvPr>
          <p:cNvSpPr>
            <a:spLocks noGrp="1"/>
          </p:cNvSpPr>
          <p:nvPr>
            <p:ph type="body" idx="1"/>
          </p:nvPr>
        </p:nvSpPr>
        <p:spPr>
          <a:xfrm>
            <a:off x="1141411" y="891672"/>
            <a:ext cx="9906000" cy="1087944"/>
          </a:xfrm>
        </p:spPr>
        <p:txBody>
          <a:bodyPr>
            <a:noAutofit/>
          </a:bodyPr>
          <a:lstStyle/>
          <a:p>
            <a:r>
              <a:rPr lang="ar-SA"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٤- كثير</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ممن</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كتب</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الأحكام</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الفقهية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المتعلقة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بالطب</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لم</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يتشرب</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الفقه</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بصورة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كافية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حتى</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يكتب</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فيه،</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ويظهر</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ذلك</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بشكل</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جلي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حينما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يتعلق</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الأمر</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بفهم</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نصوص</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الفقهاء،</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ونسبة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الأقوال</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إليهم،</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وطرق</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الاستدلال</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على</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يرجحونه</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بحوثهم،</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ولذلك</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يرى</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الباحث</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أن</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يعاد</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كثير</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من</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البحوث</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الفقهية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الطبية،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وإصدارها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في</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موسوعة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فقهية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طبية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عميقة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ومحررة</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تصويراً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وتخريجاً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لأقوال</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السابقين</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واستدلالاً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على</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ما</a:t>
            </a:r>
            <a:r>
              <a:rPr lang="ar-KW" sz="2800" i="0" cap="none">
                <a:ln w="0"/>
                <a:solidFill>
                  <a:schemeClr val="tx1"/>
                </a:solidFill>
                <a:effectLst>
                  <a:outerShdw blurRad="38100" dist="19050" dir="2700000" algn="tl" rotWithShape="0">
                    <a:schemeClr val="dk1">
                      <a:alpha val="40000"/>
                    </a:schemeClr>
                  </a:outerShdw>
                </a:effectLst>
                <a:latin typeface="TimesNewRomanPS-BoldMT"/>
              </a:rPr>
              <a:t> </a:t>
            </a:r>
            <a:r>
              <a:rPr lang="ar-KW" sz="2800" i="0" cap="none">
                <a:ln w="0"/>
                <a:solidFill>
                  <a:schemeClr val="tx1"/>
                </a:solidFill>
                <a:effectLst>
                  <a:outerShdw blurRad="38100" dist="19050" dir="2700000" algn="tl" rotWithShape="0">
                    <a:schemeClr val="dk1">
                      <a:alpha val="40000"/>
                    </a:schemeClr>
                  </a:outerShdw>
                </a:effectLst>
                <a:latin typeface="Geeza Pro" panose="02000400000000000000" pitchFamily="2" charset="0"/>
              </a:rPr>
              <a:t>يرجحونه</a:t>
            </a:r>
            <a:r>
              <a:rPr lang="ar-KW" sz="2800" i="0" cap="none">
                <a:ln w="0"/>
                <a:solidFill>
                  <a:schemeClr val="tx1"/>
                </a:solidFill>
                <a:effectLst>
                  <a:outerShdw blurRad="38100" dist="19050" dir="2700000" algn="tl" rotWithShape="0">
                    <a:schemeClr val="dk1">
                      <a:alpha val="40000"/>
                    </a:schemeClr>
                  </a:outerShdw>
                </a:effectLst>
                <a:latin typeface="TimesNewRomanPS-BoldMT"/>
              </a:rPr>
              <a:t>.</a:t>
            </a:r>
            <a:endParaRPr lang="ar-KW" sz="2800">
              <a:solidFill>
                <a:srgbClr val="000000"/>
              </a:solidFill>
              <a:effectLst/>
              <a:latin typeface="Geeza Pro" panose="02000400000000000000" pitchFamily="2" charset="0"/>
            </a:endParaRPr>
          </a:p>
        </p:txBody>
      </p:sp>
    </p:spTree>
    <p:extLst>
      <p:ext uri="{BB962C8B-B14F-4D97-AF65-F5344CB8AC3E}">
        <p14:creationId xmlns:p14="http://schemas.microsoft.com/office/powerpoint/2010/main" val="41387498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1" nodeType="clickEffec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down)">
                                      <p:cBhvr>
                                        <p:cTn id="7" dur="500"/>
                                        <p:tgtEl>
                                          <p:spTgt spid="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55" presetClass="entr" presetSubtype="0" fill="hold" grpId="0" nodeType="clickEffec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1" build="p"/>
    </p:bldLst>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عنوان 1">
            <a:extLst>
              <a:ext uri="{FF2B5EF4-FFF2-40B4-BE49-F238E27FC236}">
                <a16:creationId xmlns:a16="http://schemas.microsoft.com/office/drawing/2014/main" id="{64EAB887-052E-F592-873D-D66DF26D5B28}"/>
              </a:ext>
            </a:extLst>
          </p:cNvPr>
          <p:cNvSpPr>
            <a:spLocks noGrp="1"/>
          </p:cNvSpPr>
          <p:nvPr>
            <p:ph type="title"/>
          </p:nvPr>
        </p:nvSpPr>
        <p:spPr/>
        <p:txBody>
          <a:bodyPr/>
          <a:lstStyle/>
          <a:p>
            <a:pPr algn="ctr"/>
            <a:r>
              <a:rPr lang="ar-SA" b="1"/>
              <a:t>مقترحات لتقليل مخاطر استخدام الذكاء الاصطناعي في المجال الطبي</a:t>
            </a:r>
            <a:endParaRPr lang="ar-KW" b="1"/>
          </a:p>
        </p:txBody>
      </p:sp>
    </p:spTree>
    <p:extLst>
      <p:ext uri="{BB962C8B-B14F-4D97-AF65-F5344CB8AC3E}">
        <p14:creationId xmlns:p14="http://schemas.microsoft.com/office/powerpoint/2010/main" val="1462030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_rels/theme1.xml.rels>&#65279;<?xml version="1.0" encoding="utf-8" standalone="yes"?><Relationships xmlns="http://schemas.openxmlformats.org/package/2006/relationships"><Relationship Id="rId1" Type="http://schemas.openxmlformats.org/officeDocument/2006/relationships/image" Target="../media/image2.jpeg" /></Relationships>
</file>

<file path=ppt/theme/theme1.xml><?xml version="1.0" encoding="utf-8"?>
<a:theme xmlns:r="http://schemas.openxmlformats.org/officeDocument/2006/relationships" xmlns:a="http://schemas.openxmlformats.org/drawingml/2006/main" name="دارة">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r:embed="rId1">
            <a:duotone>
              <a:schemeClr val="phClr">
                <a:shade val="88000"/>
                <a:hueMod val="106000"/>
                <a:satMod val="140000"/>
                <a:lumMod val="54000"/>
              </a:schemeClr>
              <a:schemeClr val="phClr">
                <a:tint val="98000"/>
                <a:hueMod val="90000"/>
                <a:satMod val="150000"/>
                <a:lumMod val="160000"/>
              </a:schemeClr>
            </a:duotone>
          </a:blip>
          <a:stretch>
            <a:fillRect/>
          </a:stretch>
        </a:blipFill>
      </a:bgFillStyleLst>
    </a:fmtScheme>
  </a:themeElements>
  <a:objectDefaults/>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vt="http://schemas.openxmlformats.org/officeDocument/2006/docPropsVTypes" xmlns="http://schemas.openxmlformats.org/officeDocument/2006/extended-properties">
  <Company/>
  <PresentationFormat>شاشة عريضة</PresentationFormat>
  <Paragraphs>26</Paragraphs>
  <Slides>11</Slides>
  <Notes>0</Notes>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دارة</vt:lpstr>
      <vt:lpstr>ضوابط استخدام الذكاء الاصطناعي في المجال الطبي</vt:lpstr>
      <vt:lpstr>1- ضمان خصوصية بيانات المريض وأمانها من قبل المصنع</vt:lpstr>
      <vt:lpstr>4- أن تكون أنظمة الذكاء الاصطناعي شفافة وقابلة للتفسير </vt:lpstr>
      <vt:lpstr>5- تطوير تطبيقات الذكاء الاصطناعي في المجال الطبي واستخدامه وفقاً للمبادئ الأخلاقية</vt:lpstr>
      <vt:lpstr>7- مراقبة الأجهزة الطبية الذكية وتقييمها بشكل مستمر</vt:lpstr>
      <vt:lpstr>التوصيات</vt:lpstr>
      <vt:lpstr>Slide 7</vt:lpstr>
      <vt:lpstr>٥- أن تنشط المجامع الفقهية في الحديث عن نوازل الذكاء الاصطناعي في شتى مجالات استخدامه مما أشير لها في البحث ومما لم يشر له، بخاصة إذا تعلق الأمر باستخدامه في علوم الشريعة، ككونه مفتيًا -أو حتى كمخرّج بحسب ما هضمه من نصوص مذهب معين- أو محدّث أو مفسر أو قاض أو غير ذلك</vt:lpstr>
      <vt:lpstr>مقترحات لتقليل مخاطر استخدام الذكاء الاصطناعي في المجال الطبي</vt:lpstr>
      <vt:lpstr>Slide 10</vt:lpstr>
      <vt:lpstr>Slide 11</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ضوابط استخدام الذكاء الاصطناعي في المجال الطبي</dc:title>
  <dc:creator>218122616 Othman Alawadhi</dc:creator>
  <cp:lastModifiedBy>218122616 Othman Alawadhi</cp:lastModifiedBy>
  <cp:revision>9</cp:revision>
  <dcterms:created xsi:type="dcterms:W3CDTF">2024-01-26T07:33:47Z</dcterms:created>
  <dcterms:modified xsi:type="dcterms:W3CDTF">2024-02-05T17:10:53Z</dcterms:modified>
</cp:coreProperties>
</file>