
<file path=[Content_Types].xml><?xml version="1.0" encoding="utf-8"?>
<Types xmlns="http://schemas.openxmlformats.org/package/2006/content-types">
  <Default Extension="rels" ContentType="application/vnd.openxmlformats-package.relationships+xml"/>
  <Default Extension="jpeg" ContentType="image/jpe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6.12.1.0-->
<p:presentation xmlns:r="http://schemas.openxmlformats.org/officeDocument/2006/relationships" xmlns:a="http://schemas.openxmlformats.org/drawingml/2006/main" xmlns:p="http://schemas.openxmlformats.org/presentationml/2006/main" saveSubsetFonts="1">
  <p:sldMasterIdLst>
    <p:sldMasterId id="2147483648" r:id="rId1"/>
  </p:sldMasterIdLst>
  <p:notesMasterIdLst>
    <p:notesMasterId r:id="rId2"/>
  </p:notesMasterIdLst>
  <p:sldIdLst>
    <p:sldId id="262" r:id="rId3"/>
    <p:sldId id="910" r:id="rId4"/>
    <p:sldId id="2147473918" r:id="rId5"/>
    <p:sldId id="909" r:id="rId6"/>
    <p:sldId id="908" r:id="rId7"/>
    <p:sldId id="758" r:id="rId8"/>
    <p:sldId id="953" r:id="rId9"/>
    <p:sldId id="911" r:id="rId10"/>
    <p:sldId id="2147473915" r:id="rId11"/>
    <p:sldId id="2147473916" r:id="rId12"/>
    <p:sldId id="2147473744" r:id="rId13"/>
    <p:sldId id="263" r:id="rId14"/>
    <p:sldId id="2147473913" r:id="rId15"/>
    <p:sldId id="959" r:id="rId16"/>
    <p:sldId id="952" r:id="rId17"/>
    <p:sldId id="2147473912" r:id="rId18"/>
    <p:sldId id="2147473914" r:id="rId19"/>
    <p:sldId id="2147473920" r:id="rId20"/>
    <p:sldId id="2147473917" r:id="rId21"/>
    <p:sldId id="2147473921" r:id="rId22"/>
    <p:sldId id="2147473843" r:id="rId23"/>
    <p:sldId id="257" r:id="rId24"/>
    <p:sldId id="2147473919" r:id="rId25"/>
    <p:sldId id="729" r:id="rId26"/>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5C5BA6-7382-4971-9ECB-2A7167C3D535}" v="26" dt="2024-01-28T14:26:09.579"/>
    <p1510:client id="{8A7F031F-2CFD-4396-9F0B-874D381D8893}" v="831" dt="2024-01-27T23:06:27.651"/>
  </p1510:revLst>
</p1510:revInfo>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492" y="56"/>
      </p:cViewPr>
      <p:guideLst/>
    </p:cSldViewPr>
  </p:slideViewPr>
  <p:notesTextViewPr>
    <p:cViewPr>
      <p:scale>
        <a:sx n="1" d="1"/>
        <a:sy n="1" d="1"/>
      </p:scale>
      <p:origin x="0" y="0"/>
    </p:cViewPr>
  </p:notesTextViewPr>
  <p:notesViewPr>
    <p:cSldViewPr>
      <p:cViewPr>
        <p:scale>
          <a:sx n="0" d="100"/>
          <a:sy n="0"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tags" Target="tags/tag1.xml" /><Relationship Id="rId28" Type="http://schemas.openxmlformats.org/officeDocument/2006/relationships/presProps" Target="presProps.xml" /><Relationship Id="rId29" Type="http://schemas.openxmlformats.org/officeDocument/2006/relationships/viewProps" Target="viewProps.xml" /><Relationship Id="rId3" Type="http://schemas.openxmlformats.org/officeDocument/2006/relationships/slide" Target="slides/slide1.xml" /><Relationship Id="rId30" Type="http://schemas.openxmlformats.org/officeDocument/2006/relationships/theme" Target="theme/theme1.xml" /><Relationship Id="rId31" Type="http://schemas.microsoft.com/office/2015/10/relationships/revisionInfo" Target="revisionInfo.xml" /><Relationship Id="rId32" Type="http://schemas.openxmlformats.org/officeDocument/2006/relationships/tableStyles" Target="tableStyles.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6308F-C512-4109-8966-320F452C4928}" type="datetimeFigureOut">
              <a:rPr lang="en-US" smtClean="0"/>
              <a:t>28-Jan-24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864AD-DE2E-4E3D-AFF6-4BE63259F041}" type="slidenum">
              <a:rPr lang="en-US" smtClean="0"/>
              <a:t>‹#›</a:t>
            </a:fld>
            <a:endParaRPr lang="en-US"/>
          </a:p>
        </p:txBody>
      </p:sp>
    </p:spTree>
    <p:extLst>
      <p:ext uri="{BB962C8B-B14F-4D97-AF65-F5344CB8AC3E}">
        <p14:creationId xmlns:p14="http://schemas.microsoft.com/office/powerpoint/2010/main" val="2262384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t>Regional Survey, </a:t>
            </a:r>
          </a:p>
        </p:txBody>
      </p:sp>
      <p:sp>
        <p:nvSpPr>
          <p:cNvPr id="5" name="Date Placeholder 4"/>
          <p:cNvSpPr>
            <a:spLocks noGrp="1"/>
          </p:cNvSpPr>
          <p:nvPr>
            <p:ph type="dt" idx="11"/>
          </p:nvPr>
        </p:nvSpPr>
        <p:spPr/>
        <p:txBody>
          <a:bodyPr/>
          <a:lstStyle/>
          <a:p>
            <a:r>
              <a:rPr lang="en-GB"/>
              <a:t>25-27 September 2013</a:t>
            </a:r>
          </a:p>
        </p:txBody>
      </p:sp>
      <p:sp>
        <p:nvSpPr>
          <p:cNvPr id="6" name="Slide Number Placeholder 5"/>
          <p:cNvSpPr>
            <a:spLocks noGrp="1"/>
          </p:cNvSpPr>
          <p:nvPr>
            <p:ph type="sldNum" sz="quarter" idx="12"/>
          </p:nvPr>
        </p:nvSpPr>
        <p:spPr/>
        <p:txBody>
          <a:bodyPr/>
          <a:lstStyle/>
          <a:p>
            <a:fld id="{6E6B4444-93A3-423C-A96E-70D583FF8775}" type="slidenum">
              <a:rPr lang="en-GB" smtClean="0"/>
              <a:t>2</a:t>
            </a:fld>
            <a:endParaRPr lang="en-GB"/>
          </a:p>
        </p:txBody>
      </p:sp>
    </p:spTree>
    <p:extLst>
      <p:ext uri="{BB962C8B-B14F-4D97-AF65-F5344CB8AC3E}">
        <p14:creationId xmlns:p14="http://schemas.microsoft.com/office/powerpoint/2010/main" val="2623675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t>Regional Survey, </a:t>
            </a:r>
          </a:p>
        </p:txBody>
      </p:sp>
      <p:sp>
        <p:nvSpPr>
          <p:cNvPr id="5" name="Date Placeholder 4"/>
          <p:cNvSpPr>
            <a:spLocks noGrp="1"/>
          </p:cNvSpPr>
          <p:nvPr>
            <p:ph type="dt" idx="11"/>
          </p:nvPr>
        </p:nvSpPr>
        <p:spPr/>
        <p:txBody>
          <a:bodyPr/>
          <a:lstStyle/>
          <a:p>
            <a:r>
              <a:rPr lang="en-GB"/>
              <a:t>25-27 September 2013</a:t>
            </a:r>
          </a:p>
        </p:txBody>
      </p:sp>
      <p:sp>
        <p:nvSpPr>
          <p:cNvPr id="6" name="Slide Number Placeholder 5"/>
          <p:cNvSpPr>
            <a:spLocks noGrp="1"/>
          </p:cNvSpPr>
          <p:nvPr>
            <p:ph type="sldNum" sz="quarter" idx="12"/>
          </p:nvPr>
        </p:nvSpPr>
        <p:spPr/>
        <p:txBody>
          <a:bodyPr/>
          <a:lstStyle/>
          <a:p>
            <a:fld id="{6E6B4444-93A3-423C-A96E-70D583FF8775}" type="slidenum">
              <a:rPr lang="en-GB" smtClean="0"/>
              <a:t>4</a:t>
            </a:fld>
            <a:endParaRPr lang="en-GB"/>
          </a:p>
        </p:txBody>
      </p:sp>
    </p:spTree>
    <p:extLst>
      <p:ext uri="{BB962C8B-B14F-4D97-AF65-F5344CB8AC3E}">
        <p14:creationId xmlns:p14="http://schemas.microsoft.com/office/powerpoint/2010/main" val="3542906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t>Regional Survey, </a:t>
            </a:r>
          </a:p>
        </p:txBody>
      </p:sp>
      <p:sp>
        <p:nvSpPr>
          <p:cNvPr id="5" name="Date Placeholder 4"/>
          <p:cNvSpPr>
            <a:spLocks noGrp="1"/>
          </p:cNvSpPr>
          <p:nvPr>
            <p:ph type="dt" idx="11"/>
          </p:nvPr>
        </p:nvSpPr>
        <p:spPr/>
        <p:txBody>
          <a:bodyPr/>
          <a:lstStyle/>
          <a:p>
            <a:r>
              <a:rPr lang="en-GB"/>
              <a:t>25-27 September 2013</a:t>
            </a:r>
          </a:p>
        </p:txBody>
      </p:sp>
      <p:sp>
        <p:nvSpPr>
          <p:cNvPr id="6" name="Slide Number Placeholder 5"/>
          <p:cNvSpPr>
            <a:spLocks noGrp="1"/>
          </p:cNvSpPr>
          <p:nvPr>
            <p:ph type="sldNum" sz="quarter" idx="12"/>
          </p:nvPr>
        </p:nvSpPr>
        <p:spPr/>
        <p:txBody>
          <a:bodyPr/>
          <a:lstStyle/>
          <a:p>
            <a:fld id="{6E6B4444-93A3-423C-A96E-70D583FF8775}" type="slidenum">
              <a:rPr lang="en-GB" smtClean="0"/>
              <a:t>5</a:t>
            </a:fld>
            <a:endParaRPr lang="en-GB"/>
          </a:p>
        </p:txBody>
      </p:sp>
    </p:spTree>
    <p:extLst>
      <p:ext uri="{BB962C8B-B14F-4D97-AF65-F5344CB8AC3E}">
        <p14:creationId xmlns:p14="http://schemas.microsoft.com/office/powerpoint/2010/main" val="627724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t>Regional Survey, </a:t>
            </a:r>
          </a:p>
        </p:txBody>
      </p:sp>
      <p:sp>
        <p:nvSpPr>
          <p:cNvPr id="5" name="Date Placeholder 4"/>
          <p:cNvSpPr>
            <a:spLocks noGrp="1"/>
          </p:cNvSpPr>
          <p:nvPr>
            <p:ph type="dt" idx="11"/>
          </p:nvPr>
        </p:nvSpPr>
        <p:spPr/>
        <p:txBody>
          <a:bodyPr/>
          <a:lstStyle/>
          <a:p>
            <a:r>
              <a:rPr lang="en-GB"/>
              <a:t>25-27 September 2013</a:t>
            </a:r>
          </a:p>
        </p:txBody>
      </p:sp>
      <p:sp>
        <p:nvSpPr>
          <p:cNvPr id="6" name="Slide Number Placeholder 5"/>
          <p:cNvSpPr>
            <a:spLocks noGrp="1"/>
          </p:cNvSpPr>
          <p:nvPr>
            <p:ph type="sldNum" sz="quarter" idx="12"/>
          </p:nvPr>
        </p:nvSpPr>
        <p:spPr/>
        <p:txBody>
          <a:bodyPr/>
          <a:lstStyle/>
          <a:p>
            <a:fld id="{6E6B4444-93A3-423C-A96E-70D583FF8775}" type="slidenum">
              <a:rPr lang="en-GB" smtClean="0"/>
              <a:t>7</a:t>
            </a:fld>
            <a:endParaRPr lang="en-GB"/>
          </a:p>
        </p:txBody>
      </p:sp>
    </p:spTree>
    <p:extLst>
      <p:ext uri="{BB962C8B-B14F-4D97-AF65-F5344CB8AC3E}">
        <p14:creationId xmlns:p14="http://schemas.microsoft.com/office/powerpoint/2010/main" val="1291981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Pointing to UHC</a:t>
            </a:r>
          </a:p>
        </p:txBody>
      </p:sp>
      <p:sp>
        <p:nvSpPr>
          <p:cNvPr id="4" name="Header Placeholder 3"/>
          <p:cNvSpPr>
            <a:spLocks noGrp="1"/>
          </p:cNvSpPr>
          <p:nvPr>
            <p:ph type="hdr" sz="quarter" idx="10"/>
          </p:nvPr>
        </p:nvSpPr>
        <p:spPr/>
        <p:txBody>
          <a:bodyPr/>
          <a:lstStyle/>
          <a:p>
            <a:r>
              <a:rPr lang="en-GB"/>
              <a:t>Regional Survey, </a:t>
            </a:r>
          </a:p>
        </p:txBody>
      </p:sp>
      <p:sp>
        <p:nvSpPr>
          <p:cNvPr id="5" name="Date Placeholder 4"/>
          <p:cNvSpPr>
            <a:spLocks noGrp="1"/>
          </p:cNvSpPr>
          <p:nvPr>
            <p:ph type="dt" idx="11"/>
          </p:nvPr>
        </p:nvSpPr>
        <p:spPr/>
        <p:txBody>
          <a:bodyPr/>
          <a:lstStyle/>
          <a:p>
            <a:r>
              <a:rPr lang="en-GB"/>
              <a:t>25-27 September 2013</a:t>
            </a:r>
          </a:p>
        </p:txBody>
      </p:sp>
      <p:sp>
        <p:nvSpPr>
          <p:cNvPr id="6" name="Slide Number Placeholder 5"/>
          <p:cNvSpPr>
            <a:spLocks noGrp="1"/>
          </p:cNvSpPr>
          <p:nvPr>
            <p:ph type="sldNum" sz="quarter" idx="12"/>
          </p:nvPr>
        </p:nvSpPr>
        <p:spPr/>
        <p:txBody>
          <a:bodyPr/>
          <a:lstStyle/>
          <a:p>
            <a:fld id="{6E6B4444-93A3-423C-A96E-70D583FF8775}" type="slidenum">
              <a:rPr lang="en-GB" smtClean="0"/>
              <a:t>8</a:t>
            </a:fld>
            <a:endParaRPr lang="en-GB"/>
          </a:p>
        </p:txBody>
      </p:sp>
    </p:spTree>
    <p:extLst>
      <p:ext uri="{BB962C8B-B14F-4D97-AF65-F5344CB8AC3E}">
        <p14:creationId xmlns:p14="http://schemas.microsoft.com/office/powerpoint/2010/main" val="3815060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WHO, has, for more than 20 years sought to put governments in the driver’s seat – developing clear plans, strategies and technical expertise to invest in digital solutions as part of a broader health system strategy.</a:t>
            </a:r>
          </a:p>
        </p:txBody>
      </p:sp>
      <p:sp>
        <p:nvSpPr>
          <p:cNvPr id="4" name="Slide Number Placeholder 3"/>
          <p:cNvSpPr>
            <a:spLocks noGrp="1"/>
          </p:cNvSpPr>
          <p:nvPr>
            <p:ph type="sldNum" sz="quarter" idx="5"/>
          </p:nvPr>
        </p:nvSpPr>
        <p:spPr/>
        <p:txBody>
          <a:bodyPr/>
          <a:lstStyle/>
          <a:p>
            <a:fld id="{6CC1F11A-E99D-4512-A0BB-10220D9256C4}" type="slidenum">
              <a:rPr lang="en-SE" smtClean="0"/>
              <a:t>11</a:t>
            </a:fld>
            <a:endParaRPr lang="en-SE"/>
          </a:p>
        </p:txBody>
      </p:sp>
    </p:spTree>
    <p:extLst>
      <p:ext uri="{BB962C8B-B14F-4D97-AF65-F5344CB8AC3E}">
        <p14:creationId xmlns:p14="http://schemas.microsoft.com/office/powerpoint/2010/main" val="1740136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Qualified leaders within an empowered governing structure to set the architecture of digital health business case</a:t>
            </a:r>
          </a:p>
          <a:p>
            <a:r>
              <a:rPr lang="en-GB"/>
              <a:t>Crosscutting coordination and partnership with multi-sectoral actors </a:t>
            </a:r>
          </a:p>
        </p:txBody>
      </p:sp>
      <p:sp>
        <p:nvSpPr>
          <p:cNvPr id="4" name="Header Placeholder 3"/>
          <p:cNvSpPr>
            <a:spLocks noGrp="1"/>
          </p:cNvSpPr>
          <p:nvPr>
            <p:ph type="hdr" sz="quarter" idx="10"/>
          </p:nvPr>
        </p:nvSpPr>
        <p:spPr/>
        <p:txBody>
          <a:bodyPr/>
          <a:lstStyle/>
          <a:p>
            <a:r>
              <a:rPr lang="en-GB"/>
              <a:t>Regional Survey, </a:t>
            </a:r>
          </a:p>
        </p:txBody>
      </p:sp>
      <p:sp>
        <p:nvSpPr>
          <p:cNvPr id="5" name="Date Placeholder 4"/>
          <p:cNvSpPr>
            <a:spLocks noGrp="1"/>
          </p:cNvSpPr>
          <p:nvPr>
            <p:ph type="dt" idx="11"/>
          </p:nvPr>
        </p:nvSpPr>
        <p:spPr/>
        <p:txBody>
          <a:bodyPr/>
          <a:lstStyle/>
          <a:p>
            <a:r>
              <a:rPr lang="en-GB"/>
              <a:t>25-27 September 2013</a:t>
            </a:r>
          </a:p>
        </p:txBody>
      </p:sp>
      <p:sp>
        <p:nvSpPr>
          <p:cNvPr id="6" name="Slide Number Placeholder 5"/>
          <p:cNvSpPr>
            <a:spLocks noGrp="1"/>
          </p:cNvSpPr>
          <p:nvPr>
            <p:ph type="sldNum" sz="quarter" idx="12"/>
          </p:nvPr>
        </p:nvSpPr>
        <p:spPr/>
        <p:txBody>
          <a:bodyPr/>
          <a:lstStyle/>
          <a:p>
            <a:fld id="{6E6B4444-93A3-423C-A96E-70D583FF8775}" type="slidenum">
              <a:rPr lang="en-GB" smtClean="0"/>
              <a:t>15</a:t>
            </a:fld>
            <a:endParaRPr lang="en-GB"/>
          </a:p>
        </p:txBody>
      </p:sp>
    </p:spTree>
    <p:extLst>
      <p:ext uri="{BB962C8B-B14F-4D97-AF65-F5344CB8AC3E}">
        <p14:creationId xmlns:p14="http://schemas.microsoft.com/office/powerpoint/2010/main" val="2093718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D938CEFD-6088-463A-800E-91D6F39541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2036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D938CEFD-6088-463A-800E-91D6F39541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0137793"/>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1F09DF2B-7CB3-5723-80C3-93EA3568DA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EA5EC7-AFAD-211C-9C96-A347D0E936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1C0EAA-6FE1-6C20-E781-AF3A5F46AE23}"/>
              </a:ext>
            </a:extLst>
          </p:cNvPr>
          <p:cNvSpPr>
            <a:spLocks noGrp="1"/>
          </p:cNvSpPr>
          <p:nvPr>
            <p:ph type="dt" sz="half" idx="10"/>
          </p:nvPr>
        </p:nvSpPr>
        <p:spPr/>
        <p:txBody>
          <a:bodyPr/>
          <a:lstStyle/>
          <a:p>
            <a:fld id="{780F4A08-3FCA-4F3D-B848-040A8C4406B5}" type="datetimeFigureOut">
              <a:rPr lang="en-US" smtClean="0"/>
              <a:t>28-Jan-24</a:t>
            </a:fld>
            <a:endParaRPr lang="en-US"/>
          </a:p>
        </p:txBody>
      </p:sp>
      <p:sp>
        <p:nvSpPr>
          <p:cNvPr id="5" name="Footer Placeholder 4">
            <a:extLst>
              <a:ext uri="{FF2B5EF4-FFF2-40B4-BE49-F238E27FC236}">
                <a16:creationId xmlns:a16="http://schemas.microsoft.com/office/drawing/2014/main" id="{C1E3751A-95FA-1FE9-5C24-9D73BD6280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E0A38FC-0380-5141-2EA2-5B9275F5A13A}"/>
              </a:ext>
            </a:extLst>
          </p:cNvPr>
          <p:cNvSpPr>
            <a:spLocks noGrp="1"/>
          </p:cNvSpPr>
          <p:nvPr>
            <p:ph type="sldNum" sz="quarter" idx="12"/>
          </p:nvPr>
        </p:nvSpPr>
        <p:spPr/>
        <p:txBody>
          <a:bodyPr/>
          <a:lstStyle/>
          <a:p>
            <a:fld id="{F2AC39EF-1D37-4E3C-AA95-0F7259100871}" type="slidenum">
              <a:rPr lang="en-US" smtClean="0"/>
              <a:t>‹#›</a:t>
            </a:fld>
            <a:endParaRPr lang="en-US"/>
          </a:p>
        </p:txBody>
      </p:sp>
    </p:spTree>
    <p:extLst>
      <p:ext uri="{BB962C8B-B14F-4D97-AF65-F5344CB8AC3E}">
        <p14:creationId xmlns:p14="http://schemas.microsoft.com/office/powerpoint/2010/main" val="82293892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a:extLst>
              <a:ext uri="{FF2B5EF4-FFF2-40B4-BE49-F238E27FC236}">
                <a16:creationId xmlns:a16="http://schemas.microsoft.com/office/drawing/2014/main" id="{AE239330-99C9-DA93-794C-1F4010AD8A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DF84EC-E2D5-B69D-2B2D-43BA52BDCF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CE8C4-99D4-8061-3500-33ABB0EA5CA7}"/>
              </a:ext>
            </a:extLst>
          </p:cNvPr>
          <p:cNvSpPr>
            <a:spLocks noGrp="1"/>
          </p:cNvSpPr>
          <p:nvPr>
            <p:ph type="dt" sz="half" idx="10"/>
          </p:nvPr>
        </p:nvSpPr>
        <p:spPr/>
        <p:txBody>
          <a:bodyPr/>
          <a:lstStyle/>
          <a:p>
            <a:fld id="{780F4A08-3FCA-4F3D-B848-040A8C4406B5}" type="datetimeFigureOut">
              <a:rPr lang="en-US" smtClean="0"/>
              <a:t>28-Jan-24</a:t>
            </a:fld>
            <a:endParaRPr lang="en-US"/>
          </a:p>
        </p:txBody>
      </p:sp>
      <p:sp>
        <p:nvSpPr>
          <p:cNvPr id="5" name="Footer Placeholder 4">
            <a:extLst>
              <a:ext uri="{FF2B5EF4-FFF2-40B4-BE49-F238E27FC236}">
                <a16:creationId xmlns:a16="http://schemas.microsoft.com/office/drawing/2014/main" id="{387D25AA-A502-28A8-CA39-414F0F47A8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1D034D-F455-8568-2272-ABF3CEECED59}"/>
              </a:ext>
            </a:extLst>
          </p:cNvPr>
          <p:cNvSpPr>
            <a:spLocks noGrp="1"/>
          </p:cNvSpPr>
          <p:nvPr>
            <p:ph type="sldNum" sz="quarter" idx="12"/>
          </p:nvPr>
        </p:nvSpPr>
        <p:spPr/>
        <p:txBody>
          <a:bodyPr/>
          <a:lstStyle/>
          <a:p>
            <a:fld id="{F2AC39EF-1D37-4E3C-AA95-0F7259100871}" type="slidenum">
              <a:rPr lang="en-US" smtClean="0"/>
              <a:t>‹#›</a:t>
            </a:fld>
            <a:endParaRPr lang="en-US"/>
          </a:p>
        </p:txBody>
      </p:sp>
    </p:spTree>
    <p:extLst>
      <p:ext uri="{BB962C8B-B14F-4D97-AF65-F5344CB8AC3E}">
        <p14:creationId xmlns:p14="http://schemas.microsoft.com/office/powerpoint/2010/main" val="75609303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a:extLst>
              <a:ext uri="{FF2B5EF4-FFF2-40B4-BE49-F238E27FC236}">
                <a16:creationId xmlns:a16="http://schemas.microsoft.com/office/drawing/2014/main" id="{B0284FFE-A207-B965-7025-FE5956E4B4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90FB45-000E-83BC-398B-6DE98CB7CC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46069-D30C-705C-D13E-0B3CA1DE0D77}"/>
              </a:ext>
            </a:extLst>
          </p:cNvPr>
          <p:cNvSpPr>
            <a:spLocks noGrp="1"/>
          </p:cNvSpPr>
          <p:nvPr>
            <p:ph type="dt" sz="half" idx="10"/>
          </p:nvPr>
        </p:nvSpPr>
        <p:spPr/>
        <p:txBody>
          <a:bodyPr/>
          <a:lstStyle/>
          <a:p>
            <a:fld id="{780F4A08-3FCA-4F3D-B848-040A8C4406B5}" type="datetimeFigureOut">
              <a:rPr lang="en-US" smtClean="0"/>
              <a:t>28-Jan-24</a:t>
            </a:fld>
            <a:endParaRPr lang="en-US"/>
          </a:p>
        </p:txBody>
      </p:sp>
      <p:sp>
        <p:nvSpPr>
          <p:cNvPr id="5" name="Footer Placeholder 4">
            <a:extLst>
              <a:ext uri="{FF2B5EF4-FFF2-40B4-BE49-F238E27FC236}">
                <a16:creationId xmlns:a16="http://schemas.microsoft.com/office/drawing/2014/main" id="{B71FC48E-A1D8-7381-8213-CB5A46A181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1C12E8A-299B-4670-809D-C538DD974F14}"/>
              </a:ext>
            </a:extLst>
          </p:cNvPr>
          <p:cNvSpPr>
            <a:spLocks noGrp="1"/>
          </p:cNvSpPr>
          <p:nvPr>
            <p:ph type="sldNum" sz="quarter" idx="12"/>
          </p:nvPr>
        </p:nvSpPr>
        <p:spPr/>
        <p:txBody>
          <a:bodyPr/>
          <a:lstStyle/>
          <a:p>
            <a:fld id="{F2AC39EF-1D37-4E3C-AA95-0F7259100871}" type="slidenum">
              <a:rPr lang="en-US" smtClean="0"/>
              <a:t>‹#›</a:t>
            </a:fld>
            <a:endParaRPr lang="en-US"/>
          </a:p>
        </p:txBody>
      </p:sp>
    </p:spTree>
    <p:extLst>
      <p:ext uri="{BB962C8B-B14F-4D97-AF65-F5344CB8AC3E}">
        <p14:creationId xmlns:p14="http://schemas.microsoft.com/office/powerpoint/2010/main" val="6932887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Section Header" userDrawn="1">
  <p:cSld name="1_Section Header">
    <p:spTree>
      <p:nvGrpSpPr>
        <p:cNvPr id="1" name="Shape 36"/>
        <p:cNvGrpSpPr/>
        <p:nvPr/>
      </p:nvGrpSpPr>
      <p:grpSpPr>
        <a:xfrm>
          <a:off x="0" y="0"/>
          <a:ext cx="0" cy="0"/>
        </a:xfrm>
      </p:grpSpPr>
      <p:sp>
        <p:nvSpPr>
          <p:cNvPr id="5" name="Text Placeholder 4">
            <a:extLst>
              <a:ext uri="{FF2B5EF4-FFF2-40B4-BE49-F238E27FC236}">
                <a16:creationId xmlns:a16="http://schemas.microsoft.com/office/drawing/2014/main" id="{E8553060-F975-4F20-A8DE-6FCE4942BD1A}"/>
              </a:ext>
            </a:extLst>
          </p:cNvPr>
          <p:cNvSpPr>
            <a:spLocks noGrp="1"/>
          </p:cNvSpPr>
          <p:nvPr>
            <p:ph type="body" sz="quarter" idx="17"/>
          </p:nvPr>
        </p:nvSpPr>
        <p:spPr>
          <a:xfrm>
            <a:off x="1075038" y="1309062"/>
            <a:ext cx="6882131" cy="1466921"/>
          </a:xfrm>
          <a:prstGeom prst="rect">
            <a:avLst/>
          </a:prstGeom>
        </p:spPr>
        <p:txBody>
          <a:bodyPr/>
          <a:lstStyle>
            <a:lvl1pPr algn="ctr">
              <a:defRPr sz="2800" b="1">
                <a:solidFill>
                  <a:srgbClr val="595959"/>
                </a:solidFill>
                <a:latin typeface="Noto Sans" panose="020b0502040504020204"/>
              </a:defRPr>
            </a:lvl1pPr>
            <a:lvl2pPr algn="ctr">
              <a:defRPr sz="3200" b="1">
                <a:solidFill>
                  <a:srgbClr val="A9D0DB"/>
                </a:solidFill>
                <a:latin typeface="Noto Sans" panose="020b0502040504020204"/>
              </a:defRPr>
            </a:lvl2pPr>
          </a:lstStyle>
          <a:p>
            <a:pPr lvl="0"/>
            <a:r>
              <a:rPr lang="en-US"/>
              <a:t>Click to edit Master text styles</a:t>
            </a:r>
          </a:p>
          <a:p>
            <a:pPr lvl="1"/>
            <a:r>
              <a:rPr lang="en-US"/>
              <a:t>Second level</a:t>
            </a:r>
          </a:p>
        </p:txBody>
      </p:sp>
      <p:sp>
        <p:nvSpPr>
          <p:cNvPr id="16" name="Picture Placeholder 14">
            <a:extLst>
              <a:ext uri="{FF2B5EF4-FFF2-40B4-BE49-F238E27FC236}">
                <a16:creationId xmlns:a16="http://schemas.microsoft.com/office/drawing/2014/main" id="{F2FD62BD-E4EC-446E-98C5-0BFAD8421AFF}"/>
              </a:ext>
            </a:extLst>
          </p:cNvPr>
          <p:cNvSpPr>
            <a:spLocks noGrp="1"/>
          </p:cNvSpPr>
          <p:nvPr>
            <p:ph type="pic" sz="quarter" idx="15"/>
          </p:nvPr>
        </p:nvSpPr>
        <p:spPr>
          <a:xfrm>
            <a:off x="8652047" y="3439"/>
            <a:ext cx="7072941" cy="6858001"/>
          </a:xfrm>
          <a:prstGeom prst="ellipse">
            <a:avLst/>
          </a:prstGeom>
        </p:spPr>
        <p:txBody>
          <a:bodyPr/>
          <a:lstStyle/>
          <a:p>
            <a:endParaRPr lang="en-GB"/>
          </a:p>
        </p:txBody>
      </p:sp>
      <p:sp>
        <p:nvSpPr>
          <p:cNvPr id="8" name="Rectangle 7">
            <a:extLst>
              <a:ext uri="{FF2B5EF4-FFF2-40B4-BE49-F238E27FC236}">
                <a16:creationId xmlns:a16="http://schemas.microsoft.com/office/drawing/2014/main" id="{BD70B572-6965-4FD8-AEF0-F12E12BA9E31}"/>
              </a:ext>
            </a:extLst>
          </p:cNvPr>
          <p:cNvSpPr/>
          <p:nvPr userDrawn="1"/>
        </p:nvSpPr>
        <p:spPr>
          <a:xfrm>
            <a:off x="298583" y="355599"/>
            <a:ext cx="193525" cy="1466923"/>
          </a:xfrm>
          <a:prstGeom prst="rect">
            <a:avLst/>
          </a:prstGeom>
          <a:solidFill>
            <a:srgbClr val="005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B9E1EF52-CB0C-435A-B573-F866CBCBE6A9}"/>
              </a:ext>
            </a:extLst>
          </p:cNvPr>
          <p:cNvSpPr/>
          <p:nvPr userDrawn="1"/>
        </p:nvSpPr>
        <p:spPr>
          <a:xfrm flipH="1">
            <a:off x="298582" y="1822522"/>
            <a:ext cx="193526" cy="1466922"/>
          </a:xfrm>
          <a:prstGeom prst="rect">
            <a:avLst/>
          </a:prstGeom>
          <a:solidFill>
            <a:srgbClr val="07A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77E487F6-7092-453A-A82C-01EA052E650D}"/>
              </a:ext>
            </a:extLst>
          </p:cNvPr>
          <p:cNvSpPr/>
          <p:nvPr userDrawn="1"/>
        </p:nvSpPr>
        <p:spPr>
          <a:xfrm>
            <a:off x="298581" y="3286261"/>
            <a:ext cx="193524" cy="1470106"/>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46FE98B6-B52F-46AB-9229-E3D29B1D55C9}"/>
              </a:ext>
            </a:extLst>
          </p:cNvPr>
          <p:cNvSpPr/>
          <p:nvPr userDrawn="1"/>
        </p:nvSpPr>
        <p:spPr>
          <a:xfrm>
            <a:off x="298581" y="4753183"/>
            <a:ext cx="193524" cy="1470106"/>
          </a:xfrm>
          <a:prstGeom prst="rect">
            <a:avLst/>
          </a:prstGeom>
          <a:solidFill>
            <a:srgbClr val="0E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Text Placeholder 2">
            <a:extLst>
              <a:ext uri="{FF2B5EF4-FFF2-40B4-BE49-F238E27FC236}">
                <a16:creationId xmlns:a16="http://schemas.microsoft.com/office/drawing/2014/main" id="{13B0E232-323E-4640-B077-4BE91F0CDBEE}"/>
              </a:ext>
            </a:extLst>
          </p:cNvPr>
          <p:cNvSpPr>
            <a:spLocks noGrp="1"/>
          </p:cNvSpPr>
          <p:nvPr>
            <p:ph type="body" sz="quarter" idx="16"/>
          </p:nvPr>
        </p:nvSpPr>
        <p:spPr>
          <a:xfrm>
            <a:off x="1075038" y="2940675"/>
            <a:ext cx="6882131" cy="777885"/>
          </a:xfrm>
          <a:prstGeom prst="rect">
            <a:avLst/>
          </a:prstGeom>
        </p:spPr>
        <p:txBody>
          <a:bodyPr/>
          <a:lstStyle>
            <a:lvl1pPr algn="ctr">
              <a:defRPr sz="2400">
                <a:solidFill>
                  <a:srgbClr val="595959"/>
                </a:solidFill>
                <a:latin typeface="Noto Sans" panose="020b0502040504020204"/>
              </a:defRPr>
            </a:lvl1pPr>
          </a:lstStyle>
          <a:p>
            <a:pPr lvl="0"/>
            <a:r>
              <a:rPr lang="en-US"/>
              <a:t>Click to edit Master text styles</a:t>
            </a:r>
          </a:p>
        </p:txBody>
      </p:sp>
    </p:spTree>
    <p:extLst>
      <p:ext uri="{BB962C8B-B14F-4D97-AF65-F5344CB8AC3E}">
        <p14:creationId xmlns:p14="http://schemas.microsoft.com/office/powerpoint/2010/main" val="3217592739"/>
      </p:ext>
    </p:extLst>
  </p:cSld>
  <p:clrMapOvr>
    <a:masterClrMapping/>
  </p:clrMapOvr>
  <mc:AlternateContent xmlns:mc="http://schemas.openxmlformats.org/markup-compatibility/2006">
    <mc:Choice xmlns:p14="http://schemas.microsoft.com/office/powerpoint/2010/main" Requires="p14">
      <p:transition advClick="0" p14:dur="0"/>
    </mc:Choice>
    <mc:Fallback>
      <p:transition advClick="0"/>
    </mc:Fallback>
  </mc:AlternateContent>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Custom Layout">
    <p:spTree>
      <p:nvGrpSpPr>
        <p:cNvPr id="1" name=""/>
        <p:cNvGrpSpPr/>
        <p:nvPr/>
      </p:nvGrpSpPr>
      <p:grpSpPr>
        <a:xfrm>
          <a:off x="0" y="0"/>
          <a:ext cx="0" cy="0"/>
        </a:xfrm>
      </p:grpSpPr>
      <p:sp>
        <p:nvSpPr>
          <p:cNvPr id="3" name="Date Placeholder 2"/>
          <p:cNvSpPr>
            <a:spLocks noGrp="1"/>
          </p:cNvSpPr>
          <p:nvPr>
            <p:ph type="dt" sz="half" idx="10"/>
          </p:nvPr>
        </p:nvSpPr>
        <p:spPr/>
        <p:txBody>
          <a:bodyPr/>
          <a:lstStyle/>
          <a:p>
            <a:fld id="{6FCA8E69-571B-4068-B3FD-022965932BF9}" type="datetime3">
              <a:rPr lang="en-GB" smtClean="0"/>
              <a:t>28 January, 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252B11-61B2-4AD2-B6B7-A1D12FDFFECE}" type="slidenum">
              <a:rPr lang="en-GB" smtClean="0"/>
              <a:t>‹#›</a:t>
            </a:fld>
            <a:endParaRPr lang="en-GB"/>
          </a:p>
        </p:txBody>
      </p:sp>
    </p:spTree>
    <p:extLst>
      <p:ext uri="{BB962C8B-B14F-4D97-AF65-F5344CB8AC3E}">
        <p14:creationId xmlns:p14="http://schemas.microsoft.com/office/powerpoint/2010/main" val="400839267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7EA84A4F-C76D-1355-5AD9-7E891CF352D7}"/>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E192D782-DA46-4E23-4EC5-ECA3A5C984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F5994C-EA33-6AF0-88C6-32A674B81F29}"/>
              </a:ext>
            </a:extLst>
          </p:cNvPr>
          <p:cNvSpPr>
            <a:spLocks noGrp="1"/>
          </p:cNvSpPr>
          <p:nvPr>
            <p:ph type="dt" sz="half" idx="10"/>
          </p:nvPr>
        </p:nvSpPr>
        <p:spPr/>
        <p:txBody>
          <a:bodyPr/>
          <a:lstStyle/>
          <a:p>
            <a:fld id="{780F4A08-3FCA-4F3D-B848-040A8C4406B5}" type="datetimeFigureOut">
              <a:rPr lang="en-US" smtClean="0"/>
              <a:t>28-Jan-24</a:t>
            </a:fld>
            <a:endParaRPr lang="en-US"/>
          </a:p>
        </p:txBody>
      </p:sp>
      <p:sp>
        <p:nvSpPr>
          <p:cNvPr id="6" name="Slide Number Placeholder 5">
            <a:extLst>
              <a:ext uri="{FF2B5EF4-FFF2-40B4-BE49-F238E27FC236}">
                <a16:creationId xmlns:a16="http://schemas.microsoft.com/office/drawing/2014/main" id="{4A473AED-0E45-C3EC-A89A-28B040095448}"/>
              </a:ext>
            </a:extLst>
          </p:cNvPr>
          <p:cNvSpPr>
            <a:spLocks noGrp="1"/>
          </p:cNvSpPr>
          <p:nvPr>
            <p:ph type="sldNum" sz="quarter" idx="12"/>
          </p:nvPr>
        </p:nvSpPr>
        <p:spPr/>
        <p:txBody>
          <a:bodyPr/>
          <a:lstStyle/>
          <a:p>
            <a:fld id="{F2AC39EF-1D37-4E3C-AA95-0F7259100871}" type="slidenum">
              <a:rPr lang="en-US" smtClean="0"/>
              <a:t>‹#›</a:t>
            </a:fld>
            <a:endParaRPr lang="en-US"/>
          </a:p>
        </p:txBody>
      </p:sp>
    </p:spTree>
    <p:extLst>
      <p:ext uri="{BB962C8B-B14F-4D97-AF65-F5344CB8AC3E}">
        <p14:creationId xmlns:p14="http://schemas.microsoft.com/office/powerpoint/2010/main" val="110981616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Section Header">
    <p:spTree>
      <p:nvGrpSpPr>
        <p:cNvPr id="1" name=""/>
        <p:cNvGrpSpPr/>
        <p:nvPr/>
      </p:nvGrpSpPr>
      <p:grpSpPr>
        <a:xfrm>
          <a:off x="0" y="0"/>
          <a:ext cx="0" cy="0"/>
        </a:xfrm>
      </p:grpSpPr>
      <p:sp>
        <p:nvSpPr>
          <p:cNvPr id="2" name="Title 1">
            <a:extLst>
              <a:ext uri="{FF2B5EF4-FFF2-40B4-BE49-F238E27FC236}">
                <a16:creationId xmlns:a16="http://schemas.microsoft.com/office/drawing/2014/main" id="{BB3B4A0B-218B-3DBB-72F4-782AFE6E82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4A4FB8-EA17-9ED9-626A-6651FBA9DE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5E2B4D-4DBA-0C50-087D-010FA1E38164}"/>
              </a:ext>
            </a:extLst>
          </p:cNvPr>
          <p:cNvSpPr>
            <a:spLocks noGrp="1"/>
          </p:cNvSpPr>
          <p:nvPr>
            <p:ph type="dt" sz="half" idx="10"/>
          </p:nvPr>
        </p:nvSpPr>
        <p:spPr/>
        <p:txBody>
          <a:bodyPr/>
          <a:lstStyle/>
          <a:p>
            <a:fld id="{780F4A08-3FCA-4F3D-B848-040A8C4406B5}" type="datetimeFigureOut">
              <a:rPr lang="en-US" smtClean="0"/>
              <a:t>28-Jan-24</a:t>
            </a:fld>
            <a:endParaRPr lang="en-US"/>
          </a:p>
        </p:txBody>
      </p:sp>
      <p:sp>
        <p:nvSpPr>
          <p:cNvPr id="5" name="Footer Placeholder 4">
            <a:extLst>
              <a:ext uri="{FF2B5EF4-FFF2-40B4-BE49-F238E27FC236}">
                <a16:creationId xmlns:a16="http://schemas.microsoft.com/office/drawing/2014/main" id="{C094F0A5-FA23-D7D9-142F-58915A04B5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CE0EE0F-D9D7-4ACF-4AF8-B10AEFE139CC}"/>
              </a:ext>
            </a:extLst>
          </p:cNvPr>
          <p:cNvSpPr>
            <a:spLocks noGrp="1"/>
          </p:cNvSpPr>
          <p:nvPr>
            <p:ph type="sldNum" sz="quarter" idx="12"/>
          </p:nvPr>
        </p:nvSpPr>
        <p:spPr/>
        <p:txBody>
          <a:bodyPr/>
          <a:lstStyle/>
          <a:p>
            <a:fld id="{F2AC39EF-1D37-4E3C-AA95-0F7259100871}" type="slidenum">
              <a:rPr lang="en-US" smtClean="0"/>
              <a:t>‹#›</a:t>
            </a:fld>
            <a:endParaRPr lang="en-US"/>
          </a:p>
        </p:txBody>
      </p:sp>
    </p:spTree>
    <p:extLst>
      <p:ext uri="{BB962C8B-B14F-4D97-AF65-F5344CB8AC3E}">
        <p14:creationId xmlns:p14="http://schemas.microsoft.com/office/powerpoint/2010/main" val="161479569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F2F59C1E-DCBD-D5FD-2115-7F93CD05087D}"/>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585EE4D7-43E0-F4FD-54FE-3B7F643979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B20CE9-4471-9335-5642-AE926754C9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064A8D-0AA0-ED9B-58F8-6E9BA0B37D7A}"/>
              </a:ext>
            </a:extLst>
          </p:cNvPr>
          <p:cNvSpPr>
            <a:spLocks noGrp="1"/>
          </p:cNvSpPr>
          <p:nvPr>
            <p:ph type="dt" sz="half" idx="10"/>
          </p:nvPr>
        </p:nvSpPr>
        <p:spPr/>
        <p:txBody>
          <a:bodyPr/>
          <a:lstStyle/>
          <a:p>
            <a:fld id="{780F4A08-3FCA-4F3D-B848-040A8C4406B5}" type="datetimeFigureOut">
              <a:rPr lang="en-US" smtClean="0"/>
              <a:t>28-Jan-24</a:t>
            </a:fld>
            <a:endParaRPr lang="en-US"/>
          </a:p>
        </p:txBody>
      </p:sp>
      <p:sp>
        <p:nvSpPr>
          <p:cNvPr id="6" name="Footer Placeholder 5">
            <a:extLst>
              <a:ext uri="{FF2B5EF4-FFF2-40B4-BE49-F238E27FC236}">
                <a16:creationId xmlns:a16="http://schemas.microsoft.com/office/drawing/2014/main" id="{FBE6E6C1-2816-2155-99C1-A760D49031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D7F6C53-84F4-7951-57B2-BB5289418A06}"/>
              </a:ext>
            </a:extLst>
          </p:cNvPr>
          <p:cNvSpPr>
            <a:spLocks noGrp="1"/>
          </p:cNvSpPr>
          <p:nvPr>
            <p:ph type="sldNum" sz="quarter" idx="12"/>
          </p:nvPr>
        </p:nvSpPr>
        <p:spPr/>
        <p:txBody>
          <a:bodyPr/>
          <a:lstStyle/>
          <a:p>
            <a:fld id="{F2AC39EF-1D37-4E3C-AA95-0F7259100871}" type="slidenum">
              <a:rPr lang="en-US" smtClean="0"/>
              <a:t>‹#›</a:t>
            </a:fld>
            <a:endParaRPr lang="en-US"/>
          </a:p>
        </p:txBody>
      </p:sp>
    </p:spTree>
    <p:extLst>
      <p:ext uri="{BB962C8B-B14F-4D97-AF65-F5344CB8AC3E}">
        <p14:creationId xmlns:p14="http://schemas.microsoft.com/office/powerpoint/2010/main" val="13175149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EC475BC7-4701-2F36-4AFA-721014C7457B}"/>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D18B1A8B-16F9-892F-E5B7-4DC61BCEC7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2F0F6A-A77C-3A3A-C98C-1AA0811DBF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A9B7E8-ECAD-8705-DEDD-ADEA6262D4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3AD893-EB03-01F2-904B-7896833330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99425F-3F8E-D351-632C-0BE0DD3CA801}"/>
              </a:ext>
            </a:extLst>
          </p:cNvPr>
          <p:cNvSpPr>
            <a:spLocks noGrp="1"/>
          </p:cNvSpPr>
          <p:nvPr>
            <p:ph type="dt" sz="half" idx="10"/>
          </p:nvPr>
        </p:nvSpPr>
        <p:spPr/>
        <p:txBody>
          <a:bodyPr/>
          <a:lstStyle/>
          <a:p>
            <a:fld id="{780F4A08-3FCA-4F3D-B848-040A8C4406B5}" type="datetimeFigureOut">
              <a:rPr lang="en-US" smtClean="0"/>
              <a:t>28-Jan-24</a:t>
            </a:fld>
            <a:endParaRPr lang="en-US"/>
          </a:p>
        </p:txBody>
      </p:sp>
      <p:sp>
        <p:nvSpPr>
          <p:cNvPr id="8" name="Footer Placeholder 7">
            <a:extLst>
              <a:ext uri="{FF2B5EF4-FFF2-40B4-BE49-F238E27FC236}">
                <a16:creationId xmlns:a16="http://schemas.microsoft.com/office/drawing/2014/main" id="{F0EAC03F-345A-6018-C470-2A759F4EE3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D9F6408-8B28-A650-79A7-39AA41310699}"/>
              </a:ext>
            </a:extLst>
          </p:cNvPr>
          <p:cNvSpPr>
            <a:spLocks noGrp="1"/>
          </p:cNvSpPr>
          <p:nvPr>
            <p:ph type="sldNum" sz="quarter" idx="12"/>
          </p:nvPr>
        </p:nvSpPr>
        <p:spPr/>
        <p:txBody>
          <a:bodyPr/>
          <a:lstStyle/>
          <a:p>
            <a:fld id="{F2AC39EF-1D37-4E3C-AA95-0F7259100871}" type="slidenum">
              <a:rPr lang="en-US" smtClean="0"/>
              <a:t>‹#›</a:t>
            </a:fld>
            <a:endParaRPr lang="en-US"/>
          </a:p>
        </p:txBody>
      </p:sp>
    </p:spTree>
    <p:extLst>
      <p:ext uri="{BB962C8B-B14F-4D97-AF65-F5344CB8AC3E}">
        <p14:creationId xmlns:p14="http://schemas.microsoft.com/office/powerpoint/2010/main" val="306982504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1B9A3059-E572-35EB-6E8A-B3FADAE855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4AC092-9789-7F88-19CF-CD6C8B884579}"/>
              </a:ext>
            </a:extLst>
          </p:cNvPr>
          <p:cNvSpPr>
            <a:spLocks noGrp="1"/>
          </p:cNvSpPr>
          <p:nvPr>
            <p:ph type="dt" sz="half" idx="10"/>
          </p:nvPr>
        </p:nvSpPr>
        <p:spPr/>
        <p:txBody>
          <a:bodyPr/>
          <a:lstStyle/>
          <a:p>
            <a:fld id="{780F4A08-3FCA-4F3D-B848-040A8C4406B5}" type="datetimeFigureOut">
              <a:rPr lang="en-US" smtClean="0"/>
              <a:t>28-Jan-24</a:t>
            </a:fld>
            <a:endParaRPr lang="en-US"/>
          </a:p>
        </p:txBody>
      </p:sp>
      <p:sp>
        <p:nvSpPr>
          <p:cNvPr id="4" name="Footer Placeholder 3">
            <a:extLst>
              <a:ext uri="{FF2B5EF4-FFF2-40B4-BE49-F238E27FC236}">
                <a16:creationId xmlns:a16="http://schemas.microsoft.com/office/drawing/2014/main" id="{C6588FBF-009A-64F4-E114-5F3AE3D2CC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77B1C30-1EC9-238B-7CBC-88D6C3762217}"/>
              </a:ext>
            </a:extLst>
          </p:cNvPr>
          <p:cNvSpPr>
            <a:spLocks noGrp="1"/>
          </p:cNvSpPr>
          <p:nvPr>
            <p:ph type="sldNum" sz="quarter" idx="12"/>
          </p:nvPr>
        </p:nvSpPr>
        <p:spPr/>
        <p:txBody>
          <a:bodyPr/>
          <a:lstStyle/>
          <a:p>
            <a:fld id="{F2AC39EF-1D37-4E3C-AA95-0F7259100871}" type="slidenum">
              <a:rPr lang="en-US" smtClean="0"/>
              <a:t>‹#›</a:t>
            </a:fld>
            <a:endParaRPr lang="en-US"/>
          </a:p>
        </p:txBody>
      </p:sp>
    </p:spTree>
    <p:extLst>
      <p:ext uri="{BB962C8B-B14F-4D97-AF65-F5344CB8AC3E}">
        <p14:creationId xmlns:p14="http://schemas.microsoft.com/office/powerpoint/2010/main" val="229950204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0497DF3C-9E1F-D563-6059-EC2C7C4AC43B}"/>
              </a:ext>
            </a:extLst>
          </p:cNvPr>
          <p:cNvSpPr>
            <a:spLocks noGrp="1"/>
          </p:cNvSpPr>
          <p:nvPr>
            <p:ph type="dt" sz="half" idx="10"/>
          </p:nvPr>
        </p:nvSpPr>
        <p:spPr/>
        <p:txBody>
          <a:bodyPr/>
          <a:lstStyle/>
          <a:p>
            <a:fld id="{780F4A08-3FCA-4F3D-B848-040A8C4406B5}" type="datetimeFigureOut">
              <a:rPr lang="en-US" smtClean="0"/>
              <a:t>28-Jan-24</a:t>
            </a:fld>
            <a:endParaRPr lang="en-US"/>
          </a:p>
        </p:txBody>
      </p:sp>
      <p:sp>
        <p:nvSpPr>
          <p:cNvPr id="3" name="Footer Placeholder 2">
            <a:extLst>
              <a:ext uri="{FF2B5EF4-FFF2-40B4-BE49-F238E27FC236}">
                <a16:creationId xmlns:a16="http://schemas.microsoft.com/office/drawing/2014/main" id="{BA5F1D94-0928-EE4E-0B0F-139DCB2E50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A96E886-FB08-2FBB-DFA0-F4E05A292DC7}"/>
              </a:ext>
            </a:extLst>
          </p:cNvPr>
          <p:cNvSpPr>
            <a:spLocks noGrp="1"/>
          </p:cNvSpPr>
          <p:nvPr>
            <p:ph type="sldNum" sz="quarter" idx="12"/>
          </p:nvPr>
        </p:nvSpPr>
        <p:spPr/>
        <p:txBody>
          <a:bodyPr/>
          <a:lstStyle/>
          <a:p>
            <a:fld id="{F2AC39EF-1D37-4E3C-AA95-0F7259100871}" type="slidenum">
              <a:rPr lang="en-US" smtClean="0"/>
              <a:t>‹#›</a:t>
            </a:fld>
            <a:endParaRPr lang="en-US"/>
          </a:p>
        </p:txBody>
      </p:sp>
    </p:spTree>
    <p:extLst>
      <p:ext uri="{BB962C8B-B14F-4D97-AF65-F5344CB8AC3E}">
        <p14:creationId xmlns:p14="http://schemas.microsoft.com/office/powerpoint/2010/main" val="9658671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38F72231-59B7-03BD-EDC3-BE2823355A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72A5F7-DD45-873C-3139-D6C4A17121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450DA7-50F5-620C-C8DB-AC06E014E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FBBA8E-D135-AFCE-DD84-9F7E92B126F0}"/>
              </a:ext>
            </a:extLst>
          </p:cNvPr>
          <p:cNvSpPr>
            <a:spLocks noGrp="1"/>
          </p:cNvSpPr>
          <p:nvPr>
            <p:ph type="dt" sz="half" idx="10"/>
          </p:nvPr>
        </p:nvSpPr>
        <p:spPr/>
        <p:txBody>
          <a:bodyPr/>
          <a:lstStyle/>
          <a:p>
            <a:fld id="{780F4A08-3FCA-4F3D-B848-040A8C4406B5}" type="datetimeFigureOut">
              <a:rPr lang="en-US" smtClean="0"/>
              <a:t>28-Jan-24</a:t>
            </a:fld>
            <a:endParaRPr lang="en-US"/>
          </a:p>
        </p:txBody>
      </p:sp>
      <p:sp>
        <p:nvSpPr>
          <p:cNvPr id="6" name="Footer Placeholder 5">
            <a:extLst>
              <a:ext uri="{FF2B5EF4-FFF2-40B4-BE49-F238E27FC236}">
                <a16:creationId xmlns:a16="http://schemas.microsoft.com/office/drawing/2014/main" id="{FDFC506B-D78D-EB99-0C99-7D3444759D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8B1BF78-2B55-9120-619D-61C0718DC7EA}"/>
              </a:ext>
            </a:extLst>
          </p:cNvPr>
          <p:cNvSpPr>
            <a:spLocks noGrp="1"/>
          </p:cNvSpPr>
          <p:nvPr>
            <p:ph type="sldNum" sz="quarter" idx="12"/>
          </p:nvPr>
        </p:nvSpPr>
        <p:spPr/>
        <p:txBody>
          <a:bodyPr/>
          <a:lstStyle/>
          <a:p>
            <a:fld id="{F2AC39EF-1D37-4E3C-AA95-0F7259100871}" type="slidenum">
              <a:rPr lang="en-US" smtClean="0"/>
              <a:t>‹#›</a:t>
            </a:fld>
            <a:endParaRPr lang="en-US"/>
          </a:p>
        </p:txBody>
      </p:sp>
    </p:spTree>
    <p:extLst>
      <p:ext uri="{BB962C8B-B14F-4D97-AF65-F5344CB8AC3E}">
        <p14:creationId xmlns:p14="http://schemas.microsoft.com/office/powerpoint/2010/main" val="409293669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D5222A66-91A0-5342-8F17-772A4FC420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058110-AC51-4CE7-C808-CA09B9D306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747D4C-4849-F3F8-7EE0-8EA3A26C4C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E97ADE-6ABE-E1A5-D9E8-08AA601A55C0}"/>
              </a:ext>
            </a:extLst>
          </p:cNvPr>
          <p:cNvSpPr>
            <a:spLocks noGrp="1"/>
          </p:cNvSpPr>
          <p:nvPr>
            <p:ph type="dt" sz="half" idx="10"/>
          </p:nvPr>
        </p:nvSpPr>
        <p:spPr/>
        <p:txBody>
          <a:bodyPr/>
          <a:lstStyle/>
          <a:p>
            <a:fld id="{780F4A08-3FCA-4F3D-B848-040A8C4406B5}" type="datetimeFigureOut">
              <a:rPr lang="en-US" smtClean="0"/>
              <a:t>28-Jan-24</a:t>
            </a:fld>
            <a:endParaRPr lang="en-US"/>
          </a:p>
        </p:txBody>
      </p:sp>
      <p:sp>
        <p:nvSpPr>
          <p:cNvPr id="6" name="Footer Placeholder 5">
            <a:extLst>
              <a:ext uri="{FF2B5EF4-FFF2-40B4-BE49-F238E27FC236}">
                <a16:creationId xmlns:a16="http://schemas.microsoft.com/office/drawing/2014/main" id="{73CE800E-F0E5-394B-F03B-81D0CB491C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7F61AE1-9460-67DB-E82F-4AC276372904}"/>
              </a:ext>
            </a:extLst>
          </p:cNvPr>
          <p:cNvSpPr>
            <a:spLocks noGrp="1"/>
          </p:cNvSpPr>
          <p:nvPr>
            <p:ph type="sldNum" sz="quarter" idx="12"/>
          </p:nvPr>
        </p:nvSpPr>
        <p:spPr/>
        <p:txBody>
          <a:bodyPr/>
          <a:lstStyle/>
          <a:p>
            <a:fld id="{F2AC39EF-1D37-4E3C-AA95-0F7259100871}" type="slidenum">
              <a:rPr lang="en-US" smtClean="0"/>
              <a:t>‹#›</a:t>
            </a:fld>
            <a:endParaRPr lang="en-US"/>
          </a:p>
        </p:txBody>
      </p:sp>
    </p:spTree>
    <p:extLst>
      <p:ext uri="{BB962C8B-B14F-4D97-AF65-F5344CB8AC3E}">
        <p14:creationId xmlns:p14="http://schemas.microsoft.com/office/powerpoint/2010/main" val="652660227"/>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2AF520D2-C8DA-C95F-855A-86D572B7CB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585C0B-125B-BDD4-94E4-911CEF261B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FFFF2F-581D-1142-CFBF-49F3C9D247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0F4A08-3FCA-4F3D-B848-040A8C4406B5}" type="datetimeFigureOut">
              <a:rPr lang="en-US" smtClean="0"/>
              <a:t>28-Jan-24</a:t>
            </a:fld>
            <a:endParaRPr lang="en-US"/>
          </a:p>
        </p:txBody>
      </p:sp>
      <p:sp>
        <p:nvSpPr>
          <p:cNvPr id="6" name="Slide Number Placeholder 5">
            <a:extLst>
              <a:ext uri="{FF2B5EF4-FFF2-40B4-BE49-F238E27FC236}">
                <a16:creationId xmlns:a16="http://schemas.microsoft.com/office/drawing/2014/main" id="{FC008829-2AA7-60FA-869C-D3F3D550BD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C39EF-1D37-4E3C-AA95-0F7259100871}" type="slidenum">
              <a:rPr lang="en-US" smtClean="0"/>
              <a:t>‹#›</a:t>
            </a:fld>
            <a:endParaRPr lang="en-US"/>
          </a:p>
        </p:txBody>
      </p:sp>
    </p:spTree>
    <p:extLst>
      <p:ext uri="{BB962C8B-B14F-4D97-AF65-F5344CB8AC3E}">
        <p14:creationId xmlns:p14="http://schemas.microsoft.com/office/powerpoint/2010/main" val="642698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iming/>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9.jpeg" /><Relationship Id="rId4" Type="http://schemas.openxmlformats.org/officeDocument/2006/relationships/image" Target="../media/image10.jpeg" /><Relationship Id="rId5" Type="http://schemas.openxmlformats.org/officeDocument/2006/relationships/image" Target="../media/image11.jpeg" /><Relationship Id="rId6" Type="http://schemas.openxmlformats.org/officeDocument/2006/relationships/image" Target="../media/image12.jpeg" /><Relationship Id="rId7" Type="http://schemas.openxmlformats.org/officeDocument/2006/relationships/image" Target="../media/image13.jpeg" /><Relationship Id="rId8" Type="http://schemas.openxmlformats.org/officeDocument/2006/relationships/image" Target="../media/image14.jpeg" /><Relationship Id="rId9" Type="http://schemas.openxmlformats.org/officeDocument/2006/relationships/image" Target="../media/image15.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www.who.int/publications/i/item/9789240037403" TargetMode="Externa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7.jpeg" /><Relationship Id="rId3" Type="http://schemas.openxmlformats.org/officeDocument/2006/relationships/image" Target="../media/image18.jpeg" /><Relationship Id="rId4" Type="http://schemas.openxmlformats.org/officeDocument/2006/relationships/image" Target="../media/image19.jpeg" /><Relationship Id="rId5" Type="http://schemas.openxmlformats.org/officeDocument/2006/relationships/hyperlink" Target="https://youtu.be/31v2bv8kTwA?t=34" TargetMode="External" /><Relationship Id="rId6" Type="http://schemas.openxmlformats.org/officeDocument/2006/relationships/image" Target="../media/image20.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7.xml" /><Relationship Id="rId3" Type="http://schemas.openxmlformats.org/officeDocument/2006/relationships/hyperlink" Target="http://apps.who.int/iris/bitstream/10665/75211/1/9789241548465_eng.pdf" TargetMode="External" /><Relationship Id="rId4" Type="http://schemas.openxmlformats.org/officeDocument/2006/relationships/image" Target="../media/image21.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22.jpeg" /><Relationship Id="rId3" Type="http://schemas.openxmlformats.org/officeDocument/2006/relationships/image" Target="../media/image23.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4.jpeg" /><Relationship Id="rId3" Type="http://schemas.openxmlformats.org/officeDocument/2006/relationships/hyperlink" Target="https://applications.emro.who.int/docs/Digital-Health-EMR-2023-2027-eng.pdf" TargetMode="Externa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applications.emro.who.int/docs/Digital-Health-EMR-2023-2027-eng.pdf" TargetMode="External" /><Relationship Id="rId3" Type="http://schemas.openxmlformats.org/officeDocument/2006/relationships/image" Target="../media/image25.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6.jpeg" /><Relationship Id="rId3" Type="http://schemas.openxmlformats.org/officeDocument/2006/relationships/image" Target="../media/image27.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image" Target="../media/image35.jpeg" /><Relationship Id="rId2" Type="http://schemas.openxmlformats.org/officeDocument/2006/relationships/notesSlide" Target="../notesSlides/notesSlide8.xml" /><Relationship Id="rId3" Type="http://schemas.openxmlformats.org/officeDocument/2006/relationships/image" Target="../media/image28.jpeg" /><Relationship Id="rId4" Type="http://schemas.openxmlformats.org/officeDocument/2006/relationships/image" Target="../media/image29.jpeg" /><Relationship Id="rId5" Type="http://schemas.openxmlformats.org/officeDocument/2006/relationships/image" Target="../media/image30.jpeg" /><Relationship Id="rId6" Type="http://schemas.openxmlformats.org/officeDocument/2006/relationships/image" Target="../media/image31.jpeg" /><Relationship Id="rId7" Type="http://schemas.openxmlformats.org/officeDocument/2006/relationships/image" Target="../media/image32.jpeg" /><Relationship Id="rId8" Type="http://schemas.openxmlformats.org/officeDocument/2006/relationships/image" Target="../media/image33.jpeg" /><Relationship Id="rId9" Type="http://schemas.openxmlformats.org/officeDocument/2006/relationships/image" Target="../media/image34.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9.xml" /><Relationship Id="rId3" Type="http://schemas.openxmlformats.org/officeDocument/2006/relationships/image" Target="../media/image36.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www.who.int/ar/news/item/18-11-1442-who-issues-first-global-report-on-ai-in-health-and-six-guiding-principles-for-its-design-and-use" TargetMode="Externa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www.who.int/ar/news/item/18-11-1442-who-issues-first-global-report-on-ai-in-health-and-six-guiding-principles-for-its-design-and-use" TargetMode="Externa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7.jpeg" /><Relationship Id="rId3" Type="http://schemas.openxmlformats.org/officeDocument/2006/relationships/image" Target="../media/image38.jpeg" /><Relationship Id="rId4" Type="http://schemas.openxmlformats.org/officeDocument/2006/relationships/hyperlink" Target="mailto:nourm@who.int"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2.jpeg" /><Relationship Id="rId4" Type="http://schemas.openxmlformats.org/officeDocument/2006/relationships/hyperlink" Target="https://youtu.be/SJn3CTNrc88" TargetMode="Externa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3.jpeg" /><Relationship Id="rId4" Type="http://schemas.openxmlformats.org/officeDocument/2006/relationships/image" Target="../media/image4.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 Id="rId3" Type="http://schemas.openxmlformats.org/officeDocument/2006/relationships/image" Target="../media/image6.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7.jpeg" /><Relationship Id="rId4" Type="http://schemas.openxmlformats.org/officeDocument/2006/relationships/hyperlink" Target="https://youtu.be/5oUdOYARcRA" TargetMode="External" /><Relationship Id="rId5" Type="http://schemas.openxmlformats.org/officeDocument/2006/relationships/hyperlink" Target="http://www.who.int/dg/speeches/2017/UHC-Forum/en/" TargetMode="Externa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ar.wikipedia.org/wiki/%D9%85%D8%B1%D9%8A%D8%B6" TargetMode="External" /><Relationship Id="rId3" Type="http://schemas.openxmlformats.org/officeDocument/2006/relationships/hyperlink" Target="https://ar.wikipedia.org/wiki/%D8%A8%D9%8A%D8%AA" TargetMode="External" /><Relationship Id="rId4" Type="http://schemas.openxmlformats.org/officeDocument/2006/relationships/hyperlink" Target="https://ar.wikipedia.org/wiki/%D9%85%D8%B1%D8%B6" TargetMode="External" /><Relationship Id="rId5" Type="http://schemas.openxmlformats.org/officeDocument/2006/relationships/hyperlink" Target="https://ar.wikipedia.org/wiki/%D8%A7%D9%84%D9%88%D9%84%D9%8A%D8%AF_%D8%A8%D9%86_%D8%B9%D8%A8%D8%AF_%D8%A7%D9%84%D9%85%D9%84%D9%83" TargetMode="External" /><Relationship Id="rId6" Type="http://schemas.openxmlformats.org/officeDocument/2006/relationships/hyperlink" Target="https://ar.wikipedia.org/wiki/%D8%A8%D9%8A%D9%85%D8%A7%D8%B1%D8%B3%D8%AA%D8%A7%D9%86" TargetMode="External" /><Relationship Id="rId7" Type="http://schemas.openxmlformats.org/officeDocument/2006/relationships/hyperlink" Target="https://ar.wikipedia.org/wiki/%D8%AF%D9%85%D8%B4%D9%82" TargetMode="External" /><Relationship Id="rId8" Type="http://schemas.openxmlformats.org/officeDocument/2006/relationships/hyperlink" Target="https://ar.wikipedia.org/wiki/%D9%82%D8%A7%D8%A6%D9%85%D8%A9_%D8%A7%D9%84%D8%A8%D9%8A%D9%85%D8%A7%D8%B1%D8%B3%D8%AA%D8%A7%D9%86%D8%A7%D8%AA_%D9%81%D9%8A_%D8%A7%D9%84%D8%B9%D8%A7%D9%84%D9%85_%D8%A7%D9%84%D8%A5%D8%B3%D9%84%D8%A7%D9%85%D9%8A" TargetMode="Externa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F22316F-BDDB-59B7-AB21-F0498B3C879A}"/>
              </a:ext>
            </a:extLst>
          </p:cNvPr>
          <p:cNvSpPr>
            <a:spLocks noGrp="1"/>
          </p:cNvSpPr>
          <p:nvPr>
            <p:ph type="ctrTitle"/>
          </p:nvPr>
        </p:nvSpPr>
        <p:spPr/>
        <p:txBody>
          <a:bodyPr anchor="ctr">
            <a:noAutofit/>
          </a:bodyPr>
          <a:lstStyle/>
          <a:p>
            <a:r>
              <a:rPr lang="ar-EG" sz="4000"/>
              <a:t>الذكاء الاصتناعي في الصحة, فرص و تحديات</a:t>
            </a:r>
            <a:br>
              <a:rPr lang="en-US" sz="4000"/>
            </a:br>
            <a:r>
              <a:rPr lang="en-US" sz="4000"/>
              <a:t>AI in health, opportunities and challenges</a:t>
            </a:r>
          </a:p>
        </p:txBody>
      </p:sp>
      <p:sp>
        <p:nvSpPr>
          <p:cNvPr id="3" name="Subtitle 2">
            <a:extLst>
              <a:ext uri="{FF2B5EF4-FFF2-40B4-BE49-F238E27FC236}">
                <a16:creationId xmlns:a16="http://schemas.microsoft.com/office/drawing/2014/main" id="{06807AB3-5118-8C1C-3F73-6968337CAEE7}"/>
              </a:ext>
            </a:extLst>
          </p:cNvPr>
          <p:cNvSpPr>
            <a:spLocks noGrp="1"/>
          </p:cNvSpPr>
          <p:nvPr>
            <p:ph type="subTitle" idx="1"/>
          </p:nvPr>
        </p:nvSpPr>
        <p:spPr>
          <a:xfrm>
            <a:off x="1524000" y="3602038"/>
            <a:ext cx="9144000" cy="2463482"/>
          </a:xfrm>
        </p:spPr>
        <p:txBody>
          <a:bodyPr>
            <a:noAutofit/>
          </a:bodyPr>
          <a:lstStyle/>
          <a:p>
            <a:pPr algn="ctr">
              <a:lnSpc>
                <a:spcPct val="107000"/>
              </a:lnSpc>
              <a:spcAft>
                <a:spcPts val="800"/>
              </a:spcAft>
            </a:pPr>
            <a:r>
              <a:rPr lang="ar-EG" sz="1800" b="1">
                <a:effectLst/>
                <a:ea typeface="Calibri" panose="020f0502020204030204" pitchFamily="34" charset="0"/>
                <a:cs typeface="Times New Roman" panose="02020603050405020304" pitchFamily="18" charset="0"/>
              </a:rPr>
              <a:t> المؤتمر السادس عشر ل</a:t>
            </a:r>
            <a:r>
              <a:rPr lang="ar-SA" sz="1800" b="1">
                <a:effectLst/>
                <a:ea typeface="Calibri" panose="020f0502020204030204" pitchFamily="34" charset="0"/>
                <a:cs typeface="Times New Roman" panose="02020603050405020304" pitchFamily="18" charset="0"/>
              </a:rPr>
              <a:t>لمنظمة الإسلامية للعلوم الطبية </a:t>
            </a:r>
            <a:endParaRPr lang="ar-EG" sz="1800" b="1">
              <a:effectLst/>
              <a:ea typeface="Calibri" panose="020f0502020204030204" pitchFamily="34" charset="0"/>
              <a:cs typeface="Times New Roman" panose="02020603050405020304" pitchFamily="18" charset="0"/>
            </a:endParaRPr>
          </a:p>
          <a:p>
            <a:pPr>
              <a:lnSpc>
                <a:spcPct val="107000"/>
              </a:lnSpc>
              <a:spcAft>
                <a:spcPts val="800"/>
              </a:spcAft>
            </a:pPr>
            <a:r>
              <a:rPr lang="ar-EG" sz="1800" b="1">
                <a:effectLst/>
                <a:latin typeface="Calibri" panose="020f0502020204030204" pitchFamily="34" charset="0"/>
                <a:ea typeface="Calibri" panose="020f0502020204030204" pitchFamily="34" charset="0"/>
                <a:cs typeface="Arial" panose="020b0604020202020204" pitchFamily="34" charset="0"/>
              </a:rPr>
              <a:t>الذكاء الاصتناعي ..  تعزيز للصحه وتحقيق لمقاصد الشريعة الإسلامية</a:t>
            </a:r>
          </a:p>
          <a:p>
            <a:pPr>
              <a:lnSpc>
                <a:spcPct val="107000"/>
              </a:lnSpc>
              <a:spcAft>
                <a:spcPts val="800"/>
              </a:spcAft>
            </a:pPr>
            <a:r>
              <a:rPr lang="ar-EG" sz="1800" b="1">
                <a:latin typeface="Calibri" panose="020f0502020204030204" pitchFamily="34" charset="0"/>
                <a:ea typeface="Calibri" panose="020f0502020204030204" pitchFamily="34" charset="0"/>
                <a:cs typeface="Arial" panose="020b0604020202020204" pitchFamily="34" charset="0"/>
              </a:rPr>
              <a:t>الكويت, 30 يناير-2 فبراير 2024</a:t>
            </a:r>
            <a:endParaRPr lang="en-US" sz="1800" b="1">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The 16</a:t>
            </a:r>
            <a:r>
              <a:rPr lang="en-US" sz="1800" b="1" baseline="30000">
                <a:effectLst/>
                <a:latin typeface="Calibri" panose="020f0502020204030204" pitchFamily="34" charset="0"/>
                <a:ea typeface="Calibri" panose="020f0502020204030204" pitchFamily="34" charset="0"/>
                <a:cs typeface="Arial" panose="020b0604020202020204" pitchFamily="34" charset="0"/>
              </a:rPr>
              <a:t>th</a:t>
            </a:r>
            <a:r>
              <a:rPr lang="en-US" sz="1800" b="1">
                <a:effectLst/>
                <a:latin typeface="Calibri" panose="020f0502020204030204" pitchFamily="34" charset="0"/>
                <a:ea typeface="Calibri" panose="020f0502020204030204" pitchFamily="34" charset="0"/>
                <a:cs typeface="Arial" panose="020b0604020202020204" pitchFamily="34" charset="0"/>
              </a:rPr>
              <a:t> conference of the Islamic Organization for Medical Sciences with the theme:</a:t>
            </a:r>
            <a:endParaRPr lang="en-US" sz="1800">
              <a:effectLst/>
              <a:latin typeface="Calibri" panose="020f0502020204030204" pitchFamily="34" charset="0"/>
              <a:ea typeface="Calibri" panose="020f0502020204030204" pitchFamily="34" charset="0"/>
              <a:cs typeface="Arial" panose="020b0604020202020204" pitchFamily="34" charset="0"/>
            </a:endParaRPr>
          </a:p>
          <a:p>
            <a:r>
              <a:rPr lang="en-US" sz="1800" b="1">
                <a:effectLst/>
                <a:latin typeface="Calibri" panose="020f0502020204030204" pitchFamily="34" charset="0"/>
                <a:ea typeface="Calibri" panose="020f0502020204030204" pitchFamily="34" charset="0"/>
                <a:cs typeface="Arial" panose="020b0604020202020204" pitchFamily="34" charset="0"/>
              </a:rPr>
              <a:t>Artificial Intelligence ..enhancing health and achieving goals of the Islamic Sharia </a:t>
            </a:r>
          </a:p>
          <a:p>
            <a:r>
              <a:rPr lang="en-US" sz="1800" b="1">
                <a:latin typeface="Calibri" panose="020f0502020204030204" pitchFamily="34" charset="0"/>
                <a:ea typeface="Calibri" panose="020f0502020204030204" pitchFamily="34" charset="0"/>
                <a:cs typeface="Arial" panose="020b0604020202020204" pitchFamily="34" charset="0"/>
              </a:rPr>
              <a:t>Kuwait, 30 January – 2 February 2024</a:t>
            </a:r>
          </a:p>
        </p:txBody>
      </p:sp>
    </p:spTree>
    <p:extLst>
      <p:ext uri="{BB962C8B-B14F-4D97-AF65-F5344CB8AC3E}">
        <p14:creationId xmlns:p14="http://schemas.microsoft.com/office/powerpoint/2010/main" val="3101491865"/>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7" name="Picture 6" descr="A collage of people smiling&#10;&#10;Description automatically generated">
            <a:extLst>
              <a:ext uri="{FF2B5EF4-FFF2-40B4-BE49-F238E27FC236}">
                <a16:creationId xmlns:a16="http://schemas.microsoft.com/office/drawing/2014/main" id="{0A97C3E5-3790-9359-5AE2-3B0FFD0D6C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037" y="45311"/>
            <a:ext cx="10668000" cy="6740426"/>
          </a:xfrm>
          <a:prstGeom prst="rect">
            <a:avLst/>
          </a:prstGeom>
        </p:spPr>
      </p:pic>
      <p:sp>
        <p:nvSpPr>
          <p:cNvPr id="4" name="Title 3">
            <a:extLst>
              <a:ext uri="{FF2B5EF4-FFF2-40B4-BE49-F238E27FC236}">
                <a16:creationId xmlns:a16="http://schemas.microsoft.com/office/drawing/2014/main" id="{B30B9191-46E8-DE11-CAFB-B6D704D073BE}"/>
              </a:ext>
            </a:extLst>
          </p:cNvPr>
          <p:cNvSpPr>
            <a:spLocks noGrp="1"/>
          </p:cNvSpPr>
          <p:nvPr>
            <p:ph type="ctrTitle"/>
          </p:nvPr>
        </p:nvSpPr>
        <p:spPr>
          <a:xfrm>
            <a:off x="3609262" y="4598040"/>
            <a:ext cx="5161550" cy="1973223"/>
          </a:xfrm>
          <a:solidFill>
            <a:schemeClr val="bg2"/>
          </a:solidFill>
        </p:spPr>
        <p:txBody>
          <a:bodyPr>
            <a:normAutofit/>
          </a:bodyPr>
          <a:lstStyle/>
          <a:p>
            <a:pPr rtl="1"/>
            <a:r>
              <a:rPr lang="ar-EG"/>
              <a:t>الصحة الرقمية</a:t>
            </a:r>
            <a:br>
              <a:rPr lang="en-US"/>
            </a:br>
            <a:r>
              <a:rPr lang="en-US"/>
              <a:t>Digital health</a:t>
            </a:r>
          </a:p>
        </p:txBody>
      </p:sp>
    </p:spTree>
    <p:extLst>
      <p:ext uri="{BB962C8B-B14F-4D97-AF65-F5344CB8AC3E}">
        <p14:creationId xmlns:p14="http://schemas.microsoft.com/office/powerpoint/2010/main" val="790555601"/>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Footer Placeholder 1">
            <a:extLst>
              <a:ext uri="{FF2B5EF4-FFF2-40B4-BE49-F238E27FC236}">
                <a16:creationId xmlns:a16="http://schemas.microsoft.com/office/drawing/2014/main" id="{4D409BA8-516A-0549-B7B8-36D15C58F83F}"/>
              </a:ext>
            </a:extLst>
          </p:cNvPr>
          <p:cNvSpPr>
            <a:spLocks noGrp="1"/>
          </p:cNvSpPr>
          <p:nvPr>
            <p:ph type="ftr" sz="quarter" idx="11"/>
          </p:nvPr>
        </p:nvSpPr>
        <p:spPr>
          <a:xfrm>
            <a:off x="6200172" y="6397384"/>
            <a:ext cx="5154592" cy="324091"/>
          </a:xfrm>
          <a:prstGeom prst="rect">
            <a:avLst/>
          </a:prstGeom>
        </p:spPr>
        <p:txBody>
          <a:bodyPr vert="horz" lIns="0" tIns="0" rIns="0" bIns="0" rtlCol="0" anchor="t" anchorCtr="0"/>
          <a:lstStyle>
            <a:defPPr>
              <a:defRPr lang="en-US"/>
            </a:defPPr>
            <a:lvl1pPr marL="0" algn="r" defTabSz="914400" rtl="0" eaLnBrk="1" latinLnBrk="0" hangingPunct="1">
              <a:defRPr sz="900" b="0" i="0" kern="1200">
                <a:solidFill>
                  <a:srgbClr val="00205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0205C"/>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61C90EA5-480A-7646-8B30-E2658E6807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714BF2E0-EE3B-6A4E-9FB9-82DE86E1F02F}" type="slidenum">
              <a:rPr kumimoji="0" lang="en-US" sz="900" b="0" i="0" u="none" strike="noStrike" kern="1200" cap="none" spc="0" normalizeH="0" baseline="0" noProof="0" smtClean="0">
                <a:ln>
                  <a:noFill/>
                </a:ln>
                <a:solidFill>
                  <a:srgbClr val="00205C"/>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11</a:t>
            </a:fld>
            <a:endParaRPr kumimoji="0" lang="en-US" sz="900" b="0" i="0" u="none" strike="noStrike" kern="1200" cap="none" spc="0" normalizeH="0" baseline="0" noProof="0">
              <a:ln>
                <a:noFill/>
              </a:ln>
              <a:solidFill>
                <a:srgbClr val="00205C"/>
              </a:solidFill>
              <a:effectLst/>
              <a:uLnTx/>
              <a:uFillTx/>
              <a:latin typeface="Calibri" panose="020f0502020204030204"/>
              <a:ea typeface="+mn-ea"/>
              <a:cs typeface="+mn-cs"/>
            </a:endParaRPr>
          </a:p>
        </p:txBody>
      </p:sp>
      <p:sp>
        <p:nvSpPr>
          <p:cNvPr id="52" name="Slide Number Placeholder 2">
            <a:extLst>
              <a:ext uri="{FF2B5EF4-FFF2-40B4-BE49-F238E27FC236}">
                <a16:creationId xmlns:a16="http://schemas.microsoft.com/office/drawing/2014/main" id="{9FB5627E-F10B-5157-EF88-808B742F9C51}"/>
              </a:ext>
            </a:extLst>
          </p:cNvPr>
          <p:cNvSpPr txBox="1"/>
          <p:nvPr/>
        </p:nvSpPr>
        <p:spPr>
          <a:xfrm>
            <a:off x="11354764" y="7068734"/>
            <a:ext cx="380035" cy="3206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714BF2E0-EE3B-6A4E-9FB9-82DE86E1F02F}" type="slidenum">
              <a:rPr kumimoji="0" lang="en-US" sz="900" b="0" i="0" u="none" strike="noStrike" kern="1200" cap="none" spc="0" normalizeH="0" baseline="0" noProof="0" smtClean="0">
                <a:ln>
                  <a:noFill/>
                </a:ln>
                <a:solidFill>
                  <a:srgbClr val="00205C"/>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11</a:t>
            </a:fld>
            <a:endParaRPr kumimoji="0" lang="en-US" sz="900" b="0" i="0" u="none" strike="noStrike" kern="1200" cap="none" spc="0" normalizeH="0" baseline="0" noProof="0">
              <a:ln>
                <a:noFill/>
              </a:ln>
              <a:solidFill>
                <a:srgbClr val="00205C"/>
              </a:solidFill>
              <a:effectLst/>
              <a:uLnTx/>
              <a:uFillTx/>
              <a:latin typeface="Franklin Gothic Book" panose="020b0503020102020204"/>
              <a:ea typeface="+mn-ea"/>
              <a:cs typeface="+mn-cs"/>
            </a:endParaRPr>
          </a:p>
        </p:txBody>
      </p:sp>
      <p:sp>
        <p:nvSpPr>
          <p:cNvPr id="54" name="Rectangle 53">
            <a:extLst>
              <a:ext uri="{FF2B5EF4-FFF2-40B4-BE49-F238E27FC236}">
                <a16:creationId xmlns:a16="http://schemas.microsoft.com/office/drawing/2014/main" id="{0D9171E5-E364-2545-7EF4-76413755FCAF}"/>
              </a:ext>
            </a:extLst>
          </p:cNvPr>
          <p:cNvSpPr/>
          <p:nvPr/>
        </p:nvSpPr>
        <p:spPr>
          <a:xfrm>
            <a:off x="1636" y="3993806"/>
            <a:ext cx="12200697" cy="261610"/>
          </a:xfrm>
          <a:prstGeom prst="rect">
            <a:avLst/>
          </a:prstGeom>
          <a:solidFill>
            <a:srgbClr val="A8D0D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
                <a:srgbClr val="000000"/>
              </a:buClr>
              <a:buSzTx/>
              <a:buFont typeface="Arial"/>
              <a:buNone/>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5" name="TextBox 54">
            <a:extLst>
              <a:ext uri="{FF2B5EF4-FFF2-40B4-BE49-F238E27FC236}">
                <a16:creationId xmlns:a16="http://schemas.microsoft.com/office/drawing/2014/main" id="{5D214ED9-B3BD-E427-CA08-CCB180E6211E}"/>
              </a:ext>
            </a:extLst>
          </p:cNvPr>
          <p:cNvSpPr txBox="1"/>
          <p:nvPr/>
        </p:nvSpPr>
        <p:spPr>
          <a:xfrm>
            <a:off x="387029" y="4021491"/>
            <a:ext cx="516047" cy="261610"/>
          </a:xfrm>
          <a:prstGeom prst="rect">
            <a:avLst/>
          </a:prstGeom>
          <a:noFill/>
        </p:spPr>
        <p:txBody>
          <a:bodyPr wrap="square" rtlCol="0">
            <a:spAutoFit/>
          </a:bodyPr>
          <a:lstStyle/>
          <a:p>
            <a:pPr>
              <a:buClr>
                <a:srgbClr val="000000"/>
              </a:buClr>
              <a:buFont typeface="Arial"/>
              <a:buNone/>
              <a:defRPr/>
            </a:pPr>
            <a:r>
              <a:rPr lang="en-SE" sz="1050" b="1" kern="0">
                <a:solidFill>
                  <a:srgbClr val="000000"/>
                </a:solidFill>
                <a:latin typeface="Noto Sans" panose="020b0502040504020204" pitchFamily="34" charset="0"/>
                <a:ea typeface="Noto Sans" panose="020b0502040504020204" pitchFamily="34" charset="0"/>
                <a:cs typeface="Noto Sans" panose="020b0502040504020204" pitchFamily="34" charset="0"/>
                <a:sym typeface="Arial"/>
              </a:rPr>
              <a:t>2005</a:t>
            </a:r>
          </a:p>
        </p:txBody>
      </p:sp>
      <p:sp>
        <p:nvSpPr>
          <p:cNvPr id="56" name="TextBox 55">
            <a:extLst>
              <a:ext uri="{FF2B5EF4-FFF2-40B4-BE49-F238E27FC236}">
                <a16:creationId xmlns:a16="http://schemas.microsoft.com/office/drawing/2014/main" id="{411AEFFA-9AAC-3889-439F-49223A9A32B2}"/>
              </a:ext>
            </a:extLst>
          </p:cNvPr>
          <p:cNvSpPr txBox="1"/>
          <p:nvPr/>
        </p:nvSpPr>
        <p:spPr>
          <a:xfrm>
            <a:off x="3435028" y="4021491"/>
            <a:ext cx="516047" cy="261610"/>
          </a:xfrm>
          <a:prstGeom prst="rect">
            <a:avLst/>
          </a:prstGeom>
          <a:noFill/>
        </p:spPr>
        <p:txBody>
          <a:bodyPr wrap="square" rtlCol="0">
            <a:spAutoFit/>
          </a:bodyPr>
          <a:lstStyle/>
          <a:p>
            <a:pPr>
              <a:buClr>
                <a:srgbClr val="000000"/>
              </a:buClr>
              <a:buFont typeface="Arial"/>
              <a:buNone/>
              <a:defRPr/>
            </a:pPr>
            <a:r>
              <a:rPr lang="en-SE" sz="1050" b="1" kern="0">
                <a:solidFill>
                  <a:srgbClr val="000000"/>
                </a:solidFill>
                <a:latin typeface="Noto Sans" panose="020b0502040504020204" pitchFamily="34" charset="0"/>
                <a:ea typeface="Noto Sans" panose="020b0502040504020204" pitchFamily="34" charset="0"/>
                <a:cs typeface="Noto Sans" panose="020b0502040504020204" pitchFamily="34" charset="0"/>
                <a:sym typeface="Arial"/>
              </a:rPr>
              <a:t>2013</a:t>
            </a:r>
          </a:p>
        </p:txBody>
      </p:sp>
      <p:sp>
        <p:nvSpPr>
          <p:cNvPr id="57" name="TextBox 56">
            <a:extLst>
              <a:ext uri="{FF2B5EF4-FFF2-40B4-BE49-F238E27FC236}">
                <a16:creationId xmlns:a16="http://schemas.microsoft.com/office/drawing/2014/main" id="{B072EBD7-B3A1-E6D6-4A8D-9A4BC0A7BB5B}"/>
              </a:ext>
            </a:extLst>
          </p:cNvPr>
          <p:cNvSpPr txBox="1"/>
          <p:nvPr/>
        </p:nvSpPr>
        <p:spPr>
          <a:xfrm>
            <a:off x="5452514" y="4021491"/>
            <a:ext cx="516047" cy="261610"/>
          </a:xfrm>
          <a:prstGeom prst="rect">
            <a:avLst/>
          </a:prstGeom>
          <a:noFill/>
        </p:spPr>
        <p:txBody>
          <a:bodyPr wrap="square" rtlCol="0">
            <a:spAutoFit/>
          </a:bodyPr>
          <a:lstStyle/>
          <a:p>
            <a:pPr>
              <a:buClr>
                <a:srgbClr val="000000"/>
              </a:buClr>
              <a:buFont typeface="Arial"/>
              <a:buNone/>
              <a:defRPr/>
            </a:pPr>
            <a:r>
              <a:rPr lang="en-SE" sz="1050" b="1" kern="0">
                <a:solidFill>
                  <a:srgbClr val="000000"/>
                </a:solidFill>
                <a:latin typeface="Noto Sans" panose="020b0502040504020204" pitchFamily="34" charset="0"/>
                <a:ea typeface="Noto Sans" panose="020b0502040504020204" pitchFamily="34" charset="0"/>
                <a:cs typeface="Noto Sans" panose="020b0502040504020204" pitchFamily="34" charset="0"/>
                <a:sym typeface="Arial"/>
              </a:rPr>
              <a:t>2018</a:t>
            </a:r>
          </a:p>
        </p:txBody>
      </p:sp>
      <p:sp>
        <p:nvSpPr>
          <p:cNvPr id="58" name="TextBox 57">
            <a:extLst>
              <a:ext uri="{FF2B5EF4-FFF2-40B4-BE49-F238E27FC236}">
                <a16:creationId xmlns:a16="http://schemas.microsoft.com/office/drawing/2014/main" id="{F106E126-8BBF-B02A-AB1D-7A97370270DC}"/>
              </a:ext>
            </a:extLst>
          </p:cNvPr>
          <p:cNvSpPr txBox="1"/>
          <p:nvPr/>
        </p:nvSpPr>
        <p:spPr>
          <a:xfrm>
            <a:off x="9198160" y="4003352"/>
            <a:ext cx="633430" cy="253916"/>
          </a:xfrm>
          <a:prstGeom prst="rect">
            <a:avLst/>
          </a:prstGeom>
          <a:solidFill>
            <a:srgbClr val="86D347"/>
          </a:solidFill>
        </p:spPr>
        <p:txBody>
          <a:bodyPr wrap="square" rtlCol="0">
            <a:spAutoFit/>
          </a:bodyPr>
          <a:lstStyle/>
          <a:p>
            <a:pPr>
              <a:buClr>
                <a:srgbClr val="000000"/>
              </a:buClr>
              <a:buFont typeface="Arial"/>
              <a:buNone/>
              <a:defRPr/>
            </a:pPr>
            <a:r>
              <a:rPr lang="en-SE" sz="1050" b="1" kern="0">
                <a:solidFill>
                  <a:srgbClr val="FFFFFF"/>
                </a:solidFill>
                <a:latin typeface="Noto Sans" panose="020b0502040504020204" pitchFamily="34" charset="0"/>
                <a:ea typeface="Noto Sans" panose="020b0502040504020204" pitchFamily="34" charset="0"/>
                <a:cs typeface="Noto Sans" panose="020b0502040504020204" pitchFamily="34" charset="0"/>
                <a:sym typeface="Arial"/>
              </a:rPr>
              <a:t>NOW</a:t>
            </a:r>
          </a:p>
        </p:txBody>
      </p:sp>
      <p:sp>
        <p:nvSpPr>
          <p:cNvPr id="59" name="TextBox 58">
            <a:extLst>
              <a:ext uri="{FF2B5EF4-FFF2-40B4-BE49-F238E27FC236}">
                <a16:creationId xmlns:a16="http://schemas.microsoft.com/office/drawing/2014/main" id="{6A56BF9C-35F4-78E1-2F3D-578A52629A8B}"/>
              </a:ext>
            </a:extLst>
          </p:cNvPr>
          <p:cNvSpPr txBox="1"/>
          <p:nvPr/>
        </p:nvSpPr>
        <p:spPr>
          <a:xfrm>
            <a:off x="8724696" y="4021491"/>
            <a:ext cx="516047" cy="261610"/>
          </a:xfrm>
          <a:prstGeom prst="rect">
            <a:avLst/>
          </a:prstGeom>
          <a:noFill/>
        </p:spPr>
        <p:txBody>
          <a:bodyPr wrap="square" rtlCol="0">
            <a:spAutoFit/>
          </a:bodyPr>
          <a:lstStyle/>
          <a:p>
            <a:pPr>
              <a:buClr>
                <a:srgbClr val="000000"/>
              </a:buClr>
              <a:buFont typeface="Arial"/>
              <a:buNone/>
              <a:defRPr/>
            </a:pPr>
            <a:r>
              <a:rPr lang="en-SE" sz="1050" b="1" kern="0">
                <a:solidFill>
                  <a:srgbClr val="000000"/>
                </a:solidFill>
                <a:latin typeface="Noto Sans" panose="020b0502040504020204" pitchFamily="34" charset="0"/>
                <a:ea typeface="Noto Sans" panose="020b0502040504020204" pitchFamily="34" charset="0"/>
                <a:cs typeface="Noto Sans" panose="020b0502040504020204" pitchFamily="34" charset="0"/>
                <a:sym typeface="Arial"/>
              </a:rPr>
              <a:t>2023</a:t>
            </a:r>
          </a:p>
        </p:txBody>
      </p:sp>
      <p:sp>
        <p:nvSpPr>
          <p:cNvPr id="60" name="TextBox 59">
            <a:extLst>
              <a:ext uri="{FF2B5EF4-FFF2-40B4-BE49-F238E27FC236}">
                <a16:creationId xmlns:a16="http://schemas.microsoft.com/office/drawing/2014/main" id="{81DEE7FF-0974-BB0A-0ABB-23367928040B}"/>
              </a:ext>
            </a:extLst>
          </p:cNvPr>
          <p:cNvSpPr txBox="1"/>
          <p:nvPr/>
        </p:nvSpPr>
        <p:spPr>
          <a:xfrm>
            <a:off x="9726182" y="4021491"/>
            <a:ext cx="516047" cy="261610"/>
          </a:xfrm>
          <a:prstGeom prst="rect">
            <a:avLst/>
          </a:prstGeom>
          <a:noFill/>
        </p:spPr>
        <p:txBody>
          <a:bodyPr wrap="square" rtlCol="0">
            <a:spAutoFit/>
          </a:bodyPr>
          <a:lstStyle/>
          <a:p>
            <a:pPr>
              <a:buClr>
                <a:srgbClr val="000000"/>
              </a:buClr>
              <a:buFont typeface="Arial"/>
              <a:buNone/>
              <a:defRPr/>
            </a:pPr>
            <a:r>
              <a:rPr lang="en-SE" sz="1050" b="1" kern="0">
                <a:solidFill>
                  <a:srgbClr val="000000"/>
                </a:solidFill>
                <a:latin typeface="Noto Sans" panose="020b0502040504020204" pitchFamily="34" charset="0"/>
                <a:ea typeface="Noto Sans" panose="020b0502040504020204" pitchFamily="34" charset="0"/>
                <a:cs typeface="Noto Sans" panose="020b0502040504020204" pitchFamily="34" charset="0"/>
                <a:sym typeface="Arial"/>
              </a:rPr>
              <a:t>2025</a:t>
            </a:r>
          </a:p>
        </p:txBody>
      </p:sp>
      <p:sp>
        <p:nvSpPr>
          <p:cNvPr id="61" name="TextBox 60">
            <a:extLst>
              <a:ext uri="{FF2B5EF4-FFF2-40B4-BE49-F238E27FC236}">
                <a16:creationId xmlns:a16="http://schemas.microsoft.com/office/drawing/2014/main" id="{9C375839-CD8C-0A32-2AB0-8A7A78B5E79E}"/>
              </a:ext>
            </a:extLst>
          </p:cNvPr>
          <p:cNvSpPr txBox="1"/>
          <p:nvPr/>
        </p:nvSpPr>
        <p:spPr>
          <a:xfrm>
            <a:off x="10959091" y="4021491"/>
            <a:ext cx="516047" cy="261610"/>
          </a:xfrm>
          <a:prstGeom prst="rect">
            <a:avLst/>
          </a:prstGeom>
          <a:noFill/>
        </p:spPr>
        <p:txBody>
          <a:bodyPr wrap="square" rtlCol="0">
            <a:spAutoFit/>
          </a:bodyPr>
          <a:lstStyle/>
          <a:p>
            <a:pPr>
              <a:buClr>
                <a:srgbClr val="000000"/>
              </a:buClr>
              <a:buFont typeface="Arial"/>
              <a:buNone/>
              <a:defRPr/>
            </a:pPr>
            <a:r>
              <a:rPr lang="en-SE" sz="1050" b="1" kern="0">
                <a:solidFill>
                  <a:srgbClr val="000000"/>
                </a:solidFill>
                <a:latin typeface="Noto Sans" panose="020b0502040504020204" pitchFamily="34" charset="0"/>
                <a:ea typeface="Noto Sans" panose="020b0502040504020204" pitchFamily="34" charset="0"/>
                <a:cs typeface="Noto Sans" panose="020b0502040504020204" pitchFamily="34" charset="0"/>
                <a:sym typeface="Arial"/>
              </a:rPr>
              <a:t>2030</a:t>
            </a:r>
          </a:p>
        </p:txBody>
      </p:sp>
      <p:sp>
        <p:nvSpPr>
          <p:cNvPr id="63" name="TextBox 62">
            <a:extLst>
              <a:ext uri="{FF2B5EF4-FFF2-40B4-BE49-F238E27FC236}">
                <a16:creationId xmlns:a16="http://schemas.microsoft.com/office/drawing/2014/main" id="{C0F949F0-1560-A5CE-DB18-458422B646EA}"/>
              </a:ext>
            </a:extLst>
          </p:cNvPr>
          <p:cNvSpPr txBox="1"/>
          <p:nvPr/>
        </p:nvSpPr>
        <p:spPr>
          <a:xfrm>
            <a:off x="1076881" y="4002000"/>
            <a:ext cx="330815" cy="253916"/>
          </a:xfrm>
          <a:prstGeom prst="rect">
            <a:avLst/>
          </a:prstGeom>
          <a:solidFill>
            <a:srgbClr val="00513B"/>
          </a:solidFill>
        </p:spPr>
        <p:txBody>
          <a:bodyPr wrap="square" rtlCol="0">
            <a:spAutoFit/>
          </a:bodyPr>
          <a:lstStyle/>
          <a:p>
            <a:pPr algn="ctr">
              <a:buClr>
                <a:srgbClr val="000000"/>
              </a:buClr>
              <a:buFont typeface="Arial"/>
              <a:buNone/>
              <a:defRPr/>
            </a:pPr>
            <a:r>
              <a:rPr lang="en-SE" sz="1050" kern="0">
                <a:solidFill>
                  <a:srgbClr val="FFFFFF"/>
                </a:solidFill>
                <a:latin typeface="Noto Sans" panose="020b0502040504020204" pitchFamily="34" charset="0"/>
                <a:ea typeface="Noto Sans" panose="020b0502040504020204" pitchFamily="34" charset="0"/>
                <a:cs typeface="Noto Sans" panose="020b0502040504020204" pitchFamily="34" charset="0"/>
                <a:sym typeface="Arial"/>
              </a:rPr>
              <a:t>05</a:t>
            </a:r>
          </a:p>
        </p:txBody>
      </p:sp>
      <p:sp>
        <p:nvSpPr>
          <p:cNvPr id="65" name="TextBox 64">
            <a:extLst>
              <a:ext uri="{FF2B5EF4-FFF2-40B4-BE49-F238E27FC236}">
                <a16:creationId xmlns:a16="http://schemas.microsoft.com/office/drawing/2014/main" id="{6F200CC1-C4E7-0180-16C1-9D65DFD00356}"/>
              </a:ext>
            </a:extLst>
          </p:cNvPr>
          <p:cNvSpPr txBox="1"/>
          <p:nvPr/>
        </p:nvSpPr>
        <p:spPr>
          <a:xfrm>
            <a:off x="4035470" y="3994128"/>
            <a:ext cx="347730" cy="253916"/>
          </a:xfrm>
          <a:prstGeom prst="rect">
            <a:avLst/>
          </a:prstGeom>
          <a:solidFill>
            <a:srgbClr val="00513B"/>
          </a:solidFill>
        </p:spPr>
        <p:txBody>
          <a:bodyPr wrap="square" rtlCol="0">
            <a:spAutoFit/>
          </a:bodyPr>
          <a:lstStyle/>
          <a:p>
            <a:pPr algn="ctr">
              <a:buClr>
                <a:srgbClr val="000000"/>
              </a:buClr>
              <a:buFont typeface="Arial"/>
              <a:buNone/>
              <a:defRPr/>
            </a:pPr>
            <a:r>
              <a:rPr lang="en-SE" sz="1050" kern="0">
                <a:solidFill>
                  <a:srgbClr val="FFFFFF"/>
                </a:solidFill>
                <a:latin typeface="Noto Sans" panose="020b0502040504020204" pitchFamily="34" charset="0"/>
                <a:ea typeface="Noto Sans" panose="020b0502040504020204" pitchFamily="34" charset="0"/>
                <a:cs typeface="Noto Sans" panose="020b0502040504020204" pitchFamily="34" charset="0"/>
                <a:sym typeface="Arial"/>
              </a:rPr>
              <a:t>05</a:t>
            </a:r>
          </a:p>
        </p:txBody>
      </p:sp>
      <p:sp>
        <p:nvSpPr>
          <p:cNvPr id="66" name="TextBox 65">
            <a:extLst>
              <a:ext uri="{FF2B5EF4-FFF2-40B4-BE49-F238E27FC236}">
                <a16:creationId xmlns:a16="http://schemas.microsoft.com/office/drawing/2014/main" id="{794E1ED8-91C9-65F7-2E0A-A6453D6D196E}"/>
              </a:ext>
            </a:extLst>
          </p:cNvPr>
          <p:cNvSpPr txBox="1"/>
          <p:nvPr/>
        </p:nvSpPr>
        <p:spPr>
          <a:xfrm>
            <a:off x="6033002" y="3994128"/>
            <a:ext cx="347730" cy="253916"/>
          </a:xfrm>
          <a:prstGeom prst="rect">
            <a:avLst/>
          </a:prstGeom>
          <a:solidFill>
            <a:srgbClr val="00513B"/>
          </a:solidFill>
        </p:spPr>
        <p:txBody>
          <a:bodyPr wrap="square" rtlCol="0">
            <a:spAutoFit/>
          </a:bodyPr>
          <a:lstStyle/>
          <a:p>
            <a:pPr algn="ctr">
              <a:buClr>
                <a:srgbClr val="000000"/>
              </a:buClr>
              <a:buFont typeface="Arial"/>
              <a:buNone/>
              <a:defRPr/>
            </a:pPr>
            <a:r>
              <a:rPr lang="en-SE" sz="1050" kern="0">
                <a:solidFill>
                  <a:srgbClr val="FFFFFF"/>
                </a:solidFill>
                <a:latin typeface="Noto Sans" panose="020b0502040504020204" pitchFamily="34" charset="0"/>
                <a:ea typeface="Noto Sans" panose="020b0502040504020204" pitchFamily="34" charset="0"/>
                <a:cs typeface="Noto Sans" panose="020b0502040504020204" pitchFamily="34" charset="0"/>
                <a:sym typeface="Arial"/>
              </a:rPr>
              <a:t>05</a:t>
            </a:r>
          </a:p>
        </p:txBody>
      </p:sp>
      <p:sp>
        <p:nvSpPr>
          <p:cNvPr id="67" name="TextBox 66">
            <a:extLst>
              <a:ext uri="{FF2B5EF4-FFF2-40B4-BE49-F238E27FC236}">
                <a16:creationId xmlns:a16="http://schemas.microsoft.com/office/drawing/2014/main" id="{F1F18E80-0322-9F0B-A23F-D41914D9919A}"/>
              </a:ext>
            </a:extLst>
          </p:cNvPr>
          <p:cNvSpPr txBox="1"/>
          <p:nvPr/>
        </p:nvSpPr>
        <p:spPr>
          <a:xfrm>
            <a:off x="1097632" y="2185615"/>
            <a:ext cx="2090970" cy="276999"/>
          </a:xfrm>
          <a:prstGeom prst="rect">
            <a:avLst/>
          </a:prstGeom>
          <a:noFill/>
        </p:spPr>
        <p:txBody>
          <a:bodyPr wrap="square" rtlCol="0">
            <a:spAutoFit/>
          </a:bodyPr>
          <a:lstStyle/>
          <a:p>
            <a:pPr>
              <a:buClr>
                <a:srgbClr val="000000"/>
              </a:buClr>
              <a:buFont typeface="Arial"/>
              <a:buNone/>
              <a:defRPr/>
            </a:pPr>
            <a:r>
              <a:rPr lang="en-SE" sz="1200" kern="0">
                <a:solidFill>
                  <a:srgbClr val="109ADB"/>
                </a:solidFill>
                <a:latin typeface="Noto Sans" panose="020b0502040504020204" pitchFamily="34" charset="0"/>
                <a:ea typeface="Noto Sans" panose="020b0502040504020204" pitchFamily="34" charset="0"/>
                <a:cs typeface="Noto Sans" panose="020b0502040504020204" pitchFamily="34" charset="0"/>
                <a:sym typeface="Arial"/>
              </a:rPr>
              <a:t>WHA58.28 on eHealth</a:t>
            </a:r>
          </a:p>
        </p:txBody>
      </p:sp>
      <p:sp>
        <p:nvSpPr>
          <p:cNvPr id="68" name="TextBox 67">
            <a:extLst>
              <a:ext uri="{FF2B5EF4-FFF2-40B4-BE49-F238E27FC236}">
                <a16:creationId xmlns:a16="http://schemas.microsoft.com/office/drawing/2014/main" id="{1B2A95DB-17AA-21CD-6D03-5B9723FD35A1}"/>
              </a:ext>
            </a:extLst>
          </p:cNvPr>
          <p:cNvSpPr txBox="1"/>
          <p:nvPr/>
        </p:nvSpPr>
        <p:spPr>
          <a:xfrm>
            <a:off x="6045339" y="2197132"/>
            <a:ext cx="2300067" cy="276999"/>
          </a:xfrm>
          <a:prstGeom prst="rect">
            <a:avLst/>
          </a:prstGeom>
          <a:noFill/>
        </p:spPr>
        <p:txBody>
          <a:bodyPr wrap="square" rtlCol="0">
            <a:spAutoFit/>
          </a:bodyPr>
          <a:lstStyle/>
          <a:p>
            <a:pPr>
              <a:buClr>
                <a:srgbClr val="000000"/>
              </a:buClr>
              <a:buFont typeface="Arial"/>
              <a:buNone/>
              <a:defRPr/>
            </a:pPr>
            <a:r>
              <a:rPr lang="en-SE" sz="1200" kern="0">
                <a:solidFill>
                  <a:srgbClr val="109ADB"/>
                </a:solidFill>
                <a:latin typeface="Noto Sans" panose="020b0502040504020204" pitchFamily="34" charset="0"/>
                <a:ea typeface="Noto Sans" panose="020b0502040504020204" pitchFamily="34" charset="0"/>
                <a:cs typeface="Noto Sans" panose="020b0502040504020204" pitchFamily="34" charset="0"/>
                <a:sym typeface="Arial"/>
              </a:rPr>
              <a:t>WHA71.7 Digital health</a:t>
            </a:r>
          </a:p>
        </p:txBody>
      </p:sp>
      <p:sp>
        <p:nvSpPr>
          <p:cNvPr id="69" name="TextBox 68">
            <a:extLst>
              <a:ext uri="{FF2B5EF4-FFF2-40B4-BE49-F238E27FC236}">
                <a16:creationId xmlns:a16="http://schemas.microsoft.com/office/drawing/2014/main" id="{33A60929-6AA3-71D1-D7EC-22F1AD7709BA}"/>
              </a:ext>
            </a:extLst>
          </p:cNvPr>
          <p:cNvSpPr txBox="1"/>
          <p:nvPr/>
        </p:nvSpPr>
        <p:spPr>
          <a:xfrm>
            <a:off x="6041172" y="2403037"/>
            <a:ext cx="2472907" cy="1200329"/>
          </a:xfrm>
          <a:prstGeom prst="rect">
            <a:avLst/>
          </a:prstGeom>
          <a:noFill/>
        </p:spPr>
        <p:txBody>
          <a:bodyPr wrap="square" rtlCol="0">
            <a:spAutoFit/>
          </a:bodyPr>
          <a:lstStyle/>
          <a:p>
            <a:pPr>
              <a:buClr>
                <a:srgbClr val="000000"/>
              </a:buClr>
              <a:buFont typeface="Arial"/>
              <a:buNone/>
              <a:defRPr/>
            </a:pPr>
            <a:r>
              <a:rPr lang="en-SE" sz="1200" kern="0">
                <a:solidFill>
                  <a:srgbClr val="000000"/>
                </a:solidFill>
                <a:latin typeface="Noto Sans" panose="020b0502040504020204" pitchFamily="34" charset="0"/>
                <a:ea typeface="Noto Sans" panose="020b0502040504020204" pitchFamily="34" charset="0"/>
                <a:cs typeface="Noto Sans" panose="020b0502040504020204" pitchFamily="34" charset="0"/>
                <a:sym typeface="Arial"/>
              </a:rPr>
              <a:t>Develop… in close consultation with Member States and with inputs from relevant stakeholders… a global strategy on digital health, identifying priority areas including where WHO should focus its efforts”.</a:t>
            </a:r>
          </a:p>
        </p:txBody>
      </p:sp>
      <p:sp>
        <p:nvSpPr>
          <p:cNvPr id="70" name="TextBox 69">
            <a:extLst>
              <a:ext uri="{FF2B5EF4-FFF2-40B4-BE49-F238E27FC236}">
                <a16:creationId xmlns:a16="http://schemas.microsoft.com/office/drawing/2014/main" id="{8918371B-02C1-71B6-AF3B-CDEDCC51C695}"/>
              </a:ext>
            </a:extLst>
          </p:cNvPr>
          <p:cNvSpPr txBox="1"/>
          <p:nvPr/>
        </p:nvSpPr>
        <p:spPr>
          <a:xfrm>
            <a:off x="1087487" y="2378381"/>
            <a:ext cx="2126183" cy="1384995"/>
          </a:xfrm>
          <a:prstGeom prst="rect">
            <a:avLst/>
          </a:prstGeom>
          <a:noFill/>
        </p:spPr>
        <p:txBody>
          <a:bodyPr wrap="square" rtlCol="0">
            <a:spAutoFit/>
          </a:bodyPr>
          <a:lstStyle/>
          <a:p>
            <a:pPr>
              <a:buClr>
                <a:srgbClr val="000000"/>
              </a:buClr>
              <a:buFont typeface="Arial"/>
              <a:buNone/>
              <a:defRPr/>
            </a:pPr>
            <a:r>
              <a:rPr lang="en-SE" sz="1200" kern="0">
                <a:solidFill>
                  <a:srgbClr val="000000"/>
                </a:solidFill>
                <a:latin typeface="Noto Sans" panose="020b0502040504020204" pitchFamily="34" charset="0"/>
                <a:ea typeface="Noto Sans" panose="020b0502040504020204" pitchFamily="34" charset="0"/>
                <a:cs typeface="Noto Sans" panose="020b0502040504020204" pitchFamily="34" charset="0"/>
                <a:sym typeface="Arial"/>
              </a:rPr>
              <a:t>Consider drawing up a long-term strategic plan for developing and implementing eHealth services promote equitable, affordable and universal access to their benefits</a:t>
            </a:r>
          </a:p>
        </p:txBody>
      </p:sp>
      <p:sp>
        <p:nvSpPr>
          <p:cNvPr id="71" name="TextBox 70">
            <a:extLst>
              <a:ext uri="{FF2B5EF4-FFF2-40B4-BE49-F238E27FC236}">
                <a16:creationId xmlns:a16="http://schemas.microsoft.com/office/drawing/2014/main" id="{0CFDA039-D98B-7F5D-D47A-E888F01E2FE1}"/>
              </a:ext>
            </a:extLst>
          </p:cNvPr>
          <p:cNvSpPr txBox="1"/>
          <p:nvPr/>
        </p:nvSpPr>
        <p:spPr>
          <a:xfrm>
            <a:off x="4007665" y="5273956"/>
            <a:ext cx="2088336" cy="1015663"/>
          </a:xfrm>
          <a:prstGeom prst="rect">
            <a:avLst/>
          </a:prstGeom>
          <a:noFill/>
        </p:spPr>
        <p:txBody>
          <a:bodyPr wrap="square" rtlCol="0">
            <a:spAutoFit/>
          </a:bodyPr>
          <a:lstStyle/>
          <a:p>
            <a:pPr>
              <a:buClr>
                <a:srgbClr val="000000"/>
              </a:buClr>
              <a:buFont typeface="Arial"/>
              <a:buNone/>
              <a:defRPr/>
            </a:pPr>
            <a:r>
              <a:rPr lang="en-SE" sz="1200" kern="0">
                <a:solidFill>
                  <a:srgbClr val="000000"/>
                </a:solidFill>
                <a:latin typeface="Noto Sans" panose="020b0502040504020204" pitchFamily="34" charset="0"/>
                <a:ea typeface="Noto Sans" panose="020b0502040504020204" pitchFamily="34" charset="0"/>
                <a:cs typeface="Noto Sans" panose="020b0502040504020204" pitchFamily="34" charset="0"/>
                <a:sym typeface="Arial"/>
              </a:rPr>
              <a:t>Consider developing… policies and legislative mechanisms linked to an overall national eHealth strategy</a:t>
            </a:r>
          </a:p>
        </p:txBody>
      </p:sp>
      <p:sp>
        <p:nvSpPr>
          <p:cNvPr id="72" name="TextBox 71">
            <a:extLst>
              <a:ext uri="{FF2B5EF4-FFF2-40B4-BE49-F238E27FC236}">
                <a16:creationId xmlns:a16="http://schemas.microsoft.com/office/drawing/2014/main" id="{E9C920C2-B3B6-3818-97EE-EC45CCC38A12}"/>
              </a:ext>
            </a:extLst>
          </p:cNvPr>
          <p:cNvSpPr txBox="1"/>
          <p:nvPr/>
        </p:nvSpPr>
        <p:spPr>
          <a:xfrm>
            <a:off x="4039195" y="4578908"/>
            <a:ext cx="2258126" cy="646331"/>
          </a:xfrm>
          <a:prstGeom prst="rect">
            <a:avLst/>
          </a:prstGeom>
          <a:noFill/>
        </p:spPr>
        <p:txBody>
          <a:bodyPr wrap="square" rtlCol="0">
            <a:spAutoFit/>
          </a:bodyPr>
          <a:lstStyle/>
          <a:p>
            <a:pPr>
              <a:buClr>
                <a:srgbClr val="000000"/>
              </a:buClr>
              <a:buFont typeface="Arial"/>
              <a:buNone/>
              <a:defRPr/>
            </a:pPr>
            <a:r>
              <a:rPr lang="en-SE" sz="1200" kern="0">
                <a:solidFill>
                  <a:srgbClr val="109ADB"/>
                </a:solidFill>
                <a:latin typeface="Noto Sans" panose="020b0502040504020204" pitchFamily="34" charset="0"/>
                <a:ea typeface="Noto Sans" panose="020b0502040504020204" pitchFamily="34" charset="0"/>
                <a:cs typeface="Noto Sans" panose="020b0502040504020204" pitchFamily="34" charset="0"/>
                <a:sym typeface="Arial"/>
              </a:rPr>
              <a:t>WHA66.24 on eHealth standardization and interoperability</a:t>
            </a:r>
          </a:p>
        </p:txBody>
      </p:sp>
      <p:sp>
        <p:nvSpPr>
          <p:cNvPr id="73" name="TextBox 72">
            <a:extLst>
              <a:ext uri="{FF2B5EF4-FFF2-40B4-BE49-F238E27FC236}">
                <a16:creationId xmlns:a16="http://schemas.microsoft.com/office/drawing/2014/main" id="{D31388F5-6896-739F-0EC2-6C6BD59C4846}"/>
              </a:ext>
            </a:extLst>
          </p:cNvPr>
          <p:cNvSpPr txBox="1"/>
          <p:nvPr/>
        </p:nvSpPr>
        <p:spPr>
          <a:xfrm>
            <a:off x="8524337" y="4763574"/>
            <a:ext cx="1684263" cy="461665"/>
          </a:xfrm>
          <a:prstGeom prst="rect">
            <a:avLst/>
          </a:prstGeom>
          <a:noFill/>
        </p:spPr>
        <p:txBody>
          <a:bodyPr wrap="square" rtlCol="0">
            <a:spAutoFit/>
          </a:bodyPr>
          <a:lstStyle/>
          <a:p>
            <a:pPr>
              <a:buClr>
                <a:srgbClr val="000000"/>
              </a:buClr>
              <a:buFont typeface="Arial"/>
              <a:buNone/>
              <a:defRPr/>
            </a:pPr>
            <a:r>
              <a:rPr lang="en-SE" sz="1200" kern="0">
                <a:solidFill>
                  <a:srgbClr val="109ADB"/>
                </a:solidFill>
                <a:latin typeface="Noto Sans" panose="020b0502040504020204" pitchFamily="34" charset="0"/>
                <a:ea typeface="Noto Sans" panose="020b0502040504020204" pitchFamily="34" charset="0"/>
                <a:cs typeface="Noto Sans" panose="020b0502040504020204" pitchFamily="34" charset="0"/>
                <a:sym typeface="Arial"/>
              </a:rPr>
              <a:t>Global strategy on </a:t>
            </a:r>
          </a:p>
          <a:p>
            <a:pPr>
              <a:buClr>
                <a:srgbClr val="000000"/>
              </a:buClr>
              <a:buFont typeface="Arial"/>
              <a:buNone/>
              <a:defRPr/>
            </a:pPr>
            <a:r>
              <a:rPr lang="en-SE" sz="1200" kern="0">
                <a:solidFill>
                  <a:srgbClr val="109ADB"/>
                </a:solidFill>
                <a:latin typeface="Noto Sans" panose="020b0502040504020204" pitchFamily="34" charset="0"/>
                <a:ea typeface="Noto Sans" panose="020b0502040504020204" pitchFamily="34" charset="0"/>
                <a:cs typeface="Noto Sans" panose="020b0502040504020204" pitchFamily="34" charset="0"/>
                <a:sym typeface="Arial"/>
              </a:rPr>
              <a:t>digital health</a:t>
            </a:r>
          </a:p>
        </p:txBody>
      </p:sp>
      <p:sp>
        <p:nvSpPr>
          <p:cNvPr id="74" name="TextBox 73">
            <a:extLst>
              <a:ext uri="{FF2B5EF4-FFF2-40B4-BE49-F238E27FC236}">
                <a16:creationId xmlns:a16="http://schemas.microsoft.com/office/drawing/2014/main" id="{09121979-6210-C961-F77F-86E266A780E6}"/>
              </a:ext>
            </a:extLst>
          </p:cNvPr>
          <p:cNvSpPr txBox="1"/>
          <p:nvPr/>
        </p:nvSpPr>
        <p:spPr>
          <a:xfrm>
            <a:off x="8524337" y="5161707"/>
            <a:ext cx="3453635" cy="1015663"/>
          </a:xfrm>
          <a:prstGeom prst="rect">
            <a:avLst/>
          </a:prstGeom>
          <a:noFill/>
        </p:spPr>
        <p:txBody>
          <a:bodyPr wrap="square" rtlCol="0">
            <a:spAutoFit/>
          </a:bodyPr>
          <a:lstStyle/>
          <a:p>
            <a:pPr>
              <a:buClr>
                <a:srgbClr val="000000"/>
              </a:buClr>
              <a:buFont typeface="Arial"/>
              <a:buNone/>
              <a:defRPr/>
            </a:pPr>
            <a:r>
              <a:rPr lang="en-SE" sz="1200" kern="0">
                <a:solidFill>
                  <a:srgbClr val="000000"/>
                </a:solidFill>
                <a:latin typeface="Noto Sans" panose="020b0502040504020204" pitchFamily="34" charset="0"/>
                <a:ea typeface="Noto Sans" panose="020b0502040504020204" pitchFamily="34" charset="0"/>
                <a:cs typeface="Noto Sans" panose="020b0502040504020204" pitchFamily="34" charset="0"/>
                <a:sym typeface="Arial"/>
              </a:rPr>
              <a:t>Improve health for everyone…affordable, scalable digital health and wellbeing…support equitable access to quality health services…implication for access, cost, quality of digital solutions</a:t>
            </a:r>
          </a:p>
        </p:txBody>
      </p:sp>
      <p:sp>
        <p:nvSpPr>
          <p:cNvPr id="75" name="TextBox 74">
            <a:extLst>
              <a:ext uri="{FF2B5EF4-FFF2-40B4-BE49-F238E27FC236}">
                <a16:creationId xmlns:a16="http://schemas.microsoft.com/office/drawing/2014/main" id="{91064DBA-8AE1-B789-6272-8EAB83CFA032}"/>
              </a:ext>
            </a:extLst>
          </p:cNvPr>
          <p:cNvSpPr txBox="1"/>
          <p:nvPr/>
        </p:nvSpPr>
        <p:spPr>
          <a:xfrm>
            <a:off x="8316837" y="3472099"/>
            <a:ext cx="2090970" cy="276999"/>
          </a:xfrm>
          <a:prstGeom prst="rect">
            <a:avLst/>
          </a:prstGeom>
          <a:noFill/>
        </p:spPr>
        <p:txBody>
          <a:bodyPr wrap="square" rtlCol="0">
            <a:spAutoFit/>
          </a:bodyPr>
          <a:lstStyle/>
          <a:p>
            <a:pPr>
              <a:buClr>
                <a:srgbClr val="000000"/>
              </a:buClr>
              <a:buFont typeface="Arial"/>
              <a:buNone/>
              <a:defRPr/>
            </a:pPr>
            <a:r>
              <a:rPr lang="en-SE" sz="1200" kern="0">
                <a:solidFill>
                  <a:srgbClr val="109ADB"/>
                </a:solidFill>
                <a:latin typeface="Noto Sans" panose="020b0502040504020204" pitchFamily="34" charset="0"/>
                <a:ea typeface="Noto Sans" panose="020b0502040504020204" pitchFamily="34" charset="0"/>
                <a:cs typeface="Noto Sans" panose="020b0502040504020204" pitchFamily="34" charset="0"/>
                <a:sym typeface="Arial"/>
              </a:rPr>
              <a:t>Triple billion targets</a:t>
            </a:r>
          </a:p>
        </p:txBody>
      </p:sp>
      <p:sp>
        <p:nvSpPr>
          <p:cNvPr id="76" name="TextBox 75">
            <a:extLst>
              <a:ext uri="{FF2B5EF4-FFF2-40B4-BE49-F238E27FC236}">
                <a16:creationId xmlns:a16="http://schemas.microsoft.com/office/drawing/2014/main" id="{2A304B8B-6A93-DBA9-F739-91CA2A97C00A}"/>
              </a:ext>
            </a:extLst>
          </p:cNvPr>
          <p:cNvSpPr txBox="1"/>
          <p:nvPr/>
        </p:nvSpPr>
        <p:spPr>
          <a:xfrm>
            <a:off x="10638583" y="3468983"/>
            <a:ext cx="993418" cy="276999"/>
          </a:xfrm>
          <a:prstGeom prst="rect">
            <a:avLst/>
          </a:prstGeom>
          <a:noFill/>
        </p:spPr>
        <p:txBody>
          <a:bodyPr wrap="square" rtlCol="0">
            <a:spAutoFit/>
          </a:bodyPr>
          <a:lstStyle/>
          <a:p>
            <a:pPr algn="ctr">
              <a:buClr>
                <a:srgbClr val="000000"/>
              </a:buClr>
              <a:buFont typeface="Arial"/>
              <a:buNone/>
              <a:defRPr/>
            </a:pPr>
            <a:r>
              <a:rPr lang="en-SE" sz="1200" kern="0">
                <a:solidFill>
                  <a:srgbClr val="109ADB"/>
                </a:solidFill>
                <a:latin typeface="Noto Sans" panose="020b0502040504020204" pitchFamily="34" charset="0"/>
                <a:ea typeface="Noto Sans" panose="020b0502040504020204" pitchFamily="34" charset="0"/>
                <a:cs typeface="Noto Sans" panose="020b0502040504020204" pitchFamily="34" charset="0"/>
                <a:sym typeface="Arial"/>
              </a:rPr>
              <a:t>2030 SDGs</a:t>
            </a:r>
          </a:p>
        </p:txBody>
      </p:sp>
      <p:sp>
        <p:nvSpPr>
          <p:cNvPr id="77" name="TextBox 76">
            <a:extLst>
              <a:ext uri="{FF2B5EF4-FFF2-40B4-BE49-F238E27FC236}">
                <a16:creationId xmlns:a16="http://schemas.microsoft.com/office/drawing/2014/main" id="{8E6C62B2-C9C0-4877-4378-2015BD2EDBD6}"/>
              </a:ext>
            </a:extLst>
          </p:cNvPr>
          <p:cNvSpPr txBox="1"/>
          <p:nvPr/>
        </p:nvSpPr>
        <p:spPr>
          <a:xfrm>
            <a:off x="7528919" y="4001500"/>
            <a:ext cx="347730" cy="253916"/>
          </a:xfrm>
          <a:prstGeom prst="rect">
            <a:avLst/>
          </a:prstGeom>
          <a:solidFill>
            <a:srgbClr val="1DADE5"/>
          </a:solidFill>
        </p:spPr>
        <p:txBody>
          <a:bodyPr wrap="square" rtlCol="0">
            <a:spAutoFit/>
          </a:bodyPr>
          <a:lstStyle/>
          <a:p>
            <a:pPr algn="ctr">
              <a:buClr>
                <a:srgbClr val="000000"/>
              </a:buClr>
              <a:buFont typeface="Arial"/>
              <a:buNone/>
              <a:defRPr/>
            </a:pPr>
            <a:r>
              <a:rPr lang="en-SE" sz="1050" kern="0">
                <a:solidFill>
                  <a:srgbClr val="FFFFFF"/>
                </a:solidFill>
                <a:latin typeface="Noto Sans" panose="020b0502040504020204" pitchFamily="34" charset="0"/>
                <a:ea typeface="Noto Sans" panose="020b0502040504020204" pitchFamily="34" charset="0"/>
                <a:cs typeface="Noto Sans" panose="020b0502040504020204" pitchFamily="34" charset="0"/>
                <a:sym typeface="Arial"/>
              </a:rPr>
              <a:t>11</a:t>
            </a:r>
          </a:p>
        </p:txBody>
      </p:sp>
      <p:sp>
        <p:nvSpPr>
          <p:cNvPr id="78" name="TextBox 77">
            <a:extLst>
              <a:ext uri="{FF2B5EF4-FFF2-40B4-BE49-F238E27FC236}">
                <a16:creationId xmlns:a16="http://schemas.microsoft.com/office/drawing/2014/main" id="{E26FA35C-88DE-2DFE-82C7-28422B10BE1D}"/>
              </a:ext>
            </a:extLst>
          </p:cNvPr>
          <p:cNvSpPr txBox="1"/>
          <p:nvPr/>
        </p:nvSpPr>
        <p:spPr>
          <a:xfrm>
            <a:off x="7528919" y="4296963"/>
            <a:ext cx="2448188" cy="246221"/>
          </a:xfrm>
          <a:prstGeom prst="rect">
            <a:avLst/>
          </a:prstGeom>
          <a:solidFill>
            <a:srgbClr val="1DADE5"/>
          </a:solidFill>
        </p:spPr>
        <p:txBody>
          <a:bodyPr wrap="square" rtlCol="0">
            <a:spAutoFit/>
          </a:bodyPr>
          <a:lstStyle/>
          <a:p>
            <a:pPr>
              <a:buClr>
                <a:srgbClr val="000000"/>
              </a:buClr>
              <a:buFont typeface="Arial"/>
              <a:buNone/>
              <a:defRPr/>
            </a:pPr>
            <a:r>
              <a:rPr lang="en-SE" sz="1000" b="1" kern="0">
                <a:solidFill>
                  <a:srgbClr val="FFFFFF"/>
                </a:solidFill>
                <a:latin typeface="Noto Sans" panose="020b0502040504020204" pitchFamily="34" charset="0"/>
                <a:ea typeface="Noto Sans" panose="020b0502040504020204" pitchFamily="34" charset="0"/>
                <a:cs typeface="Noto Sans" panose="020b0502040504020204" pitchFamily="34" charset="0"/>
                <a:sym typeface="Arial"/>
              </a:rPr>
              <a:t>IMPLEMENTATION</a:t>
            </a:r>
          </a:p>
        </p:txBody>
      </p:sp>
      <p:cxnSp>
        <p:nvCxnSpPr>
          <p:cNvPr id="79" name="Straight Connector 78">
            <a:extLst>
              <a:ext uri="{FF2B5EF4-FFF2-40B4-BE49-F238E27FC236}">
                <a16:creationId xmlns:a16="http://schemas.microsoft.com/office/drawing/2014/main" id="{18677D25-8CFB-98FA-8C7F-0671D37EC9AB}"/>
              </a:ext>
            </a:extLst>
          </p:cNvPr>
          <p:cNvCxnSpPr/>
          <p:nvPr/>
        </p:nvCxnSpPr>
        <p:spPr>
          <a:xfrm flipH="1">
            <a:off x="6037111" y="2257821"/>
            <a:ext cx="0" cy="1759781"/>
          </a:xfrm>
          <a:prstGeom prst="line">
            <a:avLst/>
          </a:prstGeom>
          <a:noFill/>
          <a:ln w="6350" cap="flat" cmpd="sng" algn="ctr">
            <a:solidFill>
              <a:srgbClr val="4472C4"/>
            </a:solidFill>
            <a:prstDash val="solid"/>
            <a:miter lim="800000"/>
          </a:ln>
          <a:effectLst/>
        </p:spPr>
      </p:cxnSp>
      <p:cxnSp>
        <p:nvCxnSpPr>
          <p:cNvPr id="80" name="Straight Connector 79">
            <a:extLst>
              <a:ext uri="{FF2B5EF4-FFF2-40B4-BE49-F238E27FC236}">
                <a16:creationId xmlns:a16="http://schemas.microsoft.com/office/drawing/2014/main" id="{7B9E83C9-8A57-ED7E-EE9E-6D04CF9A434A}"/>
              </a:ext>
            </a:extLst>
          </p:cNvPr>
          <p:cNvCxnSpPr/>
          <p:nvPr/>
        </p:nvCxnSpPr>
        <p:spPr>
          <a:xfrm flipH="1">
            <a:off x="1090943" y="2257821"/>
            <a:ext cx="0" cy="1759781"/>
          </a:xfrm>
          <a:prstGeom prst="line">
            <a:avLst/>
          </a:prstGeom>
          <a:noFill/>
          <a:ln w="6350" cap="flat" cmpd="sng" algn="ctr">
            <a:solidFill>
              <a:srgbClr val="4472C4"/>
            </a:solidFill>
            <a:prstDash val="solid"/>
            <a:miter lim="800000"/>
          </a:ln>
          <a:effectLst/>
        </p:spPr>
      </p:cxnSp>
      <p:cxnSp>
        <p:nvCxnSpPr>
          <p:cNvPr id="81" name="Straight Connector 80">
            <a:extLst>
              <a:ext uri="{FF2B5EF4-FFF2-40B4-BE49-F238E27FC236}">
                <a16:creationId xmlns:a16="http://schemas.microsoft.com/office/drawing/2014/main" id="{E933A79B-1130-097F-24C1-8570FA265DA6}"/>
              </a:ext>
            </a:extLst>
          </p:cNvPr>
          <p:cNvCxnSpPr/>
          <p:nvPr/>
        </p:nvCxnSpPr>
        <p:spPr>
          <a:xfrm flipH="1">
            <a:off x="4011926" y="3993806"/>
            <a:ext cx="0" cy="2496235"/>
          </a:xfrm>
          <a:prstGeom prst="line">
            <a:avLst/>
          </a:prstGeom>
          <a:noFill/>
          <a:ln w="6350" cap="flat" cmpd="sng" algn="ctr">
            <a:solidFill>
              <a:srgbClr val="4472C4"/>
            </a:solidFill>
            <a:prstDash val="solid"/>
            <a:miter lim="800000"/>
          </a:ln>
          <a:effectLst/>
        </p:spPr>
      </p:cxnSp>
      <p:cxnSp>
        <p:nvCxnSpPr>
          <p:cNvPr id="82" name="Straight Connector 81">
            <a:extLst>
              <a:ext uri="{FF2B5EF4-FFF2-40B4-BE49-F238E27FC236}">
                <a16:creationId xmlns:a16="http://schemas.microsoft.com/office/drawing/2014/main" id="{A1C720E2-4D72-1AD0-DED0-158CBB21F68F}"/>
              </a:ext>
            </a:extLst>
          </p:cNvPr>
          <p:cNvCxnSpPr/>
          <p:nvPr/>
        </p:nvCxnSpPr>
        <p:spPr>
          <a:xfrm flipH="1">
            <a:off x="7515633" y="4011325"/>
            <a:ext cx="0" cy="884651"/>
          </a:xfrm>
          <a:prstGeom prst="line">
            <a:avLst/>
          </a:prstGeom>
          <a:noFill/>
          <a:ln w="6350" cap="flat" cmpd="sng" algn="ctr">
            <a:solidFill>
              <a:srgbClr val="4472C4"/>
            </a:solidFill>
            <a:prstDash val="solid"/>
            <a:miter lim="800000"/>
          </a:ln>
          <a:effectLst/>
        </p:spPr>
      </p:cxnSp>
      <p:cxnSp>
        <p:nvCxnSpPr>
          <p:cNvPr id="83" name="Straight Connector 82">
            <a:extLst>
              <a:ext uri="{FF2B5EF4-FFF2-40B4-BE49-F238E27FC236}">
                <a16:creationId xmlns:a16="http://schemas.microsoft.com/office/drawing/2014/main" id="{5C3880F5-689D-A36E-76D5-679BDC3D2A01}"/>
              </a:ext>
            </a:extLst>
          </p:cNvPr>
          <p:cNvCxnSpPr/>
          <p:nvPr/>
        </p:nvCxnSpPr>
        <p:spPr>
          <a:xfrm flipH="1">
            <a:off x="8952836" y="3731064"/>
            <a:ext cx="0" cy="283988"/>
          </a:xfrm>
          <a:prstGeom prst="line">
            <a:avLst/>
          </a:prstGeom>
          <a:noFill/>
          <a:ln w="6350" cap="flat" cmpd="sng" algn="ctr">
            <a:solidFill>
              <a:srgbClr val="4472C4"/>
            </a:solidFill>
            <a:prstDash val="solid"/>
            <a:miter lim="800000"/>
          </a:ln>
          <a:effectLst/>
        </p:spPr>
      </p:cxnSp>
      <p:cxnSp>
        <p:nvCxnSpPr>
          <p:cNvPr id="84" name="Straight Connector 83">
            <a:extLst>
              <a:ext uri="{FF2B5EF4-FFF2-40B4-BE49-F238E27FC236}">
                <a16:creationId xmlns:a16="http://schemas.microsoft.com/office/drawing/2014/main" id="{DE285CA9-AF74-DD46-28C3-B6E16F0431DC}"/>
              </a:ext>
            </a:extLst>
          </p:cNvPr>
          <p:cNvCxnSpPr/>
          <p:nvPr/>
        </p:nvCxnSpPr>
        <p:spPr>
          <a:xfrm flipH="1">
            <a:off x="11135292" y="3718724"/>
            <a:ext cx="0" cy="283988"/>
          </a:xfrm>
          <a:prstGeom prst="line">
            <a:avLst/>
          </a:prstGeom>
          <a:noFill/>
          <a:ln w="6350" cap="flat" cmpd="sng" algn="ctr">
            <a:solidFill>
              <a:srgbClr val="4472C4"/>
            </a:solidFill>
            <a:prstDash val="solid"/>
            <a:miter lim="800000"/>
          </a:ln>
          <a:effectLst/>
        </p:spPr>
      </p:cxnSp>
      <p:sp>
        <p:nvSpPr>
          <p:cNvPr id="85" name="Slide Number Placeholder 57">
            <a:extLst>
              <a:ext uri="{FF2B5EF4-FFF2-40B4-BE49-F238E27FC236}">
                <a16:creationId xmlns:a16="http://schemas.microsoft.com/office/drawing/2014/main" id="{7BD1EEC8-C390-8FF5-B269-AF5C5FDEC55F}"/>
              </a:ext>
            </a:extLst>
          </p:cNvPr>
          <p:cNvSpPr txBox="1"/>
          <p:nvPr/>
        </p:nvSpPr>
        <p:spPr>
          <a:xfrm>
            <a:off x="10959091" y="7052287"/>
            <a:ext cx="1052510" cy="365125"/>
          </a:xfrm>
          <a:prstGeom prst="rect">
            <a:avLst/>
          </a:prstGeom>
        </p:spPr>
        <p:txBody>
          <a:bodyPr vert="horz" lIns="0" tIns="0" rIns="0" bIns="0" rtlCol="0" anchor="t" anchorCtr="0"/>
          <a:lstStyle>
            <a:defPPr>
              <a:defRPr lang="en-US"/>
            </a:defPPr>
            <a:lvl1pPr marL="0" algn="r" defTabSz="914400" rtl="0" eaLnBrk="1" latinLnBrk="0" hangingPunct="1">
              <a:defRPr sz="900" b="0" i="0" kern="1200">
                <a:solidFill>
                  <a:srgbClr val="00205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defRPr/>
            </a:pPr>
            <a:fld id="{00000000-1234-1234-1234-123412341234}" type="slidenum">
              <a:rPr lang="en-GB" sz="1000" kern="0" smtClean="0">
                <a:solidFill>
                  <a:srgbClr val="000000"/>
                </a:solidFill>
                <a:latin typeface="Noto Sans" panose="020b0502040504020204" pitchFamily="34" charset="0"/>
                <a:ea typeface="Noto Sans" panose="020b0502040504020204" pitchFamily="34" charset="0"/>
                <a:cs typeface="Noto Sans" panose="020b0502040504020204" pitchFamily="34" charset="0"/>
                <a:sym typeface="Arial"/>
              </a:rPr>
              <a:pPr>
                <a:buClr>
                  <a:srgbClr val="000000"/>
                </a:buClr>
                <a:buFont typeface="Arial"/>
                <a:buNone/>
                <a:defRPr/>
              </a:pPr>
              <a:t>11</a:t>
            </a:fld>
            <a:endParaRPr lang="en-GB" sz="1000" kern="0">
              <a:solidFill>
                <a:srgbClr val="000000"/>
              </a:solidFill>
              <a:latin typeface="Noto Sans" panose="020b0502040504020204" pitchFamily="34" charset="0"/>
              <a:ea typeface="Noto Sans" panose="020b0502040504020204" pitchFamily="34" charset="0"/>
              <a:cs typeface="Noto Sans" panose="020b0502040504020204" pitchFamily="34" charset="0"/>
              <a:sym typeface="Arial"/>
            </a:endParaRPr>
          </a:p>
        </p:txBody>
      </p:sp>
      <p:pic>
        <p:nvPicPr>
          <p:cNvPr id="86" name="Picture 85">
            <a:extLst>
              <a:ext uri="{FF2B5EF4-FFF2-40B4-BE49-F238E27FC236}">
                <a16:creationId xmlns:a16="http://schemas.microsoft.com/office/drawing/2014/main" id="{FCA0291C-915D-98AF-1E04-8F4AF272CF5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10664" y="4555333"/>
            <a:ext cx="1003415" cy="1783128"/>
          </a:xfrm>
          <a:prstGeom prst="rect">
            <a:avLst/>
          </a:prstGeom>
        </p:spPr>
      </p:pic>
      <p:pic>
        <p:nvPicPr>
          <p:cNvPr id="87" name="Picture 86">
            <a:extLst>
              <a:ext uri="{FF2B5EF4-FFF2-40B4-BE49-F238E27FC236}">
                <a16:creationId xmlns:a16="http://schemas.microsoft.com/office/drawing/2014/main" id="{FFFAE0DA-BAE0-1282-2F81-CCEC5A5F0123}"/>
              </a:ext>
            </a:extLst>
          </p:cNvPr>
          <p:cNvPicPr>
            <a:picLocks noChangeAspect="1"/>
          </p:cNvPicPr>
          <p:nvPr/>
        </p:nvPicPr>
        <p:blipFill>
          <a:blip r:embed="rId4">
            <a:extLst>
              <a:ext uri="{28A0092B-C50C-407E-A947-70E740481C1C}">
                <a14:useLocalDpi xmlns:a14="http://schemas.microsoft.com/office/drawing/2010/main"/>
              </a:ext>
            </a:extLst>
          </a:blip>
          <a:srcRect t="-326" b="0"/>
          <a:stretch>
            <a:fillRect/>
          </a:stretch>
        </p:blipFill>
        <p:spPr>
          <a:xfrm>
            <a:off x="1645123" y="4399248"/>
            <a:ext cx="1234870" cy="1254603"/>
          </a:xfrm>
          <a:prstGeom prst="ellipse">
            <a:avLst/>
          </a:prstGeom>
        </p:spPr>
      </p:pic>
      <p:pic>
        <p:nvPicPr>
          <p:cNvPr id="88" name="Picture 87">
            <a:extLst>
              <a:ext uri="{FF2B5EF4-FFF2-40B4-BE49-F238E27FC236}">
                <a16:creationId xmlns:a16="http://schemas.microsoft.com/office/drawing/2014/main" id="{42796CE3-62A7-F933-193A-CF00BB3DF46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875039" y="4485846"/>
            <a:ext cx="1233554" cy="1259979"/>
          </a:xfrm>
          <a:prstGeom prst="ellipse">
            <a:avLst/>
          </a:prstGeom>
        </p:spPr>
      </p:pic>
      <p:pic>
        <p:nvPicPr>
          <p:cNvPr id="89" name="Picture 88">
            <a:extLst>
              <a:ext uri="{FF2B5EF4-FFF2-40B4-BE49-F238E27FC236}">
                <a16:creationId xmlns:a16="http://schemas.microsoft.com/office/drawing/2014/main" id="{51A4DEA1-28DC-6115-961C-4A636F270D2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522307" y="2474131"/>
            <a:ext cx="938628" cy="852169"/>
          </a:xfrm>
          <a:prstGeom prst="rect">
            <a:avLst/>
          </a:prstGeom>
        </p:spPr>
      </p:pic>
      <p:pic>
        <p:nvPicPr>
          <p:cNvPr id="90" name="Picture 89">
            <a:extLst>
              <a:ext uri="{FF2B5EF4-FFF2-40B4-BE49-F238E27FC236}">
                <a16:creationId xmlns:a16="http://schemas.microsoft.com/office/drawing/2014/main" id="{500FA9C5-52A3-D01B-C442-3DEE078FBAE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428059" y="2536689"/>
            <a:ext cx="1516789" cy="727051"/>
          </a:xfrm>
          <a:prstGeom prst="rect">
            <a:avLst/>
          </a:prstGeom>
        </p:spPr>
      </p:pic>
      <p:cxnSp>
        <p:nvCxnSpPr>
          <p:cNvPr id="91" name="Straight Connector 90">
            <a:extLst>
              <a:ext uri="{FF2B5EF4-FFF2-40B4-BE49-F238E27FC236}">
                <a16:creationId xmlns:a16="http://schemas.microsoft.com/office/drawing/2014/main" id="{A8C0D9AC-0689-D12B-D0C3-AC37C489965E}"/>
              </a:ext>
            </a:extLst>
          </p:cNvPr>
          <p:cNvCxnSpPr/>
          <p:nvPr/>
        </p:nvCxnSpPr>
        <p:spPr>
          <a:xfrm flipH="1">
            <a:off x="3142481" y="2079681"/>
            <a:ext cx="0" cy="1921505"/>
          </a:xfrm>
          <a:prstGeom prst="line">
            <a:avLst/>
          </a:prstGeom>
          <a:noFill/>
          <a:ln w="6350" cap="flat" cmpd="sng" algn="ctr">
            <a:solidFill>
              <a:srgbClr val="4472C4">
                <a:lumMod val="75000"/>
              </a:srgbClr>
            </a:solidFill>
            <a:prstDash val="solid"/>
            <a:miter lim="800000"/>
          </a:ln>
          <a:effectLst/>
        </p:spPr>
      </p:cxnSp>
      <p:sp>
        <p:nvSpPr>
          <p:cNvPr id="92" name="TextBox 91">
            <a:extLst>
              <a:ext uri="{FF2B5EF4-FFF2-40B4-BE49-F238E27FC236}">
                <a16:creationId xmlns:a16="http://schemas.microsoft.com/office/drawing/2014/main" id="{659D07A9-F8FB-F2F3-8FA1-5ED287D447CE}"/>
              </a:ext>
            </a:extLst>
          </p:cNvPr>
          <p:cNvSpPr txBox="1"/>
          <p:nvPr/>
        </p:nvSpPr>
        <p:spPr>
          <a:xfrm>
            <a:off x="3039890" y="1662486"/>
            <a:ext cx="2126182" cy="461665"/>
          </a:xfrm>
          <a:prstGeom prst="rect">
            <a:avLst/>
          </a:prstGeom>
          <a:noFill/>
        </p:spPr>
        <p:txBody>
          <a:bodyPr wrap="square" rtlCol="0">
            <a:spAutoFit/>
          </a:bodyPr>
          <a:lstStyle/>
          <a:p>
            <a:pPr>
              <a:buClr>
                <a:srgbClr val="000000"/>
              </a:buClr>
              <a:buFont typeface="Arial"/>
              <a:buNone/>
              <a:defRPr/>
            </a:pPr>
            <a:r>
              <a:rPr lang="en-US" sz="1200" kern="0">
                <a:solidFill>
                  <a:srgbClr val="109ADB"/>
                </a:solidFill>
                <a:latin typeface="Noto Sans" panose="020b0502040504020204" pitchFamily="34" charset="0"/>
                <a:ea typeface="Noto Sans" panose="020b0502040504020204" pitchFamily="34" charset="0"/>
                <a:cs typeface="Noto Sans" panose="020b0502040504020204" pitchFamily="34" charset="0"/>
                <a:sym typeface="Arial"/>
              </a:rPr>
              <a:t>Repository of eHealth Strategies</a:t>
            </a:r>
            <a:endParaRPr lang="en-SE" sz="1200" kern="0">
              <a:solidFill>
                <a:srgbClr val="109ADB"/>
              </a:solidFill>
              <a:latin typeface="Noto Sans" panose="020b0502040504020204" pitchFamily="34" charset="0"/>
              <a:ea typeface="Noto Sans" panose="020b0502040504020204" pitchFamily="34" charset="0"/>
              <a:cs typeface="Noto Sans" panose="020b0502040504020204" pitchFamily="34" charset="0"/>
              <a:sym typeface="Arial"/>
            </a:endParaRPr>
          </a:p>
        </p:txBody>
      </p:sp>
      <p:sp>
        <p:nvSpPr>
          <p:cNvPr id="93" name="TextBox 92">
            <a:extLst>
              <a:ext uri="{FF2B5EF4-FFF2-40B4-BE49-F238E27FC236}">
                <a16:creationId xmlns:a16="http://schemas.microsoft.com/office/drawing/2014/main" id="{90CEA160-7D78-5937-D62D-2D1B74FCAA25}"/>
              </a:ext>
            </a:extLst>
          </p:cNvPr>
          <p:cNvSpPr txBox="1"/>
          <p:nvPr/>
        </p:nvSpPr>
        <p:spPr>
          <a:xfrm>
            <a:off x="4864510" y="1426380"/>
            <a:ext cx="2126182" cy="461665"/>
          </a:xfrm>
          <a:prstGeom prst="rect">
            <a:avLst/>
          </a:prstGeom>
          <a:noFill/>
        </p:spPr>
        <p:txBody>
          <a:bodyPr wrap="square" rtlCol="0">
            <a:spAutoFit/>
          </a:bodyPr>
          <a:lstStyle/>
          <a:p>
            <a:pPr>
              <a:buClr>
                <a:srgbClr val="000000"/>
              </a:buClr>
              <a:buFont typeface="Arial"/>
              <a:buNone/>
              <a:defRPr/>
            </a:pPr>
            <a:r>
              <a:rPr lang="en-US" sz="1200" kern="0">
                <a:solidFill>
                  <a:srgbClr val="109ADB"/>
                </a:solidFill>
                <a:latin typeface="Noto Sans" panose="020b0502040504020204" pitchFamily="34" charset="0"/>
                <a:ea typeface="Noto Sans" panose="020b0502040504020204" pitchFamily="34" charset="0"/>
                <a:cs typeface="Noto Sans" panose="020b0502040504020204" pitchFamily="34" charset="0"/>
                <a:sym typeface="Arial"/>
              </a:rPr>
              <a:t>Last update of Repository of eHealth Strategies</a:t>
            </a:r>
            <a:endParaRPr lang="en-SE" sz="1200" kern="0">
              <a:solidFill>
                <a:srgbClr val="109ADB"/>
              </a:solidFill>
              <a:latin typeface="Noto Sans" panose="020b0502040504020204" pitchFamily="34" charset="0"/>
              <a:ea typeface="Noto Sans" panose="020b0502040504020204" pitchFamily="34" charset="0"/>
              <a:cs typeface="Noto Sans" panose="020b0502040504020204" pitchFamily="34" charset="0"/>
              <a:sym typeface="Arial"/>
            </a:endParaRPr>
          </a:p>
        </p:txBody>
      </p:sp>
      <p:pic>
        <p:nvPicPr>
          <p:cNvPr id="94" name="Picture 93">
            <a:extLst>
              <a:ext uri="{FF2B5EF4-FFF2-40B4-BE49-F238E27FC236}">
                <a16:creationId xmlns:a16="http://schemas.microsoft.com/office/drawing/2014/main" id="{13B45CE3-2748-D407-96DA-0F9733918E7D}"/>
              </a:ext>
            </a:extLst>
          </p:cNvPr>
          <p:cNvPicPr>
            <a:picLocks noChangeAspect="1"/>
          </p:cNvPicPr>
          <p:nvPr/>
        </p:nvPicPr>
        <p:blipFill>
          <a:blip r:embed="rId8"/>
          <a:stretch>
            <a:fillRect/>
          </a:stretch>
        </p:blipFill>
        <p:spPr>
          <a:xfrm>
            <a:off x="3248758" y="2234092"/>
            <a:ext cx="1722763" cy="741174"/>
          </a:xfrm>
          <a:prstGeom prst="rect">
            <a:avLst/>
          </a:prstGeom>
        </p:spPr>
      </p:pic>
      <p:sp>
        <p:nvSpPr>
          <p:cNvPr id="95" name="TextBox 94">
            <a:extLst>
              <a:ext uri="{FF2B5EF4-FFF2-40B4-BE49-F238E27FC236}">
                <a16:creationId xmlns:a16="http://schemas.microsoft.com/office/drawing/2014/main" id="{6DA8F16A-B518-8EEA-B3B5-37A945C51563}"/>
              </a:ext>
            </a:extLst>
          </p:cNvPr>
          <p:cNvSpPr txBox="1"/>
          <p:nvPr/>
        </p:nvSpPr>
        <p:spPr>
          <a:xfrm>
            <a:off x="2913266" y="4006338"/>
            <a:ext cx="516047" cy="261610"/>
          </a:xfrm>
          <a:prstGeom prst="rect">
            <a:avLst/>
          </a:prstGeom>
          <a:noFill/>
        </p:spPr>
        <p:txBody>
          <a:bodyPr wrap="square" rtlCol="0">
            <a:spAutoFit/>
          </a:bodyPr>
          <a:lstStyle/>
          <a:p>
            <a:pPr>
              <a:buClr>
                <a:srgbClr val="000000"/>
              </a:buClr>
              <a:buFont typeface="Arial"/>
              <a:buNone/>
              <a:defRPr/>
            </a:pPr>
            <a:r>
              <a:rPr lang="en-SE" sz="1050" b="1" kern="0">
                <a:solidFill>
                  <a:srgbClr val="000000"/>
                </a:solidFill>
                <a:latin typeface="Noto Sans" panose="020b0502040504020204" pitchFamily="34" charset="0"/>
                <a:ea typeface="Noto Sans" panose="020b0502040504020204" pitchFamily="34" charset="0"/>
                <a:cs typeface="Noto Sans" panose="020b0502040504020204" pitchFamily="34" charset="0"/>
                <a:sym typeface="Arial"/>
              </a:rPr>
              <a:t>201</a:t>
            </a:r>
            <a:r>
              <a:rPr lang="en-US" sz="1050" b="1" kern="0">
                <a:solidFill>
                  <a:srgbClr val="000000"/>
                </a:solidFill>
                <a:latin typeface="Noto Sans" panose="020b0502040504020204" pitchFamily="34" charset="0"/>
                <a:ea typeface="Noto Sans" panose="020b0502040504020204" pitchFamily="34" charset="0"/>
                <a:cs typeface="Noto Sans" panose="020b0502040504020204" pitchFamily="34" charset="0"/>
                <a:sym typeface="Arial"/>
              </a:rPr>
              <a:t>0</a:t>
            </a:r>
            <a:endParaRPr lang="en-SE" sz="1050" b="1" kern="0">
              <a:solidFill>
                <a:srgbClr val="000000"/>
              </a:solidFill>
              <a:latin typeface="Noto Sans" panose="020b0502040504020204" pitchFamily="34" charset="0"/>
              <a:ea typeface="Noto Sans" panose="020b0502040504020204" pitchFamily="34" charset="0"/>
              <a:cs typeface="Noto Sans" panose="020b0502040504020204" pitchFamily="34" charset="0"/>
              <a:sym typeface="Arial"/>
            </a:endParaRPr>
          </a:p>
        </p:txBody>
      </p:sp>
      <p:sp>
        <p:nvSpPr>
          <p:cNvPr id="96" name="TextBox 95">
            <a:extLst>
              <a:ext uri="{FF2B5EF4-FFF2-40B4-BE49-F238E27FC236}">
                <a16:creationId xmlns:a16="http://schemas.microsoft.com/office/drawing/2014/main" id="{CFEC2E7C-DF4F-B93A-781A-36E6F2304B87}"/>
              </a:ext>
            </a:extLst>
          </p:cNvPr>
          <p:cNvSpPr txBox="1"/>
          <p:nvPr/>
        </p:nvSpPr>
        <p:spPr>
          <a:xfrm>
            <a:off x="5076809" y="4018055"/>
            <a:ext cx="516047" cy="261610"/>
          </a:xfrm>
          <a:prstGeom prst="rect">
            <a:avLst/>
          </a:prstGeom>
          <a:noFill/>
        </p:spPr>
        <p:txBody>
          <a:bodyPr wrap="square" rtlCol="0">
            <a:spAutoFit/>
          </a:bodyPr>
          <a:lstStyle/>
          <a:p>
            <a:pPr>
              <a:buClr>
                <a:srgbClr val="000000"/>
              </a:buClr>
              <a:buFont typeface="Arial"/>
              <a:buNone/>
              <a:defRPr/>
            </a:pPr>
            <a:r>
              <a:rPr lang="en-SE" sz="1050" b="1" kern="0">
                <a:solidFill>
                  <a:srgbClr val="000000"/>
                </a:solidFill>
                <a:latin typeface="Noto Sans" panose="020b0502040504020204" pitchFamily="34" charset="0"/>
                <a:ea typeface="Noto Sans" panose="020b0502040504020204" pitchFamily="34" charset="0"/>
                <a:cs typeface="Noto Sans" panose="020b0502040504020204" pitchFamily="34" charset="0"/>
                <a:sym typeface="Arial"/>
              </a:rPr>
              <a:t>201</a:t>
            </a:r>
            <a:r>
              <a:rPr lang="en-US" sz="1050" b="1" kern="0">
                <a:solidFill>
                  <a:srgbClr val="000000"/>
                </a:solidFill>
                <a:latin typeface="Noto Sans" panose="020b0502040504020204" pitchFamily="34" charset="0"/>
                <a:ea typeface="Noto Sans" panose="020b0502040504020204" pitchFamily="34" charset="0"/>
                <a:cs typeface="Noto Sans" panose="020b0502040504020204" pitchFamily="34" charset="0"/>
                <a:sym typeface="Arial"/>
              </a:rPr>
              <a:t>6</a:t>
            </a:r>
            <a:endParaRPr lang="en-SE" sz="1050" b="1" kern="0">
              <a:solidFill>
                <a:srgbClr val="000000"/>
              </a:solidFill>
              <a:latin typeface="Noto Sans" panose="020b0502040504020204" pitchFamily="34" charset="0"/>
              <a:ea typeface="Noto Sans" panose="020b0502040504020204" pitchFamily="34" charset="0"/>
              <a:cs typeface="Noto Sans" panose="020b0502040504020204" pitchFamily="34" charset="0"/>
              <a:sym typeface="Arial"/>
            </a:endParaRPr>
          </a:p>
        </p:txBody>
      </p:sp>
      <p:cxnSp>
        <p:nvCxnSpPr>
          <p:cNvPr id="97" name="Straight Connector 96">
            <a:extLst>
              <a:ext uri="{FF2B5EF4-FFF2-40B4-BE49-F238E27FC236}">
                <a16:creationId xmlns:a16="http://schemas.microsoft.com/office/drawing/2014/main" id="{DBAEB1D0-0DF9-D480-9075-8D5D3109E1AF}"/>
              </a:ext>
            </a:extLst>
          </p:cNvPr>
          <p:cNvCxnSpPr/>
          <p:nvPr/>
        </p:nvCxnSpPr>
        <p:spPr>
          <a:xfrm flipH="1">
            <a:off x="5334832" y="1888045"/>
            <a:ext cx="0" cy="2107491"/>
          </a:xfrm>
          <a:prstGeom prst="line">
            <a:avLst/>
          </a:prstGeom>
          <a:noFill/>
          <a:ln w="6350" cap="flat" cmpd="sng" algn="ctr">
            <a:solidFill>
              <a:srgbClr val="4472C4">
                <a:lumMod val="75000"/>
              </a:srgbClr>
            </a:solidFill>
            <a:prstDash val="solid"/>
            <a:miter lim="800000"/>
          </a:ln>
          <a:effectLst/>
        </p:spPr>
      </p:cxnSp>
      <p:sp>
        <p:nvSpPr>
          <p:cNvPr id="98" name="Title 5">
            <a:extLst>
              <a:ext uri="{FF2B5EF4-FFF2-40B4-BE49-F238E27FC236}">
                <a16:creationId xmlns:a16="http://schemas.microsoft.com/office/drawing/2014/main" id="{B6FEE6BF-FF36-BCC6-0430-370E51658C90}"/>
              </a:ext>
            </a:extLst>
          </p:cNvPr>
          <p:cNvSpPr>
            <a:spLocks noGrp="1"/>
          </p:cNvSpPr>
          <p:nvPr>
            <p:ph type="title"/>
          </p:nvPr>
        </p:nvSpPr>
        <p:spPr>
          <a:xfrm>
            <a:off x="457200" y="518124"/>
            <a:ext cx="11277600" cy="1004888"/>
          </a:xfrm>
        </p:spPr>
        <p:txBody>
          <a:bodyPr>
            <a:normAutofit fontScale="90000"/>
          </a:bodyPr>
          <a:lstStyle/>
          <a:p>
            <a:r>
              <a:rPr lang="en-US"/>
              <a:t>Member-States requests for leadership in “Digital Health” spanning 20 years</a:t>
            </a:r>
          </a:p>
        </p:txBody>
      </p:sp>
      <p:pic>
        <p:nvPicPr>
          <p:cNvPr id="53" name="Picture 52">
            <a:extLst>
              <a:ext uri="{FF2B5EF4-FFF2-40B4-BE49-F238E27FC236}">
                <a16:creationId xmlns:a16="http://schemas.microsoft.com/office/drawing/2014/main" id="{5181E3F3-EB01-611A-594F-F8D6C4415550}"/>
              </a:ext>
            </a:extLst>
          </p:cNvPr>
          <p:cNvPicPr>
            <a:picLocks noChangeAspect="1"/>
          </p:cNvPicPr>
          <p:nvPr/>
        </p:nvPicPr>
        <p:blipFill>
          <a:blip r:embed="rId9"/>
          <a:srcRect l="-26477" t="-29824" r="-15140" b="-15076"/>
          <a:stretch>
            <a:fillRect/>
          </a:stretch>
        </p:blipFill>
        <p:spPr>
          <a:xfrm>
            <a:off x="5102961" y="2154566"/>
            <a:ext cx="824640" cy="554662"/>
          </a:xfrm>
          <a:prstGeom prst="rect">
            <a:avLst/>
          </a:prstGeom>
          <a:solidFill>
            <a:sysClr val="window" lastClr="FFFFFF"/>
          </a:solidFill>
          <a:ln w="190500" cap="sq">
            <a:noFill/>
            <a:miter lim="800000"/>
          </a:ln>
          <a:effectLst>
            <a:outerShdw blurRad="50800" dist="38100" dir="2700000" algn="tl" rotWithShape="0">
              <a:prstClr val="black">
                <a:alpha val="40000"/>
              </a:prst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67628078"/>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8AF85D72-8C2B-F97F-56EB-E6DADF449A70}"/>
              </a:ext>
            </a:extLst>
          </p:cNvPr>
          <p:cNvSpPr>
            <a:spLocks noGrp="1"/>
          </p:cNvSpPr>
          <p:nvPr>
            <p:ph type="title"/>
          </p:nvPr>
        </p:nvSpPr>
        <p:spPr/>
        <p:txBody>
          <a:bodyPr>
            <a:normAutofit/>
          </a:bodyPr>
          <a:lstStyle/>
          <a:p>
            <a:pPr algn="ctr"/>
            <a:r>
              <a:rPr lang="ar-EG" sz="3600"/>
              <a:t>الرقمنة مقابل الصحة الرقمية</a:t>
            </a:r>
            <a:br>
              <a:rPr lang="en-US" sz="3600"/>
            </a:br>
            <a:r>
              <a:rPr lang="en-US" sz="3600"/>
              <a:t>Digitization vs digital</a:t>
            </a:r>
            <a:r>
              <a:rPr lang="ar-EG" sz="3600"/>
              <a:t> </a:t>
            </a:r>
            <a:r>
              <a:rPr lang="en-US" sz="3600"/>
              <a:t>health</a:t>
            </a:r>
          </a:p>
        </p:txBody>
      </p:sp>
      <p:sp>
        <p:nvSpPr>
          <p:cNvPr id="3" name="Content Placeholder 2">
            <a:extLst>
              <a:ext uri="{FF2B5EF4-FFF2-40B4-BE49-F238E27FC236}">
                <a16:creationId xmlns:a16="http://schemas.microsoft.com/office/drawing/2014/main" id="{8D58DBFC-2A15-63FC-34FC-0C1361CC4969}"/>
              </a:ext>
            </a:extLst>
          </p:cNvPr>
          <p:cNvSpPr>
            <a:spLocks noGrp="1"/>
          </p:cNvSpPr>
          <p:nvPr>
            <p:ph idx="1"/>
          </p:nvPr>
        </p:nvSpPr>
        <p:spPr>
          <a:xfrm>
            <a:off x="254000" y="3268382"/>
            <a:ext cx="5524100" cy="3269225"/>
          </a:xfrm>
        </p:spPr>
        <p:txBody>
          <a:bodyPr>
            <a:normAutofit/>
          </a:bodyPr>
          <a:lstStyle/>
          <a:p>
            <a:pPr>
              <a:spcBef>
                <a:spcPts val="1200"/>
              </a:spcBef>
            </a:pPr>
            <a:r>
              <a:rPr lang="en-US" sz="2400" b="0" i="0">
                <a:solidFill>
                  <a:srgbClr val="040C28"/>
                </a:solidFill>
                <a:effectLst/>
                <a:latin typeface="Google Sans"/>
              </a:rPr>
              <a:t>Digitization focuses on converting and recording data. </a:t>
            </a:r>
            <a:r>
              <a:rPr lang="en-US" sz="2400" b="1" i="0">
                <a:solidFill>
                  <a:schemeClr val="accent5">
                    <a:lumMod val="75000"/>
                  </a:schemeClr>
                </a:solidFill>
                <a:effectLst/>
                <a:latin typeface="Google Sans"/>
              </a:rPr>
              <a:t>It is a project with defined destination (e.g. digitizing names of drugs with standard codes)</a:t>
            </a:r>
            <a:endParaRPr lang="en-US" sz="2400" b="0" i="0">
              <a:solidFill>
                <a:srgbClr val="040C28"/>
              </a:solidFill>
              <a:effectLst/>
              <a:latin typeface="Google Sans"/>
            </a:endParaRPr>
          </a:p>
          <a:p>
            <a:pPr>
              <a:spcBef>
                <a:spcPts val="1200"/>
              </a:spcBef>
            </a:pPr>
            <a:r>
              <a:rPr lang="en-US" sz="2400">
                <a:solidFill>
                  <a:srgbClr val="040C28"/>
                </a:solidFill>
                <a:latin typeface="Google Sans"/>
              </a:rPr>
              <a:t>Digital health is about developing processes and changing workflows to improve manual systems. </a:t>
            </a:r>
            <a:r>
              <a:rPr lang="en-US" sz="2400" b="1">
                <a:solidFill>
                  <a:schemeClr val="accent5">
                    <a:lumMod val="75000"/>
                  </a:schemeClr>
                </a:solidFill>
                <a:latin typeface="Google Sans"/>
              </a:rPr>
              <a:t>It is a continuously improving journey (e.g. telemedicine adoption)</a:t>
            </a:r>
            <a:endParaRPr lang="en-US" sz="2400">
              <a:solidFill>
                <a:srgbClr val="202124"/>
              </a:solidFill>
              <a:latin typeface="Google Sans"/>
            </a:endParaRPr>
          </a:p>
        </p:txBody>
      </p:sp>
      <p:sp>
        <p:nvSpPr>
          <p:cNvPr id="4" name="Content Placeholder 2">
            <a:extLst>
              <a:ext uri="{FF2B5EF4-FFF2-40B4-BE49-F238E27FC236}">
                <a16:creationId xmlns:a16="http://schemas.microsoft.com/office/drawing/2014/main" id="{2A7A216C-6F80-7ECB-8623-6D4C0512BC93}"/>
              </a:ext>
            </a:extLst>
          </p:cNvPr>
          <p:cNvSpPr txBox="1"/>
          <p:nvPr/>
        </p:nvSpPr>
        <p:spPr>
          <a:xfrm>
            <a:off x="6433700" y="3268382"/>
            <a:ext cx="5524100" cy="32692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spcBef>
                <a:spcPts val="1200"/>
              </a:spcBef>
            </a:pPr>
            <a:r>
              <a:rPr kumimoji="0" lang="ar-SA" altLang="en-US" b="0" i="0" u="none" strike="noStrike" cap="none" normalizeH="0" baseline="0">
                <a:ln>
                  <a:noFill/>
                </a:ln>
                <a:solidFill>
                  <a:srgbClr val="202124"/>
                </a:solidFill>
                <a:effectLst/>
                <a:latin typeface="inherit"/>
                <a:cs typeface="Arial" panose="020b0604020202020204" pitchFamily="34" charset="0"/>
              </a:rPr>
              <a:t>تركز الرقمنة على تحويل البيانات وتسجيلها </a:t>
            </a:r>
            <a:r>
              <a:rPr kumimoji="0" lang="ar-SA" altLang="en-US" b="1" i="0" u="none" strike="noStrike" cap="none" normalizeH="0" baseline="0">
                <a:ln>
                  <a:noFill/>
                </a:ln>
                <a:solidFill>
                  <a:schemeClr val="accent5">
                    <a:lumMod val="75000"/>
                  </a:schemeClr>
                </a:solidFill>
                <a:effectLst/>
                <a:latin typeface="inherit"/>
                <a:cs typeface="Arial" panose="020b0604020202020204" pitchFamily="34" charset="0"/>
              </a:rPr>
              <a:t>وهو مشروع ذو وجهة محددة</a:t>
            </a:r>
            <a:r>
              <a:rPr kumimoji="0" lang="ar-EG" altLang="en-US" b="1" i="0" u="none" strike="noStrike" cap="none" normalizeH="0" baseline="0">
                <a:ln>
                  <a:noFill/>
                </a:ln>
                <a:solidFill>
                  <a:schemeClr val="accent5">
                    <a:lumMod val="75000"/>
                  </a:schemeClr>
                </a:solidFill>
                <a:effectLst/>
                <a:latin typeface="inherit"/>
                <a:cs typeface="Arial" panose="020b0604020202020204" pitchFamily="34" charset="0"/>
              </a:rPr>
              <a:t> (مثلا تحويل اسماء الادوية الي اكواد قياسية)</a:t>
            </a:r>
            <a:r>
              <a:rPr kumimoji="0" lang="en-US" altLang="en-US" b="0" i="0" u="none" strike="noStrike" cap="none" normalizeH="0" baseline="0">
                <a:ln>
                  <a:noFill/>
                </a:ln>
                <a:solidFill>
                  <a:schemeClr val="tx1"/>
                </a:solidFill>
                <a:effectLst/>
              </a:rPr>
              <a:t> </a:t>
            </a:r>
            <a:endParaRPr kumimoji="0" lang="ar-EG" altLang="en-US" b="0" i="0" u="none" strike="noStrike" cap="none" normalizeH="0" baseline="0">
              <a:ln>
                <a:noFill/>
              </a:ln>
              <a:solidFill>
                <a:schemeClr val="tx1"/>
              </a:solidFill>
              <a:effectLst/>
            </a:endParaRPr>
          </a:p>
          <a:p>
            <a:pPr algn="r" rtl="1" eaLnBrk="0" fontAlgn="base" hangingPunct="0">
              <a:lnSpc>
                <a:spcPct val="100000"/>
              </a:lnSpc>
              <a:spcBef>
                <a:spcPts val="1200"/>
              </a:spcBef>
              <a:spcAft>
                <a:spcPct val="0"/>
              </a:spcAft>
            </a:pPr>
            <a:r>
              <a:rPr kumimoji="0" lang="ar-SA" altLang="en-US" b="0" i="0" u="none" strike="noStrike" cap="none" normalizeH="0" baseline="0">
                <a:ln>
                  <a:noFill/>
                </a:ln>
                <a:solidFill>
                  <a:srgbClr val="202124"/>
                </a:solidFill>
                <a:effectLst/>
                <a:latin typeface="inherit"/>
                <a:cs typeface="Arial" panose="020b0604020202020204" pitchFamily="34" charset="0"/>
              </a:rPr>
              <a:t>تتعلق الصحة الرقمية بتطوير العمليات وتغيير سير العمل لتحسين الأنظمة اليدوية</a:t>
            </a:r>
            <a:r>
              <a:rPr kumimoji="0" lang="ar-EG" altLang="en-US" b="0" i="0" u="none" strike="noStrike" cap="none" normalizeH="0" baseline="0">
                <a:ln>
                  <a:noFill/>
                </a:ln>
                <a:solidFill>
                  <a:srgbClr val="202124"/>
                </a:solidFill>
                <a:effectLst/>
                <a:latin typeface="inherit"/>
                <a:cs typeface="Arial" panose="020b0604020202020204" pitchFamily="34" charset="0"/>
              </a:rPr>
              <a:t> </a:t>
            </a:r>
            <a:r>
              <a:rPr kumimoji="0" lang="ar-SA" altLang="en-US" b="1" i="0" u="none" strike="noStrike" cap="none" normalizeH="0" baseline="0">
                <a:ln>
                  <a:noFill/>
                </a:ln>
                <a:solidFill>
                  <a:schemeClr val="accent5">
                    <a:lumMod val="75000"/>
                  </a:schemeClr>
                </a:solidFill>
                <a:effectLst/>
                <a:latin typeface="inherit"/>
                <a:cs typeface="Arial" panose="020b0604020202020204" pitchFamily="34" charset="0"/>
              </a:rPr>
              <a:t>إنها رحلة تحسين مستم</a:t>
            </a:r>
            <a:r>
              <a:rPr kumimoji="0" lang="ar-EG" altLang="en-US" b="1" i="0" u="none" strike="noStrike" cap="none" normalizeH="0" baseline="0">
                <a:ln>
                  <a:noFill/>
                </a:ln>
                <a:solidFill>
                  <a:schemeClr val="accent5">
                    <a:lumMod val="75000"/>
                  </a:schemeClr>
                </a:solidFill>
                <a:effectLst/>
                <a:latin typeface="inherit"/>
                <a:cs typeface="Arial" panose="020b0604020202020204" pitchFamily="34" charset="0"/>
              </a:rPr>
              <a:t>ر (مثلا تبني استحدام التطبيب عن بعد)</a:t>
            </a:r>
            <a:r>
              <a:rPr kumimoji="0" lang="en-US" altLang="en-US" b="0" i="0" u="none" strike="noStrike" cap="none" normalizeH="0" baseline="0">
                <a:ln>
                  <a:noFill/>
                </a:ln>
                <a:solidFill>
                  <a:schemeClr val="tx1"/>
                </a:solidFill>
                <a:effectLst/>
              </a:rPr>
              <a:t> </a:t>
            </a:r>
            <a:endParaRPr kumimoji="0" lang="en-US" altLang="en-US" b="0" i="0" u="none" strike="noStrike" cap="none" normalizeH="0" baseline="0">
              <a:ln>
                <a:noFill/>
              </a:ln>
              <a:solidFill>
                <a:schemeClr val="tx1"/>
              </a:solidFill>
              <a:effectLst/>
              <a:latin typeface="Arial" panose="020b0604020202020204" pitchFamily="34" charset="0"/>
            </a:endParaRPr>
          </a:p>
        </p:txBody>
      </p:sp>
      <p:pic>
        <p:nvPicPr>
          <p:cNvPr id="8" name="Picture 7" descr="A person wearing a suit and tie&#10;&#10;Description generated with very high confidence">
            <a:extLst>
              <a:ext uri="{FF2B5EF4-FFF2-40B4-BE49-F238E27FC236}">
                <a16:creationId xmlns:a16="http://schemas.microsoft.com/office/drawing/2014/main" id="{BFBFA421-DE12-01B2-AF7D-6FA02BF2919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1407" y="237100"/>
            <a:ext cx="2768193" cy="2920195"/>
          </a:xfrm>
          <a:prstGeom prst="rect">
            <a:avLst/>
          </a:prstGeom>
        </p:spPr>
      </p:pic>
    </p:spTree>
    <p:extLst>
      <p:ext uri="{BB962C8B-B14F-4D97-AF65-F5344CB8AC3E}">
        <p14:creationId xmlns:p14="http://schemas.microsoft.com/office/powerpoint/2010/main" val="2231328353"/>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83DE54CF-8C3C-D102-F3E3-5D79E858E03B}"/>
              </a:ext>
            </a:extLst>
          </p:cNvPr>
          <p:cNvSpPr>
            <a:spLocks noGrp="1"/>
          </p:cNvSpPr>
          <p:nvPr>
            <p:ph type="title"/>
          </p:nvPr>
        </p:nvSpPr>
        <p:spPr>
          <a:xfrm>
            <a:off x="838200" y="365125"/>
            <a:ext cx="10515600" cy="1325563"/>
          </a:xfrm>
        </p:spPr>
        <p:txBody>
          <a:bodyPr>
            <a:normAutofit/>
          </a:bodyPr>
          <a:lstStyle/>
          <a:p>
            <a:pPr algn="ctr"/>
            <a:r>
              <a:rPr lang="ar-EG"/>
              <a:t>ما هو الذكاء الاصطناعي؟</a:t>
            </a:r>
            <a:br>
              <a:rPr lang="en-US"/>
            </a:br>
            <a:r>
              <a:rPr lang="en-US"/>
              <a:t>What is </a:t>
            </a:r>
            <a:r>
              <a:rPr lang="en-US" sz="4000"/>
              <a:t>Artificial Intelligence? </a:t>
            </a:r>
            <a:endParaRPr lang="en-US"/>
          </a:p>
        </p:txBody>
      </p:sp>
      <p:sp>
        <p:nvSpPr>
          <p:cNvPr id="3" name="Content Placeholder 2">
            <a:extLst>
              <a:ext uri="{FF2B5EF4-FFF2-40B4-BE49-F238E27FC236}">
                <a16:creationId xmlns:a16="http://schemas.microsoft.com/office/drawing/2014/main" id="{5CDABF86-1050-3CAC-FB12-1CB5F0EEF418}"/>
              </a:ext>
            </a:extLst>
          </p:cNvPr>
          <p:cNvSpPr>
            <a:spLocks noGrp="1"/>
          </p:cNvSpPr>
          <p:nvPr>
            <p:ph idx="1"/>
          </p:nvPr>
        </p:nvSpPr>
        <p:spPr>
          <a:xfrm>
            <a:off x="1176846" y="1901825"/>
            <a:ext cx="9838309" cy="1417740"/>
          </a:xfrm>
        </p:spPr>
        <p:txBody>
          <a:bodyPr>
            <a:noAutofit/>
          </a:bodyPr>
          <a:lstStyle/>
          <a:p>
            <a:pPr marL="0" indent="0" algn="r" rtl="1">
              <a:buNone/>
            </a:pPr>
            <a:r>
              <a:rPr lang="en-US" sz="3200"/>
              <a:t>“</a:t>
            </a:r>
            <a:r>
              <a:rPr lang="ar-EG" sz="3200"/>
              <a:t>يشير مصطلح الذكاء االصطناعي </a:t>
            </a:r>
            <a:r>
              <a:rPr lang="ar-EG" sz="3200">
                <a:highlight>
                  <a:srgbClr val="FFFF00"/>
                </a:highlight>
              </a:rPr>
              <a:t>الي قدرة الخوارزميات </a:t>
            </a:r>
            <a:r>
              <a:rPr lang="ar-EG" sz="3200"/>
              <a:t>المشفرة في التكنولوجيا علي </a:t>
            </a:r>
            <a:r>
              <a:rPr lang="ar-EG" sz="3200">
                <a:highlight>
                  <a:srgbClr val="FFFF00"/>
                </a:highlight>
              </a:rPr>
              <a:t>التعلم من البيانات</a:t>
            </a:r>
            <a:r>
              <a:rPr lang="ar-EG" sz="3200"/>
              <a:t> حتى تتمكن من أداء المهام المؤتمتة دون أن يضطر الانسان لبرمجة كل خطوة من خطوات العملية بشكل صريح."</a:t>
            </a:r>
            <a:endParaRPr lang="en-US" sz="3200"/>
          </a:p>
        </p:txBody>
      </p:sp>
      <p:sp>
        <p:nvSpPr>
          <p:cNvPr id="5" name="TextBox 4">
            <a:extLst>
              <a:ext uri="{FF2B5EF4-FFF2-40B4-BE49-F238E27FC236}">
                <a16:creationId xmlns:a16="http://schemas.microsoft.com/office/drawing/2014/main" id="{4B551884-F0BC-B52A-373D-676588A0C267}"/>
              </a:ext>
            </a:extLst>
          </p:cNvPr>
          <p:cNvSpPr txBox="1"/>
          <p:nvPr/>
        </p:nvSpPr>
        <p:spPr>
          <a:xfrm>
            <a:off x="1176846" y="3614636"/>
            <a:ext cx="9838309" cy="1815882"/>
          </a:xfrm>
          <a:prstGeom prst="rect">
            <a:avLst/>
          </a:prstGeom>
          <a:noFill/>
        </p:spPr>
        <p:txBody>
          <a:bodyPr wrap="square">
            <a:spAutoFit/>
          </a:bodyPr>
          <a:lstStyle/>
          <a:p>
            <a:r>
              <a:rPr lang="en-US" sz="2800"/>
              <a:t>Artificial Intelligence (AI) refers to the </a:t>
            </a:r>
            <a:r>
              <a:rPr lang="en-US" sz="2800">
                <a:highlight>
                  <a:srgbClr val="FFFF00"/>
                </a:highlight>
              </a:rPr>
              <a:t>ability of algorithms</a:t>
            </a:r>
            <a:r>
              <a:rPr lang="en-US" sz="2800"/>
              <a:t> encoded in</a:t>
            </a:r>
            <a:r>
              <a:rPr lang="ar-EG" sz="2800"/>
              <a:t> </a:t>
            </a:r>
            <a:r>
              <a:rPr lang="en-US" sz="2800"/>
              <a:t>technology to </a:t>
            </a:r>
            <a:r>
              <a:rPr lang="en-US" sz="2800">
                <a:highlight>
                  <a:srgbClr val="FFFF00"/>
                </a:highlight>
              </a:rPr>
              <a:t>learn from data </a:t>
            </a:r>
            <a:r>
              <a:rPr lang="en-US" sz="2800"/>
              <a:t>so that they can perform automated tasks without every step in the process having to be programmed explicitly by a human.”</a:t>
            </a:r>
          </a:p>
        </p:txBody>
      </p:sp>
      <p:sp>
        <p:nvSpPr>
          <p:cNvPr id="7" name="TextBox 6">
            <a:extLst>
              <a:ext uri="{FF2B5EF4-FFF2-40B4-BE49-F238E27FC236}">
                <a16:creationId xmlns:a16="http://schemas.microsoft.com/office/drawing/2014/main" id="{E02406DA-CD55-FDE1-2D5C-CC1654E4D050}"/>
              </a:ext>
            </a:extLst>
          </p:cNvPr>
          <p:cNvSpPr txBox="1"/>
          <p:nvPr/>
        </p:nvSpPr>
        <p:spPr>
          <a:xfrm>
            <a:off x="469550" y="5585509"/>
            <a:ext cx="10884250" cy="523220"/>
          </a:xfrm>
          <a:prstGeom prst="rect">
            <a:avLst/>
          </a:prstGeom>
          <a:noFill/>
        </p:spPr>
        <p:txBody>
          <a:bodyPr wrap="square">
            <a:spAutoFit/>
          </a:bodyPr>
          <a:lstStyle/>
          <a:p>
            <a:pPr algn="l"/>
            <a:r>
              <a:rPr lang="en-US" sz="1400" i="0">
                <a:solidFill>
                  <a:srgbClr val="3C4245"/>
                </a:solidFill>
                <a:effectLst/>
                <a:latin typeface="Noto Sans" panose="020b0502040504020204" pitchFamily="34" charset="0"/>
              </a:rPr>
              <a:t>Ethics and governance of artificial intelligence for health: WHO guidance Executive summary</a:t>
            </a:r>
          </a:p>
          <a:p>
            <a:pPr algn="l"/>
            <a:r>
              <a:rPr lang="en-US" sz="1400" i="0">
                <a:solidFill>
                  <a:srgbClr val="3C4245"/>
                </a:solidFill>
                <a:effectLst/>
                <a:latin typeface="Noto Sans" panose="020b0502040504020204" pitchFamily="34" charset="0"/>
                <a:hlinkClick r:id="rId2"/>
              </a:rPr>
              <a:t>https://www.who.int/publications/i/item/9789240037403</a:t>
            </a:r>
            <a:endParaRPr lang="en-US" sz="1400" i="0">
              <a:solidFill>
                <a:srgbClr val="3C4245"/>
              </a:solidFill>
              <a:effectLst/>
              <a:latin typeface="Noto Sans" panose="020b0502040504020204" pitchFamily="34" charset="0"/>
            </a:endParaRPr>
          </a:p>
        </p:txBody>
      </p:sp>
      <p:sp>
        <p:nvSpPr>
          <p:cNvPr id="8" name="Date Placeholder 3">
            <a:extLst>
              <a:ext uri="{FF2B5EF4-FFF2-40B4-BE49-F238E27FC236}">
                <a16:creationId xmlns:a16="http://schemas.microsoft.com/office/drawing/2014/main" id="{E25E0FC3-4410-9BD8-E62A-F55018BE1560}"/>
              </a:ext>
            </a:extLst>
          </p:cNvPr>
          <p:cNvSpPr>
            <a:spLocks noGrp="1"/>
          </p:cNvSpPr>
          <p:nvPr>
            <p:ph type="dt" sz="half" idx="10"/>
          </p:nvPr>
        </p:nvSpPr>
        <p:spPr>
          <a:xfrm>
            <a:off x="838200" y="6356350"/>
            <a:ext cx="2743200" cy="365125"/>
          </a:xfrm>
        </p:spPr>
        <p:txBody>
          <a:bodyPr/>
          <a:lstStyle/>
          <a:p>
            <a:fld id="{4D382503-9813-4261-9F66-4A24CDFEC561}" type="datetime3">
              <a:rPr lang="en-GB" smtClean="0"/>
              <a:t>05 February 2024</a:t>
            </a:fld>
            <a:endParaRPr lang="en-GB"/>
          </a:p>
        </p:txBody>
      </p:sp>
      <p:sp>
        <p:nvSpPr>
          <p:cNvPr id="9" name="Slide Number Placeholder 5">
            <a:extLst>
              <a:ext uri="{FF2B5EF4-FFF2-40B4-BE49-F238E27FC236}">
                <a16:creationId xmlns:a16="http://schemas.microsoft.com/office/drawing/2014/main" id="{682B4B0D-13AC-A599-3631-DBA878F15644}"/>
              </a:ext>
            </a:extLst>
          </p:cNvPr>
          <p:cNvSpPr>
            <a:spLocks noGrp="1"/>
          </p:cNvSpPr>
          <p:nvPr>
            <p:ph type="sldNum" sz="quarter" idx="12"/>
          </p:nvPr>
        </p:nvSpPr>
        <p:spPr>
          <a:xfrm>
            <a:off x="8610600" y="6356350"/>
            <a:ext cx="2743200" cy="365125"/>
          </a:xfrm>
        </p:spPr>
        <p:txBody>
          <a:bodyPr/>
          <a:lstStyle/>
          <a:p>
            <a:fld id="{F1252B11-61B2-4AD2-B6B7-A1D12FDFFECE}" type="slidenum">
              <a:rPr lang="en-GB" smtClean="0"/>
              <a:t>13</a:t>
            </a:fld>
            <a:endParaRPr lang="en-GB"/>
          </a:p>
        </p:txBody>
      </p:sp>
    </p:spTree>
    <p:extLst>
      <p:ext uri="{BB962C8B-B14F-4D97-AF65-F5344CB8AC3E}">
        <p14:creationId xmlns:p14="http://schemas.microsoft.com/office/powerpoint/2010/main" val="1253396952"/>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7" name="Picture 16">
            <a:extLst>
              <a:ext uri="{FF2B5EF4-FFF2-40B4-BE49-F238E27FC236}">
                <a16:creationId xmlns:a16="http://schemas.microsoft.com/office/drawing/2014/main" id="{AB319991-C36D-7AFE-3B36-DE7F07B1F456}"/>
              </a:ext>
            </a:extLst>
          </p:cNvPr>
          <p:cNvPicPr>
            <a:picLocks noChangeAspect="1"/>
          </p:cNvPicPr>
          <p:nvPr/>
        </p:nvPicPr>
        <p:blipFill>
          <a:blip r:embed="rId2">
            <a:extLst>
              <a:ext uri="{28A0092B-C50C-407E-A947-70E740481C1C}">
                <a14:useLocalDpi xmlns:a14="http://schemas.microsoft.com/office/drawing/2010/main"/>
              </a:ext>
            </a:extLst>
          </a:blip>
          <a:srcRect l="5312" t="10926" r="7048" b="23936"/>
          <a:stretch>
            <a:fillRect/>
          </a:stretch>
        </p:blipFill>
        <p:spPr>
          <a:xfrm>
            <a:off x="6388019" y="4093300"/>
            <a:ext cx="5412948" cy="2263050"/>
          </a:xfrm>
          <a:prstGeom prst="rect">
            <a:avLst/>
          </a:prstGeom>
        </p:spPr>
      </p:pic>
      <p:pic>
        <p:nvPicPr>
          <p:cNvPr id="15" name="Picture 14">
            <a:extLst>
              <a:ext uri="{FF2B5EF4-FFF2-40B4-BE49-F238E27FC236}">
                <a16:creationId xmlns:a16="http://schemas.microsoft.com/office/drawing/2014/main" id="{1AEB7821-FB16-AD97-D075-B3D378D3FDCA}"/>
              </a:ext>
            </a:extLst>
          </p:cNvPr>
          <p:cNvPicPr>
            <a:picLocks noChangeAspect="1"/>
          </p:cNvPicPr>
          <p:nvPr/>
        </p:nvPicPr>
        <p:blipFill>
          <a:blip r:embed="rId3">
            <a:extLst>
              <a:ext uri="{28A0092B-C50C-407E-A947-70E740481C1C}">
                <a14:useLocalDpi xmlns:a14="http://schemas.microsoft.com/office/drawing/2010/main"/>
              </a:ext>
            </a:extLst>
          </a:blip>
          <a:srcRect l="34792" t="5324" r="32500" b="21065"/>
          <a:stretch>
            <a:fillRect/>
          </a:stretch>
        </p:blipFill>
        <p:spPr>
          <a:xfrm>
            <a:off x="5753100" y="3075947"/>
            <a:ext cx="1265843" cy="160246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a:ext>
            </a:extLst>
          </a:blip>
          <a:srcRect l="54362" t="29257" r="862" b="704"/>
          <a:stretch>
            <a:fillRect/>
          </a:stretch>
        </p:blipFill>
        <p:spPr>
          <a:xfrm>
            <a:off x="431087" y="1571523"/>
            <a:ext cx="4319438" cy="3927577"/>
          </a:xfrm>
          <a:prstGeom prst="rect">
            <a:avLst/>
          </a:prstGeom>
        </p:spPr>
      </p:pic>
      <p:sp>
        <p:nvSpPr>
          <p:cNvPr id="2" name="Date Placeholder 1"/>
          <p:cNvSpPr>
            <a:spLocks noGrp="1"/>
          </p:cNvSpPr>
          <p:nvPr>
            <p:ph type="dt" sz="half" idx="10"/>
          </p:nvPr>
        </p:nvSpPr>
        <p:spPr/>
        <p:txBody>
          <a:bodyPr/>
          <a:lstStyle/>
          <a:p>
            <a:fld id="{6FCA8E69-571B-4068-B3FD-022965932BF9}" type="datetime3">
              <a:rPr lang="en-GB" smtClean="0"/>
              <a:t>05 February 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252B11-61B2-4AD2-B6B7-A1D12FDFFECE}" type="slidenum">
              <a:rPr lang="en-GB" smtClean="0"/>
              <a:t>14</a:t>
            </a:fld>
            <a:endParaRPr lang="en-GB"/>
          </a:p>
        </p:txBody>
      </p:sp>
      <p:sp>
        <p:nvSpPr>
          <p:cNvPr id="7" name="Rectangle 6"/>
          <p:cNvSpPr/>
          <p:nvPr/>
        </p:nvSpPr>
        <p:spPr>
          <a:xfrm>
            <a:off x="573294" y="5945999"/>
            <a:ext cx="3273012" cy="338554"/>
          </a:xfrm>
          <a:prstGeom prst="rect">
            <a:avLst/>
          </a:prstGeom>
        </p:spPr>
        <p:txBody>
          <a:bodyPr wrap="none">
            <a:spAutoFit/>
          </a:bodyPr>
          <a:lstStyle/>
          <a:p>
            <a:r>
              <a:rPr lang="en-GB" sz="1600">
                <a:hlinkClick r:id="rId5"/>
              </a:rPr>
              <a:t>https://youtu.be/31v2bv8kTwA?t=34</a:t>
            </a:r>
            <a:endParaRPr lang="en-GB" sz="1600"/>
          </a:p>
        </p:txBody>
      </p:sp>
      <p:sp>
        <p:nvSpPr>
          <p:cNvPr id="11" name="Title 1">
            <a:extLst>
              <a:ext uri="{FF2B5EF4-FFF2-40B4-BE49-F238E27FC236}">
                <a16:creationId xmlns:a16="http://schemas.microsoft.com/office/drawing/2014/main" id="{AADAEBE9-C946-A356-FFC6-7284C5EC7824}"/>
              </a:ext>
            </a:extLst>
          </p:cNvPr>
          <p:cNvSpPr txBox="1"/>
          <p:nvPr/>
        </p:nvSpPr>
        <p:spPr>
          <a:xfrm>
            <a:off x="312420" y="332899"/>
            <a:ext cx="11567160" cy="1325563"/>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ar-EG" sz="3200"/>
              <a:t>الذكاء الاصطناعي في الاجهزة التعويضية -ا</a:t>
            </a:r>
            <a:r>
              <a:rPr kumimoji="0" lang="ar-SA" altLang="en-US" sz="3200" b="0" i="0" u="none" strike="noStrike" cap="none" normalizeH="0" baseline="0">
                <a:ln>
                  <a:noFill/>
                </a:ln>
                <a:solidFill>
                  <a:srgbClr val="202124"/>
                </a:solidFill>
                <a:effectLst/>
                <a:latin typeface="inherit"/>
                <a:cs typeface="Arial" panose="020b0604020202020204" pitchFamily="34" charset="0"/>
              </a:rPr>
              <a:t>لميكاترونكس الحيوية</a:t>
            </a:r>
            <a:r>
              <a:rPr lang="ar-EG" sz="3200"/>
              <a:t> </a:t>
            </a:r>
            <a:endParaRPr lang="en-US" sz="3200"/>
          </a:p>
          <a:p>
            <a:pPr algn="ctr"/>
            <a:r>
              <a:rPr lang="en-US" sz="3200"/>
              <a:t>AI for assistive devices-</a:t>
            </a:r>
            <a:r>
              <a:rPr lang="ar-EG" sz="3200"/>
              <a:t> </a:t>
            </a:r>
            <a:r>
              <a:rPr lang="en-US" sz="3200"/>
              <a:t> </a:t>
            </a:r>
            <a:r>
              <a:rPr lang="en-GB" sz="3200"/>
              <a:t>Bio-mechatronics (Bionics)</a:t>
            </a:r>
          </a:p>
          <a:p>
            <a:pPr algn="ctr"/>
            <a:endParaRPr lang="en-GB" sz="1800">
              <a:solidFill>
                <a:srgbClr val="FF0000"/>
              </a:solidFill>
            </a:endParaRPr>
          </a:p>
        </p:txBody>
      </p:sp>
      <p:sp>
        <p:nvSpPr>
          <p:cNvPr id="18" name="TextBox 17">
            <a:extLst>
              <a:ext uri="{FF2B5EF4-FFF2-40B4-BE49-F238E27FC236}">
                <a16:creationId xmlns:a16="http://schemas.microsoft.com/office/drawing/2014/main" id="{EE70B259-FCD9-0FB4-06C9-323830E04C8A}"/>
              </a:ext>
            </a:extLst>
          </p:cNvPr>
          <p:cNvSpPr txBox="1"/>
          <p:nvPr/>
        </p:nvSpPr>
        <p:spPr>
          <a:xfrm>
            <a:off x="6703206" y="1491918"/>
            <a:ext cx="5426562" cy="1631216"/>
          </a:xfrm>
          <a:prstGeom prst="rect">
            <a:avLst/>
          </a:prstGeom>
          <a:noFill/>
        </p:spPr>
        <p:txBody>
          <a:bodyPr wrap="square" rtlCol="0">
            <a:spAutoFit/>
          </a:bodyPr>
          <a:lstStyle/>
          <a:p>
            <a:pPr marL="342900" indent="-342900" algn="r" rtl="1">
              <a:buFont typeface="+mj-lt"/>
              <a:buAutoNum type="arabicPeriod"/>
            </a:pPr>
            <a:r>
              <a:rPr lang="ar-EG" sz="2000"/>
              <a:t>ألمخ يرسل اشارات الحركة رغم فقد الطرف</a:t>
            </a:r>
          </a:p>
          <a:p>
            <a:pPr marL="342900" indent="-342900" algn="r" rtl="1">
              <a:buFont typeface="+mj-lt"/>
              <a:buAutoNum type="arabicPeriod"/>
            </a:pPr>
            <a:r>
              <a:rPr kumimoji="0" lang="ar-SA" altLang="en-US" sz="2000" b="0" i="0" u="none" strike="noStrike" cap="none" normalizeH="0" baseline="0">
                <a:ln>
                  <a:noFill/>
                </a:ln>
                <a:solidFill>
                  <a:srgbClr val="202124"/>
                </a:solidFill>
                <a:effectLst/>
                <a:latin typeface="inherit"/>
                <a:cs typeface="Arial" panose="020b0604020202020204" pitchFamily="34" charset="0"/>
              </a:rPr>
              <a:t>الأقطاب الكهربائية</a:t>
            </a:r>
            <a:r>
              <a:rPr kumimoji="0" lang="en-US" altLang="en-US" sz="2000" b="0" i="0" u="none" strike="noStrike" cap="none" normalizeH="0" baseline="0">
                <a:ln>
                  <a:noFill/>
                </a:ln>
                <a:solidFill>
                  <a:srgbClr val="202124"/>
                </a:solidFill>
                <a:effectLst/>
                <a:latin typeface="inherit"/>
                <a:cs typeface="Arial" panose="020b0604020202020204" pitchFamily="34" charset="0"/>
              </a:rPr>
              <a:t> </a:t>
            </a:r>
            <a:r>
              <a:rPr lang="ar-EG" altLang="en-US" sz="2000">
                <a:solidFill>
                  <a:srgbClr val="202124"/>
                </a:solidFill>
                <a:latin typeface="inherit"/>
                <a:cs typeface="Arial" panose="020b0604020202020204" pitchFamily="34" charset="0"/>
              </a:rPr>
              <a:t> ترصد الاشارات وتنقلها للحاسوب</a:t>
            </a:r>
          </a:p>
          <a:p>
            <a:pPr marL="342900" indent="-342900" algn="r" rtl="1">
              <a:buFont typeface="+mj-lt"/>
              <a:buAutoNum type="arabicPeriod"/>
            </a:pPr>
            <a:r>
              <a:rPr kumimoji="0" lang="ar-EG" altLang="en-US" sz="2000" b="0" i="0" u="none" strike="noStrike" cap="none" normalizeH="0" baseline="0">
                <a:ln>
                  <a:noFill/>
                </a:ln>
                <a:solidFill>
                  <a:srgbClr val="202124"/>
                </a:solidFill>
                <a:effectLst/>
                <a:latin typeface="inherit"/>
                <a:cs typeface="Arial" panose="020b0604020202020204" pitchFamily="34" charset="0"/>
              </a:rPr>
              <a:t>تطبىق الذكاء الاصطناعي يتدرب علي ان يترجم الاشارات العصبية الي اوامر للقدم الميكانيكية التي يتم تطويرها</a:t>
            </a:r>
            <a:endParaRPr kumimoji="0" lang="en-US" altLang="en-US" sz="2000" b="0" i="0" u="none" strike="noStrike" cap="none" normalizeH="0" baseline="0">
              <a:ln>
                <a:noFill/>
              </a:ln>
              <a:solidFill>
                <a:schemeClr val="tx1"/>
              </a:solidFill>
              <a:effectLst/>
              <a:latin typeface="Arial" panose="020b0604020202020204" pitchFamily="34" charset="0"/>
            </a:endParaRPr>
          </a:p>
          <a:p>
            <a:pPr marL="342900" indent="-342900" algn="r" rtl="1">
              <a:buFont typeface="+mj-lt"/>
              <a:buAutoNum type="arabicPeriod"/>
            </a:pPr>
            <a:endParaRPr lang="en-US" sz="2000"/>
          </a:p>
        </p:txBody>
      </p:sp>
      <p:sp>
        <p:nvSpPr>
          <p:cNvPr id="19" name="Rectangle 1">
            <a:extLst>
              <a:ext uri="{FF2B5EF4-FFF2-40B4-BE49-F238E27FC236}">
                <a16:creationId xmlns:a16="http://schemas.microsoft.com/office/drawing/2014/main" id="{4A32D68A-B7BC-270B-A526-0AD1389316FB}"/>
              </a:ext>
            </a:extLst>
          </p:cNvPr>
          <p:cNvSpPr>
            <a:spLocks noChangeArrowheads="1"/>
          </p:cNvSpPr>
          <p:nvPr/>
        </p:nvSpPr>
        <p:spPr bwMode="auto">
          <a:xfrm>
            <a:off x="8071759" y="3177571"/>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3" name="Picture 12">
            <a:extLst>
              <a:ext uri="{FF2B5EF4-FFF2-40B4-BE49-F238E27FC236}">
                <a16:creationId xmlns:a16="http://schemas.microsoft.com/office/drawing/2014/main" id="{F748F733-3622-F4B0-92D9-E1FE40F0B272}"/>
              </a:ext>
            </a:extLst>
          </p:cNvPr>
          <p:cNvPicPr>
            <a:picLocks noChangeAspect="1"/>
          </p:cNvPicPr>
          <p:nvPr/>
        </p:nvPicPr>
        <p:blipFill>
          <a:blip r:embed="rId6">
            <a:extLst>
              <a:ext uri="{28A0092B-C50C-407E-A947-70E740481C1C}">
                <a14:useLocalDpi xmlns:a14="http://schemas.microsoft.com/office/drawing/2010/main"/>
              </a:ext>
            </a:extLst>
          </a:blip>
          <a:srcRect l="32291" t="7315" r="20521" b="20555"/>
          <a:stretch>
            <a:fillRect/>
          </a:stretch>
        </p:blipFill>
        <p:spPr>
          <a:xfrm>
            <a:off x="4839489" y="1595730"/>
            <a:ext cx="1863717" cy="1602467"/>
          </a:xfrm>
          <a:prstGeom prst="rect">
            <a:avLst/>
          </a:prstGeom>
        </p:spPr>
      </p:pic>
    </p:spTree>
    <p:extLst>
      <p:ext uri="{BB962C8B-B14F-4D97-AF65-F5344CB8AC3E}">
        <p14:creationId xmlns:p14="http://schemas.microsoft.com/office/powerpoint/2010/main" val="1179390243"/>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Date Placeholder 2"/>
          <p:cNvSpPr>
            <a:spLocks noGrp="1"/>
          </p:cNvSpPr>
          <p:nvPr>
            <p:ph type="dt" sz="half" idx="10"/>
          </p:nvPr>
        </p:nvSpPr>
        <p:spPr/>
        <p:txBody>
          <a:bodyPr/>
          <a:lstStyle/>
          <a:p>
            <a:fld id="{6FCA8E69-571B-4068-B3FD-022965932BF9}" type="datetime3">
              <a:rPr lang="en-GB" smtClean="0"/>
              <a:t>05 February 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252B11-61B2-4AD2-B6B7-A1D12FDFFECE}" type="slidenum">
              <a:rPr lang="en-GB" smtClean="0"/>
              <a:t>15</a:t>
            </a:fld>
            <a:endParaRPr lang="en-GB"/>
          </a:p>
        </p:txBody>
      </p:sp>
      <p:sp>
        <p:nvSpPr>
          <p:cNvPr id="7" name="Title 1"/>
          <p:cNvSpPr txBox="1"/>
          <p:nvPr/>
        </p:nvSpPr>
        <p:spPr bwMode="auto">
          <a:xfrm>
            <a:off x="1524000" y="245342"/>
            <a:ext cx="9144000" cy="1167435"/>
          </a:xfrm>
          <a:prstGeom prst="rect">
            <a:avLst/>
          </a:prstGeom>
          <a:noFill/>
          <a:ln w="9525">
            <a:noFill/>
            <a:miter lim="800000"/>
          </a:ln>
          <a:effectLst>
            <a:outerShdw dist="17961" dir="2700000" algn="ctr" rotWithShape="0">
              <a:srgbClr val="96CCEE"/>
            </a:outerShdw>
          </a:effectLst>
        </p:spPr>
        <p:txBody>
          <a:bodyPr vert="horz" wrap="square" lIns="0" tIns="0" rIns="0" bIns="0" numCol="1" anchor="ctr" anchorCtr="0" compatLnSpc="1">
            <a:prstTxWarp prst="textNoShape">
              <a:avLst/>
            </a:prstTxWarp>
          </a:bodyPr>
          <a:lstStyle>
            <a:lvl1pPr algn="ctr" defTabSz="1041150" rtl="0" eaLnBrk="0" fontAlgn="base" hangingPunct="0">
              <a:spcBef>
                <a:spcPct val="0"/>
              </a:spcBef>
              <a:spcAft>
                <a:spcPct val="0"/>
              </a:spcAft>
              <a:defRPr sz="4000" b="1">
                <a:solidFill>
                  <a:srgbClr val="000066"/>
                </a:solidFill>
                <a:latin typeface="+mj-lt"/>
                <a:ea typeface="+mj-ea"/>
                <a:cs typeface="+mj-cs"/>
              </a:defRPr>
            </a:lvl1pPr>
            <a:lvl2pPr algn="ctr" defTabSz="1041150" rtl="0" eaLnBrk="0" fontAlgn="base" hangingPunct="0">
              <a:spcBef>
                <a:spcPct val="0"/>
              </a:spcBef>
              <a:spcAft>
                <a:spcPct val="0"/>
              </a:spcAft>
              <a:defRPr sz="4000" b="1">
                <a:solidFill>
                  <a:srgbClr val="000066"/>
                </a:solidFill>
                <a:latin typeface="Arial"/>
                <a:cs typeface="Arial"/>
              </a:defRPr>
            </a:lvl2pPr>
            <a:lvl3pPr algn="ctr" defTabSz="1041150" rtl="0" eaLnBrk="0" fontAlgn="base" hangingPunct="0">
              <a:spcBef>
                <a:spcPct val="0"/>
              </a:spcBef>
              <a:spcAft>
                <a:spcPct val="0"/>
              </a:spcAft>
              <a:defRPr sz="4000" b="1">
                <a:solidFill>
                  <a:srgbClr val="000066"/>
                </a:solidFill>
                <a:latin typeface="Arial"/>
                <a:cs typeface="Arial"/>
              </a:defRPr>
            </a:lvl3pPr>
            <a:lvl4pPr algn="ctr" defTabSz="1041150" rtl="0" eaLnBrk="0" fontAlgn="base" hangingPunct="0">
              <a:spcBef>
                <a:spcPct val="0"/>
              </a:spcBef>
              <a:spcAft>
                <a:spcPct val="0"/>
              </a:spcAft>
              <a:defRPr sz="4000" b="1">
                <a:solidFill>
                  <a:srgbClr val="000066"/>
                </a:solidFill>
                <a:latin typeface="Arial"/>
                <a:cs typeface="Arial"/>
              </a:defRPr>
            </a:lvl4pPr>
            <a:lvl5pPr algn="ctr" defTabSz="1041150" rtl="0" eaLnBrk="0" fontAlgn="base" hangingPunct="0">
              <a:spcBef>
                <a:spcPct val="0"/>
              </a:spcBef>
              <a:spcAft>
                <a:spcPct val="0"/>
              </a:spcAft>
              <a:defRPr sz="4000" b="1">
                <a:solidFill>
                  <a:srgbClr val="000066"/>
                </a:solidFill>
                <a:latin typeface="Arial"/>
                <a:cs typeface="Arial"/>
              </a:defRPr>
            </a:lvl5pPr>
            <a:lvl6pPr marL="456393" algn="ctr" defTabSz="1041150" rtl="0" fontAlgn="base">
              <a:spcBef>
                <a:spcPct val="0"/>
              </a:spcBef>
              <a:spcAft>
                <a:spcPct val="0"/>
              </a:spcAft>
              <a:defRPr sz="4000" b="1">
                <a:solidFill>
                  <a:srgbClr val="000066"/>
                </a:solidFill>
                <a:latin typeface="Arial"/>
                <a:cs typeface="Arial"/>
              </a:defRPr>
            </a:lvl6pPr>
            <a:lvl7pPr marL="912782" algn="ctr" defTabSz="1041150" rtl="0" fontAlgn="base">
              <a:spcBef>
                <a:spcPct val="0"/>
              </a:spcBef>
              <a:spcAft>
                <a:spcPct val="0"/>
              </a:spcAft>
              <a:defRPr sz="4000" b="1">
                <a:solidFill>
                  <a:srgbClr val="000066"/>
                </a:solidFill>
                <a:latin typeface="Arial"/>
                <a:cs typeface="Arial"/>
              </a:defRPr>
            </a:lvl7pPr>
            <a:lvl8pPr marL="1369181" algn="ctr" defTabSz="1041150" rtl="0" fontAlgn="base">
              <a:spcBef>
                <a:spcPct val="0"/>
              </a:spcBef>
              <a:spcAft>
                <a:spcPct val="0"/>
              </a:spcAft>
              <a:defRPr sz="4000" b="1">
                <a:solidFill>
                  <a:srgbClr val="000066"/>
                </a:solidFill>
                <a:latin typeface="Arial"/>
                <a:cs typeface="Arial"/>
              </a:defRPr>
            </a:lvl8pPr>
            <a:lvl9pPr marL="1825574" algn="ctr" defTabSz="1041150" rtl="0" fontAlgn="base">
              <a:spcBef>
                <a:spcPct val="0"/>
              </a:spcBef>
              <a:spcAft>
                <a:spcPct val="0"/>
              </a:spcAft>
              <a:defRPr sz="4000" b="1">
                <a:solidFill>
                  <a:srgbClr val="000066"/>
                </a:solidFill>
                <a:latin typeface="Arial"/>
                <a:cs typeface="Arial"/>
              </a:defRPr>
            </a:lvl9pPr>
          </a:lstStyle>
          <a:p>
            <a:r>
              <a:rPr lang="ar-EG" sz="3200"/>
              <a:t>مكونات استراتيجية وطنية الصحة الإلكترونية</a:t>
            </a:r>
            <a:endParaRPr lang="en-US" sz="3200" kern="0">
              <a:solidFill>
                <a:schemeClr val="tx1"/>
              </a:solidFill>
            </a:endParaRPr>
          </a:p>
          <a:p>
            <a:r>
              <a:rPr lang="en-US" sz="3420" kern="0">
                <a:solidFill>
                  <a:schemeClr val="tx1"/>
                </a:solidFill>
              </a:rPr>
              <a:t>National digital health strategy components</a:t>
            </a:r>
          </a:p>
        </p:txBody>
      </p:sp>
      <p:sp>
        <p:nvSpPr>
          <p:cNvPr id="2" name="Rectangle 1"/>
          <p:cNvSpPr/>
          <p:nvPr/>
        </p:nvSpPr>
        <p:spPr>
          <a:xfrm>
            <a:off x="3534327" y="2661942"/>
            <a:ext cx="8424936" cy="50405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Leadership and governance </a:t>
            </a:r>
            <a:r>
              <a:rPr lang="ar-EG" b="1"/>
              <a:t>القيادة والحوكمة</a:t>
            </a:r>
            <a:r>
              <a:rPr lang="en-US" b="1"/>
              <a:t>    </a:t>
            </a:r>
            <a:endParaRPr lang="en-GB"/>
          </a:p>
        </p:txBody>
      </p:sp>
      <p:sp>
        <p:nvSpPr>
          <p:cNvPr id="8" name="Rectangle 7"/>
          <p:cNvSpPr/>
          <p:nvPr/>
        </p:nvSpPr>
        <p:spPr>
          <a:xfrm>
            <a:off x="3534327" y="3299528"/>
            <a:ext cx="1512168" cy="221434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b="1"/>
              <a:t>القوى العاملة</a:t>
            </a:r>
            <a:endParaRPr lang="en-US" b="1"/>
          </a:p>
          <a:p>
            <a:pPr algn="ctr"/>
            <a:r>
              <a:rPr lang="en-GB" b="1"/>
              <a:t>Workforce</a:t>
            </a:r>
            <a:endParaRPr lang="en-US" b="1"/>
          </a:p>
          <a:p>
            <a:pPr algn="ctr"/>
            <a:endParaRPr lang="en-GB"/>
          </a:p>
        </p:txBody>
      </p:sp>
      <p:grpSp>
        <p:nvGrpSpPr>
          <p:cNvPr id="14" name="Group 13"/>
          <p:cNvGrpSpPr/>
          <p:nvPr/>
        </p:nvGrpSpPr>
        <p:grpSpPr>
          <a:xfrm>
            <a:off x="6880203" y="3299527"/>
            <a:ext cx="3384376" cy="2236624"/>
            <a:chOff x="2029491" y="2914459"/>
            <a:chExt cx="3384376" cy="2236624"/>
          </a:xfrm>
        </p:grpSpPr>
        <p:sp>
          <p:nvSpPr>
            <p:cNvPr id="9" name="Rectangle 8"/>
            <p:cNvSpPr/>
            <p:nvPr/>
          </p:nvSpPr>
          <p:spPr>
            <a:xfrm>
              <a:off x="2029491" y="2914459"/>
              <a:ext cx="3384376" cy="65855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b="1"/>
                <a:t>الخدمات والتطبيقات</a:t>
              </a:r>
              <a:endParaRPr lang="en-US" b="1"/>
            </a:p>
            <a:p>
              <a:pPr algn="ctr"/>
              <a:r>
                <a:rPr lang="en-GB" b="1"/>
                <a:t>Services and applications</a:t>
              </a:r>
              <a:endParaRPr lang="en-US" b="1"/>
            </a:p>
          </p:txBody>
        </p:sp>
        <p:sp>
          <p:nvSpPr>
            <p:cNvPr id="10" name="Rectangle 9"/>
            <p:cNvSpPr/>
            <p:nvPr/>
          </p:nvSpPr>
          <p:spPr>
            <a:xfrm>
              <a:off x="2029491" y="3703492"/>
              <a:ext cx="3384376" cy="65855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b="1"/>
                <a:t>المعايير والتوافقية</a:t>
              </a:r>
              <a:endParaRPr lang="en-US" b="1"/>
            </a:p>
            <a:p>
              <a:pPr algn="ctr"/>
              <a:r>
                <a:rPr lang="en-GB" b="1"/>
                <a:t>Standards &amp; interoperability</a:t>
              </a:r>
              <a:endParaRPr lang="en-GB"/>
            </a:p>
          </p:txBody>
        </p:sp>
        <p:sp>
          <p:nvSpPr>
            <p:cNvPr id="11" name="Rectangle 10"/>
            <p:cNvSpPr/>
            <p:nvPr/>
          </p:nvSpPr>
          <p:spPr>
            <a:xfrm>
              <a:off x="2029491" y="4492526"/>
              <a:ext cx="3384376" cy="65855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 </a:t>
              </a:r>
              <a:r>
                <a:rPr lang="ar-EG" b="1"/>
                <a:t>البنية الأساسية</a:t>
              </a:r>
              <a:endParaRPr lang="en-US" b="1"/>
            </a:p>
            <a:p>
              <a:pPr algn="ctr"/>
              <a:r>
                <a:rPr lang="en-GB" b="1"/>
                <a:t>Infrastructure</a:t>
              </a:r>
              <a:endParaRPr lang="en-GB"/>
            </a:p>
          </p:txBody>
        </p:sp>
      </p:grpSp>
      <p:sp>
        <p:nvSpPr>
          <p:cNvPr id="12" name="Rectangle 11"/>
          <p:cNvSpPr/>
          <p:nvPr/>
        </p:nvSpPr>
        <p:spPr>
          <a:xfrm>
            <a:off x="5190511" y="3299528"/>
            <a:ext cx="1567738" cy="222442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b="1"/>
              <a:t>التشريعات</a:t>
            </a:r>
            <a:r>
              <a:rPr lang="en-US" b="1"/>
              <a:t> </a:t>
            </a:r>
            <a:r>
              <a:rPr lang="ar-EG" b="1"/>
              <a:t>والسياسات</a:t>
            </a:r>
            <a:r>
              <a:rPr lang="en-US" b="1"/>
              <a:t> </a:t>
            </a:r>
            <a:r>
              <a:rPr lang="ar-EG" b="1"/>
              <a:t>والالتزام</a:t>
            </a:r>
            <a:endParaRPr lang="en-US" b="1"/>
          </a:p>
          <a:p>
            <a:pPr algn="ctr"/>
            <a:r>
              <a:rPr lang="en-GB" b="1"/>
              <a:t>Legislation,</a:t>
            </a:r>
          </a:p>
          <a:p>
            <a:pPr algn="ctr"/>
            <a:r>
              <a:rPr lang="en-GB" b="1"/>
              <a:t>policy and</a:t>
            </a:r>
          </a:p>
          <a:p>
            <a:pPr algn="ctr"/>
            <a:r>
              <a:rPr lang="en-GB" b="1"/>
              <a:t>compliance</a:t>
            </a:r>
            <a:endParaRPr lang="en-GB"/>
          </a:p>
        </p:txBody>
      </p:sp>
      <p:sp>
        <p:nvSpPr>
          <p:cNvPr id="13" name="Rectangle 12"/>
          <p:cNvSpPr/>
          <p:nvPr/>
        </p:nvSpPr>
        <p:spPr>
          <a:xfrm>
            <a:off x="10391525" y="3299528"/>
            <a:ext cx="1567738" cy="222442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b="1"/>
              <a:t>الإستراتيجية</a:t>
            </a:r>
            <a:r>
              <a:rPr lang="en-US" sz="1600" b="1"/>
              <a:t> </a:t>
            </a:r>
            <a:r>
              <a:rPr lang="ar-EG" sz="1600" b="1"/>
              <a:t>والاستثمار</a:t>
            </a:r>
            <a:endParaRPr lang="en-US" sz="1600" b="1"/>
          </a:p>
          <a:p>
            <a:pPr algn="ctr"/>
            <a:r>
              <a:rPr lang="en-GB" b="1"/>
              <a:t>Strategy and</a:t>
            </a:r>
          </a:p>
          <a:p>
            <a:pPr algn="ctr"/>
            <a:r>
              <a:rPr lang="en-GB" b="1"/>
              <a:t>investment</a:t>
            </a:r>
            <a:endParaRPr lang="en-GB"/>
          </a:p>
        </p:txBody>
      </p:sp>
      <p:sp>
        <p:nvSpPr>
          <p:cNvPr id="15" name="Rectangle 14"/>
          <p:cNvSpPr/>
          <p:nvPr/>
        </p:nvSpPr>
        <p:spPr>
          <a:xfrm>
            <a:off x="1703512" y="5816298"/>
            <a:ext cx="7560840" cy="276999"/>
          </a:xfrm>
          <a:prstGeom prst="rect">
            <a:avLst/>
          </a:prstGeom>
        </p:spPr>
        <p:txBody>
          <a:bodyPr wrap="square">
            <a:spAutoFit/>
          </a:bodyPr>
          <a:lstStyle/>
          <a:p>
            <a:r>
              <a:rPr lang="en-US" sz="1200"/>
              <a:t>Source: WHO/ITU user guide,</a:t>
            </a:r>
            <a:r>
              <a:rPr lang="en-US" sz="1200" err="1">
                <a:hlinkClick r:id="rId3"/>
              </a:rPr>
              <a:t>http://apps.who.int/iris/bitstream/10665/75211/1/9789241548465_eng.pdf</a:t>
            </a:r>
            <a:endParaRPr lang="en-US" sz="1200"/>
          </a:p>
        </p:txBody>
      </p:sp>
      <p:pic>
        <p:nvPicPr>
          <p:cNvPr id="16" name="Picture 15">
            <a:extLst>
              <a:ext uri="{FF2B5EF4-FFF2-40B4-BE49-F238E27FC236}">
                <a16:creationId xmlns:a16="http://schemas.microsoft.com/office/drawing/2014/main" id="{1CEEE396-9920-A638-C07B-B5E5D6482D8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2737" y="1505850"/>
            <a:ext cx="3044789" cy="3935945"/>
          </a:xfrm>
          <a:prstGeom prst="rect">
            <a:avLst/>
          </a:prstGeom>
        </p:spPr>
      </p:pic>
      <p:grpSp>
        <p:nvGrpSpPr>
          <p:cNvPr id="17" name="Group 16">
            <a:extLst>
              <a:ext uri="{FF2B5EF4-FFF2-40B4-BE49-F238E27FC236}">
                <a16:creationId xmlns:a16="http://schemas.microsoft.com/office/drawing/2014/main" id="{BFAD94F7-463E-6A4E-75A9-F08624359871}"/>
              </a:ext>
            </a:extLst>
          </p:cNvPr>
          <p:cNvGrpSpPr/>
          <p:nvPr/>
        </p:nvGrpSpPr>
        <p:grpSpPr>
          <a:xfrm>
            <a:off x="5303716" y="1754805"/>
            <a:ext cx="5257800" cy="645046"/>
            <a:chOff x="3581400" y="1688068"/>
            <a:chExt cx="5257800" cy="645046"/>
          </a:xfrm>
        </p:grpSpPr>
        <p:sp>
          <p:nvSpPr>
            <p:cNvPr id="18" name="Pentagon 2">
              <a:extLst>
                <a:ext uri="{FF2B5EF4-FFF2-40B4-BE49-F238E27FC236}">
                  <a16:creationId xmlns:a16="http://schemas.microsoft.com/office/drawing/2014/main" id="{895D45EA-864A-2C90-F8EF-EB5CDB34A5ED}"/>
                </a:ext>
              </a:extLst>
            </p:cNvPr>
            <p:cNvSpPr/>
            <p:nvPr/>
          </p:nvSpPr>
          <p:spPr>
            <a:xfrm>
              <a:off x="3581400" y="1698864"/>
              <a:ext cx="1770558" cy="623455"/>
            </a:xfrm>
            <a:prstGeom prst="homePlate">
              <a:avLst/>
            </a:prstGeom>
          </p:spPr>
          <p:style>
            <a:lnRef idx="0">
              <a:schemeClr val="accent1"/>
            </a:lnRef>
            <a:fillRef idx="3">
              <a:schemeClr val="accent1"/>
            </a:fillRef>
            <a:effectRef idx="3">
              <a:schemeClr val="accent1"/>
            </a:effectRef>
            <a:fontRef idx="minor">
              <a:schemeClr val="lt1"/>
            </a:fontRef>
          </p:style>
          <p:txBody>
            <a:bodyPr lIns="73152" rIns="36576" rtlCol="0" anchor="ctr"/>
            <a:lstStyle/>
            <a:p>
              <a:pPr algn="ctr"/>
              <a:r>
                <a:rPr lang="en-US" b="1"/>
                <a:t>vision</a:t>
              </a:r>
            </a:p>
          </p:txBody>
        </p:sp>
        <p:sp>
          <p:nvSpPr>
            <p:cNvPr id="19" name="Chevron 6">
              <a:extLst>
                <a:ext uri="{FF2B5EF4-FFF2-40B4-BE49-F238E27FC236}">
                  <a16:creationId xmlns:a16="http://schemas.microsoft.com/office/drawing/2014/main" id="{1AE8BECF-6710-F9DB-A537-D608DF473715}"/>
                </a:ext>
              </a:extLst>
            </p:cNvPr>
            <p:cNvSpPr/>
            <p:nvPr/>
          </p:nvSpPr>
          <p:spPr>
            <a:xfrm>
              <a:off x="5164331" y="1688068"/>
              <a:ext cx="1931248" cy="645046"/>
            </a:xfrm>
            <a:prstGeom prst="chevron">
              <a:avLst/>
            </a:prstGeom>
          </p:spPr>
          <p:style>
            <a:lnRef idx="0">
              <a:schemeClr val="accent3"/>
            </a:lnRef>
            <a:fillRef idx="3">
              <a:schemeClr val="accent3"/>
            </a:fillRef>
            <a:effectRef idx="3">
              <a:schemeClr val="accent3"/>
            </a:effectRef>
            <a:fontRef idx="minor">
              <a:schemeClr val="lt1"/>
            </a:fontRef>
          </p:style>
          <p:txBody>
            <a:bodyPr lIns="73152" rIns="36576" rtlCol="0" anchor="ctr"/>
            <a:lstStyle/>
            <a:p>
              <a:pPr algn="ctr"/>
              <a:r>
                <a:rPr lang="en-US" sz="1600" b="1">
                  <a:solidFill>
                    <a:schemeClr val="tx1"/>
                  </a:solidFill>
                </a:rPr>
                <a:t>Action plan</a:t>
              </a:r>
            </a:p>
          </p:txBody>
        </p:sp>
        <p:sp>
          <p:nvSpPr>
            <p:cNvPr id="20" name="Chevron 7">
              <a:extLst>
                <a:ext uri="{FF2B5EF4-FFF2-40B4-BE49-F238E27FC236}">
                  <a16:creationId xmlns:a16="http://schemas.microsoft.com/office/drawing/2014/main" id="{FF325FE7-C3F5-7817-0694-FF804C28446F}"/>
                </a:ext>
              </a:extLst>
            </p:cNvPr>
            <p:cNvSpPr/>
            <p:nvPr/>
          </p:nvSpPr>
          <p:spPr>
            <a:xfrm>
              <a:off x="6907952" y="1688068"/>
              <a:ext cx="1931248" cy="645046"/>
            </a:xfrm>
            <a:prstGeom prst="chevron">
              <a:avLst/>
            </a:prstGeom>
          </p:spPr>
          <p:style>
            <a:lnRef idx="0">
              <a:schemeClr val="accent4"/>
            </a:lnRef>
            <a:fillRef idx="3">
              <a:schemeClr val="accent4"/>
            </a:fillRef>
            <a:effectRef idx="3">
              <a:schemeClr val="accent4"/>
            </a:effectRef>
            <a:fontRef idx="minor">
              <a:schemeClr val="lt1"/>
            </a:fontRef>
          </p:style>
          <p:txBody>
            <a:bodyPr lIns="73152" rIns="36576" rtlCol="0" anchor="ctr"/>
            <a:lstStyle/>
            <a:p>
              <a:pPr algn="ctr"/>
              <a:r>
                <a:rPr lang="en-US" sz="1600" b="1">
                  <a:solidFill>
                    <a:schemeClr val="bg1"/>
                  </a:solidFill>
                </a:rPr>
                <a:t>Monitoring &amp; evaluation</a:t>
              </a:r>
            </a:p>
          </p:txBody>
        </p:sp>
      </p:grpSp>
      <p:sp>
        <p:nvSpPr>
          <p:cNvPr id="21" name="TextBox 20">
            <a:extLst>
              <a:ext uri="{FF2B5EF4-FFF2-40B4-BE49-F238E27FC236}">
                <a16:creationId xmlns:a16="http://schemas.microsoft.com/office/drawing/2014/main" id="{D22FA70F-DE0F-D7D5-A956-B5951997BBED}"/>
              </a:ext>
            </a:extLst>
          </p:cNvPr>
          <p:cNvSpPr txBox="1"/>
          <p:nvPr/>
        </p:nvSpPr>
        <p:spPr>
          <a:xfrm>
            <a:off x="5795695" y="1708384"/>
            <a:ext cx="638846" cy="369332"/>
          </a:xfrm>
          <a:prstGeom prst="rect">
            <a:avLst/>
          </a:prstGeom>
          <a:noFill/>
        </p:spPr>
        <p:txBody>
          <a:bodyPr wrap="square" rtlCol="0">
            <a:spAutoFit/>
          </a:bodyPr>
          <a:lstStyle/>
          <a:p>
            <a:r>
              <a:rPr lang="ar-EG">
                <a:solidFill>
                  <a:schemeClr val="bg1"/>
                </a:solidFill>
              </a:rPr>
              <a:t>رؤية</a:t>
            </a:r>
            <a:endParaRPr lang="en-US">
              <a:solidFill>
                <a:schemeClr val="bg1"/>
              </a:solidFill>
            </a:endParaRPr>
          </a:p>
        </p:txBody>
      </p:sp>
      <p:sp>
        <p:nvSpPr>
          <p:cNvPr id="22" name="TextBox 21">
            <a:extLst>
              <a:ext uri="{FF2B5EF4-FFF2-40B4-BE49-F238E27FC236}">
                <a16:creationId xmlns:a16="http://schemas.microsoft.com/office/drawing/2014/main" id="{3C57368E-9648-7763-7AE2-7B8F52059DB1}"/>
              </a:ext>
            </a:extLst>
          </p:cNvPr>
          <p:cNvSpPr txBox="1"/>
          <p:nvPr/>
        </p:nvSpPr>
        <p:spPr>
          <a:xfrm>
            <a:off x="7380284" y="1708384"/>
            <a:ext cx="954135" cy="369332"/>
          </a:xfrm>
          <a:prstGeom prst="rect">
            <a:avLst/>
          </a:prstGeom>
          <a:noFill/>
        </p:spPr>
        <p:txBody>
          <a:bodyPr wrap="square" rtlCol="0">
            <a:spAutoFit/>
          </a:bodyPr>
          <a:lstStyle/>
          <a:p>
            <a:pPr algn="r" rtl="1"/>
            <a:r>
              <a:rPr lang="ar-EG"/>
              <a:t>خطة عمل</a:t>
            </a:r>
            <a:endParaRPr lang="en-US"/>
          </a:p>
        </p:txBody>
      </p:sp>
      <p:sp>
        <p:nvSpPr>
          <p:cNvPr id="23" name="Rectangle 3">
            <a:extLst>
              <a:ext uri="{FF2B5EF4-FFF2-40B4-BE49-F238E27FC236}">
                <a16:creationId xmlns:a16="http://schemas.microsoft.com/office/drawing/2014/main" id="{14024D39-8886-E5A5-A476-5626B6297C0E}"/>
              </a:ext>
            </a:extLst>
          </p:cNvPr>
          <p:cNvSpPr>
            <a:spLocks noChangeArrowheads="1"/>
          </p:cNvSpPr>
          <p:nvPr/>
        </p:nvSpPr>
        <p:spPr bwMode="auto">
          <a:xfrm>
            <a:off x="9069550" y="1708384"/>
            <a:ext cx="990294" cy="220581"/>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pPr>
            <a:r>
              <a:rPr kumimoji="0" lang="ar-SA" altLang="en-US" sz="1600" b="0" i="0" u="none" strike="noStrike" cap="none" normalizeH="0" baseline="0">
                <a:ln>
                  <a:noFill/>
                </a:ln>
                <a:solidFill>
                  <a:schemeClr val="bg1"/>
                </a:solidFill>
                <a:effectLst/>
                <a:latin typeface="inherit"/>
                <a:cs typeface="Arial" panose="020b0604020202020204" pitchFamily="34" charset="0"/>
              </a:rPr>
              <a:t>المراقبة والتقييم</a:t>
            </a:r>
            <a:r>
              <a:rPr kumimoji="0" lang="en-US" altLang="en-US" sz="1600" b="0" i="0" u="none" strike="noStrike" cap="none" normalizeH="0" baseline="0">
                <a:ln>
                  <a:noFill/>
                </a:ln>
                <a:solidFill>
                  <a:schemeClr val="bg1"/>
                </a:solidFill>
                <a:effectLst/>
              </a:rPr>
              <a:t> </a:t>
            </a:r>
            <a:endParaRPr kumimoji="0" lang="en-US" altLang="en-US" sz="1600" b="0" i="0" u="none" strike="noStrike" cap="none" normalizeH="0" baseline="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864495322"/>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8B5267C5-5407-1F48-A8E4-01F7AAAF4F6D}"/>
              </a:ext>
            </a:extLst>
          </p:cNvPr>
          <p:cNvSpPr>
            <a:spLocks noGrp="1"/>
          </p:cNvSpPr>
          <p:nvPr>
            <p:ph type="title" idx="4294967295"/>
          </p:nvPr>
        </p:nvSpPr>
        <p:spPr>
          <a:xfrm>
            <a:off x="713195" y="269977"/>
            <a:ext cx="10750917" cy="957431"/>
          </a:xfrm>
          <a:prstGeom prst="rect">
            <a:avLst/>
          </a:prstGeom>
        </p:spPr>
        <p:txBody>
          <a:bodyPr lIns="91440" tIns="45720" rIns="91440" bIns="45720" anchor="t">
            <a:noAutofit/>
          </a:bodyPr>
          <a:lstStyle/>
          <a:p>
            <a:pPr algn="ctr" rtl="1"/>
            <a:r>
              <a:rPr lang="ar-MA" sz="3600">
                <a:effectLst/>
                <a:latin typeface="Calibri" panose="020f0502020204030204" pitchFamily="34" charset="0"/>
                <a:ea typeface="Traditional Arabic" panose="02020603050405020304" pitchFamily="18" charset="-78"/>
                <a:cs typeface="Sakkal Majalla" panose="02000000000000000000" pitchFamily="2" charset="-78"/>
              </a:rPr>
              <a:t>الاستراتيجية العالمية بشأن الصحة الرقمية للمدة</a:t>
            </a:r>
            <a:r>
              <a:rPr lang="ar-EG" sz="3600">
                <a:effectLst/>
                <a:latin typeface="Calibri" panose="020f0502020204030204" pitchFamily="34" charset="0"/>
                <a:ea typeface="Traditional Arabic" panose="02020603050405020304" pitchFamily="18" charset="-78"/>
                <a:cs typeface="Sakkal Majalla" panose="02000000000000000000" pitchFamily="2" charset="-78"/>
              </a:rPr>
              <a:t> 2021-2025</a:t>
            </a:r>
            <a:br>
              <a:rPr lang="ar-EG" sz="3600">
                <a:effectLst/>
                <a:latin typeface="Calibri" panose="020f0502020204030204" pitchFamily="34" charset="0"/>
                <a:ea typeface="Traditional Arabic" panose="02020603050405020304" pitchFamily="18" charset="-78"/>
                <a:cs typeface="Sakkal Majalla" panose="02000000000000000000" pitchFamily="2" charset="-78"/>
              </a:rPr>
            </a:br>
            <a:r>
              <a:rPr lang="en-US" sz="3600">
                <a:effectLst/>
                <a:latin typeface="Calibri" panose="020f0502020204030204" pitchFamily="34" charset="0"/>
                <a:ea typeface="Traditional Arabic" panose="02020603050405020304" pitchFamily="18" charset="-78"/>
                <a:cs typeface="Sakkal Majalla" panose="02000000000000000000" pitchFamily="2" charset="-78"/>
              </a:rPr>
              <a:t>The </a:t>
            </a:r>
            <a:r>
              <a:rPr lang="en-US" sz="3600">
                <a:effectLst/>
                <a:latin typeface="Calibri" panose="020f0502020204030204" pitchFamily="34" charset="0"/>
                <a:ea typeface="Calibri" panose="020f0502020204030204" pitchFamily="34" charset="0"/>
                <a:cs typeface="Arial" panose="020b0604020202020204" pitchFamily="34" charset="0"/>
              </a:rPr>
              <a:t>global strategy on Digital health 2021-2025 </a:t>
            </a:r>
            <a:endParaRPr lang="en-US" sz="3600">
              <a:latin typeface="Arial" panose="020b0604020202020204" pitchFamily="34" charset="0"/>
              <a:ea typeface="Tahoma"/>
              <a:cs typeface="Arial" panose="020b0604020202020204" pitchFamily="34" charset="0"/>
            </a:endParaRPr>
          </a:p>
        </p:txBody>
      </p:sp>
      <p:sp>
        <p:nvSpPr>
          <p:cNvPr id="9" name="TextBox 8">
            <a:extLst>
              <a:ext uri="{FF2B5EF4-FFF2-40B4-BE49-F238E27FC236}">
                <a16:creationId xmlns:a16="http://schemas.microsoft.com/office/drawing/2014/main" id="{0B77E840-00B5-E184-6D33-0BFD01BB0699}"/>
              </a:ext>
            </a:extLst>
          </p:cNvPr>
          <p:cNvSpPr txBox="1"/>
          <p:nvPr/>
        </p:nvSpPr>
        <p:spPr>
          <a:xfrm>
            <a:off x="5000497" y="3922156"/>
            <a:ext cx="6463616" cy="1261884"/>
          </a:xfrm>
          <a:prstGeom prst="rect">
            <a:avLst/>
          </a:prstGeom>
          <a:noFill/>
        </p:spPr>
        <p:txBody>
          <a:bodyPr wrap="square" lIns="91440" tIns="45720" rIns="91440" bIns="45720" anchor="t">
            <a:spAutoFit/>
          </a:bodyPr>
          <a:lstStyle/>
          <a:p>
            <a:pPr algn="just"/>
            <a:r>
              <a:rPr lang="en-US" sz="1800">
                <a:effectLst/>
                <a:latin typeface="Calibri" panose="020f0502020204030204" pitchFamily="34" charset="0"/>
                <a:ea typeface="Calibri" panose="020f0502020204030204" pitchFamily="34" charset="0"/>
                <a:cs typeface="Arial" panose="020b0604020202020204" pitchFamily="34" charset="0"/>
              </a:rPr>
              <a:t>“Digital health should be an integral part of health priorities and</a:t>
            </a:r>
            <a:r>
              <a:rPr lang="en-US" sz="1800" b="1">
                <a:effectLst/>
                <a:latin typeface="Calibri" panose="020f0502020204030204" pitchFamily="34" charset="0"/>
                <a:ea typeface="Calibri" panose="020f0502020204030204" pitchFamily="34" charset="0"/>
                <a:cs typeface="Arial" panose="020b0604020202020204" pitchFamily="34" charset="0"/>
              </a:rPr>
              <a:t> benefit people in a way that is ethical, safe, secure, reliable, equitable and sustainable.</a:t>
            </a:r>
            <a:r>
              <a:rPr lang="en-US" sz="1800">
                <a:effectLst/>
                <a:latin typeface="Calibri" panose="020f0502020204030204" pitchFamily="34" charset="0"/>
                <a:ea typeface="Calibri" panose="020f0502020204030204" pitchFamily="34" charset="0"/>
                <a:cs typeface="Arial" panose="020b0604020202020204" pitchFamily="34" charset="0"/>
              </a:rPr>
              <a:t>”</a:t>
            </a:r>
          </a:p>
          <a:p>
            <a:pPr algn="just"/>
            <a:endParaRPr lang="en-GB" sz="2200" i="1">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62C4309-6D8B-8949-9216-80D9EF8D0C4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17600" y="1496853"/>
            <a:ext cx="3263900" cy="4584129"/>
          </a:xfrm>
          <a:prstGeom prst="rect">
            <a:avLst/>
          </a:prstGeom>
        </p:spPr>
      </p:pic>
      <p:pic>
        <p:nvPicPr>
          <p:cNvPr id="15362" name="Picture 2" descr="image">
            <a:extLst>
              <a:ext uri="{FF2B5EF4-FFF2-40B4-BE49-F238E27FC236}">
                <a16:creationId xmlns:a16="http://schemas.microsoft.com/office/drawing/2014/main" id="{EF1725A9-FA76-684C-BBF5-897EBCB8394E}"/>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9845458" y="4654314"/>
            <a:ext cx="1618655" cy="16186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9D12D9-187B-4919-843A-6FD12F6CF136}"/>
              </a:ext>
            </a:extLst>
          </p:cNvPr>
          <p:cNvSpPr txBox="1"/>
          <p:nvPr/>
        </p:nvSpPr>
        <p:spPr>
          <a:xfrm>
            <a:off x="5100704" y="1604582"/>
            <a:ext cx="6096000" cy="1932324"/>
          </a:xfrm>
          <a:prstGeom prst="rect">
            <a:avLst/>
          </a:prstGeom>
          <a:noFill/>
        </p:spPr>
        <p:txBody>
          <a:bodyPr wrap="square">
            <a:spAutoFit/>
          </a:bodyPr>
          <a:lstStyle/>
          <a:p>
            <a:pPr algn="just" rtl="1">
              <a:lnSpc>
                <a:spcPct val="85000"/>
              </a:lnSpc>
              <a:spcBef>
                <a:spcPts val="1200"/>
              </a:spcBef>
              <a:spcAft>
                <a:spcPts val="800"/>
              </a:spcAft>
            </a:pPr>
            <a:r>
              <a:rPr lang="ar-MA" sz="2400">
                <a:effectLst/>
                <a:latin typeface="Calibri" panose="020f0502020204030204" pitchFamily="34" charset="0"/>
                <a:ea typeface="Traditional Arabic" panose="02020603050405020304" pitchFamily="18" charset="-78"/>
                <a:cs typeface="Sakkal Majalla" panose="02000000000000000000" pitchFamily="2" charset="-78"/>
              </a:rPr>
              <a:t>وفي عام 2020، أطلقت التي توجِّه البلدان نحو اعتماد التكنولوجيات الرقمية. وأقتبس منها العبارة التالية: </a:t>
            </a:r>
            <a:endParaRPr lang="en-US" sz="2400">
              <a:effectLst/>
              <a:latin typeface="Calibri" panose="020f0502020204030204" pitchFamily="34" charset="0"/>
              <a:ea typeface="Calibri" panose="020f0502020204030204" pitchFamily="34" charset="0"/>
              <a:cs typeface="Arial" panose="020b0604020202020204" pitchFamily="34" charset="0"/>
            </a:endParaRPr>
          </a:p>
          <a:p>
            <a:pPr algn="just" rtl="1">
              <a:lnSpc>
                <a:spcPct val="85000"/>
              </a:lnSpc>
              <a:spcBef>
                <a:spcPts val="1200"/>
              </a:spcBef>
              <a:spcAft>
                <a:spcPts val="800"/>
              </a:spcAft>
            </a:pPr>
            <a:r>
              <a:rPr lang="ar-MA" sz="2400">
                <a:effectLst/>
                <a:latin typeface="Calibri" panose="020f0502020204030204" pitchFamily="34" charset="0"/>
                <a:ea typeface="Traditional Arabic" panose="02020603050405020304" pitchFamily="18" charset="-78"/>
                <a:cs typeface="Sakkal Majalla" panose="02000000000000000000" pitchFamily="2" charset="-78"/>
              </a:rPr>
              <a:t>«يجب أن تكون الصحة الرقمية جزءًا لا يتجزأ من الأولويات الصحية، وأن </a:t>
            </a:r>
            <a:r>
              <a:rPr lang="ar-MA" sz="2400" b="1">
                <a:effectLst/>
                <a:latin typeface="Calibri" panose="020f0502020204030204" pitchFamily="34" charset="0"/>
                <a:ea typeface="Traditional Arabic" panose="02020603050405020304" pitchFamily="18" charset="-78"/>
                <a:cs typeface="Sakkal Majalla" panose="02000000000000000000" pitchFamily="2" charset="-78"/>
              </a:rPr>
              <a:t>تفيد الأشخاص بطريقة أخلاقية ومأمونة وآمنة وموثوق بها ومنصفة ومستدامة.</a:t>
            </a:r>
            <a:r>
              <a:rPr lang="ar-MA" sz="2400">
                <a:effectLst/>
                <a:latin typeface="Calibri" panose="020f0502020204030204" pitchFamily="34" charset="0"/>
                <a:ea typeface="Traditional Arabic" panose="02020603050405020304" pitchFamily="18" charset="-78"/>
                <a:cs typeface="Sakkal Majalla" panose="02000000000000000000" pitchFamily="2" charset="-78"/>
              </a:rPr>
              <a:t>»</a:t>
            </a:r>
            <a:endParaRPr lang="en-US" sz="2400">
              <a:effectLst/>
              <a:latin typeface="Calibri" panose="020f0502020204030204" pitchFamily="34" charset="0"/>
              <a:ea typeface="Calibri" panose="020f0502020204030204" pitchFamily="34" charset="0"/>
              <a:cs typeface="Arial" panose="020b0604020202020204" pitchFamily="34" charset="0"/>
            </a:endParaRPr>
          </a:p>
        </p:txBody>
      </p:sp>
      <p:sp>
        <p:nvSpPr>
          <p:cNvPr id="6" name="Date Placeholder 3">
            <a:extLst>
              <a:ext uri="{FF2B5EF4-FFF2-40B4-BE49-F238E27FC236}">
                <a16:creationId xmlns:a16="http://schemas.microsoft.com/office/drawing/2014/main" id="{4055F81F-5645-0C5E-7E97-4A36E1421751}"/>
              </a:ext>
            </a:extLst>
          </p:cNvPr>
          <p:cNvSpPr txBox="1"/>
          <p:nvPr/>
        </p:nvSpPr>
        <p:spPr>
          <a:xfrm>
            <a:off x="8382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382503-9813-4261-9F66-4A24CDFEC561}" type="datetime3">
              <a:rPr lang="en-GB" smtClean="0"/>
              <a:t>05 February 2024</a:t>
            </a:fld>
            <a:endParaRPr lang="en-GB"/>
          </a:p>
        </p:txBody>
      </p:sp>
      <p:sp>
        <p:nvSpPr>
          <p:cNvPr id="7" name="Slide Number Placeholder 5">
            <a:extLst>
              <a:ext uri="{FF2B5EF4-FFF2-40B4-BE49-F238E27FC236}">
                <a16:creationId xmlns:a16="http://schemas.microsoft.com/office/drawing/2014/main" id="{8A95367F-D5F7-7283-5ADD-A100E7D88AD1}"/>
              </a:ext>
            </a:extLst>
          </p:cNvPr>
          <p:cNvSpPr txBox="1"/>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252B11-61B2-4AD2-B6B7-A1D12FDFFECE}" type="slidenum">
              <a:rPr lang="en-GB" smtClean="0"/>
              <a:t>16</a:t>
            </a:fld>
            <a:endParaRPr lang="en-GB"/>
          </a:p>
        </p:txBody>
      </p:sp>
    </p:spTree>
    <p:extLst>
      <p:ext uri="{BB962C8B-B14F-4D97-AF65-F5344CB8AC3E}">
        <p14:creationId xmlns:p14="http://schemas.microsoft.com/office/powerpoint/2010/main" val="550599223"/>
      </p:ext>
    </p:extLst>
  </p:cSld>
  <p:clrMapOvr>
    <a:masterClrMapping/>
  </p:clrMapOvr>
  <mc:AlternateContent xmlns:mc="http://schemas.openxmlformats.org/markup-compatibility/2006">
    <mc:Choice xmlns:p14="http://schemas.microsoft.com/office/powerpoint/2010/main" Requires="p14">
      <p:transition advClick="0" p14:dur="0"/>
    </mc:Choice>
    <mc:Fallback>
      <p:transition advClick="0"/>
    </mc:Fallback>
  </mc:AlternateContent>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DC3224C-5602-F853-66DC-232980260BA8}"/>
              </a:ext>
            </a:extLst>
          </p:cNvPr>
          <p:cNvSpPr>
            <a:spLocks noGrp="1"/>
          </p:cNvSpPr>
          <p:nvPr>
            <p:ph type="title"/>
          </p:nvPr>
        </p:nvSpPr>
        <p:spPr>
          <a:xfrm>
            <a:off x="838200" y="97662"/>
            <a:ext cx="10515600" cy="748245"/>
          </a:xfrm>
        </p:spPr>
        <p:txBody>
          <a:bodyPr>
            <a:normAutofit/>
          </a:bodyPr>
          <a:lstStyle/>
          <a:p>
            <a:pPr algn="ctr"/>
            <a:r>
              <a:rPr lang="ar-EG" sz="2000" b="1"/>
              <a:t>اكثر من 70% من دول اقليم شرق المتوسط طورت او في سبيل تطوير استراتيجيات وطنية للصحة الرقمية</a:t>
            </a:r>
            <a:br>
              <a:rPr lang="en-US" sz="2000" b="1"/>
            </a:br>
            <a:r>
              <a:rPr lang="en-US" sz="2000" b="1"/>
              <a:t>More than 70% of EM countries have (or progressing towards) a national DH strategies</a:t>
            </a:r>
          </a:p>
        </p:txBody>
      </p:sp>
      <p:pic>
        <p:nvPicPr>
          <p:cNvPr id="7" name="Picture 6">
            <a:extLst>
              <a:ext uri="{FF2B5EF4-FFF2-40B4-BE49-F238E27FC236}">
                <a16:creationId xmlns:a16="http://schemas.microsoft.com/office/drawing/2014/main" id="{0FC257F2-4805-CB11-E6A3-79B5A2718361}"/>
              </a:ext>
            </a:extLst>
          </p:cNvPr>
          <p:cNvPicPr>
            <a:picLocks noChangeAspect="1"/>
          </p:cNvPicPr>
          <p:nvPr/>
        </p:nvPicPr>
        <p:blipFill>
          <a:blip r:embed="rId2"/>
          <a:srcRect l="20396" t="21524" r="26189" b="1220"/>
          <a:stretch>
            <a:fillRect/>
          </a:stretch>
        </p:blipFill>
        <p:spPr>
          <a:xfrm>
            <a:off x="2819392" y="731537"/>
            <a:ext cx="6653417" cy="5115385"/>
          </a:xfrm>
          <a:prstGeom prst="rect">
            <a:avLst/>
          </a:prstGeom>
        </p:spPr>
      </p:pic>
      <p:sp>
        <p:nvSpPr>
          <p:cNvPr id="8" name="Date Placeholder 3">
            <a:extLst>
              <a:ext uri="{FF2B5EF4-FFF2-40B4-BE49-F238E27FC236}">
                <a16:creationId xmlns:a16="http://schemas.microsoft.com/office/drawing/2014/main" id="{02B55A17-BB97-84C0-FAE8-67A2B4537529}"/>
              </a:ext>
            </a:extLst>
          </p:cNvPr>
          <p:cNvSpPr>
            <a:spLocks noGrp="1"/>
          </p:cNvSpPr>
          <p:nvPr>
            <p:ph type="dt" sz="half" idx="10"/>
          </p:nvPr>
        </p:nvSpPr>
        <p:spPr>
          <a:xfrm>
            <a:off x="838200" y="6356350"/>
            <a:ext cx="2743200" cy="365125"/>
          </a:xfrm>
        </p:spPr>
        <p:txBody>
          <a:bodyPr/>
          <a:lstStyle/>
          <a:p>
            <a:fld id="{4D382503-9813-4261-9F66-4A24CDFEC561}" type="datetime3">
              <a:rPr lang="en-GB" smtClean="0"/>
              <a:t>05 February 2024</a:t>
            </a:fld>
            <a:endParaRPr lang="en-GB"/>
          </a:p>
        </p:txBody>
      </p:sp>
      <p:sp>
        <p:nvSpPr>
          <p:cNvPr id="10" name="Slide Number Placeholder 5">
            <a:extLst>
              <a:ext uri="{FF2B5EF4-FFF2-40B4-BE49-F238E27FC236}">
                <a16:creationId xmlns:a16="http://schemas.microsoft.com/office/drawing/2014/main" id="{B907CF75-4DB9-6E29-ACCA-E0510C9BF33B}"/>
              </a:ext>
            </a:extLst>
          </p:cNvPr>
          <p:cNvSpPr>
            <a:spLocks noGrp="1"/>
          </p:cNvSpPr>
          <p:nvPr>
            <p:ph type="sldNum" sz="quarter" idx="12"/>
          </p:nvPr>
        </p:nvSpPr>
        <p:spPr>
          <a:xfrm>
            <a:off x="8610600" y="6356350"/>
            <a:ext cx="2743200" cy="365125"/>
          </a:xfrm>
        </p:spPr>
        <p:txBody>
          <a:bodyPr/>
          <a:lstStyle/>
          <a:p>
            <a:fld id="{F1252B11-61B2-4AD2-B6B7-A1D12FDFFECE}" type="slidenum">
              <a:rPr lang="en-GB" smtClean="0"/>
              <a:t>17</a:t>
            </a:fld>
            <a:endParaRPr lang="en-GB"/>
          </a:p>
        </p:txBody>
      </p:sp>
      <p:sp>
        <p:nvSpPr>
          <p:cNvPr id="9" name="TextBox 8">
            <a:extLst>
              <a:ext uri="{FF2B5EF4-FFF2-40B4-BE49-F238E27FC236}">
                <a16:creationId xmlns:a16="http://schemas.microsoft.com/office/drawing/2014/main" id="{4499846F-BFAF-1035-7522-F61E79F8E0DC}"/>
              </a:ext>
            </a:extLst>
          </p:cNvPr>
          <p:cNvSpPr txBox="1"/>
          <p:nvPr/>
        </p:nvSpPr>
        <p:spPr>
          <a:xfrm>
            <a:off x="933643" y="5873006"/>
            <a:ext cx="3710555" cy="523220"/>
          </a:xfrm>
          <a:prstGeom prst="rect">
            <a:avLst/>
          </a:prstGeom>
          <a:noFill/>
        </p:spPr>
        <p:txBody>
          <a:bodyPr wrap="square">
            <a:spAutoFit/>
          </a:bodyPr>
          <a:lstStyle/>
          <a:p>
            <a:pPr algn="r" rtl="1"/>
            <a:r>
              <a:rPr lang="ar-EG" sz="1400">
                <a:hlinkClick r:id="rId3"/>
              </a:rPr>
              <a:t>الاستراتيجية الاقليمية للصحة الرقمية لشرق المتوسط</a:t>
            </a:r>
          </a:p>
          <a:p>
            <a:r>
              <a:rPr lang="en-US" sz="1400">
                <a:hlinkClick r:id="rId3"/>
              </a:rPr>
              <a:t>Digital-Health-EMR-2023-2027-eng.pdf (who.int)</a:t>
            </a:r>
            <a:endParaRPr lang="en-US" sz="1400"/>
          </a:p>
        </p:txBody>
      </p:sp>
    </p:spTree>
    <p:extLst>
      <p:ext uri="{BB962C8B-B14F-4D97-AF65-F5344CB8AC3E}">
        <p14:creationId xmlns:p14="http://schemas.microsoft.com/office/powerpoint/2010/main" val="2637462242"/>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DC3224C-5602-F853-66DC-232980260BA8}"/>
              </a:ext>
            </a:extLst>
          </p:cNvPr>
          <p:cNvSpPr>
            <a:spLocks noGrp="1"/>
          </p:cNvSpPr>
          <p:nvPr>
            <p:ph type="title"/>
          </p:nvPr>
        </p:nvSpPr>
        <p:spPr>
          <a:xfrm>
            <a:off x="848121" y="138302"/>
            <a:ext cx="10515600" cy="748245"/>
          </a:xfrm>
        </p:spPr>
        <p:txBody>
          <a:bodyPr>
            <a:normAutofit fontScale="90000"/>
          </a:bodyPr>
          <a:lstStyle/>
          <a:p>
            <a:pPr algn="ctr" rtl="1"/>
            <a:r>
              <a:rPr lang="ar-EG" sz="3100" b="1"/>
              <a:t>تطبيقات الصحة الرقمية في اقليم شرق المتوسط اثناء الجائحة</a:t>
            </a:r>
            <a:br>
              <a:rPr lang="en-US" sz="2000" b="1"/>
            </a:br>
            <a:r>
              <a:rPr lang="en-US" sz="2800"/>
              <a:t>Digital health service provision in the Region during the COVID-19 pandemic</a:t>
            </a:r>
            <a:endParaRPr lang="en-US" sz="2800" b="1"/>
          </a:p>
        </p:txBody>
      </p:sp>
      <p:sp>
        <p:nvSpPr>
          <p:cNvPr id="8" name="Date Placeholder 3">
            <a:extLst>
              <a:ext uri="{FF2B5EF4-FFF2-40B4-BE49-F238E27FC236}">
                <a16:creationId xmlns:a16="http://schemas.microsoft.com/office/drawing/2014/main" id="{02B55A17-BB97-84C0-FAE8-67A2B4537529}"/>
              </a:ext>
            </a:extLst>
          </p:cNvPr>
          <p:cNvSpPr>
            <a:spLocks noGrp="1"/>
          </p:cNvSpPr>
          <p:nvPr>
            <p:ph type="dt" sz="half" idx="10"/>
          </p:nvPr>
        </p:nvSpPr>
        <p:spPr>
          <a:xfrm>
            <a:off x="838200" y="6356350"/>
            <a:ext cx="2743200" cy="365125"/>
          </a:xfrm>
        </p:spPr>
        <p:txBody>
          <a:bodyPr/>
          <a:lstStyle/>
          <a:p>
            <a:fld id="{4D382503-9813-4261-9F66-4A24CDFEC561}" type="datetime3">
              <a:rPr lang="en-GB" smtClean="0"/>
              <a:t>05 February 2024</a:t>
            </a:fld>
            <a:endParaRPr lang="en-GB"/>
          </a:p>
        </p:txBody>
      </p:sp>
      <p:sp>
        <p:nvSpPr>
          <p:cNvPr id="10" name="Slide Number Placeholder 5">
            <a:extLst>
              <a:ext uri="{FF2B5EF4-FFF2-40B4-BE49-F238E27FC236}">
                <a16:creationId xmlns:a16="http://schemas.microsoft.com/office/drawing/2014/main" id="{B907CF75-4DB9-6E29-ACCA-E0510C9BF33B}"/>
              </a:ext>
            </a:extLst>
          </p:cNvPr>
          <p:cNvSpPr>
            <a:spLocks noGrp="1"/>
          </p:cNvSpPr>
          <p:nvPr>
            <p:ph type="sldNum" sz="quarter" idx="12"/>
          </p:nvPr>
        </p:nvSpPr>
        <p:spPr>
          <a:xfrm>
            <a:off x="8610600" y="6356350"/>
            <a:ext cx="2743200" cy="365125"/>
          </a:xfrm>
        </p:spPr>
        <p:txBody>
          <a:bodyPr/>
          <a:lstStyle/>
          <a:p>
            <a:fld id="{F1252B11-61B2-4AD2-B6B7-A1D12FDFFECE}" type="slidenum">
              <a:rPr lang="en-GB" smtClean="0"/>
              <a:t>18</a:t>
            </a:fld>
            <a:endParaRPr lang="en-GB"/>
          </a:p>
        </p:txBody>
      </p:sp>
      <p:sp>
        <p:nvSpPr>
          <p:cNvPr id="4" name="TextBox 3">
            <a:extLst>
              <a:ext uri="{FF2B5EF4-FFF2-40B4-BE49-F238E27FC236}">
                <a16:creationId xmlns:a16="http://schemas.microsoft.com/office/drawing/2014/main" id="{4EF6EBCC-E559-EFCD-77AB-6C96303C414F}"/>
              </a:ext>
            </a:extLst>
          </p:cNvPr>
          <p:cNvSpPr txBox="1"/>
          <p:nvPr/>
        </p:nvSpPr>
        <p:spPr>
          <a:xfrm>
            <a:off x="933643" y="5873006"/>
            <a:ext cx="3710555" cy="523220"/>
          </a:xfrm>
          <a:prstGeom prst="rect">
            <a:avLst/>
          </a:prstGeom>
          <a:noFill/>
        </p:spPr>
        <p:txBody>
          <a:bodyPr wrap="square">
            <a:spAutoFit/>
          </a:bodyPr>
          <a:lstStyle/>
          <a:p>
            <a:pPr algn="r" rtl="1"/>
            <a:r>
              <a:rPr lang="ar-EG" sz="1400">
                <a:hlinkClick r:id="rId2"/>
              </a:rPr>
              <a:t>الاستراتيجية الاقليمية للصحة الرقمية لشرق المتوسط</a:t>
            </a:r>
          </a:p>
          <a:p>
            <a:r>
              <a:rPr lang="en-US" sz="1400">
                <a:hlinkClick r:id="rId2"/>
              </a:rPr>
              <a:t>Digital-Health-EMR-2023-2027-eng.pdf (who.int)</a:t>
            </a:r>
            <a:endParaRPr lang="en-US" sz="1400"/>
          </a:p>
        </p:txBody>
      </p:sp>
      <p:pic>
        <p:nvPicPr>
          <p:cNvPr id="6" name="Picture 5">
            <a:extLst>
              <a:ext uri="{FF2B5EF4-FFF2-40B4-BE49-F238E27FC236}">
                <a16:creationId xmlns:a16="http://schemas.microsoft.com/office/drawing/2014/main" id="{6F9EF3A4-C5E0-41B2-18FF-EDCFE7352F9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2340" y="1461704"/>
            <a:ext cx="10397746" cy="3222056"/>
          </a:xfrm>
          <a:prstGeom prst="rect">
            <a:avLst/>
          </a:prstGeom>
        </p:spPr>
      </p:pic>
    </p:spTree>
    <p:extLst>
      <p:ext uri="{BB962C8B-B14F-4D97-AF65-F5344CB8AC3E}">
        <p14:creationId xmlns:p14="http://schemas.microsoft.com/office/powerpoint/2010/main" val="2518434019"/>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3" name="Picture 2" descr="A person holding a device&#10;&#10;Description automatically generated">
            <a:extLst>
              <a:ext uri="{FF2B5EF4-FFF2-40B4-BE49-F238E27FC236}">
                <a16:creationId xmlns:a16="http://schemas.microsoft.com/office/drawing/2014/main" id="{89C8E532-2508-50AC-67F8-8B82B670B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981" y="45311"/>
            <a:ext cx="9943108" cy="5586218"/>
          </a:xfrm>
          <a:prstGeom prst="rect">
            <a:avLst/>
          </a:prstGeom>
        </p:spPr>
      </p:pic>
      <p:sp>
        <p:nvSpPr>
          <p:cNvPr id="4" name="Title 3">
            <a:extLst>
              <a:ext uri="{FF2B5EF4-FFF2-40B4-BE49-F238E27FC236}">
                <a16:creationId xmlns:a16="http://schemas.microsoft.com/office/drawing/2014/main" id="{B30B9191-46E8-DE11-CAFB-B6D704D073BE}"/>
              </a:ext>
            </a:extLst>
          </p:cNvPr>
          <p:cNvSpPr>
            <a:spLocks noGrp="1"/>
          </p:cNvSpPr>
          <p:nvPr>
            <p:ph type="ctrTitle"/>
          </p:nvPr>
        </p:nvSpPr>
        <p:spPr>
          <a:xfrm>
            <a:off x="3609262" y="4958452"/>
            <a:ext cx="5161550" cy="1630763"/>
          </a:xfrm>
          <a:solidFill>
            <a:schemeClr val="bg2"/>
          </a:solidFill>
        </p:spPr>
        <p:txBody>
          <a:bodyPr>
            <a:noAutofit/>
          </a:bodyPr>
          <a:lstStyle/>
          <a:p>
            <a:pPr rtl="1"/>
            <a:r>
              <a:rPr lang="ar-EG" sz="3200" b="1"/>
              <a:t>اخلاقيات وحوكمة الذكاء الاصطناعي </a:t>
            </a:r>
            <a:br>
              <a:rPr lang="ar-EG" sz="3200" b="1"/>
            </a:br>
            <a:r>
              <a:rPr lang="en-US" sz="3200" b="1"/>
              <a:t>Ethics and governance for AI </a:t>
            </a:r>
            <a:br>
              <a:rPr lang="en-US" sz="3200" b="1"/>
            </a:br>
            <a:endParaRPr lang="en-US" sz="3200"/>
          </a:p>
        </p:txBody>
      </p:sp>
      <p:pic>
        <p:nvPicPr>
          <p:cNvPr id="6" name="Picture 5" descr="A green and red thumbs up and down symbols&#10;&#10;Description automatically generated">
            <a:extLst>
              <a:ext uri="{FF2B5EF4-FFF2-40B4-BE49-F238E27FC236}">
                <a16:creationId xmlns:a16="http://schemas.microsoft.com/office/drawing/2014/main" id="{3770B0FC-6BE3-6272-1BD4-B0EF3220AD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0907" y="1083106"/>
            <a:ext cx="3695605" cy="2016884"/>
          </a:xfrm>
          <a:prstGeom prst="rect">
            <a:avLst/>
          </a:prstGeom>
        </p:spPr>
      </p:pic>
    </p:spTree>
    <p:extLst>
      <p:ext uri="{BB962C8B-B14F-4D97-AF65-F5344CB8AC3E}">
        <p14:creationId xmlns:p14="http://schemas.microsoft.com/office/powerpoint/2010/main" val="2813604591"/>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2508230" y="274639"/>
            <a:ext cx="7293496" cy="1143000"/>
          </a:xfrm>
        </p:spPr>
        <p:txBody>
          <a:bodyPr>
            <a:normAutofit fontScale="90000"/>
          </a:bodyPr>
          <a:lstStyle/>
          <a:p>
            <a:pPr algn="ctr"/>
            <a:r>
              <a:rPr lang="ar-EG"/>
              <a:t>المحتوي</a:t>
            </a:r>
            <a:br>
              <a:rPr lang="en-GB"/>
            </a:br>
            <a:r>
              <a:rPr lang="en-GB"/>
              <a:t>Agenda</a:t>
            </a:r>
          </a:p>
        </p:txBody>
      </p:sp>
      <p:sp>
        <p:nvSpPr>
          <p:cNvPr id="4" name="Date Placeholder 3"/>
          <p:cNvSpPr>
            <a:spLocks noGrp="1"/>
          </p:cNvSpPr>
          <p:nvPr>
            <p:ph type="dt" sz="half" idx="10"/>
          </p:nvPr>
        </p:nvSpPr>
        <p:spPr/>
        <p:txBody>
          <a:bodyPr/>
          <a:lstStyle/>
          <a:p>
            <a:fld id="{4D382503-9813-4261-9F66-4A24CDFEC561}" type="datetime3">
              <a:rPr lang="en-GB" smtClean="0"/>
              <a:t>05 February 2024</a:t>
            </a:fld>
            <a:endParaRPr lang="en-GB"/>
          </a:p>
        </p:txBody>
      </p:sp>
      <p:sp>
        <p:nvSpPr>
          <p:cNvPr id="6" name="Slide Number Placeholder 5"/>
          <p:cNvSpPr>
            <a:spLocks noGrp="1"/>
          </p:cNvSpPr>
          <p:nvPr>
            <p:ph type="sldNum" sz="quarter" idx="12"/>
          </p:nvPr>
        </p:nvSpPr>
        <p:spPr/>
        <p:txBody>
          <a:bodyPr/>
          <a:lstStyle/>
          <a:p>
            <a:fld id="{F1252B11-61B2-4AD2-B6B7-A1D12FDFFECE}" type="slidenum">
              <a:rPr lang="en-GB" smtClean="0"/>
              <a:t>2</a:t>
            </a:fld>
            <a:endParaRPr lang="en-GB"/>
          </a:p>
        </p:txBody>
      </p:sp>
      <p:grpSp>
        <p:nvGrpSpPr>
          <p:cNvPr id="5" name="Group 4">
            <a:extLst>
              <a:ext uri="{FF2B5EF4-FFF2-40B4-BE49-F238E27FC236}">
                <a16:creationId xmlns:a16="http://schemas.microsoft.com/office/drawing/2014/main" id="{95801CF7-C10E-BB0E-C91F-E164A3BB4753}"/>
              </a:ext>
            </a:extLst>
          </p:cNvPr>
          <p:cNvGrpSpPr/>
          <p:nvPr/>
        </p:nvGrpSpPr>
        <p:grpSpPr>
          <a:xfrm>
            <a:off x="627708" y="1401994"/>
            <a:ext cx="11054540" cy="4753479"/>
            <a:chOff x="510978" y="1401994"/>
            <a:chExt cx="11054540" cy="4753479"/>
          </a:xfrm>
        </p:grpSpPr>
        <p:sp>
          <p:nvSpPr>
            <p:cNvPr id="7" name="TextBox 6"/>
            <p:cNvSpPr txBox="1"/>
            <p:nvPr/>
          </p:nvSpPr>
          <p:spPr>
            <a:xfrm>
              <a:off x="510978" y="1401994"/>
              <a:ext cx="5358762" cy="4753479"/>
            </a:xfrm>
            <a:prstGeom prst="rect">
              <a:avLst/>
            </a:prstGeom>
          </p:spPr>
          <p:style>
            <a:lnRef idx="2">
              <a:schemeClr val="accent5"/>
            </a:lnRef>
            <a:fillRef idx="1">
              <a:schemeClr val="lt1"/>
            </a:fillRef>
            <a:effectRef idx="0">
              <a:schemeClr val="accent5"/>
            </a:effectRef>
            <a:fontRef idx="minor">
              <a:schemeClr val="dk1"/>
            </a:fontRef>
          </p:style>
          <p:txBody>
            <a:bodyPr wrap="square" lIns="182880" tIns="182880" rtlCol="0">
              <a:noAutofit/>
            </a:bodyPr>
            <a:lstStyle/>
            <a:p>
              <a:r>
                <a:rPr lang="en-US" sz="2400" b="1"/>
                <a:t>WHO</a:t>
              </a:r>
            </a:p>
            <a:p>
              <a:pPr marL="285750" indent="-285750">
                <a:buFont typeface="Arial" panose="020b0604020202020204" pitchFamily="34" charset="0"/>
                <a:buChar char="•"/>
              </a:pPr>
              <a:r>
                <a:rPr lang="en-US" sz="2000" b="1"/>
                <a:t>What is Health?</a:t>
              </a:r>
              <a:endParaRPr lang="ar-EG" sz="2000" b="1"/>
            </a:p>
            <a:p>
              <a:pPr marL="742950" lvl="1" indent="-285750">
                <a:buFont typeface="Arial" panose="020b0604020202020204" pitchFamily="34" charset="0"/>
                <a:buChar char="•"/>
              </a:pPr>
              <a:r>
                <a:rPr lang="en-US" b="1"/>
                <a:t>In WHO constitution and in Islamic vision</a:t>
              </a:r>
            </a:p>
            <a:p>
              <a:pPr marL="57150"/>
              <a:endParaRPr lang="ar-EG" sz="2000" b="1"/>
            </a:p>
            <a:p>
              <a:r>
                <a:rPr lang="en-US" sz="2400" b="1"/>
                <a:t>Digital Health</a:t>
              </a:r>
            </a:p>
            <a:p>
              <a:pPr marL="342900" indent="-285750">
                <a:buFont typeface="Arial" panose="020b0604020202020204" pitchFamily="34" charset="0"/>
                <a:buChar char="•"/>
              </a:pPr>
              <a:r>
                <a:rPr lang="en-US" sz="2000" b="1"/>
                <a:t>Digitization vs digital health</a:t>
              </a:r>
            </a:p>
            <a:p>
              <a:pPr marL="342900" indent="-285750">
                <a:buFont typeface="Arial" panose="020b0604020202020204" pitchFamily="34" charset="0"/>
                <a:buChar char="•"/>
              </a:pPr>
              <a:r>
                <a:rPr lang="en-US" sz="2000" b="1"/>
                <a:t>AI vs traditional programming</a:t>
              </a:r>
              <a:endParaRPr lang="ar-EG" sz="2000" b="1"/>
            </a:p>
            <a:p>
              <a:pPr marL="342900" indent="-285750">
                <a:buFont typeface="Arial" panose="020b0604020202020204" pitchFamily="34" charset="0"/>
                <a:buChar char="•"/>
              </a:pPr>
              <a:r>
                <a:rPr lang="en-US" sz="2000" b="1"/>
                <a:t>WHO strategic support for digital health</a:t>
              </a:r>
              <a:endParaRPr lang="ar-EG" sz="2000" b="1"/>
            </a:p>
            <a:p>
              <a:pPr marL="742950" lvl="1" indent="-285750">
                <a:buFont typeface="Arial" panose="020b0604020202020204" pitchFamily="34" charset="0"/>
                <a:buChar char="•"/>
              </a:pPr>
              <a:r>
                <a:rPr lang="en-US" sz="2000" b="1"/>
                <a:t>Global Strategy  on Digital Health</a:t>
              </a:r>
            </a:p>
            <a:p>
              <a:pPr marL="742950" lvl="1" indent="-285750">
                <a:buFont typeface="Arial" panose="020b0604020202020204" pitchFamily="34" charset="0"/>
                <a:buChar char="•"/>
              </a:pPr>
              <a:r>
                <a:rPr lang="en-US" sz="2000" b="1"/>
                <a:t>Regional / national strategy</a:t>
              </a:r>
            </a:p>
            <a:p>
              <a:pPr marL="57150"/>
              <a:endParaRPr lang="ar-EG" sz="2000" b="1"/>
            </a:p>
            <a:p>
              <a:r>
                <a:rPr lang="en-US" sz="2400" b="1"/>
                <a:t>Ethics and governance for AI </a:t>
              </a:r>
            </a:p>
            <a:p>
              <a:pPr marL="342900" indent="-285750">
                <a:buFont typeface="Arial" panose="020b0604020202020204" pitchFamily="34" charset="0"/>
                <a:buChar char="•"/>
              </a:pPr>
              <a:r>
                <a:rPr lang="en-US" sz="2000" b="1"/>
                <a:t>Opportunities and applications</a:t>
              </a:r>
            </a:p>
            <a:p>
              <a:pPr marL="342900" indent="-285750">
                <a:buFont typeface="Arial" panose="020b0604020202020204" pitchFamily="34" charset="0"/>
                <a:buChar char="•"/>
              </a:pPr>
              <a:r>
                <a:rPr lang="en-US" sz="2000" b="1"/>
                <a:t>WHO principles and Sharia goals</a:t>
              </a:r>
            </a:p>
            <a:p>
              <a:pPr marL="342900" indent="-285750">
                <a:buFont typeface="Arial" panose="020b0604020202020204" pitchFamily="34" charset="0"/>
                <a:buChar char="•"/>
              </a:pPr>
              <a:endParaRPr lang="en-US" sz="2000"/>
            </a:p>
          </p:txBody>
        </p:sp>
        <p:sp>
          <p:nvSpPr>
            <p:cNvPr id="8" name="TextBox 7"/>
            <p:cNvSpPr txBox="1"/>
            <p:nvPr/>
          </p:nvSpPr>
          <p:spPr>
            <a:xfrm>
              <a:off x="6206756" y="1401995"/>
              <a:ext cx="5358762" cy="4753478"/>
            </a:xfrm>
            <a:prstGeom prst="rect">
              <a:avLst/>
            </a:prstGeom>
          </p:spPr>
          <p:style>
            <a:lnRef idx="2">
              <a:schemeClr val="accent5"/>
            </a:lnRef>
            <a:fillRef idx="1">
              <a:schemeClr val="lt1"/>
            </a:fillRef>
            <a:effectRef idx="0">
              <a:schemeClr val="accent5"/>
            </a:effectRef>
            <a:fontRef idx="minor">
              <a:schemeClr val="dk1"/>
            </a:fontRef>
          </p:style>
          <p:txBody>
            <a:bodyPr wrap="square" lIns="182880" tIns="182880" rtlCol="0">
              <a:noAutofit/>
            </a:bodyPr>
            <a:lstStyle/>
            <a:p>
              <a:pPr algn="r" rtl="1"/>
              <a:r>
                <a:rPr lang="ar-EG" sz="2400" b="1"/>
                <a:t>منظمة الصحة العالمية</a:t>
              </a:r>
            </a:p>
            <a:p>
              <a:pPr marL="285750" indent="-285750" algn="r" rtl="1">
                <a:buFont typeface="Arial" panose="020b0604020202020204" pitchFamily="34" charset="0"/>
                <a:buChar char="•"/>
              </a:pPr>
              <a:r>
                <a:rPr lang="ar-EG" sz="2000" b="1"/>
                <a:t>ما هي الصحة؟</a:t>
              </a:r>
            </a:p>
            <a:p>
              <a:pPr marL="742950" lvl="1" indent="-285750" algn="r" rtl="1">
                <a:buFont typeface="Arial" panose="020b0604020202020204" pitchFamily="34" charset="0"/>
                <a:buChar char="•"/>
              </a:pPr>
              <a:r>
                <a:rPr lang="ar-EG" b="1"/>
                <a:t>في دستور المنظمة مقابل الرؤية الاسلامية</a:t>
              </a:r>
              <a:endParaRPr lang="en-US" b="1"/>
            </a:p>
            <a:p>
              <a:pPr algn="r" rtl="1"/>
              <a:endParaRPr lang="ar-EG" sz="2000" b="1"/>
            </a:p>
            <a:p>
              <a:pPr algn="r" rtl="1"/>
              <a:r>
                <a:rPr lang="ar-EG" sz="2400" b="1"/>
                <a:t>الصحة الرقمية</a:t>
              </a:r>
            </a:p>
            <a:p>
              <a:pPr marL="285750" indent="-285750" algn="r" rtl="1">
                <a:buFont typeface="Arial" panose="020b0604020202020204" pitchFamily="34" charset="0"/>
                <a:buChar char="•"/>
              </a:pPr>
              <a:r>
                <a:rPr lang="ar-EG" sz="2000" b="1"/>
                <a:t>الرقمنة في مقابل الصحة الرقمية</a:t>
              </a:r>
            </a:p>
            <a:p>
              <a:pPr marL="285750" indent="-285750" algn="r" rtl="1">
                <a:buFont typeface="Arial" panose="020b0604020202020204" pitchFamily="34" charset="0"/>
                <a:buChar char="•"/>
              </a:pPr>
              <a:r>
                <a:rPr lang="ar-EG" sz="2000" b="1"/>
                <a:t>الذكاء الاصطناعي مقابل البرمجة التقليدية</a:t>
              </a:r>
            </a:p>
            <a:p>
              <a:pPr marL="285750" indent="-285750" algn="r" rtl="1">
                <a:buFont typeface="Arial" panose="020b0604020202020204" pitchFamily="34" charset="0"/>
                <a:buChar char="•"/>
              </a:pPr>
              <a:r>
                <a:rPr lang="ar-EG" sz="2000" b="1"/>
                <a:t>دعم المنظمة للصحة الرقمية</a:t>
              </a:r>
            </a:p>
            <a:p>
              <a:pPr marL="742950" lvl="1" indent="-285750" algn="r" rtl="1">
                <a:buFont typeface="Arial" panose="020b0604020202020204" pitchFamily="34" charset="0"/>
                <a:buChar char="•"/>
              </a:pPr>
              <a:r>
                <a:rPr lang="ar-EG" b="1"/>
                <a:t>الاستراتيجية العالمية للصحة الرقمية</a:t>
              </a:r>
            </a:p>
            <a:p>
              <a:pPr marL="742950" lvl="1" indent="-285750" algn="r" rtl="1">
                <a:buFont typeface="Arial" panose="020b0604020202020204" pitchFamily="34" charset="0"/>
                <a:buChar char="•"/>
              </a:pPr>
              <a:r>
                <a:rPr lang="ar-EG" b="1"/>
                <a:t>الاستراتيجية الاقليمية والوطني</a:t>
              </a:r>
              <a:endParaRPr lang="ar-EG" sz="2000" b="1"/>
            </a:p>
            <a:p>
              <a:pPr algn="r" rtl="1"/>
              <a:endParaRPr lang="en-US" sz="2000" b="1"/>
            </a:p>
            <a:p>
              <a:pPr algn="r" rtl="1"/>
              <a:r>
                <a:rPr lang="ar-EG" sz="2400" b="1"/>
                <a:t>اخلاقيات وحوكمة الذكاء الاصطناعي </a:t>
              </a:r>
            </a:p>
            <a:p>
              <a:pPr marL="285750" indent="-285750" algn="r" rtl="1">
                <a:buFont typeface="Arial" panose="020b0604020202020204" pitchFamily="34" charset="0"/>
                <a:buChar char="•"/>
              </a:pPr>
              <a:r>
                <a:rPr lang="ar-EG" sz="2000" b="1"/>
                <a:t>الفرص والتطبيقات</a:t>
              </a:r>
            </a:p>
            <a:p>
              <a:pPr marL="285750" indent="-285750" algn="r" rtl="1">
                <a:buFont typeface="Arial" panose="020b0604020202020204" pitchFamily="34" charset="0"/>
                <a:buChar char="•"/>
              </a:pPr>
              <a:r>
                <a:rPr lang="en-US" sz="2000" b="1"/>
                <a:t> </a:t>
              </a:r>
              <a:r>
                <a:rPr lang="ar-EG" sz="2000" b="1"/>
                <a:t>مبادئ المنظمة ومقاصد الشريعة</a:t>
              </a:r>
            </a:p>
          </p:txBody>
        </p:sp>
      </p:grpSp>
    </p:spTree>
    <p:extLst>
      <p:ext uri="{BB962C8B-B14F-4D97-AF65-F5344CB8AC3E}">
        <p14:creationId xmlns:p14="http://schemas.microsoft.com/office/powerpoint/2010/main" val="387160696"/>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extBox 1">
            <a:extLst>
              <a:ext uri="{FF2B5EF4-FFF2-40B4-BE49-F238E27FC236}">
                <a16:creationId xmlns:a16="http://schemas.microsoft.com/office/drawing/2014/main" id="{E6485B61-B904-478C-8E4E-293FA93D149D}"/>
              </a:ext>
            </a:extLst>
          </p:cNvPr>
          <p:cNvSpPr txBox="1"/>
          <p:nvPr/>
        </p:nvSpPr>
        <p:spPr>
          <a:xfrm>
            <a:off x="963664" y="4491814"/>
            <a:ext cx="2469356"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0" i="0" u="none" strike="noStrike" kern="1200" cap="none" spc="0" normalizeH="0" baseline="0" noProof="0">
                <a:ln>
                  <a:noFill/>
                </a:ln>
                <a:solidFill>
                  <a:srgbClr val="242424"/>
                </a:solidFill>
                <a:effectLst/>
                <a:uLnTx/>
                <a:uFillTx/>
                <a:latin typeface="-apple-system"/>
                <a:ea typeface="+mn-ea"/>
                <a:cs typeface="+mn-cs"/>
              </a:rPr>
              <a:t>Ethics and Governance of Artificial Intelligence for Health</a:t>
            </a:r>
          </a:p>
        </p:txBody>
      </p:sp>
      <p:sp>
        <p:nvSpPr>
          <p:cNvPr id="9" name="TextBox 8">
            <a:extLst>
              <a:ext uri="{FF2B5EF4-FFF2-40B4-BE49-F238E27FC236}">
                <a16:creationId xmlns:a16="http://schemas.microsoft.com/office/drawing/2014/main" id="{10DEE76E-4FFD-4E3A-93DF-A38ED0980184}"/>
              </a:ext>
            </a:extLst>
          </p:cNvPr>
          <p:cNvSpPr txBox="1"/>
          <p:nvPr/>
        </p:nvSpPr>
        <p:spPr>
          <a:xfrm>
            <a:off x="8356932" y="4515901"/>
            <a:ext cx="2651760"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0" i="0" u="none" strike="noStrike" kern="1200" cap="none" spc="0" normalizeH="0" baseline="0" noProof="0">
                <a:ln>
                  <a:noFill/>
                </a:ln>
                <a:solidFill>
                  <a:srgbClr val="242424"/>
                </a:solidFill>
                <a:effectLst/>
                <a:uLnTx/>
                <a:uFillTx/>
                <a:latin typeface="-apple-system"/>
                <a:ea typeface="+mn-ea"/>
                <a:cs typeface="+mn-cs"/>
              </a:rPr>
              <a:t>Regulatory Considerations on </a:t>
            </a:r>
          </a:p>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0" i="0" u="none" strike="noStrike" kern="1200" cap="none" spc="0" normalizeH="0" baseline="0" noProof="0">
                <a:ln>
                  <a:noFill/>
                </a:ln>
                <a:solidFill>
                  <a:srgbClr val="242424"/>
                </a:solidFill>
                <a:effectLst/>
                <a:uLnTx/>
                <a:uFillTx/>
                <a:latin typeface="-apple-system"/>
                <a:ea typeface="+mn-ea"/>
                <a:cs typeface="+mn-cs"/>
              </a:rPr>
              <a:t>Artificial Intelligence for Health</a:t>
            </a:r>
          </a:p>
        </p:txBody>
      </p:sp>
      <p:sp>
        <p:nvSpPr>
          <p:cNvPr id="13" name="TextBox 12">
            <a:extLst>
              <a:ext uri="{FF2B5EF4-FFF2-40B4-BE49-F238E27FC236}">
                <a16:creationId xmlns:a16="http://schemas.microsoft.com/office/drawing/2014/main" id="{6F160A24-2989-46DE-8BA4-B5CD14ACFF12}"/>
              </a:ext>
            </a:extLst>
          </p:cNvPr>
          <p:cNvSpPr txBox="1"/>
          <p:nvPr/>
        </p:nvSpPr>
        <p:spPr>
          <a:xfrm>
            <a:off x="4789329" y="4505300"/>
            <a:ext cx="2469356"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0" i="0" u="none" strike="noStrike" kern="1200" cap="none" spc="0" normalizeH="0" baseline="0" noProof="0">
                <a:ln>
                  <a:noFill/>
                </a:ln>
                <a:solidFill>
                  <a:srgbClr val="242424"/>
                </a:solidFill>
                <a:effectLst/>
                <a:uLnTx/>
                <a:uFillTx/>
                <a:latin typeface="-apple-system"/>
                <a:ea typeface="+mn-ea"/>
                <a:cs typeface="+mn-cs"/>
              </a:rPr>
              <a:t>Generating Evidence for Artificial Intelligence-based Medical Devices</a:t>
            </a:r>
            <a:endParaRPr kumimoji="0" lang="en-US" sz="1600" b="0" i="0" u="none" strike="noStrike" kern="1200" cap="none" spc="0" normalizeH="0" baseline="0" noProof="0">
              <a:ln>
                <a:noFill/>
              </a:ln>
              <a:solidFill>
                <a:srgbClr val="2683C6">
                  <a:lumMod val="60000"/>
                  <a:lumOff val="40000"/>
                </a:srgbClr>
              </a:solidFill>
              <a:effectLst/>
              <a:uLnTx/>
              <a:uFillTx/>
              <a:latin typeface="Arial"/>
              <a:ea typeface="+mn-ea"/>
              <a:cs typeface="+mn-cs"/>
            </a:endParaRPr>
          </a:p>
        </p:txBody>
      </p:sp>
      <p:sp>
        <p:nvSpPr>
          <p:cNvPr id="5" name="TextBox 4">
            <a:extLst>
              <a:ext uri="{FF2B5EF4-FFF2-40B4-BE49-F238E27FC236}">
                <a16:creationId xmlns:a16="http://schemas.microsoft.com/office/drawing/2014/main" id="{63D0A58D-32C7-E2F9-FF0F-367B2F64E677}"/>
              </a:ext>
            </a:extLst>
          </p:cNvPr>
          <p:cNvSpPr txBox="1"/>
          <p:nvPr/>
        </p:nvSpPr>
        <p:spPr>
          <a:xfrm>
            <a:off x="6340839" y="104931"/>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CH" sz="1800" b="0" i="0" u="none" strike="noStrike" kern="1200" cap="none" spc="0" normalizeH="0" baseline="0" noProof="0">
              <a:ln>
                <a:noFill/>
              </a:ln>
              <a:solidFill>
                <a:srgbClr val="000000"/>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31D99C78-DAE0-226A-A76E-B6BFCD917DC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95805" y="1510605"/>
            <a:ext cx="2056778" cy="2895094"/>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A90C7DB8-140E-007B-6241-1AB354C84BE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83308" y="1509232"/>
            <a:ext cx="2020438" cy="2890445"/>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E03B5106-02AF-876D-E20B-550E018281B9}"/>
              </a:ext>
            </a:extLst>
          </p:cNvPr>
          <p:cNvSpPr txBox="1"/>
          <p:nvPr/>
        </p:nvSpPr>
        <p:spPr>
          <a:xfrm>
            <a:off x="821736" y="283287"/>
            <a:ext cx="11188838" cy="701731"/>
          </a:xfrm>
          <a:prstGeom prst="rect">
            <a:avLst/>
          </a:prstGeom>
        </p:spPr>
        <p:txBody>
          <a:bodyPr wrap="square" lIns="91440" tIns="45720" rIns="91440" bIns="45720" rtlCol="0" anchor="t">
            <a:spAutoFit/>
          </a:bodyPr>
          <a:lstStyle/>
          <a:p>
            <a:pPr marL="0" marR="0" lvl="0" indent="0" algn="ctr" defTabSz="914400" rtl="1" eaLnBrk="1" fontAlgn="auto" latinLnBrk="0" hangingPunct="1">
              <a:lnSpc>
                <a:spcPct val="90000"/>
              </a:lnSpc>
              <a:spcBef>
                <a:spcPct val="0"/>
              </a:spcBef>
              <a:spcAft>
                <a:spcPct val="0"/>
              </a:spcAft>
              <a:buClrTx/>
              <a:buSzTx/>
              <a:buFontTx/>
              <a:buNone/>
              <a:defRPr/>
            </a:pPr>
            <a:r>
              <a:rPr lang="ar-EG" sz="2400" b="1">
                <a:effectLst/>
                <a:ea typeface="Traditional Arabic" panose="02020603050405020304" pitchFamily="18" charset="-78"/>
                <a:cs typeface="Sakkal Majalla" panose="02000000000000000000" pitchFamily="2" charset="-78"/>
              </a:rPr>
              <a:t>اصدارات </a:t>
            </a:r>
            <a:r>
              <a:rPr lang="ar-MA" sz="2400" b="1">
                <a:effectLst/>
                <a:ea typeface="Traditional Arabic" panose="02020603050405020304" pitchFamily="18" charset="-78"/>
                <a:cs typeface="Sakkal Majalla" panose="02000000000000000000" pitchFamily="2" charset="-78"/>
              </a:rPr>
              <a:t>منظمة الصحة العالمية </a:t>
            </a:r>
            <a:r>
              <a:rPr lang="ar-MA" sz="1800">
                <a:effectLst/>
                <a:ea typeface="Traditional Arabic" panose="02020603050405020304" pitchFamily="18" charset="-78"/>
                <a:cs typeface="Sakkal Majalla" panose="02000000000000000000" pitchFamily="2" charset="-78"/>
              </a:rPr>
              <a:t>بشأن «أخلاقيات وحوكمة الذكاء الاصطناعي في قطاع الصحة»</a:t>
            </a:r>
            <a:endParaRPr kumimoji="0" lang="ar-EG" sz="2400" b="1" i="0" u="none" strike="noStrike" kern="1200" cap="none" spc="0" normalizeH="0" baseline="0" noProof="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90000"/>
              </a:lnSpc>
              <a:spcBef>
                <a:spcPct val="0"/>
              </a:spcBef>
              <a:spcAft>
                <a:spcPct val="0"/>
              </a:spcAft>
              <a:buClrTx/>
              <a:buSzTx/>
              <a:buFontTx/>
              <a:buNone/>
              <a:defRPr/>
            </a:pPr>
            <a:r>
              <a:rPr kumimoji="0" lang="en-US" sz="2000" b="1" i="0" u="none" strike="noStrike" kern="1200" cap="none" spc="0" normalizeH="0" baseline="0" noProof="0">
                <a:ln>
                  <a:noFill/>
                </a:ln>
                <a:solidFill>
                  <a:srgbClr val="002060"/>
                </a:solidFill>
                <a:effectLst/>
                <a:uLnTx/>
                <a:uFillTx/>
                <a:latin typeface="Arial"/>
                <a:ea typeface="+mn-ea"/>
                <a:cs typeface="+mn-cs"/>
              </a:rPr>
              <a:t>Global Initiative on AI for Health (WHO-ITU-WIPO)</a:t>
            </a:r>
            <a:endParaRPr kumimoji="0" lang="en-US" sz="2000" b="1" i="0" u="none" strike="noStrike" kern="1200" cap="none" spc="0" normalizeH="0" baseline="0" noProof="0">
              <a:ln>
                <a:noFill/>
              </a:ln>
              <a:solidFill>
                <a:srgbClr val="1CADE4"/>
              </a:solidFill>
              <a:effectLst/>
              <a:uLnTx/>
              <a:uFillTx/>
              <a:latin typeface="Calibri" panose="020f0502020204030204" pitchFamily="34" charset="0"/>
              <a:ea typeface="+mn-ea"/>
              <a:cs typeface="Calibri" panose="020f0502020204030204" pitchFamily="34" charset="0"/>
            </a:endParaRPr>
          </a:p>
        </p:txBody>
      </p:sp>
      <p:pic>
        <p:nvPicPr>
          <p:cNvPr id="8" name="Picture 2" descr="image">
            <a:extLst>
              <a:ext uri="{FF2B5EF4-FFF2-40B4-BE49-F238E27FC236}">
                <a16:creationId xmlns:a16="http://schemas.microsoft.com/office/drawing/2014/main" id="{E955873F-D950-6CB4-021D-CC000A900DAD}"/>
              </a:ext>
            </a:extLst>
          </p:cNvPr>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2711959" y="2801691"/>
            <a:ext cx="1442121" cy="14421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a:extLst>
              <a:ext uri="{FF2B5EF4-FFF2-40B4-BE49-F238E27FC236}">
                <a16:creationId xmlns:a16="http://schemas.microsoft.com/office/drawing/2014/main" id="{D62E2C6C-6A85-21E6-4904-737D593AE62A}"/>
              </a:ext>
            </a:extLst>
          </p:cNvPr>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6762307" y="2825597"/>
            <a:ext cx="1355433" cy="137945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F59CD34-2E9C-91D8-9C9B-F56FA29D0AE2}"/>
              </a:ext>
            </a:extLst>
          </p:cNvPr>
          <p:cNvSpPr txBox="1"/>
          <p:nvPr/>
        </p:nvSpPr>
        <p:spPr>
          <a:xfrm>
            <a:off x="3243767" y="5528619"/>
            <a:ext cx="2780240" cy="830997"/>
          </a:xfrm>
          <a:prstGeom prst="rect">
            <a:avLst/>
          </a:prstGeom>
          <a:solidFill>
            <a:schemeClr val="bg1"/>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0" i="0" u="none" strike="noStrike" kern="1200" cap="none" spc="0" normalizeH="0" baseline="0" noProof="0">
                <a:ln>
                  <a:noFill/>
                </a:ln>
                <a:solidFill>
                  <a:srgbClr val="242424"/>
                </a:solidFill>
                <a:effectLst/>
                <a:uLnTx/>
                <a:uFillTx/>
                <a:latin typeface="-apple-system"/>
                <a:ea typeface="+mn-ea"/>
                <a:cs typeface="+mn-cs"/>
              </a:rPr>
              <a:t>WHO Online introductory course on Ethics and governance of AI for health</a:t>
            </a: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Calibri" panose="020f0502020204030204"/>
            </a:endParaRPr>
          </a:p>
        </p:txBody>
      </p:sp>
      <p:pic>
        <p:nvPicPr>
          <p:cNvPr id="18" name="Picture 2" descr="MOOCs - start to enjoy learning now | OpenWHO">
            <a:extLst>
              <a:ext uri="{FF2B5EF4-FFF2-40B4-BE49-F238E27FC236}">
                <a16:creationId xmlns:a16="http://schemas.microsoft.com/office/drawing/2014/main" id="{4CBC1F15-C046-453C-C782-348A95D392BB}"/>
              </a:ext>
            </a:extLst>
          </p:cNvPr>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1283554" y="5418588"/>
            <a:ext cx="2060898" cy="107758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Qr code&#10;&#10;Description automatically generated">
            <a:extLst>
              <a:ext uri="{FF2B5EF4-FFF2-40B4-BE49-F238E27FC236}">
                <a16:creationId xmlns:a16="http://schemas.microsoft.com/office/drawing/2014/main" id="{468F92C9-78AC-F793-41BA-6F15DF22CE0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842852" y="5405322"/>
            <a:ext cx="1082767" cy="1077590"/>
          </a:xfrm>
          <a:prstGeom prst="rect">
            <a:avLst/>
          </a:prstGeom>
        </p:spPr>
      </p:pic>
      <p:pic>
        <p:nvPicPr>
          <p:cNvPr id="10" name="Picture 9" descr="A poster of a computer network&#10;&#10;Description automatically generated with medium confidence">
            <a:extLst>
              <a:ext uri="{FF2B5EF4-FFF2-40B4-BE49-F238E27FC236}">
                <a16:creationId xmlns:a16="http://schemas.microsoft.com/office/drawing/2014/main" id="{EC002188-119E-F7A5-42BA-A9B36ED52C58}"/>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797215" y="1519833"/>
            <a:ext cx="2056779" cy="2919010"/>
          </a:xfrm>
          <a:prstGeom prst="rect">
            <a:avLst/>
          </a:prstGeom>
        </p:spPr>
      </p:pic>
      <p:pic>
        <p:nvPicPr>
          <p:cNvPr id="3" name="Picture 2">
            <a:extLst>
              <a:ext uri="{FF2B5EF4-FFF2-40B4-BE49-F238E27FC236}">
                <a16:creationId xmlns:a16="http://schemas.microsoft.com/office/drawing/2014/main" id="{4DC85696-FBC5-A2CD-4D09-212DEA2B2347}"/>
              </a:ext>
            </a:extLst>
          </p:cNvPr>
          <p:cNvPicPr>
            <a:picLocks noChangeAspect="1" noChangeArrowheads="1"/>
          </p:cNvPicPr>
          <p:nvPr/>
        </p:nvPicPr>
        <p:blipFill>
          <a:blip r:embed="rId10">
            <a:extLst>
              <a:ext uri="{28A0092B-C50C-407E-A947-70E740481C1C}">
                <a14:useLocalDpi xmlns:a14="http://schemas.microsoft.com/office/drawing/2010/main"/>
              </a:ext>
            </a:extLst>
          </a:blip>
          <a:stretch>
            <a:fillRect/>
          </a:stretch>
        </p:blipFill>
        <p:spPr bwMode="auto">
          <a:xfrm>
            <a:off x="10271965" y="2825597"/>
            <a:ext cx="1475533" cy="1475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963478"/>
      </p:ext>
    </p:extLst>
  </p:cSld>
  <p:clrMapOvr>
    <a:masterClrMapping/>
  </p:clrMapOvr>
  <mc:AlternateContent xmlns:mc="http://schemas.openxmlformats.org/markup-compatibility/2006">
    <mc:Choice xmlns:p14="http://schemas.microsoft.com/office/powerpoint/2010/main" Requires="p14">
      <p:transition advClick="0" p14:dur="0"/>
    </mc:Choice>
    <mc:Fallback>
      <p:transition advClick="0"/>
    </mc:Fallback>
  </mc:AlternateContent>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TextBox 4">
            <a:extLst>
              <a:ext uri="{FF2B5EF4-FFF2-40B4-BE49-F238E27FC236}">
                <a16:creationId xmlns:a16="http://schemas.microsoft.com/office/drawing/2014/main" id="{63D0A58D-32C7-E2F9-FF0F-367B2F64E677}"/>
              </a:ext>
            </a:extLst>
          </p:cNvPr>
          <p:cNvSpPr txBox="1"/>
          <p:nvPr/>
        </p:nvSpPr>
        <p:spPr>
          <a:xfrm>
            <a:off x="6340839" y="104931"/>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CH"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TextBox 10">
            <a:extLst>
              <a:ext uri="{FF2B5EF4-FFF2-40B4-BE49-F238E27FC236}">
                <a16:creationId xmlns:a16="http://schemas.microsoft.com/office/drawing/2014/main" id="{E03B5106-02AF-876D-E20B-550E018281B9}"/>
              </a:ext>
            </a:extLst>
          </p:cNvPr>
          <p:cNvSpPr txBox="1"/>
          <p:nvPr/>
        </p:nvSpPr>
        <p:spPr>
          <a:xfrm>
            <a:off x="821736" y="283287"/>
            <a:ext cx="11188838" cy="1034129"/>
          </a:xfrm>
          <a:prstGeom prst="rect">
            <a:avLst/>
          </a:prstGeom>
        </p:spPr>
        <p:txBody>
          <a:bodyPr wrap="square" lIns="91440" tIns="45720" rIns="91440" bIns="45720" rtlCol="0" anchor="t">
            <a:spAutoFit/>
          </a:bodyPr>
          <a:lstStyle/>
          <a:p>
            <a:pPr marL="0" marR="0" lvl="0" indent="0" algn="ctr" defTabSz="914400" rtl="0" eaLnBrk="1" fontAlgn="auto" latinLnBrk="0" hangingPunct="1">
              <a:lnSpc>
                <a:spcPct val="90000"/>
              </a:lnSpc>
              <a:spcBef>
                <a:spcPct val="0"/>
              </a:spcBef>
              <a:spcAft>
                <a:spcPct val="0"/>
              </a:spcAft>
              <a:buClrTx/>
              <a:buSzTx/>
              <a:buFontTx/>
              <a:buNone/>
              <a:defRPr/>
            </a:pPr>
            <a:r>
              <a:rPr lang="ar-EG" sz="2400" b="1">
                <a:ea typeface="Traditional Arabic" panose="02020603050405020304" pitchFamily="18" charset="-78"/>
                <a:cs typeface="Sakkal Majalla" panose="02000000000000000000" pitchFamily="2" charset="-78"/>
              </a:rPr>
              <a:t>التعاون الدولي </a:t>
            </a:r>
            <a:r>
              <a:rPr lang="ar-MA" sz="2400">
                <a:latin typeface="Calibri" panose="020f0502020204030204" pitchFamily="34" charset="0"/>
                <a:cs typeface="Sakkal Majalla" panose="02000000000000000000" pitchFamily="2" charset="-78"/>
              </a:rPr>
              <a:t>.</a:t>
            </a:r>
            <a:r>
              <a:rPr lang="ar-EG" sz="2400">
                <a:latin typeface="Calibri" panose="020f0502020204030204" pitchFamily="34" charset="0"/>
                <a:cs typeface="Sakkal Majalla" panose="02000000000000000000" pitchFamily="2" charset="-78"/>
              </a:rPr>
              <a:t> للتعامل مع </a:t>
            </a:r>
            <a:r>
              <a:rPr lang="ar-MA" sz="2400">
                <a:latin typeface="Calibri" panose="020f0502020204030204" pitchFamily="34" charset="0"/>
                <a:cs typeface="Sakkal Majalla" panose="02000000000000000000" pitchFamily="2" charset="-78"/>
              </a:rPr>
              <a:t>التعقيدات القانونية والتجارية والتقنية </a:t>
            </a:r>
            <a:endParaRPr lang="ar-EG" sz="2400">
              <a:latin typeface="Calibri" panose="020f0502020204030204" pitchFamily="34" charset="0"/>
              <a:cs typeface="Sakkal Majalla" panose="02000000000000000000" pitchFamily="2" charset="-78"/>
            </a:endParaRPr>
          </a:p>
          <a:p>
            <a:pPr marL="0" marR="0" lvl="0" indent="0" algn="ctr" defTabSz="914400" rtl="1" eaLnBrk="1" fontAlgn="auto" latinLnBrk="0" hangingPunct="1">
              <a:lnSpc>
                <a:spcPct val="90000"/>
              </a:lnSpc>
              <a:spcBef>
                <a:spcPct val="0"/>
              </a:spcBef>
              <a:spcAft>
                <a:spcPct val="0"/>
              </a:spcAft>
              <a:buClrTx/>
              <a:buSzTx/>
              <a:buFontTx/>
              <a:buNone/>
              <a:defRPr/>
            </a:pPr>
            <a:r>
              <a:rPr lang="ar-MA" sz="2400">
                <a:latin typeface="Calibri" panose="020f0502020204030204" pitchFamily="34" charset="0"/>
                <a:cs typeface="Sakkal Majalla" panose="02000000000000000000" pitchFamily="2" charset="-78"/>
              </a:rPr>
              <a:t>المترتبة على استخدام الذكاء الاصطناعي</a:t>
            </a:r>
            <a:endParaRPr lang="ar-EG" sz="2400" b="1">
              <a:effectLst/>
              <a:ea typeface="Traditional Arabic" panose="02020603050405020304" pitchFamily="18" charset="-78"/>
              <a:cs typeface="Sakkal Majalla" panose="02000000000000000000" pitchFamily="2" charset="-78"/>
            </a:endParaRPr>
          </a:p>
          <a:p>
            <a:pPr marL="0" marR="0" lvl="0" indent="0" algn="ctr" defTabSz="914400" rtl="0" eaLnBrk="1" fontAlgn="auto" latinLnBrk="0" hangingPunct="1">
              <a:lnSpc>
                <a:spcPct val="90000"/>
              </a:lnSpc>
              <a:spcBef>
                <a:spcPct val="0"/>
              </a:spcBef>
              <a:spcAft>
                <a:spcPct val="0"/>
              </a:spcAft>
              <a:buClrTx/>
              <a:buSzTx/>
              <a:buFontTx/>
              <a:buNone/>
              <a:defRPr/>
            </a:pPr>
            <a:r>
              <a:rPr lang="en-US" sz="2000" b="1">
                <a:solidFill>
                  <a:srgbClr val="002060"/>
                </a:solidFill>
                <a:latin typeface="Arial"/>
              </a:rPr>
              <a:t>International collaboration </a:t>
            </a:r>
            <a:r>
              <a:rPr kumimoji="0" lang="en-US" sz="2000" b="1" i="0" u="none" strike="noStrike" kern="1200" cap="none" spc="0" normalizeH="0" baseline="0" noProof="0">
                <a:ln>
                  <a:noFill/>
                </a:ln>
                <a:solidFill>
                  <a:srgbClr val="002060"/>
                </a:solidFill>
                <a:effectLst/>
                <a:uLnTx/>
                <a:uFillTx/>
                <a:latin typeface="Arial"/>
                <a:ea typeface="+mn-ea"/>
                <a:cs typeface="+mn-cs"/>
              </a:rPr>
              <a:t>to deal with legal, commercial and technical complexities of AI </a:t>
            </a:r>
            <a:endParaRPr kumimoji="0" lang="en-US" sz="2000" b="1" i="0" u="none" strike="noStrike" kern="1200" cap="none" spc="0" normalizeH="0" baseline="0" noProof="0">
              <a:ln>
                <a:noFill/>
              </a:ln>
              <a:solidFill>
                <a:srgbClr val="1CADE4"/>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12D5316D-A020-03DC-8493-7BA1304E3ACB}"/>
              </a:ext>
            </a:extLst>
          </p:cNvPr>
          <p:cNvPicPr>
            <a:picLocks noChangeAspect="1"/>
          </p:cNvPicPr>
          <p:nvPr/>
        </p:nvPicPr>
        <p:blipFill>
          <a:blip r:embed="rId3"/>
          <a:stretch>
            <a:fillRect/>
          </a:stretch>
        </p:blipFill>
        <p:spPr>
          <a:xfrm>
            <a:off x="4083336" y="1869052"/>
            <a:ext cx="4025327" cy="1045036"/>
          </a:xfrm>
          <a:prstGeom prst="rect">
            <a:avLst/>
          </a:prstGeom>
        </p:spPr>
      </p:pic>
      <p:sp>
        <p:nvSpPr>
          <p:cNvPr id="7" name="TextBox 6">
            <a:extLst>
              <a:ext uri="{FF2B5EF4-FFF2-40B4-BE49-F238E27FC236}">
                <a16:creationId xmlns:a16="http://schemas.microsoft.com/office/drawing/2014/main" id="{EBC1C0E3-D00B-2833-2F62-74F1977CC6E4}"/>
              </a:ext>
            </a:extLst>
          </p:cNvPr>
          <p:cNvSpPr txBox="1"/>
          <p:nvPr/>
        </p:nvSpPr>
        <p:spPr>
          <a:xfrm>
            <a:off x="1101432" y="3312581"/>
            <a:ext cx="10478813" cy="1573508"/>
          </a:xfrm>
          <a:prstGeom prst="rect">
            <a:avLst/>
          </a:prstGeom>
          <a:noFill/>
        </p:spPr>
        <p:txBody>
          <a:bodyPr wrap="square">
            <a:spAutoFit/>
          </a:bodyPr>
          <a:lstStyle/>
          <a:p>
            <a:pPr algn="just" rtl="1">
              <a:lnSpc>
                <a:spcPct val="85000"/>
              </a:lnSpc>
              <a:spcBef>
                <a:spcPts val="1200"/>
              </a:spcBef>
              <a:spcAft>
                <a:spcPts val="800"/>
              </a:spcAft>
            </a:pPr>
            <a:r>
              <a:rPr lang="ar-MA" sz="2800">
                <a:effectLst/>
                <a:latin typeface="Calibri" panose="020f0502020204030204" pitchFamily="34" charset="0"/>
                <a:ea typeface="Traditional Arabic" panose="02020603050405020304" pitchFamily="18" charset="-78"/>
                <a:cs typeface="Sakkal Majalla" panose="02000000000000000000" pitchFamily="2" charset="-78"/>
              </a:rPr>
              <a:t>أُطلقت «</a:t>
            </a:r>
            <a:r>
              <a:rPr lang="ar-MA" sz="2800" b="1">
                <a:effectLst/>
                <a:latin typeface="Calibri" panose="020f0502020204030204" pitchFamily="34" charset="0"/>
                <a:ea typeface="Traditional Arabic" panose="02020603050405020304" pitchFamily="18" charset="-78"/>
                <a:cs typeface="Sakkal Majalla" panose="02000000000000000000" pitchFamily="2" charset="-78"/>
              </a:rPr>
              <a:t>المبادرة العالمية للذكاء الاصطناعي من أجل الصحة</a:t>
            </a:r>
            <a:r>
              <a:rPr lang="ar-MA" sz="2800">
                <a:effectLst/>
                <a:latin typeface="Calibri" panose="020f0502020204030204" pitchFamily="34" charset="0"/>
                <a:ea typeface="Traditional Arabic" panose="02020603050405020304" pitchFamily="18" charset="-78"/>
                <a:cs typeface="Sakkal Majalla" panose="02000000000000000000" pitchFamily="2" charset="-78"/>
              </a:rPr>
              <a:t>»، لتكون مبادرة مشتركة بين منظمة الصحة العالمية</a:t>
            </a:r>
            <a:r>
              <a:rPr lang="ar-EG" sz="2800">
                <a:effectLst/>
                <a:latin typeface="Calibri" panose="020f0502020204030204" pitchFamily="34" charset="0"/>
                <a:ea typeface="Traditional Arabic" panose="02020603050405020304" pitchFamily="18" charset="-78"/>
                <a:cs typeface="Sakkal Majalla" panose="02000000000000000000" pitchFamily="2" charset="-78"/>
              </a:rPr>
              <a:t> (</a:t>
            </a:r>
            <a:r>
              <a:rPr lang="en-US" sz="2800">
                <a:effectLst/>
                <a:latin typeface="Calibri" panose="020f0502020204030204" pitchFamily="34" charset="0"/>
                <a:ea typeface="Traditional Arabic" panose="02020603050405020304" pitchFamily="18" charset="-78"/>
                <a:cs typeface="Sakkal Majalla" panose="02000000000000000000" pitchFamily="2" charset="-78"/>
              </a:rPr>
              <a:t>WHO</a:t>
            </a:r>
            <a:r>
              <a:rPr lang="ar-EG" sz="2800">
                <a:effectLst/>
                <a:latin typeface="Calibri" panose="020f0502020204030204" pitchFamily="34" charset="0"/>
                <a:ea typeface="Traditional Arabic" panose="02020603050405020304" pitchFamily="18" charset="-78"/>
                <a:cs typeface="Sakkal Majalla" panose="02000000000000000000" pitchFamily="2" charset="-78"/>
              </a:rPr>
              <a:t>)</a:t>
            </a:r>
            <a:r>
              <a:rPr lang="ar-MA" sz="2800">
                <a:effectLst/>
                <a:latin typeface="Calibri" panose="020f0502020204030204" pitchFamily="34" charset="0"/>
                <a:ea typeface="Traditional Arabic" panose="02020603050405020304" pitchFamily="18" charset="-78"/>
                <a:cs typeface="Sakkal Majalla" panose="02000000000000000000" pitchFamily="2" charset="-78"/>
              </a:rPr>
              <a:t> والاتحاد الدولي للاتصالات</a:t>
            </a:r>
            <a:r>
              <a:rPr lang="ar-EG" sz="2800">
                <a:effectLst/>
                <a:latin typeface="Calibri" panose="020f0502020204030204" pitchFamily="34" charset="0"/>
                <a:ea typeface="Traditional Arabic" panose="02020603050405020304" pitchFamily="18" charset="-78"/>
                <a:cs typeface="Sakkal Majalla" panose="02000000000000000000" pitchFamily="2" charset="-78"/>
              </a:rPr>
              <a:t> (</a:t>
            </a:r>
            <a:r>
              <a:rPr lang="en-US" sz="2800">
                <a:effectLst/>
                <a:latin typeface="Calibri" panose="020f0502020204030204" pitchFamily="34" charset="0"/>
                <a:ea typeface="Traditional Arabic" panose="02020603050405020304" pitchFamily="18" charset="-78"/>
                <a:cs typeface="Sakkal Majalla" panose="02000000000000000000" pitchFamily="2" charset="-78"/>
              </a:rPr>
              <a:t>ITU</a:t>
            </a:r>
            <a:r>
              <a:rPr lang="ar-EG" sz="2800">
                <a:effectLst/>
                <a:latin typeface="Calibri" panose="020f0502020204030204" pitchFamily="34" charset="0"/>
                <a:ea typeface="Traditional Arabic" panose="02020603050405020304" pitchFamily="18" charset="-78"/>
                <a:cs typeface="Sakkal Majalla" panose="02000000000000000000" pitchFamily="2" charset="-78"/>
              </a:rPr>
              <a:t>)</a:t>
            </a:r>
            <a:r>
              <a:rPr lang="ar-MA" sz="2800">
                <a:effectLst/>
                <a:latin typeface="Calibri" panose="020f0502020204030204" pitchFamily="34" charset="0"/>
                <a:ea typeface="Traditional Arabic" panose="02020603050405020304" pitchFamily="18" charset="-78"/>
                <a:cs typeface="Sakkal Majalla" panose="02000000000000000000" pitchFamily="2" charset="-78"/>
              </a:rPr>
              <a:t> والمنظمة العالمية للملكية الفكرية </a:t>
            </a:r>
            <a:r>
              <a:rPr lang="ar-EG" sz="2800">
                <a:effectLst/>
                <a:latin typeface="Calibri" panose="020f0502020204030204" pitchFamily="34" charset="0"/>
                <a:ea typeface="Traditional Arabic" panose="02020603050405020304" pitchFamily="18" charset="-78"/>
                <a:cs typeface="Sakkal Majalla" panose="02000000000000000000" pitchFamily="2" charset="-78"/>
              </a:rPr>
              <a:t>(</a:t>
            </a:r>
            <a:r>
              <a:rPr lang="en-US" sz="2800">
                <a:effectLst/>
                <a:latin typeface="Calibri" panose="020f0502020204030204" pitchFamily="34" charset="0"/>
                <a:ea typeface="Traditional Arabic" panose="02020603050405020304" pitchFamily="18" charset="-78"/>
                <a:cs typeface="Sakkal Majalla" panose="02000000000000000000" pitchFamily="2" charset="-78"/>
              </a:rPr>
              <a:t>WIPO</a:t>
            </a:r>
            <a:r>
              <a:rPr lang="ar-EG" sz="2800">
                <a:effectLst/>
                <a:latin typeface="Calibri" panose="020f0502020204030204" pitchFamily="34" charset="0"/>
                <a:ea typeface="Traditional Arabic" panose="02020603050405020304" pitchFamily="18" charset="-78"/>
                <a:cs typeface="Sakkal Majalla" panose="02000000000000000000" pitchFamily="2" charset="-78"/>
              </a:rPr>
              <a:t>) </a:t>
            </a:r>
            <a:r>
              <a:rPr lang="ar-MA" sz="2800">
                <a:effectLst/>
                <a:latin typeface="Calibri" panose="020f0502020204030204" pitchFamily="34" charset="0"/>
                <a:ea typeface="Traditional Arabic" panose="02020603050405020304" pitchFamily="18" charset="-78"/>
                <a:cs typeface="Sakkal Majalla" panose="02000000000000000000" pitchFamily="2" charset="-78"/>
              </a:rPr>
              <a:t>في حزيران/ يونيو 2023، بهدف تعزيز التعاون من </a:t>
            </a:r>
            <a:r>
              <a:rPr lang="ar-MA" sz="2800">
                <a:latin typeface="Calibri" panose="020f0502020204030204" pitchFamily="34" charset="0"/>
                <a:cs typeface="Sakkal Majalla" panose="02000000000000000000" pitchFamily="2" charset="-78"/>
              </a:rPr>
              <a:t>أجل وضع المعايير، وتيسير تبادل المعارف، وتنفيذ نماذج مستدامة للذكاء الاصطناعي من أجل الصحة</a:t>
            </a:r>
            <a:endParaRPr lang="en-US" sz="2800">
              <a:latin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3767753544"/>
      </p:ext>
    </p:extLst>
  </p:cSld>
  <p:clrMapOvr>
    <a:masterClrMapping/>
  </p:clrMapOvr>
  <mc:AlternateContent xmlns:mc="http://schemas.openxmlformats.org/markup-compatibility/2006">
    <mc:Choice xmlns:p14="http://schemas.microsoft.com/office/powerpoint/2010/main" Requires="p14">
      <p:transition advClick="0" p14:dur="0"/>
    </mc:Choice>
    <mc:Fallback>
      <p:transition advClick="0"/>
    </mc:Fallback>
  </mc:AlternateContent>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7B7BCFDA-B3FD-B101-82E4-0574D22D9D48}"/>
              </a:ext>
            </a:extLst>
          </p:cNvPr>
          <p:cNvSpPr>
            <a:spLocks noGrp="1"/>
          </p:cNvSpPr>
          <p:nvPr>
            <p:ph idx="1"/>
          </p:nvPr>
        </p:nvSpPr>
        <p:spPr>
          <a:xfrm>
            <a:off x="240633" y="1219201"/>
            <a:ext cx="11559940" cy="4521200"/>
          </a:xfrm>
        </p:spPr>
        <p:txBody>
          <a:bodyPr>
            <a:normAutofit lnSpcReduction="10000"/>
          </a:bodyPr>
          <a:lstStyle/>
          <a:p>
            <a:pPr marL="0" indent="0" algn="r" rtl="1">
              <a:buNone/>
            </a:pPr>
            <a:r>
              <a:rPr lang="ar-EG" sz="2400" b="1" i="0">
                <a:effectLst/>
                <a:latin typeface="Noto Sans" panose="020b0502040504020204" pitchFamily="34" charset="0"/>
              </a:rPr>
              <a:t>تقدم المنظمة المبادئ التالية أساسا لتنظيم الذكاء الاصطناعي وحوكمته:</a:t>
            </a:r>
            <a:endParaRPr lang="ar-EG" sz="2400" i="0">
              <a:effectLst/>
              <a:latin typeface="Noto Sans" panose="020b0502040504020204" pitchFamily="34" charset="0"/>
            </a:endParaRPr>
          </a:p>
          <a:p>
            <a:pPr marL="342900" indent="-342900" algn="r" rtl="1">
              <a:buFont typeface="+mj-lt"/>
              <a:buAutoNum type="arabicPeriod"/>
            </a:pPr>
            <a:r>
              <a:rPr lang="ar-EG" sz="2400" b="1" i="0">
                <a:effectLst/>
                <a:latin typeface="Noto Sans" panose="020b0502040504020204" pitchFamily="34" charset="0"/>
              </a:rPr>
              <a:t>حماية استقلالية الأفراد</a:t>
            </a:r>
            <a:r>
              <a:rPr lang="ar-EG" sz="2400" i="0">
                <a:effectLst/>
                <a:latin typeface="Noto Sans" panose="020b0502040504020204" pitchFamily="34" charset="0"/>
              </a:rPr>
              <a:t>:</a:t>
            </a:r>
            <a:r>
              <a:rPr lang="en-US" sz="2400" i="0">
                <a:effectLst/>
                <a:latin typeface="Noto Sans" panose="020b0502040504020204" pitchFamily="34" charset="0"/>
              </a:rPr>
              <a:t>}</a:t>
            </a:r>
            <a:r>
              <a:rPr lang="ar-EG" sz="2400">
                <a:solidFill>
                  <a:srgbClr val="FF0000"/>
                </a:solidFill>
                <a:latin typeface="Noto Sans" panose="020b0502040504020204" pitchFamily="34" charset="0"/>
              </a:rPr>
              <a:t>هذا المبدأ يعني بحفظ النفس والمال</a:t>
            </a:r>
            <a:r>
              <a:rPr lang="en-US" sz="2400">
                <a:latin typeface="Noto Sans" panose="020b0502040504020204" pitchFamily="34" charset="0"/>
              </a:rPr>
              <a:t>{</a:t>
            </a:r>
            <a:endParaRPr lang="en-US" sz="2400" i="0">
              <a:effectLst/>
              <a:latin typeface="Noto Sans" panose="020b0502040504020204" pitchFamily="34" charset="0"/>
            </a:endParaRPr>
          </a:p>
          <a:p>
            <a:pPr marL="800100" lvl="1" indent="-342900" algn="r" rtl="1">
              <a:buFont typeface="+mj-lt"/>
              <a:buAutoNum type="arabicPeriod"/>
            </a:pPr>
            <a:r>
              <a:rPr lang="ar-EG" sz="2000" b="1" i="0">
                <a:effectLst/>
                <a:latin typeface="Noto Sans" panose="020b0502040504020204" pitchFamily="34" charset="0"/>
              </a:rPr>
              <a:t>يظل الأفراد متحكمين </a:t>
            </a:r>
            <a:r>
              <a:rPr lang="ar-EG" sz="2000" i="0">
                <a:effectLst/>
                <a:latin typeface="Noto Sans" panose="020b0502040504020204" pitchFamily="34" charset="0"/>
              </a:rPr>
              <a:t>في نظم الرعاية الصحية والقرارات الطبية</a:t>
            </a:r>
            <a:endParaRPr lang="en-US" sz="2000" i="0">
              <a:effectLst/>
              <a:latin typeface="Noto Sans" panose="020b0502040504020204" pitchFamily="34" charset="0"/>
            </a:endParaRPr>
          </a:p>
          <a:p>
            <a:pPr marL="800100" lvl="1" indent="-342900" algn="r" rtl="1">
              <a:buFont typeface="+mj-lt"/>
              <a:buAutoNum type="arabicPeriod"/>
            </a:pPr>
            <a:r>
              <a:rPr lang="ar-EG" sz="2000" i="0">
                <a:effectLst/>
                <a:latin typeface="Noto Sans" panose="020b0502040504020204" pitchFamily="34" charset="0"/>
              </a:rPr>
              <a:t>حماية </a:t>
            </a:r>
            <a:r>
              <a:rPr lang="ar-EG" sz="2000" b="1" i="0">
                <a:effectLst/>
                <a:latin typeface="Noto Sans" panose="020b0502040504020204" pitchFamily="34" charset="0"/>
              </a:rPr>
              <a:t>الخصوصية والسرية</a:t>
            </a:r>
            <a:endParaRPr lang="en-US" sz="2000" b="1">
              <a:latin typeface="Noto Sans" panose="020b0502040504020204" pitchFamily="34" charset="0"/>
            </a:endParaRPr>
          </a:p>
          <a:p>
            <a:pPr marL="800100" lvl="1" indent="-342900" algn="r" rtl="1">
              <a:buFont typeface="+mj-lt"/>
              <a:buAutoNum type="arabicPeriod"/>
            </a:pPr>
            <a:r>
              <a:rPr lang="ar-EG" sz="2000" i="0">
                <a:effectLst/>
                <a:latin typeface="Noto Sans" panose="020b0502040504020204" pitchFamily="34" charset="0"/>
              </a:rPr>
              <a:t>يعطي المرضى </a:t>
            </a:r>
            <a:r>
              <a:rPr lang="ar-EG" sz="2000" b="1" i="0">
                <a:effectLst/>
                <a:latin typeface="Noto Sans" panose="020b0502040504020204" pitchFamily="34" charset="0"/>
              </a:rPr>
              <a:t>موافقة سليمة ومستنيرة </a:t>
            </a:r>
            <a:r>
              <a:rPr lang="ar-EG" sz="2000" i="0">
                <a:effectLst/>
                <a:latin typeface="Noto Sans" panose="020b0502040504020204" pitchFamily="34" charset="0"/>
              </a:rPr>
              <a:t>عبر الأطر القانونية المناسبة لحماية البيانات.</a:t>
            </a:r>
          </a:p>
          <a:p>
            <a:pPr marL="342900" indent="-342900" algn="r" rtl="1">
              <a:buFont typeface="+mj-lt"/>
              <a:buAutoNum type="arabicPeriod"/>
            </a:pPr>
            <a:r>
              <a:rPr lang="ar-EG" sz="2400" b="1" i="0">
                <a:effectLst/>
                <a:latin typeface="Noto Sans" panose="020b0502040504020204" pitchFamily="34" charset="0"/>
              </a:rPr>
              <a:t>تعزيز رفاه الأفراد وأمانهم والمصلحة العامة</a:t>
            </a:r>
            <a:r>
              <a:rPr lang="en-US" sz="2400" b="1" i="0">
                <a:effectLst/>
                <a:latin typeface="Noto Sans" panose="020b0502040504020204" pitchFamily="34" charset="0"/>
              </a:rPr>
              <a:t> </a:t>
            </a:r>
            <a:r>
              <a:rPr lang="ar-EG" sz="2400" b="1" i="0">
                <a:effectLst/>
                <a:latin typeface="Noto Sans" panose="020b0502040504020204" pitchFamily="34" charset="0"/>
              </a:rPr>
              <a:t> </a:t>
            </a:r>
            <a:r>
              <a:rPr lang="en-US" sz="2400" i="0">
                <a:effectLst/>
                <a:latin typeface="Noto Sans" panose="020b0502040504020204" pitchFamily="34" charset="0"/>
              </a:rPr>
              <a:t>}</a:t>
            </a:r>
            <a:r>
              <a:rPr lang="ar-EG" sz="2400">
                <a:solidFill>
                  <a:srgbClr val="FF0000"/>
                </a:solidFill>
                <a:latin typeface="Noto Sans" panose="020b0502040504020204" pitchFamily="34" charset="0"/>
              </a:rPr>
              <a:t>هذا المبدأ يعني بحفظ النفس</a:t>
            </a:r>
            <a:r>
              <a:rPr lang="en-US" sz="2400">
                <a:latin typeface="Noto Sans" panose="020b0502040504020204" pitchFamily="34" charset="0"/>
              </a:rPr>
              <a:t>{</a:t>
            </a:r>
            <a:endParaRPr lang="en-US" sz="2400" b="1" i="0">
              <a:effectLst/>
              <a:latin typeface="Noto Sans" panose="020b0502040504020204" pitchFamily="34" charset="0"/>
            </a:endParaRPr>
          </a:p>
          <a:p>
            <a:pPr marL="800100" lvl="1" indent="-342900" algn="r" rtl="1">
              <a:buFont typeface="+mj-lt"/>
              <a:buAutoNum type="arabicPeriod"/>
            </a:pPr>
            <a:r>
              <a:rPr lang="ar-EG" sz="2000" i="0">
                <a:effectLst/>
                <a:latin typeface="Noto Sans" panose="020b0502040504020204" pitchFamily="34" charset="0"/>
              </a:rPr>
              <a:t>يستوفي مصممو تكنولوجيات الذكاء الاصطناعي المتطلبات التنظيمية الخاصة بالأمان والدقة والكفاءة فيما يتعلق بحالات الاستخدام ودواعي الاستعمال المحددة تحديدا دقيقا. ويجب إتاحة تدابير لمراقبة الجودة في الممارسة العملية وتحسين الجودة في استخدام الذكاء الاصطناعي.</a:t>
            </a:r>
          </a:p>
          <a:p>
            <a:pPr marL="342900" indent="-342900" algn="r" rtl="1">
              <a:buFont typeface="+mj-lt"/>
              <a:buAutoNum type="arabicPeriod"/>
            </a:pPr>
            <a:r>
              <a:rPr lang="ar-EG" sz="2400" b="1" i="0">
                <a:effectLst/>
                <a:latin typeface="Noto Sans" panose="020b0502040504020204" pitchFamily="34" charset="0"/>
              </a:rPr>
              <a:t>ضمان الشفافية وعدم الاستعصاء على الفهم البشري والوضوح </a:t>
            </a:r>
            <a:r>
              <a:rPr lang="en-US" sz="2400" i="0">
                <a:effectLst/>
                <a:latin typeface="Noto Sans" panose="020b0502040504020204" pitchFamily="34" charset="0"/>
              </a:rPr>
              <a:t>}</a:t>
            </a:r>
            <a:r>
              <a:rPr lang="ar-EG" sz="2400">
                <a:solidFill>
                  <a:srgbClr val="FF0000"/>
                </a:solidFill>
                <a:latin typeface="Noto Sans" panose="020b0502040504020204" pitchFamily="34" charset="0"/>
              </a:rPr>
              <a:t>هذا المبدأ يعني بحفظ العقل لاختيار ما يصلح</a:t>
            </a:r>
            <a:r>
              <a:rPr lang="en-US" sz="2400">
                <a:latin typeface="Noto Sans" panose="020b0502040504020204" pitchFamily="34" charset="0"/>
              </a:rPr>
              <a:t>{</a:t>
            </a:r>
            <a:endParaRPr lang="ar-EG" sz="2400" b="1" i="0">
              <a:effectLst/>
              <a:latin typeface="Noto Sans" panose="020b0502040504020204" pitchFamily="34" charset="0"/>
            </a:endParaRPr>
          </a:p>
          <a:p>
            <a:pPr marL="0" indent="0" algn="r" rtl="1">
              <a:buNone/>
            </a:pPr>
            <a:r>
              <a:rPr lang="ar-EG" sz="2400" i="0">
                <a:effectLst/>
                <a:latin typeface="Noto Sans" panose="020b0502040504020204" pitchFamily="34" charset="0"/>
              </a:rPr>
              <a:t>تقتضي الشفافية نشر أو توثيق معلومات كافية قبل تصميم تكنولوجيا للذكاء الاصطناعي أو نشرها. ويجب أن تكون هذه المعلومات متاحة بسهولة وأن تيسر إجراء مشاورات ومناقشات عامة هادفة عن الكيفية التي صممت بها التكنولوجيا وكيف ينبغي أو لا ينبغي أن تستخدم.</a:t>
            </a:r>
          </a:p>
        </p:txBody>
      </p:sp>
      <p:sp>
        <p:nvSpPr>
          <p:cNvPr id="5" name="TextBox 4">
            <a:extLst>
              <a:ext uri="{FF2B5EF4-FFF2-40B4-BE49-F238E27FC236}">
                <a16:creationId xmlns:a16="http://schemas.microsoft.com/office/drawing/2014/main" id="{107152E1-E7DA-4029-BBDC-713B6D4623CB}"/>
              </a:ext>
            </a:extLst>
          </p:cNvPr>
          <p:cNvSpPr txBox="1"/>
          <p:nvPr/>
        </p:nvSpPr>
        <p:spPr>
          <a:xfrm>
            <a:off x="620885" y="519059"/>
            <a:ext cx="10799436" cy="608062"/>
          </a:xfrm>
          <a:prstGeom prst="rect">
            <a:avLst/>
          </a:prstGeom>
          <a:noFill/>
        </p:spPr>
        <p:txBody>
          <a:bodyPr wrap="square">
            <a:spAutoFit/>
          </a:bodyPr>
          <a:lstStyle/>
          <a:p>
            <a:pPr algn="ctr" rtl="1"/>
            <a:r>
              <a:rPr lang="ar-EG" sz="3200" b="1" i="0">
                <a:effectLst/>
                <a:latin typeface="Noto Sans" panose="020b0502040504020204" pitchFamily="34" charset="0"/>
              </a:rPr>
              <a:t>ستة مبادئ لضمان خدمة الذكاء الاصطناعي للمصلحة العامة في جميع البلدان</a:t>
            </a:r>
            <a:endParaRPr lang="ar-EG" sz="3200" b="1" i="0">
              <a:solidFill>
                <a:srgbClr val="3C4245"/>
              </a:solidFill>
              <a:effectLst/>
              <a:latin typeface="Noto Sans" panose="020b0502040504020204" pitchFamily="34" charset="0"/>
            </a:endParaRPr>
          </a:p>
        </p:txBody>
      </p:sp>
      <p:sp>
        <p:nvSpPr>
          <p:cNvPr id="7" name="TextBox 6">
            <a:extLst>
              <a:ext uri="{FF2B5EF4-FFF2-40B4-BE49-F238E27FC236}">
                <a16:creationId xmlns:a16="http://schemas.microsoft.com/office/drawing/2014/main" id="{484E3101-4BB9-F0AA-A965-093B9F46EF17}"/>
              </a:ext>
            </a:extLst>
          </p:cNvPr>
          <p:cNvSpPr txBox="1"/>
          <p:nvPr/>
        </p:nvSpPr>
        <p:spPr>
          <a:xfrm>
            <a:off x="497840" y="6045200"/>
            <a:ext cx="9296400" cy="461665"/>
          </a:xfrm>
          <a:prstGeom prst="rect">
            <a:avLst/>
          </a:prstGeom>
          <a:noFill/>
        </p:spPr>
        <p:txBody>
          <a:bodyPr wrap="square">
            <a:spAutoFit/>
          </a:bodyPr>
          <a:lstStyle/>
          <a:p>
            <a:r>
              <a:rPr lang="en-US" sz="1200">
                <a:hlinkClick r:id="rId2"/>
              </a:rPr>
              <a:t>https://www.who.int/ar/news/item/18-11-1442-who-issues-first-global-report-on-ai-in-health-and-six-guiding-principles-for-its-design-and-use</a:t>
            </a:r>
            <a:endParaRPr lang="en-US" sz="1200"/>
          </a:p>
          <a:p>
            <a:endParaRPr lang="en-US" sz="1200"/>
          </a:p>
        </p:txBody>
      </p:sp>
    </p:spTree>
    <p:extLst>
      <p:ext uri="{BB962C8B-B14F-4D97-AF65-F5344CB8AC3E}">
        <p14:creationId xmlns:p14="http://schemas.microsoft.com/office/powerpoint/2010/main" val="1721036248"/>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7B7BCFDA-B3FD-B101-82E4-0574D22D9D48}"/>
              </a:ext>
            </a:extLst>
          </p:cNvPr>
          <p:cNvSpPr>
            <a:spLocks noGrp="1"/>
          </p:cNvSpPr>
          <p:nvPr>
            <p:ph idx="1"/>
          </p:nvPr>
        </p:nvSpPr>
        <p:spPr>
          <a:xfrm>
            <a:off x="240633" y="1320801"/>
            <a:ext cx="11559940" cy="4622800"/>
          </a:xfrm>
        </p:spPr>
        <p:txBody>
          <a:bodyPr>
            <a:normAutofit/>
          </a:bodyPr>
          <a:lstStyle/>
          <a:p>
            <a:pPr marL="342900" indent="-342900" algn="r" rtl="1">
              <a:buFont typeface="+mj-lt"/>
              <a:buAutoNum type="arabicPeriod" startAt="4"/>
            </a:pPr>
            <a:r>
              <a:rPr lang="ar-EG" sz="2400" b="1" i="0">
                <a:effectLst/>
                <a:latin typeface="Noto Sans" panose="020b0502040504020204" pitchFamily="34" charset="0"/>
              </a:rPr>
              <a:t>تعزيز المسؤولية والمساءلة </a:t>
            </a:r>
            <a:r>
              <a:rPr lang="en-US" sz="2400" i="0">
                <a:effectLst/>
                <a:latin typeface="Noto Sans" panose="020b0502040504020204" pitchFamily="34" charset="0"/>
              </a:rPr>
              <a:t>}</a:t>
            </a:r>
            <a:r>
              <a:rPr lang="ar-EG" sz="2400">
                <a:solidFill>
                  <a:srgbClr val="FF0000"/>
                </a:solidFill>
                <a:latin typeface="Noto Sans" panose="020b0502040504020204" pitchFamily="34" charset="0"/>
              </a:rPr>
              <a:t>هذا المبدأ يعني بحفظ المال والنفس بالسماح بمسائلة القرارات الخاطئة</a:t>
            </a:r>
            <a:r>
              <a:rPr lang="en-US" sz="2400">
                <a:latin typeface="Noto Sans" panose="020b0502040504020204" pitchFamily="34" charset="0"/>
              </a:rPr>
              <a:t>{</a:t>
            </a:r>
            <a:endParaRPr lang="en-US" sz="2400" i="0">
              <a:effectLst/>
              <a:latin typeface="Noto Sans" panose="020b0502040504020204" pitchFamily="34" charset="0"/>
            </a:endParaRPr>
          </a:p>
          <a:p>
            <a:pPr marL="914400" lvl="1" indent="-457200" algn="r" rtl="1">
              <a:buFont typeface="+mj-lt"/>
              <a:buAutoNum type="arabicPeriod"/>
            </a:pPr>
            <a:r>
              <a:rPr lang="ar-EG" sz="2000">
                <a:latin typeface="Noto Sans" panose="020b0502040504020204" pitchFamily="34" charset="0"/>
              </a:rPr>
              <a:t>من مسؤولية الجهات المعنية أن تكفل استخدام هذه التكنولوجيات وفقا لشروط مناسبة من قبل أشخاص مدربين تدريبا مناسبا</a:t>
            </a:r>
            <a:endParaRPr lang="en-US" sz="2000">
              <a:latin typeface="Noto Sans" panose="020b0502040504020204" pitchFamily="34" charset="0"/>
            </a:endParaRPr>
          </a:p>
          <a:p>
            <a:pPr marL="914400" lvl="1" indent="-457200" algn="r" rtl="1">
              <a:buFont typeface="+mj-lt"/>
              <a:buAutoNum type="arabicPeriod"/>
            </a:pPr>
            <a:r>
              <a:rPr lang="ar-EG" sz="2000">
                <a:latin typeface="Noto Sans" panose="020b0502040504020204" pitchFamily="34" charset="0"/>
              </a:rPr>
              <a:t>ينبغي أن تتاح آليات فعالة لطرح الأسئلة والانتصاف للأفراد والمجموعات التي تأثرت سلبا بقرارات اتخذت استنادا إلى خوارزميات.</a:t>
            </a:r>
          </a:p>
          <a:p>
            <a:pPr marL="342900" indent="-342900" algn="r" rtl="1">
              <a:buFont typeface="+mj-lt"/>
              <a:buAutoNum type="arabicPeriod" startAt="4"/>
            </a:pPr>
            <a:r>
              <a:rPr lang="ar-EG" sz="2400" b="1" i="0">
                <a:effectLst/>
                <a:latin typeface="Noto Sans" panose="020b0502040504020204" pitchFamily="34" charset="0"/>
              </a:rPr>
              <a:t>ضمان إشراك الجميع والإنصاف </a:t>
            </a:r>
            <a:r>
              <a:rPr lang="en-US" sz="2400" i="0">
                <a:effectLst/>
                <a:latin typeface="Noto Sans" panose="020b0502040504020204" pitchFamily="34" charset="0"/>
              </a:rPr>
              <a:t>}</a:t>
            </a:r>
            <a:r>
              <a:rPr lang="ar-EG" sz="2400">
                <a:solidFill>
                  <a:srgbClr val="FF0000"/>
                </a:solidFill>
                <a:latin typeface="Noto Sans" panose="020b0502040504020204" pitchFamily="34" charset="0"/>
              </a:rPr>
              <a:t>هذا المبدأ يعني بحفظ الدين والمسواة بين البشر</a:t>
            </a:r>
            <a:r>
              <a:rPr lang="en-US" sz="2400">
                <a:latin typeface="Noto Sans" panose="020b0502040504020204" pitchFamily="34" charset="0"/>
              </a:rPr>
              <a:t>{</a:t>
            </a:r>
            <a:endParaRPr lang="en-US" sz="2400" b="1" i="0">
              <a:effectLst/>
              <a:latin typeface="Noto Sans" panose="020b0502040504020204" pitchFamily="34" charset="0"/>
            </a:endParaRPr>
          </a:p>
          <a:p>
            <a:pPr marL="914400" lvl="1" indent="-457200" algn="r" rtl="1">
              <a:buFont typeface="+mj-lt"/>
              <a:buAutoNum type="arabicPeriod"/>
            </a:pPr>
            <a:r>
              <a:rPr lang="ar-EG" sz="2000" i="0">
                <a:effectLst/>
                <a:latin typeface="Noto Sans" panose="020b0502040504020204" pitchFamily="34" charset="0"/>
              </a:rPr>
              <a:t>يقتضي إشراك الجميع في تصميم الذكاء الاصطناعي المخصص للصحة بحيث يشجع على استخدامه والاستفادة منه على أوسع نطاق ممكن، بصرف النظر عن العمر، أو الجنس، أو النوع الاجتماعي، أو الدخل، أو العرق، أو الاثنية، أو الميل الجنسي، أو القدرة أو سائر المواصفات المحمية بموجب قوانين حقوق الإنسان.</a:t>
            </a:r>
          </a:p>
          <a:p>
            <a:pPr marL="342900" indent="-342900" algn="r" rtl="1">
              <a:buFont typeface="+mj-lt"/>
              <a:buAutoNum type="arabicPeriod" startAt="4"/>
            </a:pPr>
            <a:r>
              <a:rPr lang="ar-EG" sz="2400" b="1" i="0">
                <a:effectLst/>
                <a:latin typeface="Noto Sans" panose="020b0502040504020204" pitchFamily="34" charset="0"/>
              </a:rPr>
              <a:t>تشجيع ذكاء اصطناعي مستجيب ومستدام </a:t>
            </a:r>
            <a:r>
              <a:rPr lang="en-US" sz="2400" i="0">
                <a:effectLst/>
                <a:latin typeface="Noto Sans" panose="020b0502040504020204" pitchFamily="34" charset="0"/>
              </a:rPr>
              <a:t>}</a:t>
            </a:r>
            <a:r>
              <a:rPr lang="ar-EG" sz="2400">
                <a:solidFill>
                  <a:srgbClr val="FF0000"/>
                </a:solidFill>
                <a:latin typeface="Noto Sans" panose="020b0502040504020204" pitchFamily="34" charset="0"/>
              </a:rPr>
              <a:t>هذا المبدأ يعني بحفظ النفس ومنع الضرر علي البيئة</a:t>
            </a:r>
            <a:r>
              <a:rPr lang="en-US" sz="2400">
                <a:latin typeface="Noto Sans" panose="020b0502040504020204" pitchFamily="34" charset="0"/>
              </a:rPr>
              <a:t>{</a:t>
            </a:r>
            <a:endParaRPr lang="ar-EG" sz="2400" b="1" i="0">
              <a:effectLst/>
              <a:latin typeface="Noto Sans" panose="020b0502040504020204" pitchFamily="34" charset="0"/>
            </a:endParaRPr>
          </a:p>
          <a:p>
            <a:pPr marL="914400" lvl="1" indent="-457200" algn="r" rtl="1">
              <a:buFont typeface="+mj-lt"/>
              <a:buAutoNum type="arabicPeriod"/>
            </a:pPr>
            <a:r>
              <a:rPr lang="ar-EG" sz="2000" i="0">
                <a:effectLst/>
                <a:latin typeface="Noto Sans" panose="020b0502040504020204" pitchFamily="34" charset="0"/>
              </a:rPr>
              <a:t>ينبغي للمصممين والمطورين والمستخدمين أن يواظبوا على </a:t>
            </a:r>
            <a:r>
              <a:rPr lang="ar-EG" sz="2000" b="1" i="0">
                <a:effectLst/>
                <a:latin typeface="Noto Sans" panose="020b0502040504020204" pitchFamily="34" charset="0"/>
              </a:rPr>
              <a:t>تقييم تطبيقات الذكاء الاصطناعي بشفافية </a:t>
            </a:r>
            <a:r>
              <a:rPr lang="ar-EG" sz="2000" i="0">
                <a:effectLst/>
                <a:latin typeface="Noto Sans" panose="020b0502040504020204" pitchFamily="34" charset="0"/>
              </a:rPr>
              <a:t>خلال استعمالها الفعلي</a:t>
            </a:r>
          </a:p>
          <a:p>
            <a:pPr marL="914400" lvl="1" indent="-457200" algn="r" rtl="1">
              <a:buFont typeface="+mj-lt"/>
              <a:buAutoNum type="arabicPeriod"/>
            </a:pPr>
            <a:r>
              <a:rPr lang="ar-EG" sz="2000" i="0">
                <a:effectLst/>
                <a:latin typeface="Noto Sans" panose="020b0502040504020204" pitchFamily="34" charset="0"/>
              </a:rPr>
              <a:t>تحديد ما إذا كان الذكاء الاصطناعي يستجيب على نحو كاف ومناسب للتوقعات والمتطلبات</a:t>
            </a:r>
          </a:p>
          <a:p>
            <a:pPr marL="914400" lvl="1" indent="-457200" algn="r" rtl="1">
              <a:buFont typeface="+mj-lt"/>
              <a:buAutoNum type="arabicPeriod"/>
            </a:pPr>
            <a:r>
              <a:rPr lang="ar-EG" sz="2000" i="0">
                <a:effectLst/>
                <a:latin typeface="Noto Sans" panose="020b0502040504020204" pitchFamily="34" charset="0"/>
              </a:rPr>
              <a:t>تُصمّم نظم الذكاء الاصطناعي على نحو يكفل التقليل إلى الحد الأدنى من تأثيراتها البيئية ويزيد من كفاءة استخدام الطاقة</a:t>
            </a:r>
          </a:p>
          <a:p>
            <a:pPr marL="914400" lvl="1" indent="-457200" algn="r" rtl="1">
              <a:buFont typeface="+mj-lt"/>
              <a:buAutoNum type="arabicPeriod"/>
            </a:pPr>
            <a:r>
              <a:rPr lang="ar-EG" sz="2000" i="0">
                <a:effectLst/>
                <a:latin typeface="Noto Sans" panose="020b0502040504020204" pitchFamily="34" charset="0"/>
              </a:rPr>
              <a:t>تعالج الحكومات والشركات حالات التغيير الجذري المتوقعة في مكان العمل، بسبل منها تدريب العاملين في مجال الرعاية الصحية للتكيف مع استخدام نظم الذكاء الاصطناعي، وأن تتحسب لاحتمال فقدان مناصب عمل بسبب اللجوء إلى النظم المأتمتة.</a:t>
            </a:r>
          </a:p>
        </p:txBody>
      </p:sp>
      <p:sp>
        <p:nvSpPr>
          <p:cNvPr id="7" name="TextBox 6">
            <a:extLst>
              <a:ext uri="{FF2B5EF4-FFF2-40B4-BE49-F238E27FC236}">
                <a16:creationId xmlns:a16="http://schemas.microsoft.com/office/drawing/2014/main" id="{484E3101-4BB9-F0AA-A965-093B9F46EF17}"/>
              </a:ext>
            </a:extLst>
          </p:cNvPr>
          <p:cNvSpPr txBox="1"/>
          <p:nvPr/>
        </p:nvSpPr>
        <p:spPr>
          <a:xfrm>
            <a:off x="497840" y="6045200"/>
            <a:ext cx="9296400" cy="461665"/>
          </a:xfrm>
          <a:prstGeom prst="rect">
            <a:avLst/>
          </a:prstGeom>
          <a:noFill/>
        </p:spPr>
        <p:txBody>
          <a:bodyPr wrap="square">
            <a:spAutoFit/>
          </a:bodyPr>
          <a:lstStyle/>
          <a:p>
            <a:r>
              <a:rPr lang="en-US" sz="1200">
                <a:hlinkClick r:id="rId2"/>
              </a:rPr>
              <a:t>https://www.who.int/ar/news/item/18-11-1442-who-issues-first-global-report-on-ai-in-health-and-six-guiding-principles-for-its-design-and-use</a:t>
            </a:r>
            <a:endParaRPr lang="en-US" sz="1200"/>
          </a:p>
          <a:p>
            <a:endParaRPr lang="en-US" sz="1200"/>
          </a:p>
        </p:txBody>
      </p:sp>
      <p:sp>
        <p:nvSpPr>
          <p:cNvPr id="2" name="TextBox 1">
            <a:extLst>
              <a:ext uri="{FF2B5EF4-FFF2-40B4-BE49-F238E27FC236}">
                <a16:creationId xmlns:a16="http://schemas.microsoft.com/office/drawing/2014/main" id="{59E731E6-E6E6-9F13-3D1B-BF93AB00E00B}"/>
              </a:ext>
            </a:extLst>
          </p:cNvPr>
          <p:cNvSpPr txBox="1"/>
          <p:nvPr/>
        </p:nvSpPr>
        <p:spPr>
          <a:xfrm>
            <a:off x="620885" y="519059"/>
            <a:ext cx="10799436" cy="608062"/>
          </a:xfrm>
          <a:prstGeom prst="rect">
            <a:avLst/>
          </a:prstGeom>
          <a:noFill/>
        </p:spPr>
        <p:txBody>
          <a:bodyPr wrap="square">
            <a:spAutoFit/>
          </a:bodyPr>
          <a:lstStyle/>
          <a:p>
            <a:pPr algn="ctr" rtl="1"/>
            <a:r>
              <a:rPr lang="ar-EG" sz="3200" b="1" i="0">
                <a:effectLst/>
                <a:latin typeface="Noto Sans" panose="020b0502040504020204" pitchFamily="34" charset="0"/>
              </a:rPr>
              <a:t>ستة مبادئ لضمان خدمة الذكاء الاصطناعي للمصلحة العامة في جميع البلدان</a:t>
            </a:r>
            <a:endParaRPr lang="ar-EG" sz="3200" b="1" i="0">
              <a:solidFill>
                <a:srgbClr val="3C4245"/>
              </a:solidFill>
              <a:effectLst/>
              <a:latin typeface="Noto Sans" panose="020b0502040504020204" pitchFamily="34" charset="0"/>
            </a:endParaRPr>
          </a:p>
        </p:txBody>
      </p:sp>
    </p:spTree>
    <p:extLst>
      <p:ext uri="{BB962C8B-B14F-4D97-AF65-F5344CB8AC3E}">
        <p14:creationId xmlns:p14="http://schemas.microsoft.com/office/powerpoint/2010/main" val="1751951079"/>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8D4F55D0-F9CB-4572-9695-FB02042F35DA}" type="slidenum">
              <a:rPr lang="en-US" smtClean="0"/>
              <a:t>24</a:t>
            </a:fld>
            <a:endParaRPr lang="en-US"/>
          </a:p>
        </p:txBody>
      </p:sp>
      <p:pic>
        <p:nvPicPr>
          <p:cNvPr id="1027" name="Picture 3" descr="C:\Users\nourm\AppData\Local\Microsoft\Windows\Temporary Internet Files\Content.IE5\XTGF3RB6\Question_Mark_Icon[1].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3853" y="4560697"/>
            <a:ext cx="1431255" cy="14312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nourm\AppData\Local\Microsoft\Windows\Temporary Internet Files\Content.IE5\ZWO5GOT0\thank-you[1].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63643" y="4431587"/>
            <a:ext cx="2222993" cy="1689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23027" y="5122436"/>
            <a:ext cx="1391663" cy="307777"/>
          </a:xfrm>
          <a:prstGeom prst="rect">
            <a:avLst/>
          </a:prstGeom>
        </p:spPr>
        <p:txBody>
          <a:bodyPr wrap="none">
            <a:spAutoFit/>
          </a:bodyPr>
          <a:lstStyle/>
          <a:p>
            <a:pPr algn="ctr"/>
            <a:r>
              <a:rPr lang="en-US" sz="1400">
                <a:hlinkClick r:id="rId4"/>
              </a:rPr>
              <a:t>nourm@who.int</a:t>
            </a:r>
            <a:endParaRPr lang="en-US" sz="1400"/>
          </a:p>
        </p:txBody>
      </p:sp>
      <p:sp>
        <p:nvSpPr>
          <p:cNvPr id="5" name="Date Placeholder 4"/>
          <p:cNvSpPr>
            <a:spLocks noGrp="1"/>
          </p:cNvSpPr>
          <p:nvPr>
            <p:ph type="dt" sz="half" idx="10"/>
          </p:nvPr>
        </p:nvSpPr>
        <p:spPr/>
        <p:txBody>
          <a:bodyPr/>
          <a:lstStyle/>
          <a:p>
            <a:fld id="{4845E33E-E45A-4CA4-8D18-B056050F03FB}" type="datetime3">
              <a:rPr lang="en-GB" smtClean="0"/>
              <a:t>05 February 2024</a:t>
            </a:fld>
            <a:endParaRPr lang="en-GB"/>
          </a:p>
        </p:txBody>
      </p:sp>
      <p:sp>
        <p:nvSpPr>
          <p:cNvPr id="6" name="Footer Placeholder 5"/>
          <p:cNvSpPr>
            <a:spLocks noGrp="1"/>
          </p:cNvSpPr>
          <p:nvPr>
            <p:ph type="ftr" sz="quarter" idx="11"/>
          </p:nvPr>
        </p:nvSpPr>
        <p:spPr>
          <a:xfrm>
            <a:off x="2979420" y="4665663"/>
            <a:ext cx="3185160" cy="273844"/>
          </a:xfrm>
        </p:spPr>
        <p:txBody>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GB"/>
          </a:p>
        </p:txBody>
      </p:sp>
      <p:sp>
        <p:nvSpPr>
          <p:cNvPr id="10" name="TextBox 9">
            <a:extLst>
              <a:ext uri="{FF2B5EF4-FFF2-40B4-BE49-F238E27FC236}">
                <a16:creationId xmlns:a16="http://schemas.microsoft.com/office/drawing/2014/main" id="{4E62B590-4B6D-13D4-F980-7541B21E2072}"/>
              </a:ext>
            </a:extLst>
          </p:cNvPr>
          <p:cNvSpPr txBox="1"/>
          <p:nvPr/>
        </p:nvSpPr>
        <p:spPr>
          <a:xfrm>
            <a:off x="838200" y="1574447"/>
            <a:ext cx="10246360" cy="1077218"/>
          </a:xfrm>
          <a:prstGeom prst="rect">
            <a:avLst/>
          </a:prstGeom>
          <a:noFill/>
        </p:spPr>
        <p:txBody>
          <a:bodyPr wrap="square">
            <a:spAutoFit/>
          </a:bodyPr>
          <a:lstStyle/>
          <a:p>
            <a:pPr algn="ctr" rtl="1"/>
            <a:r>
              <a:rPr lang="ar-EG" sz="3200" b="1" i="0">
                <a:solidFill>
                  <a:srgbClr val="535353"/>
                </a:solidFill>
                <a:effectLst/>
                <a:latin typeface="hafs"/>
              </a:rPr>
              <a:t> "</a:t>
            </a:r>
            <a:r>
              <a:rPr lang="ar-EG" sz="3200" b="1" i="0">
                <a:solidFill>
                  <a:srgbClr val="468847"/>
                </a:solidFill>
                <a:effectLst/>
                <a:latin typeface="hafs"/>
              </a:rPr>
              <a:t>فَأَقِمْ وَجْهَكَ لِلدِّينِ حَنِيفًا ۚ فِطْرَتَ اللَّهِ الَّتِي فَطَرَ النَّاسَ عَلَيْهَا ۚ لَا تَبْدِيلَ لِخَلْقِ اللَّهِ ۚ ذ</a:t>
            </a:r>
            <a:r>
              <a:rPr lang="ar-EG" sz="3200" b="1" i="0">
                <a:solidFill>
                  <a:srgbClr val="468847"/>
                </a:solidFill>
                <a:effectLst/>
                <a:highlight>
                  <a:srgbClr val="FFFF00"/>
                </a:highlight>
                <a:latin typeface="hafs"/>
              </a:rPr>
              <a:t>َٰلِكَ الدِّينُ الْقَيِّمُ</a:t>
            </a:r>
            <a:r>
              <a:rPr lang="ar-EG" sz="3200" b="1" i="0">
                <a:solidFill>
                  <a:srgbClr val="468847"/>
                </a:solidFill>
                <a:effectLst/>
                <a:latin typeface="hafs"/>
              </a:rPr>
              <a:t> وَلَٰكِنَّ أَكْثَرَ النَّاسِ لَا يَعْلَمُونَ" (30) الروم</a:t>
            </a:r>
            <a:endParaRPr lang="en-US" sz="3200"/>
          </a:p>
        </p:txBody>
      </p:sp>
      <p:sp>
        <p:nvSpPr>
          <p:cNvPr id="16" name="TextBox 15">
            <a:extLst>
              <a:ext uri="{FF2B5EF4-FFF2-40B4-BE49-F238E27FC236}">
                <a16:creationId xmlns:a16="http://schemas.microsoft.com/office/drawing/2014/main" id="{BF96CBED-E30D-6867-F0BF-B9A133EA16D1}"/>
              </a:ext>
            </a:extLst>
          </p:cNvPr>
          <p:cNvSpPr txBox="1"/>
          <p:nvPr/>
        </p:nvSpPr>
        <p:spPr>
          <a:xfrm>
            <a:off x="838200" y="2767876"/>
            <a:ext cx="10246360" cy="1384995"/>
          </a:xfrm>
          <a:prstGeom prst="rect">
            <a:avLst/>
          </a:prstGeom>
          <a:noFill/>
        </p:spPr>
        <p:txBody>
          <a:bodyPr wrap="square">
            <a:spAutoFit/>
          </a:bodyPr>
          <a:lstStyle/>
          <a:p>
            <a:pPr algn="ctr"/>
            <a:r>
              <a:rPr lang="en-US" sz="2800" b="1" i="0">
                <a:solidFill>
                  <a:srgbClr val="006837"/>
                </a:solidFill>
                <a:effectLst/>
                <a:latin typeface="uthmanic"/>
              </a:rPr>
              <a:t>So set your face upright towards the religion. God created what He created people. There is no altering of God’s creation. </a:t>
            </a:r>
            <a:r>
              <a:rPr lang="en-US" sz="2800" b="1" i="0">
                <a:solidFill>
                  <a:srgbClr val="006837"/>
                </a:solidFill>
                <a:effectLst/>
                <a:highlight>
                  <a:srgbClr val="FFFF00"/>
                </a:highlight>
                <a:latin typeface="uthmanic"/>
              </a:rPr>
              <a:t>That is the religion. What is valuable</a:t>
            </a:r>
            <a:r>
              <a:rPr lang="en-US" sz="2800" b="1" i="0">
                <a:solidFill>
                  <a:srgbClr val="006837"/>
                </a:solidFill>
                <a:effectLst/>
                <a:latin typeface="uthmanic"/>
              </a:rPr>
              <a:t>, but most people do not know</a:t>
            </a:r>
            <a:endParaRPr lang="en-US" sz="2800"/>
          </a:p>
        </p:txBody>
      </p:sp>
    </p:spTree>
    <p:extLst>
      <p:ext uri="{BB962C8B-B14F-4D97-AF65-F5344CB8AC3E}">
        <p14:creationId xmlns:p14="http://schemas.microsoft.com/office/powerpoint/2010/main" val="40570766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6" presetClass="entr" presetSubtype="0" fill="hold" nodeType="afterEffect">
                                  <p:childTnLst>
                                    <p:set>
                                      <p:cBhvr>
                                        <p:cTn id="7" dur="1" fill="hold">
                                          <p:stCondLst>
                                            <p:cond delay="0"/>
                                          </p:stCondLst>
                                        </p:cTn>
                                        <p:tgtEl>
                                          <p:spTgt spid="1027"/>
                                        </p:tgtEl>
                                        <p:attrNameLst>
                                          <p:attrName>style.visibility</p:attrName>
                                        </p:attrNameLst>
                                      </p:cBhvr>
                                      <p:to>
                                        <p:strVal val="visible"/>
                                      </p:to>
                                    </p:set>
                                    <p:animEffect transition="in" filter="wipe(down)">
                                      <p:cBhvr>
                                        <p:cTn id="8" dur="290">
                                          <p:stCondLst>
                                            <p:cond delay="0"/>
                                          </p:stCondLst>
                                        </p:cTn>
                                        <p:tgtEl>
                                          <p:spTgt spid="1027"/>
                                        </p:tgtEl>
                                      </p:cBhvr>
                                    </p:animEffect>
                                    <p:anim calcmode="lin" valueType="num">
                                      <p:cBhvr>
                                        <p:cTn id="9" dur="911"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10" dur="332"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1" dur="332" tmFilter="0, 0; 0.125,0.2665; 0.25,0.4; 0.375,0.465; 0.5,0.5;  0.625,0.535; 0.75,0.6; 0.875,0.7335; 1,1">
                                          <p:stCondLst>
                                            <p:cond delay="332"/>
                                          </p:stCondLst>
                                        </p:cTn>
                                        <p:tgtEl>
                                          <p:spTgt spid="1027"/>
                                        </p:tgtEl>
                                        <p:attrNameLst>
                                          <p:attrName>ppt_y</p:attrName>
                                        </p:attrNameLst>
                                      </p:cBhvr>
                                      <p:tavLst>
                                        <p:tav tm="0" fmla="#ppt_y-sin(pi*$)/9">
                                          <p:val>
                                            <p:fltVal val="0"/>
                                          </p:val>
                                        </p:tav>
                                        <p:tav tm="100000">
                                          <p:val>
                                            <p:fltVal val="1"/>
                                          </p:val>
                                        </p:tav>
                                      </p:tavLst>
                                    </p:anim>
                                    <p:anim calcmode="lin" valueType="num">
                                      <p:cBhvr>
                                        <p:cTn id="12" dur="166" tmFilter="0, 0; 0.125,0.2665; 0.25,0.4; 0.375,0.465; 0.5,0.5;  0.625,0.535; 0.75,0.6; 0.875,0.7335; 1,1">
                                          <p:stCondLst>
                                            <p:cond delay="662"/>
                                          </p:stCondLst>
                                        </p:cTn>
                                        <p:tgtEl>
                                          <p:spTgt spid="1027"/>
                                        </p:tgtEl>
                                        <p:attrNameLst>
                                          <p:attrName>ppt_y</p:attrName>
                                        </p:attrNameLst>
                                      </p:cBhvr>
                                      <p:tavLst>
                                        <p:tav tm="0" fmla="#ppt_y-sin(pi*$)/27">
                                          <p:val>
                                            <p:fltVal val="0"/>
                                          </p:val>
                                        </p:tav>
                                        <p:tav tm="100000">
                                          <p:val>
                                            <p:fltVal val="1"/>
                                          </p:val>
                                        </p:tav>
                                      </p:tavLst>
                                    </p:anim>
                                    <p:anim calcmode="lin" valueType="num">
                                      <p:cBhvr>
                                        <p:cTn id="13" dur="82" tmFilter="0, 0; 0.125,0.2665; 0.25,0.4; 0.375,0.465; 0.5,0.5;  0.625,0.535; 0.75,0.6; 0.875,0.7335; 1,1">
                                          <p:stCondLst>
                                            <p:cond delay="828"/>
                                          </p:stCondLst>
                                        </p:cTn>
                                        <p:tgtEl>
                                          <p:spTgt spid="1027"/>
                                        </p:tgtEl>
                                        <p:attrNameLst>
                                          <p:attrName>ppt_y</p:attrName>
                                        </p:attrNameLst>
                                      </p:cBhvr>
                                      <p:tavLst>
                                        <p:tav tm="0" fmla="#ppt_y-sin(pi*$)/81">
                                          <p:val>
                                            <p:fltVal val="0"/>
                                          </p:val>
                                        </p:tav>
                                        <p:tav tm="100000">
                                          <p:val>
                                            <p:fltVal val="1"/>
                                          </p:val>
                                        </p:tav>
                                      </p:tavLst>
                                    </p:anim>
                                    <p:animScale>
                                      <p:cBhvr>
                                        <p:cTn id="14" dur="13">
                                          <p:stCondLst>
                                            <p:cond delay="325"/>
                                          </p:stCondLst>
                                        </p:cTn>
                                        <p:tgtEl>
                                          <p:spTgt spid="1027"/>
                                        </p:tgtEl>
                                      </p:cBhvr>
                                      <p:to x="100000" y="60000"/>
                                    </p:animScale>
                                    <p:animScale>
                                      <p:cBhvr>
                                        <p:cTn id="15" dur="83" decel="50000">
                                          <p:stCondLst>
                                            <p:cond delay="338"/>
                                          </p:stCondLst>
                                        </p:cTn>
                                        <p:tgtEl>
                                          <p:spTgt spid="1027"/>
                                        </p:tgtEl>
                                      </p:cBhvr>
                                      <p:to x="100000" y="100000"/>
                                    </p:animScale>
                                    <p:animScale>
                                      <p:cBhvr>
                                        <p:cTn id="16" dur="13">
                                          <p:stCondLst>
                                            <p:cond delay="656"/>
                                          </p:stCondLst>
                                        </p:cTn>
                                        <p:tgtEl>
                                          <p:spTgt spid="1027"/>
                                        </p:tgtEl>
                                      </p:cBhvr>
                                      <p:to x="100000" y="80000"/>
                                    </p:animScale>
                                    <p:animScale>
                                      <p:cBhvr>
                                        <p:cTn id="17" dur="83" decel="50000">
                                          <p:stCondLst>
                                            <p:cond delay="669"/>
                                          </p:stCondLst>
                                        </p:cTn>
                                        <p:tgtEl>
                                          <p:spTgt spid="1027"/>
                                        </p:tgtEl>
                                      </p:cBhvr>
                                      <p:to x="100000" y="100000"/>
                                    </p:animScale>
                                    <p:animScale>
                                      <p:cBhvr>
                                        <p:cTn id="18" dur="13">
                                          <p:stCondLst>
                                            <p:cond delay="821"/>
                                          </p:stCondLst>
                                        </p:cTn>
                                        <p:tgtEl>
                                          <p:spTgt spid="1027"/>
                                        </p:tgtEl>
                                      </p:cBhvr>
                                      <p:to x="100000" y="90000"/>
                                    </p:animScale>
                                    <p:animScale>
                                      <p:cBhvr>
                                        <p:cTn id="19" dur="83" decel="50000">
                                          <p:stCondLst>
                                            <p:cond delay="834"/>
                                          </p:stCondLst>
                                        </p:cTn>
                                        <p:tgtEl>
                                          <p:spTgt spid="1027"/>
                                        </p:tgtEl>
                                      </p:cBhvr>
                                      <p:to x="100000" y="100000"/>
                                    </p:animScale>
                                    <p:animScale>
                                      <p:cBhvr>
                                        <p:cTn id="20" dur="13">
                                          <p:stCondLst>
                                            <p:cond delay="904"/>
                                          </p:stCondLst>
                                        </p:cTn>
                                        <p:tgtEl>
                                          <p:spTgt spid="1027"/>
                                        </p:tgtEl>
                                      </p:cBhvr>
                                      <p:to x="100000" y="95000"/>
                                    </p:animScale>
                                    <p:animScale>
                                      <p:cBhvr>
                                        <p:cTn id="21" dur="83" decel="50000">
                                          <p:stCondLst>
                                            <p:cond delay="917"/>
                                          </p:stCondLst>
                                        </p:cTn>
                                        <p:tgtEl>
                                          <p:spTgt spid="1027"/>
                                        </p:tgtEl>
                                      </p:cBhvr>
                                      <p:to x="100000" y="100000"/>
                                    </p:animScale>
                                  </p:childTnLst>
                                </p:cTn>
                              </p:par>
                              <p:par>
                                <p:cTn id="22" presetID="10" presetClass="entr" presetSubtype="0" fill="hold" nodeType="withEffect">
                                  <p:childTnLst>
                                    <p:set>
                                      <p:cBhvr>
                                        <p:cTn id="23" dur="1" fill="hold">
                                          <p:stCondLst>
                                            <p:cond delay="0"/>
                                          </p:stCondLst>
                                        </p:cTn>
                                        <p:tgtEl>
                                          <p:spTgt spid="1026"/>
                                        </p:tgtEl>
                                        <p:attrNameLst>
                                          <p:attrName>style.visibility</p:attrName>
                                        </p:attrNameLst>
                                      </p:cBhvr>
                                      <p:to>
                                        <p:strVal val="visible"/>
                                      </p:to>
                                    </p:set>
                                    <p:animEffect transition="in" filter="fade">
                                      <p:cBhvr>
                                        <p:cTn id="2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3" name="Picture 2">
            <a:extLst>
              <a:ext uri="{FF2B5EF4-FFF2-40B4-BE49-F238E27FC236}">
                <a16:creationId xmlns:a16="http://schemas.microsoft.com/office/drawing/2014/main" id="{F3737C24-B41F-16B7-2263-B952FF22CF1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399" y="0"/>
            <a:ext cx="12131633" cy="6464300"/>
          </a:xfrm>
          <a:prstGeom prst="rect">
            <a:avLst/>
          </a:prstGeom>
        </p:spPr>
      </p:pic>
      <p:sp>
        <p:nvSpPr>
          <p:cNvPr id="4" name="Title 3">
            <a:extLst>
              <a:ext uri="{FF2B5EF4-FFF2-40B4-BE49-F238E27FC236}">
                <a16:creationId xmlns:a16="http://schemas.microsoft.com/office/drawing/2014/main" id="{B30B9191-46E8-DE11-CAFB-B6D704D073BE}"/>
              </a:ext>
            </a:extLst>
          </p:cNvPr>
          <p:cNvSpPr>
            <a:spLocks noGrp="1"/>
          </p:cNvSpPr>
          <p:nvPr>
            <p:ph type="ctrTitle"/>
          </p:nvPr>
        </p:nvSpPr>
        <p:spPr>
          <a:xfrm>
            <a:off x="3609262" y="4598040"/>
            <a:ext cx="5161550" cy="1973223"/>
          </a:xfrm>
          <a:solidFill>
            <a:schemeClr val="bg2"/>
          </a:solidFill>
        </p:spPr>
        <p:txBody>
          <a:bodyPr>
            <a:normAutofit fontScale="90000"/>
          </a:bodyPr>
          <a:lstStyle/>
          <a:p>
            <a:pPr rtl="1"/>
            <a:r>
              <a:rPr lang="ar-EG" sz="6000" b="1"/>
              <a:t>منظمة الصحة العالمية</a:t>
            </a:r>
            <a:br>
              <a:rPr lang="en-US"/>
            </a:br>
            <a:r>
              <a:rPr lang="en-US"/>
              <a:t>WHO</a:t>
            </a:r>
          </a:p>
        </p:txBody>
      </p:sp>
    </p:spTree>
    <p:extLst>
      <p:ext uri="{BB962C8B-B14F-4D97-AF65-F5344CB8AC3E}">
        <p14:creationId xmlns:p14="http://schemas.microsoft.com/office/powerpoint/2010/main" val="807355810"/>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3" name="Picture 12">
            <a:hlinkClick r:id="rId4"/>
          </p:cNvPr>
          <p:cNvPicPr>
            <a:picLocks noChangeAspect="1"/>
          </p:cNvPicPr>
          <p:nvPr/>
        </p:nvPicPr>
        <p:blipFill>
          <a:blip r:embed="rId3">
            <a:extLst>
              <a:ext uri="{28A0092B-C50C-407E-A947-70E740481C1C}">
                <a14:useLocalDpi xmlns:a14="http://schemas.microsoft.com/office/drawing/2010/main"/>
              </a:ext>
            </a:extLst>
          </a:blip>
          <a:srcRect r="976"/>
          <a:stretch>
            <a:fillRect/>
          </a:stretch>
        </p:blipFill>
        <p:spPr>
          <a:xfrm>
            <a:off x="1730326" y="192280"/>
            <a:ext cx="8731349" cy="1404081"/>
          </a:xfrm>
          <a:prstGeom prst="rect">
            <a:avLst/>
          </a:prstGeom>
        </p:spPr>
      </p:pic>
      <p:sp>
        <p:nvSpPr>
          <p:cNvPr id="2" name="Title 1"/>
          <p:cNvSpPr>
            <a:spLocks noGrp="1"/>
          </p:cNvSpPr>
          <p:nvPr>
            <p:ph type="title"/>
          </p:nvPr>
        </p:nvSpPr>
        <p:spPr>
          <a:xfrm>
            <a:off x="3526274" y="237076"/>
            <a:ext cx="5139452" cy="1435216"/>
          </a:xfrm>
          <a:solidFill>
            <a:schemeClr val="bg1"/>
          </a:solidFill>
        </p:spPr>
        <p:txBody>
          <a:bodyPr>
            <a:normAutofit fontScale="90000"/>
          </a:bodyPr>
          <a:lstStyle/>
          <a:p>
            <a:pPr algn="ctr"/>
            <a:r>
              <a:rPr lang="ar-EG"/>
              <a:t>منظمة الصحة العالمية</a:t>
            </a:r>
            <a:br>
              <a:rPr lang="en-GB"/>
            </a:br>
            <a:r>
              <a:rPr lang="en-GB"/>
              <a:t>World</a:t>
            </a:r>
            <a:r>
              <a:rPr lang="en-US"/>
              <a:t> Heath Organization </a:t>
            </a:r>
            <a:r>
              <a:rPr lang="en-GB"/>
              <a:t>WHO</a:t>
            </a:r>
          </a:p>
        </p:txBody>
      </p:sp>
      <p:sp>
        <p:nvSpPr>
          <p:cNvPr id="4" name="Date Placeholder 3"/>
          <p:cNvSpPr>
            <a:spLocks noGrp="1"/>
          </p:cNvSpPr>
          <p:nvPr>
            <p:ph type="dt" sz="half" idx="10"/>
          </p:nvPr>
        </p:nvSpPr>
        <p:spPr/>
        <p:txBody>
          <a:bodyPr/>
          <a:lstStyle/>
          <a:p>
            <a:fld id="{4D382503-9813-4261-9F66-4A24CDFEC561}" type="datetime3">
              <a:rPr lang="en-GB" smtClean="0"/>
              <a:t>05 February 2024</a:t>
            </a:fld>
            <a:endParaRPr lang="en-GB"/>
          </a:p>
        </p:txBody>
      </p:sp>
      <p:sp>
        <p:nvSpPr>
          <p:cNvPr id="6" name="Slide Number Placeholder 5"/>
          <p:cNvSpPr>
            <a:spLocks noGrp="1"/>
          </p:cNvSpPr>
          <p:nvPr>
            <p:ph type="sldNum" sz="quarter" idx="12"/>
          </p:nvPr>
        </p:nvSpPr>
        <p:spPr/>
        <p:txBody>
          <a:bodyPr/>
          <a:lstStyle/>
          <a:p>
            <a:fld id="{F1252B11-61B2-4AD2-B6B7-A1D12FDFFECE}" type="slidenum">
              <a:rPr lang="en-GB" smtClean="0"/>
              <a:t>4</a:t>
            </a:fld>
            <a:endParaRPr lang="en-GB"/>
          </a:p>
        </p:txBody>
      </p:sp>
      <p:grpSp>
        <p:nvGrpSpPr>
          <p:cNvPr id="3" name="Group 2">
            <a:extLst>
              <a:ext uri="{FF2B5EF4-FFF2-40B4-BE49-F238E27FC236}">
                <a16:creationId xmlns:a16="http://schemas.microsoft.com/office/drawing/2014/main" id="{95778586-C07C-7E8C-7184-972492BA5546}"/>
              </a:ext>
            </a:extLst>
          </p:cNvPr>
          <p:cNvGrpSpPr/>
          <p:nvPr/>
        </p:nvGrpSpPr>
        <p:grpSpPr>
          <a:xfrm>
            <a:off x="256508" y="1828214"/>
            <a:ext cx="11678985" cy="4472220"/>
            <a:chOff x="275122" y="1647017"/>
            <a:chExt cx="11678985" cy="4776086"/>
          </a:xfrm>
        </p:grpSpPr>
        <p:sp>
          <p:nvSpPr>
            <p:cNvPr id="7" name="TextBox 6"/>
            <p:cNvSpPr txBox="1"/>
            <p:nvPr/>
          </p:nvSpPr>
          <p:spPr>
            <a:xfrm>
              <a:off x="275122" y="1647017"/>
              <a:ext cx="5616000" cy="4776086"/>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82880" tIns="182880" rtlCol="0">
              <a:noAutofit/>
            </a:bodyPr>
            <a:lstStyle/>
            <a:p>
              <a:pPr>
                <a:spcBef>
                  <a:spcPts val="300"/>
                </a:spcBef>
              </a:pPr>
              <a:r>
                <a:rPr lang="en-US" sz="2000" b="1"/>
                <a:t>WHO</a:t>
              </a:r>
            </a:p>
            <a:p>
              <a:pPr marL="285744" indent="-285744">
                <a:spcBef>
                  <a:spcPts val="300"/>
                </a:spcBef>
                <a:buFont typeface="Arial" panose="020b0604020202020204" pitchFamily="34" charset="0"/>
                <a:buChar char="•"/>
              </a:pPr>
              <a:r>
                <a:rPr lang="en-GB" sz="2000"/>
                <a:t>A specialized agency of the United Nations</a:t>
              </a:r>
            </a:p>
            <a:p>
              <a:pPr marL="285744" indent="-285744">
                <a:spcBef>
                  <a:spcPts val="300"/>
                </a:spcBef>
                <a:buFont typeface="Arial" panose="020b0604020202020204" pitchFamily="34" charset="0"/>
                <a:buChar char="•"/>
              </a:pPr>
              <a:r>
                <a:rPr lang="en-GB" sz="2000"/>
                <a:t>Devoted to international public health</a:t>
              </a:r>
            </a:p>
            <a:p>
              <a:pPr marL="285744" indent="-285744">
                <a:spcBef>
                  <a:spcPts val="300"/>
                </a:spcBef>
                <a:buFont typeface="Arial" panose="020b0604020202020204" pitchFamily="34" charset="0"/>
                <a:buChar char="•"/>
              </a:pPr>
              <a:r>
                <a:rPr lang="en-GB" sz="2000"/>
                <a:t>61 countries signed its constitution and was established on </a:t>
              </a:r>
              <a:r>
                <a:rPr lang="en-GB" sz="2000">
                  <a:solidFill>
                    <a:srgbClr val="C00000"/>
                  </a:solidFill>
                </a:rPr>
                <a:t>7 April 1948</a:t>
              </a:r>
            </a:p>
            <a:p>
              <a:pPr>
                <a:spcBef>
                  <a:spcPts val="300"/>
                </a:spcBef>
              </a:pPr>
              <a:endParaRPr lang="ar-EG" sz="2000" b="1"/>
            </a:p>
            <a:p>
              <a:pPr>
                <a:spcBef>
                  <a:spcPts val="300"/>
                </a:spcBef>
              </a:pPr>
              <a:r>
                <a:rPr lang="en-US" sz="2000" b="1"/>
                <a:t>How WHO pursue “</a:t>
              </a:r>
              <a:r>
                <a:rPr lang="en-US" sz="2000" b="1">
                  <a:solidFill>
                    <a:srgbClr val="C00000"/>
                  </a:solidFill>
                </a:rPr>
                <a:t>Health for all</a:t>
              </a:r>
              <a:r>
                <a:rPr lang="en-US" sz="2000" b="1"/>
                <a:t>”?</a:t>
              </a:r>
            </a:p>
            <a:p>
              <a:pPr marL="285744" indent="-285744">
                <a:spcBef>
                  <a:spcPts val="300"/>
                </a:spcBef>
                <a:buFont typeface="Arial" panose="020b0604020202020204" pitchFamily="34" charset="0"/>
                <a:buChar char="•"/>
              </a:pPr>
              <a:r>
                <a:rPr lang="en-US" sz="2000"/>
                <a:t>Provides leadership</a:t>
              </a:r>
            </a:p>
            <a:p>
              <a:pPr marL="285744" indent="-285744">
                <a:spcBef>
                  <a:spcPts val="300"/>
                </a:spcBef>
                <a:buFont typeface="Arial" panose="020b0604020202020204" pitchFamily="34" charset="0"/>
                <a:buChar char="•"/>
              </a:pPr>
              <a:r>
                <a:rPr lang="en-US" sz="2000"/>
                <a:t>Shapes the research agenda</a:t>
              </a:r>
            </a:p>
            <a:p>
              <a:pPr marL="285744" indent="-285744">
                <a:spcBef>
                  <a:spcPts val="300"/>
                </a:spcBef>
                <a:buFont typeface="Arial" panose="020b0604020202020204" pitchFamily="34" charset="0"/>
                <a:buChar char="•"/>
              </a:pPr>
              <a:r>
                <a:rPr lang="en-US" sz="2000"/>
                <a:t>Sets and promotes health norms and standards</a:t>
              </a:r>
            </a:p>
            <a:p>
              <a:pPr marL="285744" indent="-285744">
                <a:spcBef>
                  <a:spcPts val="300"/>
                </a:spcBef>
                <a:buFont typeface="Arial" panose="020b0604020202020204" pitchFamily="34" charset="0"/>
                <a:buChar char="•"/>
              </a:pPr>
              <a:r>
                <a:rPr lang="en-US" sz="2000"/>
                <a:t>Monitors the world health situation and trends</a:t>
              </a:r>
            </a:p>
            <a:p>
              <a:pPr marL="285744" indent="-285744">
                <a:spcBef>
                  <a:spcPts val="300"/>
                </a:spcBef>
                <a:buFont typeface="Arial" panose="020b0604020202020204" pitchFamily="34" charset="0"/>
                <a:buChar char="•"/>
              </a:pPr>
              <a:r>
                <a:rPr lang="en-US" sz="2000"/>
                <a:t>Works with governments and other partners</a:t>
              </a:r>
            </a:p>
          </p:txBody>
        </p:sp>
        <p:sp>
          <p:nvSpPr>
            <p:cNvPr id="8" name="TextBox 7"/>
            <p:cNvSpPr txBox="1"/>
            <p:nvPr/>
          </p:nvSpPr>
          <p:spPr>
            <a:xfrm>
              <a:off x="6338107" y="1647017"/>
              <a:ext cx="5616000" cy="4776086"/>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82880" tIns="182880" rtlCol="0">
              <a:noAutofit/>
            </a:bodyPr>
            <a:lstStyle/>
            <a:p>
              <a:pPr algn="r" rtl="1">
                <a:spcBef>
                  <a:spcPts val="300"/>
                </a:spcBef>
              </a:pPr>
              <a:r>
                <a:rPr lang="ar-EG" sz="2200" b="1"/>
                <a:t>منظمة الصحة العالمية</a:t>
              </a:r>
            </a:p>
            <a:p>
              <a:pPr indent="-285744" algn="r" rtl="1">
                <a:spcBef>
                  <a:spcPts val="300"/>
                </a:spcBef>
                <a:buFont typeface="Arial" panose="020b0604020202020204" pitchFamily="34" charset="0"/>
                <a:buChar char="•"/>
              </a:pPr>
              <a:r>
                <a:rPr lang="ar-EG" sz="2200"/>
                <a:t>وكالة متخصصة تابعة للأمم المتحدة</a:t>
              </a:r>
              <a:endParaRPr lang="en-GB" sz="2200"/>
            </a:p>
            <a:p>
              <a:pPr indent="-285744" algn="r" rtl="1">
                <a:spcBef>
                  <a:spcPts val="300"/>
                </a:spcBef>
                <a:buFont typeface="Arial" panose="020b0604020202020204" pitchFamily="34" charset="0"/>
                <a:buChar char="•"/>
              </a:pPr>
              <a:r>
                <a:rPr lang="ar-EG" sz="2200"/>
                <a:t>مكرسة للصحة العامة الدولية</a:t>
              </a:r>
            </a:p>
            <a:p>
              <a:pPr indent="-285744" algn="r" rtl="1">
                <a:spcBef>
                  <a:spcPts val="300"/>
                </a:spcBef>
                <a:buFont typeface="Arial" panose="020b0604020202020204" pitchFamily="34" charset="0"/>
                <a:buChar char="•"/>
              </a:pPr>
              <a:r>
                <a:rPr lang="ar-EG" sz="2200"/>
                <a:t>وقعت 61 دولة دستورها وتأسست في </a:t>
              </a:r>
              <a:r>
                <a:rPr lang="ar-EG" sz="2200">
                  <a:solidFill>
                    <a:srgbClr val="FF0000"/>
                  </a:solidFill>
                </a:rPr>
                <a:t>7 أبريل 1948</a:t>
              </a:r>
            </a:p>
            <a:p>
              <a:pPr algn="r" rtl="1">
                <a:spcBef>
                  <a:spcPts val="300"/>
                </a:spcBef>
              </a:pPr>
              <a:endParaRPr lang="ar-EG" sz="2200" b="1"/>
            </a:p>
            <a:p>
              <a:pPr algn="r" rtl="1">
                <a:spcBef>
                  <a:spcPts val="300"/>
                </a:spcBef>
              </a:pPr>
              <a:r>
                <a:rPr lang="ar-EG" sz="2200" b="1"/>
                <a:t>كيف تلاحق</a:t>
              </a:r>
              <a:r>
                <a:rPr lang="en-GB" sz="2200" b="1"/>
                <a:t> </a:t>
              </a:r>
              <a:r>
                <a:rPr lang="ar-EG" sz="2200" b="1"/>
                <a:t>منظمة الصحة العالمية "</a:t>
              </a:r>
              <a:r>
                <a:rPr lang="ar-EG" sz="2200" b="1">
                  <a:solidFill>
                    <a:srgbClr val="FF0000"/>
                  </a:solidFill>
                </a:rPr>
                <a:t>الصحة للجميع</a:t>
              </a:r>
              <a:r>
                <a:rPr lang="ar-EG" sz="2200" b="1"/>
                <a:t>"؟</a:t>
              </a:r>
            </a:p>
            <a:p>
              <a:pPr indent="-285744" algn="r" rtl="1">
                <a:spcBef>
                  <a:spcPts val="300"/>
                </a:spcBef>
                <a:buFont typeface="Arial" panose="020b0604020202020204" pitchFamily="34" charset="0"/>
                <a:buChar char="•"/>
              </a:pPr>
              <a:r>
                <a:rPr lang="ar-EG" sz="2200"/>
                <a:t>توفير القيادة</a:t>
              </a:r>
            </a:p>
            <a:p>
              <a:pPr indent="-285744" algn="r" rtl="1">
                <a:spcBef>
                  <a:spcPts val="300"/>
                </a:spcBef>
                <a:buFont typeface="Arial" panose="020b0604020202020204" pitchFamily="34" charset="0"/>
                <a:buChar char="•"/>
              </a:pPr>
              <a:r>
                <a:rPr lang="ar-EG" sz="2200"/>
                <a:t>صياغة جدول أعمال البحث</a:t>
              </a:r>
            </a:p>
            <a:p>
              <a:pPr indent="-285744" algn="r" rtl="1">
                <a:spcBef>
                  <a:spcPts val="300"/>
                </a:spcBef>
                <a:buFont typeface="Arial" panose="020b0604020202020204" pitchFamily="34" charset="0"/>
                <a:buChar char="•"/>
              </a:pPr>
              <a:r>
                <a:rPr lang="ar-EG" sz="2200"/>
                <a:t> وضع وترويج القواعد والمعايير</a:t>
              </a:r>
            </a:p>
            <a:p>
              <a:pPr indent="-285744" algn="r" rtl="1">
                <a:spcBef>
                  <a:spcPts val="300"/>
                </a:spcBef>
                <a:buFont typeface="Arial" panose="020b0604020202020204" pitchFamily="34" charset="0"/>
                <a:buChar char="•"/>
              </a:pPr>
              <a:r>
                <a:rPr lang="ar-EG" sz="2200"/>
                <a:t>مراقبة احصائيات صحة العالم والاتجاهات</a:t>
              </a:r>
            </a:p>
            <a:p>
              <a:pPr indent="-285744" algn="r" rtl="1">
                <a:spcBef>
                  <a:spcPts val="300"/>
                </a:spcBef>
                <a:buFont typeface="Arial" panose="020b0604020202020204" pitchFamily="34" charset="0"/>
                <a:buChar char="•"/>
              </a:pPr>
              <a:r>
                <a:rPr lang="ar-EG" sz="2200"/>
                <a:t>العمل مع الحكومات والشركاء الآخرين</a:t>
              </a:r>
            </a:p>
          </p:txBody>
        </p:sp>
      </p:grpSp>
    </p:spTree>
    <p:extLst>
      <p:ext uri="{BB962C8B-B14F-4D97-AF65-F5344CB8AC3E}">
        <p14:creationId xmlns:p14="http://schemas.microsoft.com/office/powerpoint/2010/main" val="2579661161"/>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415600" y="734450"/>
            <a:ext cx="11360800" cy="763600"/>
          </a:xfrm>
        </p:spPr>
        <p:txBody>
          <a:bodyPr>
            <a:normAutofit fontScale="90000"/>
          </a:bodyPr>
          <a:lstStyle/>
          <a:p>
            <a:pPr algn="ctr"/>
            <a:r>
              <a:rPr lang="ar-EG"/>
              <a:t>المكاتب الاقليمية لمنظمة الصحة العالمية</a:t>
            </a:r>
            <a:br>
              <a:rPr lang="ar-EG"/>
            </a:br>
            <a:r>
              <a:rPr lang="en-GB"/>
              <a:t>WHO Regional offices</a:t>
            </a:r>
            <a:br>
              <a:rPr lang="ar-EG"/>
            </a:br>
            <a:endParaRPr lang="en-GB"/>
          </a:p>
        </p:txBody>
      </p:sp>
      <p:sp>
        <p:nvSpPr>
          <p:cNvPr id="4" name="Date Placeholder 3"/>
          <p:cNvSpPr>
            <a:spLocks noGrp="1"/>
          </p:cNvSpPr>
          <p:nvPr>
            <p:ph type="dt" sz="half" idx="10"/>
          </p:nvPr>
        </p:nvSpPr>
        <p:spPr/>
        <p:txBody>
          <a:bodyPr/>
          <a:lstStyle/>
          <a:p>
            <a:fld id="{4D382503-9813-4261-9F66-4A24CDFEC561}" type="datetime3">
              <a:rPr lang="en-GB" smtClean="0"/>
              <a:t>05 February 2024</a:t>
            </a:fld>
            <a:endParaRPr lang="en-GB"/>
          </a:p>
        </p:txBody>
      </p:sp>
      <p:sp>
        <p:nvSpPr>
          <p:cNvPr id="6" name="Slide Number Placeholder 5"/>
          <p:cNvSpPr>
            <a:spLocks noGrp="1"/>
          </p:cNvSpPr>
          <p:nvPr>
            <p:ph type="sldNum" sz="quarter" idx="12"/>
          </p:nvPr>
        </p:nvSpPr>
        <p:spPr/>
        <p:txBody>
          <a:bodyPr/>
          <a:lstStyle/>
          <a:p>
            <a:fld id="{F1252B11-61B2-4AD2-B6B7-A1D12FDFFECE}" type="slidenum">
              <a:rPr lang="en-GB" smtClean="0"/>
              <a:t>5</a:t>
            </a:fld>
            <a:endParaRPr lang="en-GB"/>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9271" y="1729886"/>
            <a:ext cx="9008937" cy="4626464"/>
          </a:xfrm>
        </p:spPr>
      </p:pic>
      <p:sp>
        <p:nvSpPr>
          <p:cNvPr id="10" name="TextBox 9"/>
          <p:cNvSpPr txBox="1"/>
          <p:nvPr/>
        </p:nvSpPr>
        <p:spPr>
          <a:xfrm>
            <a:off x="482600" y="3472889"/>
            <a:ext cx="4800600" cy="1815882"/>
          </a:xfrm>
          <a:prstGeom prst="rect">
            <a:avLst/>
          </a:prstGeom>
          <a:noFill/>
        </p:spPr>
        <p:txBody>
          <a:bodyPr wrap="square" rtlCol="0">
            <a:spAutoFit/>
          </a:bodyPr>
          <a:lstStyle/>
          <a:p>
            <a:pPr marL="285744" indent="-285744">
              <a:buFont typeface="Arial" panose="020b0604020202020204" pitchFamily="34" charset="0"/>
              <a:buChar char="•"/>
            </a:pPr>
            <a:r>
              <a:rPr lang="en-US" sz="1600"/>
              <a:t>African Region</a:t>
            </a:r>
          </a:p>
          <a:p>
            <a:pPr marL="285744" indent="-285744">
              <a:buFont typeface="Arial" panose="020b0604020202020204" pitchFamily="34" charset="0"/>
              <a:buChar char="•"/>
            </a:pPr>
            <a:r>
              <a:rPr lang="en-US" sz="1600"/>
              <a:t>Region of the Americas</a:t>
            </a:r>
          </a:p>
          <a:p>
            <a:pPr marL="285744" indent="-285744">
              <a:buFont typeface="Arial" panose="020b0604020202020204" pitchFamily="34" charset="0"/>
              <a:buChar char="•"/>
            </a:pPr>
            <a:r>
              <a:rPr lang="en-US" sz="1600"/>
              <a:t>South-East Asia Region</a:t>
            </a:r>
          </a:p>
          <a:p>
            <a:pPr marL="285744" indent="-285744">
              <a:buFont typeface="Arial" panose="020b0604020202020204" pitchFamily="34" charset="0"/>
              <a:buChar char="•"/>
            </a:pPr>
            <a:r>
              <a:rPr lang="en-US" sz="1600"/>
              <a:t>European Region</a:t>
            </a:r>
          </a:p>
          <a:p>
            <a:pPr marL="285744" indent="-285744">
              <a:buFont typeface="Arial" panose="020b0604020202020204" pitchFamily="34" charset="0"/>
              <a:buChar char="•"/>
            </a:pPr>
            <a:r>
              <a:rPr lang="en-US" sz="1600" b="1"/>
              <a:t>Eastern Mediterranean Region</a:t>
            </a:r>
            <a:r>
              <a:rPr lang="ar-EG" sz="1600" b="1"/>
              <a:t>  إقليم شرق المتوسط  </a:t>
            </a:r>
            <a:endParaRPr lang="en-US" sz="1600" b="1"/>
          </a:p>
          <a:p>
            <a:pPr marL="285744" indent="-285744">
              <a:buFont typeface="Arial" panose="020b0604020202020204" pitchFamily="34" charset="0"/>
              <a:buChar char="•"/>
            </a:pPr>
            <a:r>
              <a:rPr lang="en-US" sz="1600"/>
              <a:t>Western Pacific Region</a:t>
            </a:r>
          </a:p>
          <a:p>
            <a:endParaRPr lang="en-GB" sz="1600"/>
          </a:p>
        </p:txBody>
      </p:sp>
      <p:pic>
        <p:nvPicPr>
          <p:cNvPr id="3" name="Picture 2">
            <a:extLst>
              <a:ext uri="{FF2B5EF4-FFF2-40B4-BE49-F238E27FC236}">
                <a16:creationId xmlns:a16="http://schemas.microsoft.com/office/drawing/2014/main" id="{B73E4244-2CDB-6659-41AB-673478CD49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82600" y="5171379"/>
            <a:ext cx="4656304" cy="819846"/>
          </a:xfrm>
          <a:prstGeom prst="rect">
            <a:avLst/>
          </a:prstGeom>
          <a:noFill/>
          <a:ln>
            <a:noFill/>
          </a:ln>
        </p:spPr>
      </p:pic>
    </p:spTree>
    <p:extLst>
      <p:ext uri="{BB962C8B-B14F-4D97-AF65-F5344CB8AC3E}">
        <p14:creationId xmlns:p14="http://schemas.microsoft.com/office/powerpoint/2010/main" val="4151445979"/>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1816" y="1230925"/>
            <a:ext cx="8968371" cy="4862371"/>
          </a:xfrm>
          <a:prstGeom prst="rect">
            <a:avLst/>
          </a:prstGeom>
        </p:spPr>
      </p:pic>
      <p:sp>
        <p:nvSpPr>
          <p:cNvPr id="2" name="Title 1"/>
          <p:cNvSpPr>
            <a:spLocks noGrp="1"/>
          </p:cNvSpPr>
          <p:nvPr>
            <p:ph type="title"/>
          </p:nvPr>
        </p:nvSpPr>
        <p:spPr>
          <a:xfrm>
            <a:off x="1981200" y="83175"/>
            <a:ext cx="8229600" cy="1143000"/>
          </a:xfrm>
        </p:spPr>
        <p:txBody>
          <a:bodyPr>
            <a:normAutofit fontScale="90000"/>
          </a:bodyPr>
          <a:lstStyle/>
          <a:p>
            <a:pPr algn="ctr" rtl="1"/>
            <a:r>
              <a:rPr lang="ar-EG"/>
              <a:t>دول اقليم شرق المتوسط</a:t>
            </a:r>
            <a:br>
              <a:rPr lang="ar-EG"/>
            </a:br>
            <a:r>
              <a:rPr lang="en-GB"/>
              <a:t>Countries in EMR</a:t>
            </a:r>
          </a:p>
        </p:txBody>
      </p:sp>
      <p:sp>
        <p:nvSpPr>
          <p:cNvPr id="4" name="Date Placeholder 3"/>
          <p:cNvSpPr>
            <a:spLocks noGrp="1"/>
          </p:cNvSpPr>
          <p:nvPr>
            <p:ph type="dt" sz="half" idx="10"/>
          </p:nvPr>
        </p:nvSpPr>
        <p:spPr/>
        <p:txBody>
          <a:bodyPr/>
          <a:lstStyle/>
          <a:p>
            <a:fld id="{4D382503-9813-4261-9F66-4A24CDFEC561}" type="datetime3">
              <a:rPr lang="en-GB" smtClean="0"/>
              <a:t>05 February 2024</a:t>
            </a:fld>
            <a:endParaRPr lang="en-GB"/>
          </a:p>
        </p:txBody>
      </p:sp>
      <p:sp>
        <p:nvSpPr>
          <p:cNvPr id="6" name="Slide Number Placeholder 5"/>
          <p:cNvSpPr>
            <a:spLocks noGrp="1"/>
          </p:cNvSpPr>
          <p:nvPr>
            <p:ph type="sldNum" sz="quarter" idx="12"/>
          </p:nvPr>
        </p:nvSpPr>
        <p:spPr/>
        <p:txBody>
          <a:bodyPr/>
          <a:lstStyle/>
          <a:p>
            <a:fld id="{F1252B11-61B2-4AD2-B6B7-A1D12FDFFECE}" type="slidenum">
              <a:rPr lang="en-GB" smtClean="0"/>
              <a:t>6</a:t>
            </a:fld>
            <a:endParaRPr lang="en-GB"/>
          </a:p>
        </p:txBody>
      </p:sp>
      <p:sp>
        <p:nvSpPr>
          <p:cNvPr id="12" name="Rectangle 11"/>
          <p:cNvSpPr/>
          <p:nvPr/>
        </p:nvSpPr>
        <p:spPr>
          <a:xfrm>
            <a:off x="2586858" y="2455063"/>
            <a:ext cx="678391" cy="254044"/>
          </a:xfrm>
          <a:prstGeom prst="rect">
            <a:avLst/>
          </a:prstGeom>
        </p:spPr>
        <p:txBody>
          <a:bodyPr wrap="none">
            <a:spAutoFit/>
          </a:bodyPr>
          <a:lstStyle/>
          <a:p>
            <a:pPr fontAlgn="base"/>
            <a:r>
              <a:rPr lang="en-GB" sz="1051" b="1"/>
              <a:t>Morocco</a:t>
            </a:r>
          </a:p>
        </p:txBody>
      </p:sp>
      <p:sp>
        <p:nvSpPr>
          <p:cNvPr id="13" name="Rectangle 12"/>
          <p:cNvSpPr/>
          <p:nvPr/>
        </p:nvSpPr>
        <p:spPr>
          <a:xfrm>
            <a:off x="4727848" y="2743095"/>
            <a:ext cx="479618" cy="254044"/>
          </a:xfrm>
          <a:prstGeom prst="rect">
            <a:avLst/>
          </a:prstGeom>
        </p:spPr>
        <p:txBody>
          <a:bodyPr wrap="none">
            <a:spAutoFit/>
          </a:bodyPr>
          <a:lstStyle/>
          <a:p>
            <a:pPr fontAlgn="base"/>
            <a:r>
              <a:rPr lang="en-GB" sz="1051" b="1"/>
              <a:t>Libya</a:t>
            </a:r>
          </a:p>
        </p:txBody>
      </p:sp>
      <p:sp>
        <p:nvSpPr>
          <p:cNvPr id="14" name="Rectangle 13"/>
          <p:cNvSpPr/>
          <p:nvPr/>
        </p:nvSpPr>
        <p:spPr>
          <a:xfrm>
            <a:off x="5737215" y="2887111"/>
            <a:ext cx="497252" cy="254044"/>
          </a:xfrm>
          <a:prstGeom prst="rect">
            <a:avLst/>
          </a:prstGeom>
        </p:spPr>
        <p:txBody>
          <a:bodyPr wrap="none">
            <a:spAutoFit/>
          </a:bodyPr>
          <a:lstStyle/>
          <a:p>
            <a:pPr fontAlgn="base"/>
            <a:r>
              <a:rPr lang="en-GB" sz="1051" b="1"/>
              <a:t>Egypt</a:t>
            </a:r>
          </a:p>
        </p:txBody>
      </p:sp>
      <p:sp>
        <p:nvSpPr>
          <p:cNvPr id="15" name="Rectangle 14"/>
          <p:cNvSpPr/>
          <p:nvPr/>
        </p:nvSpPr>
        <p:spPr>
          <a:xfrm>
            <a:off x="6617701" y="4471287"/>
            <a:ext cx="633507" cy="254044"/>
          </a:xfrm>
          <a:prstGeom prst="rect">
            <a:avLst/>
          </a:prstGeom>
        </p:spPr>
        <p:txBody>
          <a:bodyPr wrap="none">
            <a:spAutoFit/>
          </a:bodyPr>
          <a:lstStyle/>
          <a:p>
            <a:pPr fontAlgn="base"/>
            <a:r>
              <a:rPr lang="en-GB" sz="1051" b="1"/>
              <a:t>Djibouti</a:t>
            </a:r>
          </a:p>
        </p:txBody>
      </p:sp>
      <p:sp>
        <p:nvSpPr>
          <p:cNvPr id="16" name="Rectangle 15"/>
          <p:cNvSpPr/>
          <p:nvPr/>
        </p:nvSpPr>
        <p:spPr>
          <a:xfrm>
            <a:off x="7491415" y="4678019"/>
            <a:ext cx="631904" cy="254044"/>
          </a:xfrm>
          <a:prstGeom prst="rect">
            <a:avLst/>
          </a:prstGeom>
        </p:spPr>
        <p:txBody>
          <a:bodyPr wrap="none">
            <a:spAutoFit/>
          </a:bodyPr>
          <a:lstStyle/>
          <a:p>
            <a:pPr fontAlgn="base"/>
            <a:r>
              <a:rPr lang="en-GB" sz="1051" b="1"/>
              <a:t>Somalia</a:t>
            </a:r>
          </a:p>
        </p:txBody>
      </p:sp>
      <p:sp>
        <p:nvSpPr>
          <p:cNvPr id="17" name="Oval 16"/>
          <p:cNvSpPr/>
          <p:nvPr/>
        </p:nvSpPr>
        <p:spPr>
          <a:xfrm>
            <a:off x="7156688" y="4307839"/>
            <a:ext cx="91440" cy="91440"/>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1"/>
          </a:p>
        </p:txBody>
      </p:sp>
      <p:cxnSp>
        <p:nvCxnSpPr>
          <p:cNvPr id="19" name="Curved Connector 18"/>
          <p:cNvCxnSpPr>
            <a:stCxn id="15" idx="0"/>
            <a:endCxn id="17" idx="2"/>
          </p:cNvCxnSpPr>
          <p:nvPr/>
        </p:nvCxnSpPr>
        <p:spPr>
          <a:xfrm rot="5400000" flipH="1" flipV="1">
            <a:off x="6986707" y="4301307"/>
            <a:ext cx="117728" cy="22223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707112" y="3823215"/>
            <a:ext cx="532518" cy="254044"/>
          </a:xfrm>
          <a:prstGeom prst="rect">
            <a:avLst/>
          </a:prstGeom>
        </p:spPr>
        <p:txBody>
          <a:bodyPr wrap="none">
            <a:spAutoFit/>
          </a:bodyPr>
          <a:lstStyle/>
          <a:p>
            <a:pPr fontAlgn="base"/>
            <a:r>
              <a:rPr lang="en-GB" sz="1051" b="1"/>
              <a:t>Sudan</a:t>
            </a:r>
          </a:p>
        </p:txBody>
      </p:sp>
      <p:sp>
        <p:nvSpPr>
          <p:cNvPr id="22" name="Rectangle 21"/>
          <p:cNvSpPr/>
          <p:nvPr/>
        </p:nvSpPr>
        <p:spPr>
          <a:xfrm>
            <a:off x="9120155" y="2754128"/>
            <a:ext cx="662361" cy="254044"/>
          </a:xfrm>
          <a:prstGeom prst="rect">
            <a:avLst/>
          </a:prstGeom>
        </p:spPr>
        <p:txBody>
          <a:bodyPr wrap="none">
            <a:spAutoFit/>
          </a:bodyPr>
          <a:lstStyle/>
          <a:p>
            <a:pPr fontAlgn="base"/>
            <a:r>
              <a:rPr lang="en-GB" sz="1051" b="1"/>
              <a:t>Pakistan</a:t>
            </a:r>
          </a:p>
        </p:txBody>
      </p:sp>
      <p:sp>
        <p:nvSpPr>
          <p:cNvPr id="23" name="Rectangle 22"/>
          <p:cNvSpPr/>
          <p:nvPr/>
        </p:nvSpPr>
        <p:spPr>
          <a:xfrm>
            <a:off x="8760297" y="2291302"/>
            <a:ext cx="859531" cy="254044"/>
          </a:xfrm>
          <a:prstGeom prst="rect">
            <a:avLst/>
          </a:prstGeom>
        </p:spPr>
        <p:txBody>
          <a:bodyPr wrap="none">
            <a:spAutoFit/>
          </a:bodyPr>
          <a:lstStyle/>
          <a:p>
            <a:pPr fontAlgn="base"/>
            <a:r>
              <a:rPr lang="en-GB" sz="1051" b="1"/>
              <a:t>Afghanistan</a:t>
            </a:r>
          </a:p>
        </p:txBody>
      </p:sp>
      <p:sp>
        <p:nvSpPr>
          <p:cNvPr id="24" name="Rectangle 23"/>
          <p:cNvSpPr/>
          <p:nvPr/>
        </p:nvSpPr>
        <p:spPr>
          <a:xfrm>
            <a:off x="7824193" y="2281430"/>
            <a:ext cx="1049548" cy="415755"/>
          </a:xfrm>
          <a:prstGeom prst="rect">
            <a:avLst/>
          </a:prstGeom>
        </p:spPr>
        <p:txBody>
          <a:bodyPr wrap="square">
            <a:spAutoFit/>
          </a:bodyPr>
          <a:lstStyle/>
          <a:p>
            <a:pPr fontAlgn="base"/>
            <a:r>
              <a:rPr lang="en-GB" sz="1051" b="1"/>
              <a:t>Iran (Islamic Republic of)</a:t>
            </a:r>
          </a:p>
        </p:txBody>
      </p:sp>
      <p:sp>
        <p:nvSpPr>
          <p:cNvPr id="25" name="Rectangle 24"/>
          <p:cNvSpPr/>
          <p:nvPr/>
        </p:nvSpPr>
        <p:spPr>
          <a:xfrm>
            <a:off x="7058913" y="2291302"/>
            <a:ext cx="407484" cy="254044"/>
          </a:xfrm>
          <a:prstGeom prst="rect">
            <a:avLst/>
          </a:prstGeom>
        </p:spPr>
        <p:txBody>
          <a:bodyPr wrap="none">
            <a:spAutoFit/>
          </a:bodyPr>
          <a:lstStyle/>
          <a:p>
            <a:pPr fontAlgn="base"/>
            <a:r>
              <a:rPr lang="en-GB" sz="1051" b="1"/>
              <a:t>Iraq</a:t>
            </a:r>
          </a:p>
        </p:txBody>
      </p:sp>
      <p:sp>
        <p:nvSpPr>
          <p:cNvPr id="26" name="Rectangle 25"/>
          <p:cNvSpPr/>
          <p:nvPr/>
        </p:nvSpPr>
        <p:spPr>
          <a:xfrm>
            <a:off x="6503691" y="2503698"/>
            <a:ext cx="561372" cy="254044"/>
          </a:xfrm>
          <a:prstGeom prst="rect">
            <a:avLst/>
          </a:prstGeom>
        </p:spPr>
        <p:txBody>
          <a:bodyPr wrap="none">
            <a:spAutoFit/>
          </a:bodyPr>
          <a:lstStyle/>
          <a:p>
            <a:pPr fontAlgn="base"/>
            <a:r>
              <a:rPr lang="en-GB" sz="1051" b="1"/>
              <a:t>Jordan</a:t>
            </a:r>
          </a:p>
        </p:txBody>
      </p:sp>
      <p:sp>
        <p:nvSpPr>
          <p:cNvPr id="27" name="Rectangle 26"/>
          <p:cNvSpPr/>
          <p:nvPr/>
        </p:nvSpPr>
        <p:spPr>
          <a:xfrm>
            <a:off x="6604264" y="1923109"/>
            <a:ext cx="931896" cy="415755"/>
          </a:xfrm>
          <a:prstGeom prst="rect">
            <a:avLst/>
          </a:prstGeom>
        </p:spPr>
        <p:txBody>
          <a:bodyPr wrap="square">
            <a:spAutoFit/>
          </a:bodyPr>
          <a:lstStyle/>
          <a:p>
            <a:pPr fontAlgn="base"/>
            <a:r>
              <a:rPr lang="en-GB" sz="1051" b="1"/>
              <a:t>Syrian Arab Republic</a:t>
            </a:r>
          </a:p>
        </p:txBody>
      </p:sp>
      <p:sp>
        <p:nvSpPr>
          <p:cNvPr id="28" name="Rectangle 27"/>
          <p:cNvSpPr/>
          <p:nvPr/>
        </p:nvSpPr>
        <p:spPr>
          <a:xfrm>
            <a:off x="6798594" y="2913632"/>
            <a:ext cx="894797" cy="254044"/>
          </a:xfrm>
          <a:prstGeom prst="rect">
            <a:avLst/>
          </a:prstGeom>
        </p:spPr>
        <p:txBody>
          <a:bodyPr wrap="none">
            <a:spAutoFit/>
          </a:bodyPr>
          <a:lstStyle/>
          <a:p>
            <a:r>
              <a:rPr lang="en-GB" sz="1051" b="1"/>
              <a:t>Saudi Arabia</a:t>
            </a:r>
            <a:endParaRPr lang="en-GB" sz="1051"/>
          </a:p>
        </p:txBody>
      </p:sp>
      <p:sp>
        <p:nvSpPr>
          <p:cNvPr id="29" name="Rectangle 28"/>
          <p:cNvSpPr/>
          <p:nvPr/>
        </p:nvSpPr>
        <p:spPr>
          <a:xfrm>
            <a:off x="7176120" y="3864198"/>
            <a:ext cx="570990" cy="254044"/>
          </a:xfrm>
          <a:prstGeom prst="rect">
            <a:avLst/>
          </a:prstGeom>
        </p:spPr>
        <p:txBody>
          <a:bodyPr wrap="none">
            <a:spAutoFit/>
          </a:bodyPr>
          <a:lstStyle/>
          <a:p>
            <a:pPr fontAlgn="base"/>
            <a:r>
              <a:rPr lang="en-GB" sz="1051" b="1"/>
              <a:t>Yemen</a:t>
            </a:r>
          </a:p>
        </p:txBody>
      </p:sp>
      <p:sp>
        <p:nvSpPr>
          <p:cNvPr id="30" name="Rectangle 29"/>
          <p:cNvSpPr/>
          <p:nvPr/>
        </p:nvSpPr>
        <p:spPr>
          <a:xfrm>
            <a:off x="4123929" y="2238980"/>
            <a:ext cx="585417" cy="254044"/>
          </a:xfrm>
          <a:prstGeom prst="rect">
            <a:avLst/>
          </a:prstGeom>
        </p:spPr>
        <p:txBody>
          <a:bodyPr wrap="none">
            <a:spAutoFit/>
          </a:bodyPr>
          <a:lstStyle/>
          <a:p>
            <a:pPr fontAlgn="base"/>
            <a:r>
              <a:rPr lang="en-GB" sz="1051" b="1"/>
              <a:t>Tunisia</a:t>
            </a:r>
          </a:p>
        </p:txBody>
      </p:sp>
      <p:sp>
        <p:nvSpPr>
          <p:cNvPr id="31" name="Rectangle 30"/>
          <p:cNvSpPr/>
          <p:nvPr/>
        </p:nvSpPr>
        <p:spPr>
          <a:xfrm>
            <a:off x="5882617" y="2153405"/>
            <a:ext cx="665567" cy="207877"/>
          </a:xfrm>
          <a:prstGeom prst="rect">
            <a:avLst/>
          </a:prstGeom>
        </p:spPr>
        <p:txBody>
          <a:bodyPr wrap="none" tIns="0">
            <a:spAutoFit/>
          </a:bodyPr>
          <a:lstStyle/>
          <a:p>
            <a:pPr fontAlgn="base"/>
            <a:r>
              <a:rPr lang="en-GB" sz="1051" b="1"/>
              <a:t>Lebanon</a:t>
            </a:r>
          </a:p>
        </p:txBody>
      </p:sp>
      <p:sp>
        <p:nvSpPr>
          <p:cNvPr id="32" name="Oval 31"/>
          <p:cNvSpPr/>
          <p:nvPr/>
        </p:nvSpPr>
        <p:spPr>
          <a:xfrm>
            <a:off x="6600056" y="2321448"/>
            <a:ext cx="27432" cy="2743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1"/>
          </a:p>
        </p:txBody>
      </p:sp>
      <p:cxnSp>
        <p:nvCxnSpPr>
          <p:cNvPr id="33" name="Curved Connector 32"/>
          <p:cNvCxnSpPr>
            <a:stCxn id="31" idx="3"/>
            <a:endCxn id="32" idx="2"/>
          </p:cNvCxnSpPr>
          <p:nvPr/>
        </p:nvCxnSpPr>
        <p:spPr>
          <a:xfrm>
            <a:off x="6548184" y="2257344"/>
            <a:ext cx="51872" cy="77820"/>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7182017" y="3470736"/>
            <a:ext cx="1386918" cy="254044"/>
          </a:xfrm>
          <a:prstGeom prst="rect">
            <a:avLst/>
          </a:prstGeom>
        </p:spPr>
        <p:txBody>
          <a:bodyPr wrap="none">
            <a:spAutoFit/>
          </a:bodyPr>
          <a:lstStyle/>
          <a:p>
            <a:pPr fontAlgn="base"/>
            <a:r>
              <a:rPr lang="en-GB" sz="1051" b="1"/>
              <a:t>United Arab Emirates</a:t>
            </a:r>
          </a:p>
        </p:txBody>
      </p:sp>
      <p:sp>
        <p:nvSpPr>
          <p:cNvPr id="37" name="Rectangle 36"/>
          <p:cNvSpPr/>
          <p:nvPr/>
        </p:nvSpPr>
        <p:spPr>
          <a:xfrm>
            <a:off x="8364917" y="3320701"/>
            <a:ext cx="339837" cy="161711"/>
          </a:xfrm>
          <a:prstGeom prst="rect">
            <a:avLst/>
          </a:prstGeom>
        </p:spPr>
        <p:txBody>
          <a:bodyPr wrap="none" lIns="0" tIns="0" rIns="0" bIns="0">
            <a:spAutoFit/>
          </a:bodyPr>
          <a:lstStyle/>
          <a:p>
            <a:pPr fontAlgn="base"/>
            <a:r>
              <a:rPr lang="en-GB" sz="1051" b="1"/>
              <a:t>Oman</a:t>
            </a:r>
          </a:p>
        </p:txBody>
      </p:sp>
      <p:sp>
        <p:nvSpPr>
          <p:cNvPr id="38" name="Rectangle 37"/>
          <p:cNvSpPr/>
          <p:nvPr/>
        </p:nvSpPr>
        <p:spPr>
          <a:xfrm>
            <a:off x="8009251" y="2999074"/>
            <a:ext cx="322204" cy="207877"/>
          </a:xfrm>
          <a:prstGeom prst="rect">
            <a:avLst/>
          </a:prstGeom>
        </p:spPr>
        <p:txBody>
          <a:bodyPr wrap="none" lIns="0" tIns="0" rIns="0">
            <a:spAutoFit/>
          </a:bodyPr>
          <a:lstStyle/>
          <a:p>
            <a:pPr fontAlgn="base"/>
            <a:r>
              <a:rPr lang="en-GB" sz="1051" b="1"/>
              <a:t>Qatar</a:t>
            </a:r>
          </a:p>
        </p:txBody>
      </p:sp>
      <p:sp>
        <p:nvSpPr>
          <p:cNvPr id="39" name="Rectangle 38"/>
          <p:cNvSpPr/>
          <p:nvPr/>
        </p:nvSpPr>
        <p:spPr>
          <a:xfrm flipH="1">
            <a:off x="7896201" y="2907378"/>
            <a:ext cx="484409" cy="161711"/>
          </a:xfrm>
          <a:prstGeom prst="rect">
            <a:avLst/>
          </a:prstGeom>
        </p:spPr>
        <p:txBody>
          <a:bodyPr wrap="square" lIns="0" tIns="0" rIns="0" bIns="0">
            <a:spAutoFit/>
          </a:bodyPr>
          <a:lstStyle/>
          <a:p>
            <a:pPr fontAlgn="base"/>
            <a:r>
              <a:rPr lang="en-GB" sz="1051" b="1"/>
              <a:t>Bahrain</a:t>
            </a:r>
          </a:p>
        </p:txBody>
      </p:sp>
      <p:sp>
        <p:nvSpPr>
          <p:cNvPr id="40" name="Rectangle 39"/>
          <p:cNvSpPr/>
          <p:nvPr/>
        </p:nvSpPr>
        <p:spPr>
          <a:xfrm>
            <a:off x="7659537" y="2708921"/>
            <a:ext cx="486672" cy="207877"/>
          </a:xfrm>
          <a:prstGeom prst="rect">
            <a:avLst/>
          </a:prstGeom>
        </p:spPr>
        <p:txBody>
          <a:bodyPr wrap="none" lIns="0" tIns="0">
            <a:spAutoFit/>
          </a:bodyPr>
          <a:lstStyle/>
          <a:p>
            <a:pPr fontAlgn="base"/>
            <a:r>
              <a:rPr lang="en-GB" sz="1051" b="1"/>
              <a:t>Kuwait</a:t>
            </a:r>
          </a:p>
        </p:txBody>
      </p:sp>
      <p:pic>
        <p:nvPicPr>
          <p:cNvPr id="41" name="Picture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9461" y="5284466"/>
            <a:ext cx="1981036" cy="808831"/>
          </a:xfrm>
          <a:prstGeom prst="rect">
            <a:avLst/>
          </a:prstGeom>
        </p:spPr>
      </p:pic>
      <p:sp>
        <p:nvSpPr>
          <p:cNvPr id="42" name="Rectangle 41"/>
          <p:cNvSpPr/>
          <p:nvPr/>
        </p:nvSpPr>
        <p:spPr>
          <a:xfrm>
            <a:off x="5417108" y="2329136"/>
            <a:ext cx="1180073" cy="323422"/>
          </a:xfrm>
          <a:prstGeom prst="rect">
            <a:avLst/>
          </a:prstGeom>
        </p:spPr>
        <p:txBody>
          <a:bodyPr wrap="square" lIns="0" tIns="0" rIns="0" bIns="0">
            <a:spAutoFit/>
          </a:bodyPr>
          <a:lstStyle/>
          <a:p>
            <a:pPr marL="512750" indent="-512750" fontAlgn="base"/>
            <a:r>
              <a:rPr lang="en-GB" sz="1051" b="1"/>
              <a:t>Occupied Palestinian Territory </a:t>
            </a:r>
          </a:p>
        </p:txBody>
      </p:sp>
      <p:cxnSp>
        <p:nvCxnSpPr>
          <p:cNvPr id="43" name="Curved Connector 42"/>
          <p:cNvCxnSpPr/>
          <p:nvPr/>
        </p:nvCxnSpPr>
        <p:spPr>
          <a:xfrm>
            <a:off x="6312025" y="2478013"/>
            <a:ext cx="194915" cy="86892"/>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p:cNvCxnSpPr>
            <a:stCxn id="36" idx="0"/>
          </p:cNvCxnSpPr>
          <p:nvPr/>
        </p:nvCxnSpPr>
        <p:spPr>
          <a:xfrm rot="5400000" flipH="1" flipV="1">
            <a:off x="7906571" y="3300103"/>
            <a:ext cx="139539" cy="201728"/>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240222"/>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1557602" y="188640"/>
            <a:ext cx="9090599" cy="1143000"/>
          </a:xfrm>
        </p:spPr>
        <p:txBody>
          <a:bodyPr vert="horz" lIns="91440" tIns="45720" rIns="91440" bIns="45720" rtlCol="0" anchor="ctr">
            <a:normAutofit/>
          </a:bodyPr>
          <a:lstStyle/>
          <a:p>
            <a:pPr algn="ctr"/>
            <a:r>
              <a:rPr lang="en-GB" err="1"/>
              <a:t>الصحة </a:t>
            </a:r>
            <a:r>
              <a:rPr lang="ar-EG"/>
              <a:t>ليست فقط</a:t>
            </a:r>
            <a:r>
              <a:rPr lang="en-GB"/>
              <a:t> غياب المرض</a:t>
            </a:r>
            <a:br>
              <a:rPr lang="ar-EG"/>
            </a:br>
            <a:r>
              <a:rPr lang="en-US" sz="3200" b="1"/>
              <a:t>Health is not only absence of disease</a:t>
            </a:r>
          </a:p>
        </p:txBody>
      </p:sp>
      <p:sp>
        <p:nvSpPr>
          <p:cNvPr id="3" name="Content Placeholder 2"/>
          <p:cNvSpPr>
            <a:spLocks noGrp="1"/>
          </p:cNvSpPr>
          <p:nvPr>
            <p:ph idx="1"/>
          </p:nvPr>
        </p:nvSpPr>
        <p:spPr>
          <a:xfrm>
            <a:off x="589459" y="4560860"/>
            <a:ext cx="11026885" cy="1158619"/>
          </a:xfrm>
        </p:spPr>
        <p:txBody>
          <a:bodyPr>
            <a:noAutofit/>
          </a:bodyPr>
          <a:lstStyle/>
          <a:p>
            <a:pPr marL="0" indent="0">
              <a:buNone/>
            </a:pPr>
            <a:r>
              <a:rPr lang="en-US" sz="2400" b="1"/>
              <a:t>“Health </a:t>
            </a:r>
            <a:r>
              <a:rPr lang="en-US" sz="2400"/>
              <a:t>is a state of complete </a:t>
            </a:r>
            <a:r>
              <a:rPr lang="en-US" sz="2400" b="1"/>
              <a:t>physical</a:t>
            </a:r>
            <a:r>
              <a:rPr lang="en-US" sz="2400"/>
              <a:t>, </a:t>
            </a:r>
            <a:r>
              <a:rPr lang="en-US" sz="2400" b="1"/>
              <a:t>mental</a:t>
            </a:r>
            <a:r>
              <a:rPr lang="en-US" sz="2400"/>
              <a:t> and </a:t>
            </a:r>
            <a:r>
              <a:rPr lang="en-US" sz="2400" b="1"/>
              <a:t>social well-being</a:t>
            </a:r>
            <a:r>
              <a:rPr lang="en-US" sz="2400"/>
              <a:t>, and not the mere absence of disease or infirmity”</a:t>
            </a:r>
          </a:p>
          <a:p>
            <a:pPr marL="0" indent="-57150">
              <a:buNone/>
            </a:pPr>
            <a:r>
              <a:rPr lang="en-US" sz="1600" b="1" i="1"/>
              <a:t>WHO Constitution, 1948</a:t>
            </a:r>
            <a:endParaRPr lang="en-US" sz="1600" b="1"/>
          </a:p>
        </p:txBody>
      </p:sp>
      <p:sp>
        <p:nvSpPr>
          <p:cNvPr id="4" name="Slide Number Placeholder 3"/>
          <p:cNvSpPr>
            <a:spLocks noGrp="1"/>
          </p:cNvSpPr>
          <p:nvPr>
            <p:ph type="sldNum" sz="quarter" idx="12"/>
          </p:nvPr>
        </p:nvSpPr>
        <p:spPr/>
        <p:txBody>
          <a:bodyPr/>
          <a:lstStyle/>
          <a:p>
            <a:fld id="{8D4F55D0-F9CB-4572-9695-FB02042F35DA}" type="slidenum">
              <a:rPr lang="en-US" smtClean="0"/>
              <a:t>7</a:t>
            </a:fld>
            <a:endParaRPr lang="en-US"/>
          </a:p>
        </p:txBody>
      </p:sp>
      <p:sp>
        <p:nvSpPr>
          <p:cNvPr id="5" name="Date Placeholder 4"/>
          <p:cNvSpPr>
            <a:spLocks noGrp="1"/>
          </p:cNvSpPr>
          <p:nvPr>
            <p:ph type="dt" sz="half" idx="10"/>
          </p:nvPr>
        </p:nvSpPr>
        <p:spPr/>
        <p:txBody>
          <a:bodyPr/>
          <a:lstStyle/>
          <a:p>
            <a:fld id="{07E5557D-30DD-4A4E-8BA3-BBE058363778}" type="datetime3">
              <a:rPr lang="en-GB" smtClean="0"/>
              <a:t>05 February 2024</a:t>
            </a:fld>
            <a:endParaRPr lang="en-GB"/>
          </a:p>
        </p:txBody>
      </p:sp>
      <p:sp>
        <p:nvSpPr>
          <p:cNvPr id="7" name="Rectangle 6"/>
          <p:cNvSpPr/>
          <p:nvPr/>
        </p:nvSpPr>
        <p:spPr>
          <a:xfrm>
            <a:off x="566488" y="3762554"/>
            <a:ext cx="11072827" cy="784830"/>
          </a:xfrm>
          <a:prstGeom prst="rect">
            <a:avLst/>
          </a:prstGeom>
        </p:spPr>
        <p:txBody>
          <a:bodyPr wrap="square">
            <a:spAutoFit/>
          </a:bodyPr>
          <a:lstStyle/>
          <a:p>
            <a:pPr algn="r" rtl="1">
              <a:spcBef>
                <a:spcPts val="600"/>
              </a:spcBef>
            </a:pPr>
            <a:r>
              <a:rPr lang="en-GB" sz="2400" b="1"/>
              <a:t>“الصحة</a:t>
            </a:r>
            <a:r>
              <a:rPr lang="en-GB" sz="2400"/>
              <a:t> هي حالة من </a:t>
            </a:r>
            <a:r>
              <a:rPr lang="en-GB" sz="2400" b="1" err="1"/>
              <a:t>الصحة البدنية والعقلية والاجتماعية </a:t>
            </a:r>
            <a:r>
              <a:rPr lang="en-GB" sz="2400" err="1"/>
              <a:t>الكاملة، ول</a:t>
            </a:r>
            <a:r>
              <a:rPr lang="ar-EG" sz="2400"/>
              <a:t>ي</a:t>
            </a:r>
            <a:r>
              <a:rPr lang="en-GB" sz="2400"/>
              <a:t>س غياب المرض أو العجز”</a:t>
            </a:r>
            <a:endParaRPr lang="ar-EG" sz="2400"/>
          </a:p>
          <a:p>
            <a:pPr algn="r" rtl="1">
              <a:spcBef>
                <a:spcPts val="600"/>
              </a:spcBef>
            </a:pPr>
            <a:r>
              <a:rPr lang="ar-EG" sz="1600" b="1" i="1"/>
              <a:t>    </a:t>
            </a:r>
            <a:r>
              <a:rPr lang="en-GB" sz="1600" b="1" i="1" err="1"/>
              <a:t>دستور منظمة الصحة العالمية</a:t>
            </a:r>
            <a:r>
              <a:rPr lang="ar-EG" sz="1600" b="1" i="1"/>
              <a:t>, 1948</a:t>
            </a:r>
            <a:endParaRPr lang="en-GB" sz="1600" b="1" i="1"/>
          </a:p>
        </p:txBody>
      </p:sp>
      <p:sp>
        <p:nvSpPr>
          <p:cNvPr id="9" name="TextBox 8">
            <a:extLst>
              <a:ext uri="{FF2B5EF4-FFF2-40B4-BE49-F238E27FC236}">
                <a16:creationId xmlns:a16="http://schemas.microsoft.com/office/drawing/2014/main" id="{FF486CDB-D375-5D81-DD09-177D4CB2688D}"/>
              </a:ext>
            </a:extLst>
          </p:cNvPr>
          <p:cNvSpPr txBox="1"/>
          <p:nvPr/>
        </p:nvSpPr>
        <p:spPr>
          <a:xfrm>
            <a:off x="468901" y="1391570"/>
            <a:ext cx="11268000" cy="707886"/>
          </a:xfrm>
          <a:prstGeom prst="rect">
            <a:avLst/>
          </a:prstGeom>
          <a:solidFill>
            <a:schemeClr val="accent1">
              <a:lumMod val="20000"/>
              <a:lumOff val="80000"/>
            </a:schemeClr>
          </a:solidFill>
        </p:spPr>
        <p:txBody>
          <a:bodyPr wrap="square">
            <a:spAutoFit/>
          </a:bodyPr>
          <a:lstStyle/>
          <a:p>
            <a:pPr algn="r" rtl="1"/>
            <a:r>
              <a:rPr lang="ar-EG" sz="2400" b="0" i="0">
                <a:effectLst/>
                <a:latin typeface="-apple-system"/>
              </a:rPr>
              <a:t>يقولﷺ</a:t>
            </a:r>
            <a:r>
              <a:rPr lang="ar-EG" sz="2400"/>
              <a:t>:</a:t>
            </a:r>
            <a:r>
              <a:rPr lang="en-US" sz="2400"/>
              <a:t> </a:t>
            </a:r>
            <a:r>
              <a:rPr lang="ar-EG" sz="2400" i="0">
                <a:effectLst/>
                <a:latin typeface="Arial" panose="020b0604020202020204" pitchFamily="34" charset="0"/>
              </a:rPr>
              <a:t>مَنْ أصْبَحَ مِنْكُمْ </a:t>
            </a:r>
            <a:r>
              <a:rPr lang="ar-EG" sz="2400" b="1" i="0">
                <a:effectLst/>
                <a:latin typeface="Arial" panose="020b0604020202020204" pitchFamily="34" charset="0"/>
              </a:rPr>
              <a:t>آمِنًا</a:t>
            </a:r>
            <a:r>
              <a:rPr lang="ar-EG" sz="2400" i="0">
                <a:effectLst/>
                <a:latin typeface="Arial" panose="020b0604020202020204" pitchFamily="34" charset="0"/>
              </a:rPr>
              <a:t> في سربِهِ، </a:t>
            </a:r>
            <a:r>
              <a:rPr lang="ar-EG" sz="2400" b="1" i="0">
                <a:effectLst/>
                <a:latin typeface="Arial" panose="020b0604020202020204" pitchFamily="34" charset="0"/>
              </a:rPr>
              <a:t>مُعَافَىً</a:t>
            </a:r>
            <a:r>
              <a:rPr lang="ar-EG" sz="2400" i="0">
                <a:effectLst/>
                <a:latin typeface="Arial" panose="020b0604020202020204" pitchFamily="34" charset="0"/>
              </a:rPr>
              <a:t> في جَسَدِهِ، </a:t>
            </a:r>
            <a:r>
              <a:rPr lang="ar-EG" sz="2400" b="1" i="0">
                <a:effectLst/>
                <a:latin typeface="Arial" panose="020b0604020202020204" pitchFamily="34" charset="0"/>
              </a:rPr>
              <a:t>عِنْدَهُ قُوتُ يَوْمِهِ</a:t>
            </a:r>
            <a:r>
              <a:rPr lang="ar-EG" sz="2400" i="0">
                <a:effectLst/>
                <a:latin typeface="Arial" panose="020b0604020202020204" pitchFamily="34" charset="0"/>
              </a:rPr>
              <a:t>، فَكَأنَّمَا حِيزَتْ لَهُ الدُّنْيَا بِحَذَافِيرِهَا</a:t>
            </a:r>
            <a:endParaRPr lang="en-US" sz="2400" i="0">
              <a:effectLst/>
              <a:latin typeface="Arial" panose="020b0604020202020204" pitchFamily="34" charset="0"/>
            </a:endParaRPr>
          </a:p>
          <a:p>
            <a:pPr algn="r" rtl="1"/>
            <a:r>
              <a:rPr lang="ar-EG" sz="1600" b="1" i="1">
                <a:effectLst/>
                <a:latin typeface="Arial" panose="020b0604020202020204" pitchFamily="34" charset="0"/>
              </a:rPr>
              <a:t>[حسن] - [رواه الترمذي وابن ماجه]</a:t>
            </a:r>
            <a:r>
              <a:rPr lang="en-US" sz="1600" b="1" i="1">
                <a:latin typeface="Arial" panose="020b0604020202020204" pitchFamily="34" charset="0"/>
              </a:rPr>
              <a:t> </a:t>
            </a:r>
            <a:endParaRPr lang="en-US" sz="1600" i="1"/>
          </a:p>
        </p:txBody>
      </p:sp>
      <p:sp>
        <p:nvSpPr>
          <p:cNvPr id="14" name="TextBox 13">
            <a:extLst>
              <a:ext uri="{FF2B5EF4-FFF2-40B4-BE49-F238E27FC236}">
                <a16:creationId xmlns:a16="http://schemas.microsoft.com/office/drawing/2014/main" id="{0BE2A1A9-9E4C-3CB5-29AF-0662A64F8810}"/>
              </a:ext>
            </a:extLst>
          </p:cNvPr>
          <p:cNvSpPr txBox="1"/>
          <p:nvPr/>
        </p:nvSpPr>
        <p:spPr>
          <a:xfrm>
            <a:off x="468901" y="2145862"/>
            <a:ext cx="11268000" cy="1450778"/>
          </a:xfrm>
          <a:prstGeom prst="rect">
            <a:avLst/>
          </a:prstGeom>
          <a:solidFill>
            <a:schemeClr val="accent1">
              <a:lumMod val="20000"/>
              <a:lumOff val="80000"/>
            </a:schemeClr>
          </a:solidFill>
        </p:spPr>
        <p:txBody>
          <a:bodyPr vert="horz" lIns="91440" tIns="45720" rIns="91440" bIns="45720" rtlCol="0">
            <a:noAutofit/>
          </a:bodyPr>
          <a:lstStyle>
            <a:lvl1pPr indent="0">
              <a:lnSpc>
                <a:spcPct val="90000"/>
              </a:lnSpc>
              <a:spcBef>
                <a:spcPts val="1000"/>
              </a:spcBef>
              <a:buFont typeface="Arial" panose="020b0604020202020204" pitchFamily="34" charset="0"/>
              <a:buNone/>
              <a:defRPr sz="2800" b="1"/>
            </a:lvl1pPr>
            <a:lvl2pPr marL="400050" lvl="1" indent="0">
              <a:lnSpc>
                <a:spcPct val="90000"/>
              </a:lnSpc>
              <a:spcBef>
                <a:spcPts val="500"/>
              </a:spcBef>
              <a:buFont typeface="Arial" panose="020b0604020202020204" pitchFamily="34" charset="0"/>
              <a:buNone/>
              <a:defRPr b="1" i="1"/>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400" b="0" i="0">
                <a:effectLst/>
                <a:latin typeface="dinnextregular"/>
              </a:rPr>
              <a:t>Prophet (peace and blessings of Allaah be upon him). said: </a:t>
            </a:r>
            <a:r>
              <a:rPr lang="en-US" sz="2400" b="0">
                <a:latin typeface="dinnextregular"/>
              </a:rPr>
              <a:t>“</a:t>
            </a:r>
            <a:r>
              <a:rPr lang="en-US" sz="2400" b="0"/>
              <a:t>The one among you who wakes up </a:t>
            </a:r>
            <a:r>
              <a:rPr lang="en-US" sz="2400"/>
              <a:t>secure</a:t>
            </a:r>
            <a:r>
              <a:rPr lang="en-US" sz="2400" b="0"/>
              <a:t> in his property, </a:t>
            </a:r>
            <a:r>
              <a:rPr lang="en-US" sz="2400"/>
              <a:t>healthy</a:t>
            </a:r>
            <a:r>
              <a:rPr lang="en-US" sz="2400" b="0"/>
              <a:t> in his body and </a:t>
            </a:r>
            <a:r>
              <a:rPr lang="en-US" sz="2400"/>
              <a:t>has his food </a:t>
            </a:r>
            <a:r>
              <a:rPr lang="en-US" sz="2400" b="0"/>
              <a:t>for the day, it is as if the whole world were brought to him”</a:t>
            </a:r>
          </a:p>
          <a:p>
            <a:r>
              <a:rPr lang="en-US" sz="1600" i="1"/>
              <a:t>Narrated by al-Bukhaari in al-Adab al-Mufrad (no. 300) and by al-Tirmidhi in al-Sunan (2346).</a:t>
            </a:r>
          </a:p>
          <a:p>
            <a:endParaRPr lang="en-US" b="0"/>
          </a:p>
        </p:txBody>
      </p:sp>
    </p:spTree>
    <p:extLst>
      <p:ext uri="{BB962C8B-B14F-4D97-AF65-F5344CB8AC3E}">
        <p14:creationId xmlns:p14="http://schemas.microsoft.com/office/powerpoint/2010/main" val="2627496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1" nodeType="withEffec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1"/>
    </p:bldLst>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1975777" y="274638"/>
            <a:ext cx="8229600" cy="1143000"/>
          </a:xfrm>
        </p:spPr>
        <p:txBody>
          <a:bodyPr>
            <a:normAutofit fontScale="90000"/>
          </a:bodyPr>
          <a:lstStyle/>
          <a:p>
            <a:pPr algn="ctr"/>
            <a:r>
              <a:rPr lang="en-US" b="1"/>
              <a:t>WHO vision: “Health for all</a:t>
            </a:r>
            <a:r>
              <a:rPr lang="ar-EG" b="1"/>
              <a:t> "</a:t>
            </a:r>
            <a:r>
              <a:rPr lang="ar-EG">
                <a:solidFill>
                  <a:srgbClr val="FF0000"/>
                </a:solidFill>
              </a:rPr>
              <a:t>الصحة للجميع </a:t>
            </a:r>
            <a:br>
              <a:rPr lang="en-US" b="1"/>
            </a:br>
            <a:r>
              <a:rPr lang="en-US">
                <a:solidFill>
                  <a:srgbClr val="FF0000"/>
                </a:solidFill>
              </a:rPr>
              <a:t> </a:t>
            </a:r>
            <a:r>
              <a:rPr lang="en-US" sz="2000">
                <a:solidFill>
                  <a:srgbClr val="FF0000"/>
                </a:solidFill>
              </a:rPr>
              <a:t>A human right not a privilege</a:t>
            </a:r>
            <a:r>
              <a:rPr lang="ar-EG" sz="2000">
                <a:solidFill>
                  <a:srgbClr val="FF0000"/>
                </a:solidFill>
              </a:rPr>
              <a:t> حق لا امتباز </a:t>
            </a:r>
            <a:endParaRPr lang="en-US" sz="2000">
              <a:solidFill>
                <a:srgbClr val="FF0000"/>
              </a:solidFill>
            </a:endParaRPr>
          </a:p>
        </p:txBody>
      </p:sp>
      <p:sp>
        <p:nvSpPr>
          <p:cNvPr id="4" name="Slide Number Placeholder 3"/>
          <p:cNvSpPr>
            <a:spLocks noGrp="1"/>
          </p:cNvSpPr>
          <p:nvPr>
            <p:ph type="sldNum" sz="quarter" idx="12"/>
          </p:nvPr>
        </p:nvSpPr>
        <p:spPr/>
        <p:txBody>
          <a:bodyPr/>
          <a:lstStyle/>
          <a:p>
            <a:fld id="{8D4F55D0-F9CB-4572-9695-FB02042F35DA}" type="slidenum">
              <a:rPr lang="en-US" smtClean="0"/>
              <a:t>8</a:t>
            </a:fld>
            <a:endParaRPr lang="en-US"/>
          </a:p>
        </p:txBody>
      </p:sp>
      <p:sp>
        <p:nvSpPr>
          <p:cNvPr id="7" name="Date Placeholder 6"/>
          <p:cNvSpPr>
            <a:spLocks noGrp="1"/>
          </p:cNvSpPr>
          <p:nvPr>
            <p:ph type="dt" sz="half" idx="10"/>
          </p:nvPr>
        </p:nvSpPr>
        <p:spPr/>
        <p:txBody>
          <a:bodyPr/>
          <a:lstStyle/>
          <a:p>
            <a:fld id="{D0641FF8-B4D6-455B-8B8B-C0200851F88E}" type="datetime3">
              <a:rPr lang="en-GB" smtClean="0"/>
              <a:t>05 February 2024</a:t>
            </a:fld>
            <a:endParaRPr lang="en-GB"/>
          </a:p>
        </p:txBody>
      </p:sp>
      <p:grpSp>
        <p:nvGrpSpPr>
          <p:cNvPr id="11" name="Group 10"/>
          <p:cNvGrpSpPr>
            <a:grpSpLocks noChangeAspect="1"/>
          </p:cNvGrpSpPr>
          <p:nvPr/>
        </p:nvGrpSpPr>
        <p:grpSpPr>
          <a:xfrm>
            <a:off x="73091" y="1081141"/>
            <a:ext cx="4029010" cy="1912540"/>
            <a:chOff x="1134082" y="2829970"/>
            <a:chExt cx="6875837" cy="3263907"/>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330" y="2829970"/>
              <a:ext cx="2057340" cy="2446709"/>
            </a:xfrm>
            <a:prstGeom prst="rect">
              <a:avLst/>
            </a:prstGeom>
          </p:spPr>
        </p:pic>
        <p:sp>
          <p:nvSpPr>
            <p:cNvPr id="9" name="Rectangle 8"/>
            <p:cNvSpPr/>
            <p:nvPr/>
          </p:nvSpPr>
          <p:spPr>
            <a:xfrm>
              <a:off x="1134082" y="5355213"/>
              <a:ext cx="6875837" cy="738664"/>
            </a:xfrm>
            <a:prstGeom prst="rect">
              <a:avLst/>
            </a:prstGeom>
          </p:spPr>
          <p:txBody>
            <a:bodyPr wrap="square">
              <a:spAutoFit/>
            </a:bodyPr>
            <a:lstStyle/>
            <a:p>
              <a:pPr algn="ctr"/>
              <a:r>
                <a:rPr lang="en-US" sz="1400">
                  <a:solidFill>
                    <a:srgbClr val="111111"/>
                  </a:solidFill>
                  <a:latin typeface="Roboto"/>
                  <a:hlinkClick r:id="rId4"/>
                </a:rPr>
                <a:t>Elected on 23</a:t>
              </a:r>
              <a:r>
                <a:rPr lang="en-US" sz="1400" baseline="30000">
                  <a:solidFill>
                    <a:srgbClr val="111111"/>
                  </a:solidFill>
                  <a:latin typeface="Roboto"/>
                  <a:hlinkClick r:id="rId4"/>
                </a:rPr>
                <a:t>rd</a:t>
              </a:r>
              <a:r>
                <a:rPr lang="en-US" sz="1400">
                  <a:solidFill>
                    <a:srgbClr val="111111"/>
                  </a:solidFill>
                  <a:latin typeface="Roboto"/>
                  <a:hlinkClick r:id="rId4"/>
                </a:rPr>
                <a:t> of May 2017</a:t>
              </a:r>
            </a:p>
            <a:p>
              <a:pPr algn="ctr"/>
              <a:r>
                <a:rPr lang="en-US" sz="1400">
                  <a:solidFill>
                    <a:srgbClr val="111111"/>
                  </a:solidFill>
                  <a:latin typeface="Roboto"/>
                  <a:hlinkClick r:id="rId4"/>
                </a:rPr>
                <a:t>Emphasized increasing access to healthcare services and</a:t>
              </a:r>
            </a:p>
            <a:p>
              <a:pPr algn="ctr"/>
              <a:r>
                <a:rPr lang="en-US" sz="1400">
                  <a:solidFill>
                    <a:srgbClr val="111111"/>
                  </a:solidFill>
                  <a:latin typeface="Roboto"/>
                  <a:hlinkClick r:id="rId4"/>
                </a:rPr>
                <a:t>directing resources to the most vulnerable people</a:t>
              </a:r>
              <a:endParaRPr lang="en-GB" sz="1400"/>
            </a:p>
          </p:txBody>
        </p:sp>
      </p:grpSp>
      <p:sp>
        <p:nvSpPr>
          <p:cNvPr id="10" name="Content Placeholder 2"/>
          <p:cNvSpPr txBox="1"/>
          <p:nvPr/>
        </p:nvSpPr>
        <p:spPr>
          <a:xfrm>
            <a:off x="3039927" y="1843512"/>
            <a:ext cx="8398324" cy="1180728"/>
          </a:xfrm>
          <a:prstGeom prst="rect">
            <a:avLst/>
          </a:prstGeom>
          <a:noFill/>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rtl="1">
              <a:buNone/>
            </a:pPr>
            <a:r>
              <a:rPr lang="ar-EG" sz="2400"/>
              <a:t>"لا يجب ان يضطر احد للاختيار بين الموت والفقر"</a:t>
            </a:r>
          </a:p>
          <a:p>
            <a:pPr marL="0" indent="0" algn="ctr">
              <a:buNone/>
            </a:pPr>
            <a:r>
              <a:rPr lang="en-GB" sz="2400"/>
              <a:t>“</a:t>
            </a:r>
            <a:r>
              <a:rPr lang="en-US" sz="2400"/>
              <a:t>No one should have to choose between death and financial hardship”</a:t>
            </a:r>
          </a:p>
          <a:p>
            <a:pPr marL="400050" lvl="1" indent="0" algn="r">
              <a:buNone/>
            </a:pPr>
            <a:r>
              <a:rPr lang="en-US" sz="1700" i="1"/>
              <a:t>Dr Tedros, WHO Director-General, </a:t>
            </a:r>
            <a:r>
              <a:rPr lang="en-US" sz="1700" i="1">
                <a:hlinkClick r:id="rId5"/>
              </a:rPr>
              <a:t>UHC Forum</a:t>
            </a:r>
            <a:r>
              <a:rPr lang="en-US" sz="1700" i="1"/>
              <a:t> </a:t>
            </a:r>
            <a:r>
              <a:rPr lang="en-US" sz="1700">
                <a:solidFill>
                  <a:srgbClr val="FF0000"/>
                </a:solidFill>
              </a:rPr>
              <a:t>(</a:t>
            </a:r>
            <a:r>
              <a:rPr lang="ar-EG" sz="1700">
                <a:solidFill>
                  <a:srgbClr val="FF0000"/>
                </a:solidFill>
              </a:rPr>
              <a:t>منتدى التغطية الصحية الشاملة</a:t>
            </a:r>
            <a:r>
              <a:rPr lang="en-US" sz="1700">
                <a:solidFill>
                  <a:srgbClr val="FF0000"/>
                </a:solidFill>
              </a:rPr>
              <a:t>)</a:t>
            </a:r>
            <a:r>
              <a:rPr lang="en-US" sz="1700" i="1"/>
              <a:t>, Tokyo, Dec2017</a:t>
            </a:r>
            <a:endParaRPr lang="en-GB" sz="1700" i="1"/>
          </a:p>
        </p:txBody>
      </p:sp>
      <p:sp>
        <p:nvSpPr>
          <p:cNvPr id="6" name="TextBox 5">
            <a:extLst>
              <a:ext uri="{FF2B5EF4-FFF2-40B4-BE49-F238E27FC236}">
                <a16:creationId xmlns:a16="http://schemas.microsoft.com/office/drawing/2014/main" id="{439779B4-C865-9396-13BA-F76B3FA9D068}"/>
              </a:ext>
            </a:extLst>
          </p:cNvPr>
          <p:cNvSpPr txBox="1"/>
          <p:nvPr/>
        </p:nvSpPr>
        <p:spPr>
          <a:xfrm>
            <a:off x="858146" y="5100123"/>
            <a:ext cx="10800000" cy="646331"/>
          </a:xfrm>
          <a:prstGeom prst="rect">
            <a:avLst/>
          </a:prstGeom>
          <a:noFill/>
        </p:spPr>
        <p:txBody>
          <a:bodyPr wrap="square">
            <a:spAutoFit/>
          </a:bodyPr>
          <a:lstStyle/>
          <a:p>
            <a:r>
              <a:rPr lang="en-US" b="1" i="0">
                <a:solidFill>
                  <a:srgbClr val="3C4245"/>
                </a:solidFill>
                <a:effectLst/>
                <a:latin typeface="Noto Sans" panose="020b0502040504020204" pitchFamily="34" charset="0"/>
              </a:rPr>
              <a:t>Universal health coverage (UHC) </a:t>
            </a:r>
            <a:r>
              <a:rPr lang="en-US" b="0" i="0">
                <a:solidFill>
                  <a:srgbClr val="3C4245"/>
                </a:solidFill>
                <a:effectLst/>
                <a:latin typeface="Noto Sans" panose="020b0502040504020204" pitchFamily="34" charset="0"/>
              </a:rPr>
              <a:t>means that </a:t>
            </a:r>
            <a:r>
              <a:rPr lang="en-US" b="0" i="0">
                <a:solidFill>
                  <a:srgbClr val="3C4245"/>
                </a:solidFill>
                <a:effectLst/>
                <a:highlight>
                  <a:srgbClr val="FFFF00"/>
                </a:highlight>
                <a:latin typeface="Noto Sans" panose="020b0502040504020204" pitchFamily="34" charset="0"/>
              </a:rPr>
              <a:t>all people </a:t>
            </a:r>
            <a:r>
              <a:rPr lang="en-US" b="0" i="0">
                <a:solidFill>
                  <a:srgbClr val="3C4245"/>
                </a:solidFill>
                <a:effectLst/>
                <a:latin typeface="Noto Sans" panose="020b0502040504020204" pitchFamily="34" charset="0"/>
              </a:rPr>
              <a:t>have access to the </a:t>
            </a:r>
            <a:r>
              <a:rPr lang="en-US" b="0" i="0">
                <a:solidFill>
                  <a:srgbClr val="3C4245"/>
                </a:solidFill>
                <a:effectLst/>
                <a:highlight>
                  <a:srgbClr val="FFFF00"/>
                </a:highlight>
                <a:latin typeface="Noto Sans" panose="020b0502040504020204" pitchFamily="34" charset="0"/>
              </a:rPr>
              <a:t>full range of quality health services </a:t>
            </a:r>
            <a:r>
              <a:rPr lang="en-US" b="0" i="0">
                <a:solidFill>
                  <a:srgbClr val="3C4245"/>
                </a:solidFill>
                <a:effectLst/>
                <a:latin typeface="Noto Sans" panose="020b0502040504020204" pitchFamily="34" charset="0"/>
              </a:rPr>
              <a:t>they need, when and where they need them</a:t>
            </a:r>
            <a:r>
              <a:rPr lang="en-US" b="0" i="0">
                <a:solidFill>
                  <a:srgbClr val="3C4245"/>
                </a:solidFill>
                <a:effectLst/>
                <a:highlight>
                  <a:srgbClr val="FFFF00"/>
                </a:highlight>
                <a:latin typeface="Noto Sans" panose="020b0502040504020204" pitchFamily="34" charset="0"/>
              </a:rPr>
              <a:t>, without financial hardship</a:t>
            </a:r>
            <a:endParaRPr lang="en-US">
              <a:highlight>
                <a:srgbClr val="FFFF00"/>
              </a:highlight>
            </a:endParaRPr>
          </a:p>
        </p:txBody>
      </p:sp>
      <p:sp>
        <p:nvSpPr>
          <p:cNvPr id="13" name="TextBox 12">
            <a:extLst>
              <a:ext uri="{FF2B5EF4-FFF2-40B4-BE49-F238E27FC236}">
                <a16:creationId xmlns:a16="http://schemas.microsoft.com/office/drawing/2014/main" id="{0AFCE981-C33A-E022-9FFA-8B34D1C5ECC4}"/>
              </a:ext>
            </a:extLst>
          </p:cNvPr>
          <p:cNvSpPr txBox="1"/>
          <p:nvPr/>
        </p:nvSpPr>
        <p:spPr>
          <a:xfrm>
            <a:off x="858146" y="3866921"/>
            <a:ext cx="10800000" cy="830997"/>
          </a:xfrm>
          <a:prstGeom prst="rect">
            <a:avLst/>
          </a:prstGeom>
          <a:noFill/>
        </p:spPr>
        <p:txBody>
          <a:bodyPr wrap="square">
            <a:spAutoFit/>
          </a:bodyPr>
          <a:lstStyle/>
          <a:p>
            <a:pPr algn="r" rtl="1"/>
            <a:r>
              <a:rPr lang="ar-EG" sz="2400" b="0" i="0">
                <a:solidFill>
                  <a:srgbClr val="3C4245"/>
                </a:solidFill>
                <a:effectLst/>
                <a:latin typeface="Noto Sans" panose="020b0502040504020204" pitchFamily="34" charset="0"/>
              </a:rPr>
              <a:t>تعني </a:t>
            </a:r>
            <a:r>
              <a:rPr lang="ar-EG" sz="2400" b="1" i="0">
                <a:solidFill>
                  <a:srgbClr val="3C4245"/>
                </a:solidFill>
                <a:effectLst/>
                <a:latin typeface="Noto Sans" panose="020b0502040504020204" pitchFamily="34" charset="0"/>
              </a:rPr>
              <a:t>التغطية الصحية الشاملة </a:t>
            </a:r>
            <a:r>
              <a:rPr lang="ar-EG" sz="2400" b="0" i="0">
                <a:solidFill>
                  <a:srgbClr val="3C4245"/>
                </a:solidFill>
                <a:effectLst/>
                <a:latin typeface="Noto Sans" panose="020b0502040504020204" pitchFamily="34" charset="0"/>
              </a:rPr>
              <a:t>أن يحصل </a:t>
            </a:r>
            <a:r>
              <a:rPr lang="ar-EG" sz="2400" b="0" i="0">
                <a:solidFill>
                  <a:srgbClr val="3C4245"/>
                </a:solidFill>
                <a:effectLst/>
                <a:highlight>
                  <a:srgbClr val="FFFF00"/>
                </a:highlight>
                <a:latin typeface="Noto Sans" panose="020b0502040504020204" pitchFamily="34" charset="0"/>
              </a:rPr>
              <a:t>جميع الأشخاص</a:t>
            </a:r>
            <a:r>
              <a:rPr lang="ar-EG" sz="2400" b="0" i="0">
                <a:solidFill>
                  <a:srgbClr val="3C4245"/>
                </a:solidFill>
                <a:effectLst/>
                <a:latin typeface="Noto Sans" panose="020b0502040504020204" pitchFamily="34" charset="0"/>
              </a:rPr>
              <a:t> على </a:t>
            </a:r>
            <a:r>
              <a:rPr lang="ar-EG" sz="2400" b="0" i="0">
                <a:solidFill>
                  <a:srgbClr val="3C4245"/>
                </a:solidFill>
                <a:effectLst/>
                <a:highlight>
                  <a:srgbClr val="FFFF00"/>
                </a:highlight>
                <a:latin typeface="Noto Sans" panose="020b0502040504020204" pitchFamily="34" charset="0"/>
              </a:rPr>
              <a:t>المجموعة الكاملة من الخدمات الصحية الجيدة </a:t>
            </a:r>
            <a:r>
              <a:rPr lang="ar-EG" sz="2400" b="0" i="0">
                <a:solidFill>
                  <a:srgbClr val="3C4245"/>
                </a:solidFill>
                <a:effectLst/>
                <a:latin typeface="Noto Sans" panose="020b0502040504020204" pitchFamily="34" charset="0"/>
              </a:rPr>
              <a:t>اللازمة متى وأينما احتاجوا إليها </a:t>
            </a:r>
            <a:r>
              <a:rPr lang="ar-EG" sz="2400" b="0" i="0">
                <a:solidFill>
                  <a:srgbClr val="3C4245"/>
                </a:solidFill>
                <a:effectLst/>
                <a:highlight>
                  <a:srgbClr val="FFFF00"/>
                </a:highlight>
                <a:latin typeface="Noto Sans" panose="020b0502040504020204" pitchFamily="34" charset="0"/>
              </a:rPr>
              <a:t>دون التعرض لضائقة مالية</a:t>
            </a:r>
            <a:r>
              <a:rPr lang="ar-EG" sz="2400" b="0" i="0">
                <a:solidFill>
                  <a:srgbClr val="3C4245"/>
                </a:solidFill>
                <a:effectLst/>
                <a:latin typeface="Noto Sans" panose="020b0502040504020204" pitchFamily="34" charset="0"/>
              </a:rPr>
              <a:t>.</a:t>
            </a:r>
            <a:endParaRPr lang="en-US" sz="2400"/>
          </a:p>
        </p:txBody>
      </p:sp>
    </p:spTree>
    <p:extLst>
      <p:ext uri="{BB962C8B-B14F-4D97-AF65-F5344CB8AC3E}">
        <p14:creationId xmlns:p14="http://schemas.microsoft.com/office/powerpoint/2010/main" val="1864927413"/>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6CDE2B4-D63D-F6C4-280A-7A3D8B329E54}"/>
              </a:ext>
            </a:extLst>
          </p:cNvPr>
          <p:cNvSpPr>
            <a:spLocks noGrp="1"/>
          </p:cNvSpPr>
          <p:nvPr>
            <p:ph type="title"/>
          </p:nvPr>
        </p:nvSpPr>
        <p:spPr/>
        <p:txBody>
          <a:bodyPr>
            <a:normAutofit/>
          </a:bodyPr>
          <a:lstStyle/>
          <a:p>
            <a:pPr algn="ctr" rtl="1"/>
            <a:r>
              <a:rPr lang="ar-EG" sz="3600"/>
              <a:t>سبق للاسلام في التغطية الصحية والعقلية الشاملة </a:t>
            </a:r>
            <a:br>
              <a:rPr lang="ar-EG" sz="3600"/>
            </a:br>
            <a:r>
              <a:rPr lang="en-US" sz="3600"/>
              <a:t>Universal Health Coverage (UHC) in Islam</a:t>
            </a:r>
          </a:p>
        </p:txBody>
      </p:sp>
      <p:sp>
        <p:nvSpPr>
          <p:cNvPr id="3" name="Content Placeholder 2">
            <a:extLst>
              <a:ext uri="{FF2B5EF4-FFF2-40B4-BE49-F238E27FC236}">
                <a16:creationId xmlns:a16="http://schemas.microsoft.com/office/drawing/2014/main" id="{DBB3CD0A-9EDD-5D6A-7EBC-D98DCA48D278}"/>
              </a:ext>
            </a:extLst>
          </p:cNvPr>
          <p:cNvSpPr>
            <a:spLocks noGrp="1"/>
          </p:cNvSpPr>
          <p:nvPr>
            <p:ph idx="1"/>
          </p:nvPr>
        </p:nvSpPr>
        <p:spPr>
          <a:xfrm>
            <a:off x="171379" y="1857786"/>
            <a:ext cx="11849242" cy="2309505"/>
          </a:xfrm>
          <a:solidFill>
            <a:schemeClr val="accent1">
              <a:lumMod val="20000"/>
              <a:lumOff val="80000"/>
            </a:schemeClr>
          </a:solidFill>
        </p:spPr>
        <p:txBody>
          <a:bodyPr>
            <a:normAutofit lnSpcReduction="10000"/>
          </a:bodyPr>
          <a:lstStyle/>
          <a:p>
            <a:pPr marL="0" indent="0" algn="r" rtl="1">
              <a:buNone/>
            </a:pPr>
            <a:r>
              <a:rPr lang="ar-EG" sz="2400" b="1" i="0">
                <a:solidFill>
                  <a:srgbClr val="202122"/>
                </a:solidFill>
                <a:effectLst/>
                <a:latin typeface="Arial" panose="020b0604020202020204" pitchFamily="34" charset="0"/>
              </a:rPr>
              <a:t>"بيمارَسْتان</a:t>
            </a:r>
            <a:r>
              <a:rPr lang="ar-EG" sz="2400" b="0" i="0">
                <a:solidFill>
                  <a:srgbClr val="202122"/>
                </a:solidFill>
                <a:effectLst/>
                <a:latin typeface="Arial" panose="020b0604020202020204" pitchFamily="34" charset="0"/>
              </a:rPr>
              <a:t> - بفتح الراء وسكون السين - كلمة فارسية مركبة من كلمتين بيمار بمعنى </a:t>
            </a:r>
            <a:r>
              <a:rPr lang="ar-EG" sz="2400" b="0" i="0" u="none" strike="noStrike">
                <a:solidFill>
                  <a:srgbClr val="3366CC"/>
                </a:solidFill>
                <a:effectLst/>
                <a:latin typeface="Arial" panose="020b0604020202020204" pitchFamily="34" charset="0"/>
                <a:hlinkClick r:id="rId2" tooltip="مريض"/>
              </a:rPr>
              <a:t>مريض</a:t>
            </a:r>
            <a:r>
              <a:rPr lang="ar-EG" sz="2400" b="0" i="0">
                <a:solidFill>
                  <a:srgbClr val="202122"/>
                </a:solidFill>
                <a:effectLst/>
                <a:latin typeface="Arial" panose="020b0604020202020204" pitchFamily="34" charset="0"/>
              </a:rPr>
              <a:t> أو عليل أو مصاب وستان بمعنى مكان أو </a:t>
            </a:r>
            <a:r>
              <a:rPr lang="ar-EG" sz="2400" b="0" i="0" u="none" strike="noStrike">
                <a:solidFill>
                  <a:srgbClr val="3366CC"/>
                </a:solidFill>
                <a:effectLst/>
                <a:latin typeface="Arial" panose="020b0604020202020204" pitchFamily="34" charset="0"/>
                <a:hlinkClick r:id="rId3" tooltip="بيت"/>
              </a:rPr>
              <a:t>دار</a:t>
            </a:r>
            <a:r>
              <a:rPr lang="ar-EG" sz="2400" b="0" i="0">
                <a:solidFill>
                  <a:srgbClr val="202122"/>
                </a:solidFill>
                <a:effectLst/>
                <a:latin typeface="Arial" panose="020b0604020202020204" pitchFamily="34" charset="0"/>
              </a:rPr>
              <a:t> ..فهي إذا «دار المرضى»،...وكانت البيمارستانات من أول عهدها إلى زمن طويل </a:t>
            </a:r>
            <a:r>
              <a:rPr lang="ar-EG" sz="2400" b="0" i="0">
                <a:solidFill>
                  <a:srgbClr val="202122"/>
                </a:solidFill>
                <a:effectLst/>
                <a:highlight>
                  <a:srgbClr val="FFFF00"/>
                </a:highlight>
                <a:latin typeface="Arial" panose="020b0604020202020204" pitchFamily="34" charset="0"/>
              </a:rPr>
              <a:t>مستشفيات عامة، تعالج فيها جميع </a:t>
            </a:r>
            <a:r>
              <a:rPr lang="ar-EG" sz="2400" b="0" i="0" u="none" strike="noStrike">
                <a:solidFill>
                  <a:srgbClr val="3366CC"/>
                </a:solidFill>
                <a:effectLst/>
                <a:highlight>
                  <a:srgbClr val="FFFF00"/>
                </a:highlight>
                <a:latin typeface="Arial" panose="020b0604020202020204" pitchFamily="34" charset="0"/>
                <a:hlinkClick r:id="rId4" tooltip="مرض"/>
              </a:rPr>
              <a:t>الأمراض</a:t>
            </a:r>
            <a:r>
              <a:rPr lang="ar-EG" sz="2400" b="0" i="0">
                <a:solidFill>
                  <a:srgbClr val="202122"/>
                </a:solidFill>
                <a:effectLst/>
                <a:highlight>
                  <a:srgbClr val="FFFF00"/>
                </a:highlight>
                <a:latin typeface="Arial" panose="020b0604020202020204" pitchFamily="34" charset="0"/>
              </a:rPr>
              <a:t> والعلل من باطنية وجراحية ورمدية </a:t>
            </a:r>
            <a:r>
              <a:rPr lang="ar-EG" sz="2600" b="1" i="0">
                <a:solidFill>
                  <a:srgbClr val="202122"/>
                </a:solidFill>
                <a:effectLst/>
                <a:highlight>
                  <a:srgbClr val="FFFF00"/>
                </a:highlight>
                <a:latin typeface="Arial" panose="020b0604020202020204" pitchFamily="34" charset="0"/>
              </a:rPr>
              <a:t>وعقلية</a:t>
            </a:r>
            <a:r>
              <a:rPr lang="ar-EG" sz="2400" b="0" i="0">
                <a:solidFill>
                  <a:srgbClr val="202122"/>
                </a:solidFill>
                <a:effectLst/>
                <a:latin typeface="Arial" panose="020b0604020202020204" pitchFamily="34" charset="0"/>
              </a:rPr>
              <a:t>، ويعتبر الخليفة الأموي </a:t>
            </a:r>
            <a:r>
              <a:rPr lang="ar-EG" sz="2400" b="0" i="0" u="none" strike="noStrike">
                <a:solidFill>
                  <a:srgbClr val="3366CC"/>
                </a:solidFill>
                <a:effectLst/>
                <a:latin typeface="Arial" panose="020b0604020202020204" pitchFamily="34" charset="0"/>
                <a:hlinkClick r:id="rId5" tooltip="الوليد بن عبد الملك"/>
              </a:rPr>
              <a:t>الوليد بن عبد الملك</a:t>
            </a:r>
            <a:r>
              <a:rPr lang="ar-EG" sz="2400" b="0" i="0">
                <a:solidFill>
                  <a:srgbClr val="202122"/>
                </a:solidFill>
                <a:effectLst/>
                <a:latin typeface="Arial" panose="020b0604020202020204" pitchFamily="34" charset="0"/>
              </a:rPr>
              <a:t> أول من قام بإنشاء </a:t>
            </a:r>
            <a:r>
              <a:rPr lang="ar-EG" sz="2400" b="0" i="0" u="none" strike="noStrike">
                <a:solidFill>
                  <a:srgbClr val="3366CC"/>
                </a:solidFill>
                <a:effectLst/>
                <a:latin typeface="Arial" panose="020b0604020202020204" pitchFamily="34" charset="0"/>
                <a:hlinkClick r:id="rId6" tooltip="بيمارستان"/>
              </a:rPr>
              <a:t>بيمارستان</a:t>
            </a:r>
            <a:r>
              <a:rPr lang="ar-EG" sz="2400" b="0" i="0">
                <a:solidFill>
                  <a:srgbClr val="202122"/>
                </a:solidFill>
                <a:effectLst/>
                <a:latin typeface="Arial" panose="020b0604020202020204" pitchFamily="34" charset="0"/>
              </a:rPr>
              <a:t> في تاريخ المسلمين، وذلك في </a:t>
            </a:r>
            <a:r>
              <a:rPr lang="ar-EG" sz="2400" b="0" i="0">
                <a:solidFill>
                  <a:srgbClr val="202122"/>
                </a:solidFill>
                <a:effectLst/>
                <a:highlight>
                  <a:srgbClr val="FFFF00"/>
                </a:highlight>
                <a:latin typeface="Arial" panose="020b0604020202020204" pitchFamily="34" charset="0"/>
              </a:rPr>
              <a:t>عام 707م </a:t>
            </a:r>
            <a:r>
              <a:rPr lang="ar-EG" sz="2400" b="0" i="0" u="none" strike="noStrike">
                <a:solidFill>
                  <a:srgbClr val="3366CC"/>
                </a:solidFill>
                <a:effectLst/>
                <a:highlight>
                  <a:srgbClr val="FFFF00"/>
                </a:highlight>
                <a:latin typeface="Arial" panose="020b0604020202020204" pitchFamily="34" charset="0"/>
                <a:hlinkClick r:id="rId7" tooltip="دمشق"/>
              </a:rPr>
              <a:t>بدمشق</a:t>
            </a:r>
            <a:r>
              <a:rPr lang="ar-EG" sz="2400" b="0" i="0">
                <a:solidFill>
                  <a:srgbClr val="202122"/>
                </a:solidFill>
                <a:effectLst/>
                <a:highlight>
                  <a:srgbClr val="FFFF00"/>
                </a:highlight>
                <a:latin typeface="Arial" panose="020b0604020202020204" pitchFamily="34" charset="0"/>
              </a:rPr>
              <a:t>، </a:t>
            </a:r>
            <a:r>
              <a:rPr lang="ar-EG" sz="2400" b="0" i="0">
                <a:solidFill>
                  <a:srgbClr val="202122"/>
                </a:solidFill>
                <a:effectLst/>
                <a:latin typeface="Arial" panose="020b0604020202020204" pitchFamily="34" charset="0"/>
              </a:rPr>
              <a:t>وكان العلاج فيه بالمجان، بل وكانت تجرى الأرزاق على المرضى ..."</a:t>
            </a:r>
          </a:p>
          <a:p>
            <a:pPr marL="0" indent="0" algn="r" rtl="1">
              <a:buNone/>
            </a:pPr>
            <a:r>
              <a:rPr lang="ar-EG" sz="1600" b="0" i="0">
                <a:solidFill>
                  <a:srgbClr val="202122"/>
                </a:solidFill>
                <a:effectLst/>
                <a:latin typeface="Arial" panose="020b0604020202020204" pitchFamily="34" charset="0"/>
              </a:rPr>
              <a:t> لدُّكْتُور أَحمد عِيسى - تاريخ البيمارستانات في الإسلام (ص: 4)</a:t>
            </a:r>
            <a:endParaRPr lang="en-US" sz="1600" b="0" i="0">
              <a:solidFill>
                <a:srgbClr val="202122"/>
              </a:solidFill>
              <a:effectLst/>
              <a:latin typeface="Arial" panose="020b0604020202020204" pitchFamily="34" charset="0"/>
            </a:endParaRPr>
          </a:p>
          <a:p>
            <a:pPr marL="0" indent="0" algn="r" rtl="1">
              <a:buNone/>
            </a:pPr>
            <a:r>
              <a:rPr lang="ar-EG" sz="1600" b="0" i="0">
                <a:solidFill>
                  <a:srgbClr val="000000"/>
                </a:solidFill>
                <a:effectLst/>
                <a:latin typeface="Arial" panose="020b0604020202020204" pitchFamily="34" charset="0"/>
                <a:hlinkClick r:id="rId8"/>
              </a:rPr>
              <a:t>قائمة البيمارستانات في العالم الإسلامي</a:t>
            </a:r>
            <a:endParaRPr lang="ar-EG" sz="1600" b="0" i="0">
              <a:solidFill>
                <a:srgbClr val="000000"/>
              </a:solidFill>
              <a:effectLst/>
              <a:latin typeface="Arial" panose="020b0604020202020204" pitchFamily="34" charset="0"/>
            </a:endParaRPr>
          </a:p>
          <a:p>
            <a:pPr marL="0" indent="0" algn="r" rtl="1">
              <a:buNone/>
            </a:pPr>
            <a:endParaRPr lang="en-US" sz="2400"/>
          </a:p>
        </p:txBody>
      </p:sp>
      <p:sp>
        <p:nvSpPr>
          <p:cNvPr id="4" name="Rectangle 1">
            <a:extLst>
              <a:ext uri="{FF2B5EF4-FFF2-40B4-BE49-F238E27FC236}">
                <a16:creationId xmlns:a16="http://schemas.microsoft.com/office/drawing/2014/main" id="{28CEEF4F-529E-215E-B6FC-37A0E8953682}"/>
              </a:ext>
            </a:extLst>
          </p:cNvPr>
          <p:cNvSpPr>
            <a:spLocks noChangeArrowheads="1"/>
          </p:cNvSpPr>
          <p:nvPr/>
        </p:nvSpPr>
        <p:spPr bwMode="auto">
          <a:xfrm>
            <a:off x="193634" y="4321995"/>
            <a:ext cx="11864835" cy="219035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pPr>
            <a:r>
              <a:rPr lang="en-US" altLang="en-US" sz="2400" err="1"/>
              <a:t>Bimaristan - is composed of two words, bimar, meaning sick, or afflicted, and stan, meaning a place, or house. So, it is “the house of the sick.” …the Bimaristans were </a:t>
            </a:r>
            <a:r>
              <a:rPr lang="en-US" altLang="en-US" sz="2400">
                <a:highlight>
                  <a:srgbClr val="FFFF00"/>
                </a:highlight>
              </a:rPr>
              <a:t>general hospitals in which all diseases and ailments were treated, whether internal, surgical, cerebral, or </a:t>
            </a:r>
            <a:r>
              <a:rPr lang="en-US" altLang="en-US" sz="2400" b="1">
                <a:highlight>
                  <a:srgbClr val="FFFF00"/>
                </a:highlight>
              </a:rPr>
              <a:t>mental</a:t>
            </a:r>
            <a:r>
              <a:rPr lang="en-US" altLang="en-US" sz="2400"/>
              <a:t>. The Umayyad Caliph Al-Walid bin Abd al-Malik is considered the first to establish a Bimaristan in the history of Muslims, in the year </a:t>
            </a:r>
            <a:r>
              <a:rPr lang="en-US" altLang="en-US" sz="2400">
                <a:highlight>
                  <a:srgbClr val="FFFF00"/>
                </a:highlight>
              </a:rPr>
              <a:t>707 AD in Damascus</a:t>
            </a:r>
            <a:r>
              <a:rPr lang="en-US" altLang="en-US" sz="2400"/>
              <a:t>, and treatment there was free. Sustenance was given to the sick...” </a:t>
            </a:r>
          </a:p>
        </p:txBody>
      </p:sp>
    </p:spTree>
    <p:extLst>
      <p:ext uri="{BB962C8B-B14F-4D97-AF65-F5344CB8AC3E}">
        <p14:creationId xmlns:p14="http://schemas.microsoft.com/office/powerpoint/2010/main" val="1983825131"/>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7.01.13"/>
  <p:tag name="AS_TITLE" val="Aspose.Slides for .NET 4.0"/>
  <p:tag name="AS_VERSION" val="16.12.1.0"/>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Widescreen</PresentationFormat>
  <Paragraphs>254</Paragraphs>
  <Slides>24</Slides>
  <Notes>9</Notes>
  <TotalTime>9073</TotalTime>
  <HiddenSlides>0</HiddenSlides>
  <MMClips>0</MMClips>
  <ScaleCrop>0</ScaleCrop>
  <HeadingPairs>
    <vt:vector baseType="variant" size="4">
      <vt:variant>
        <vt:lpstr>Theme</vt:lpstr>
      </vt:variant>
      <vt:variant>
        <vt:i4>1</vt:i4>
      </vt:variant>
      <vt:variant>
        <vt:lpstr>Slide Titles</vt:lpstr>
      </vt:variant>
      <vt:variant>
        <vt:i4>24</vt:i4>
      </vt:variant>
    </vt:vector>
  </HeadingPairs>
  <TitlesOfParts>
    <vt:vector baseType="lpstr" size="25">
      <vt:lpstr>Office Theme</vt:lpstr>
      <vt:lpstr>الذكاء الاصتناعي في الصحة, فرص و تحدياتAI in health, opportunities and challenges</vt:lpstr>
      <vt:lpstr>المحتويAgenda</vt:lpstr>
      <vt:lpstr>منظمة الصحة العالميةWHO</vt:lpstr>
      <vt:lpstr>منظمة الصحة العالميةWorld Heath Organization WHO</vt:lpstr>
      <vt:lpstr>المكاتب الاقليمية لمنظمة الصحة العالميةWHO Regional offices</vt:lpstr>
      <vt:lpstr>دول اقليم شرق المتوسطCountries in EMR</vt:lpstr>
      <vt:lpstr>الصحة ليست فقط غياب المرضHealth is not only absence of disease</vt:lpstr>
      <vt:lpstr>WHO vision: “Health for all "الصحة للجميع  A human right not a privilege حق لا امتباز </vt:lpstr>
      <vt:lpstr>سبق للاسلام في التغطية الصحية والعقلية الشاملة Universal Health Coverage (UHC) in Islam</vt:lpstr>
      <vt:lpstr>الصحة الرقميةDigital health</vt:lpstr>
      <vt:lpstr>Member-States requests for leadership in “Digital Health” spanning 20 years</vt:lpstr>
      <vt:lpstr>الرقمنة مقابل الصحة الرقميةDigitization vs digital health</vt:lpstr>
      <vt:lpstr>ما هو الذكاء الاصطناعي؟What is Artificial Intelligence? </vt:lpstr>
      <vt:lpstr>Slide 14</vt:lpstr>
      <vt:lpstr>Slide 15</vt:lpstr>
      <vt:lpstr>الاستراتيجية العالمية بشأن الصحة الرقمية للمدة 2021-2025The global strategy on Digital health 2021-2025 </vt:lpstr>
      <vt:lpstr>اكثر من 70% من دول اقليم شرق المتوسط طورت او في سبيل تطوير استراتيجيات وطنية للصحة الرقميةMore than 70% of EM countries have (or progressing towards) a national DH strategies</vt:lpstr>
      <vt:lpstr>تطبيقات الصحة الرقمية في اقليم شرق المتوسط اثناء الجائحةDigital health service provision in the Region during the COVID-19 pandemic</vt:lpstr>
      <vt:lpstr>اخلاقيات وحوكمة الذكاء الاصطناعي Ethics and governance for AI </vt:lpstr>
      <vt:lpstr>Slide 20</vt:lpstr>
      <vt:lpstr>Slide 21</vt:lpstr>
      <vt:lpstr>Slide 22</vt:lpstr>
      <vt:lpstr>Slide 23</vt:lpstr>
      <vt:lpstr>Slide 24</vt:lpstr>
    </vt:vector>
  </TitlesOfParts>
  <LinksUpToDate>0</LinksUpToDate>
  <SharedDoc>0</SharedDoc>
  <HyperlinksChanged>0</HyperlinksChanged>
  <Application>Aspose.Slides for .NET</Application>
  <AppVersion>16.1201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NOUR, Mohamed Hassan</dc:creator>
  <cp:lastModifiedBy>NOUR, Mohamed Hassan</cp:lastModifiedBy>
  <cp:revision>8</cp:revision>
  <dcterms:created xsi:type="dcterms:W3CDTF">2024-01-19T22:04:59Z</dcterms:created>
  <dcterms:modified xsi:type="dcterms:W3CDTF">2024-02-05T17:10:48Z</dcterms:modified>
</cp:coreProperties>
</file>