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rtl="1" saveSubsetFonts="1">
  <p:sldMasterIdLst>
    <p:sldMasterId id="2147483648" r:id="rId1"/>
    <p:sldMasterId id="2147483683" r:id="rId2"/>
  </p:sldMasterIdLst>
  <p:notesMasterIdLst>
    <p:notesMasterId r:id="rId3"/>
  </p:notesMasterIdLst>
  <p:handoutMasterIdLst>
    <p:handoutMasterId r:id="rId4"/>
  </p:handoutMasterIdLst>
  <p:sldIdLst>
    <p:sldId id="344" r:id="rId5"/>
    <p:sldId id="256" r:id="rId6"/>
    <p:sldId id="342" r:id="rId7"/>
    <p:sldId id="418" r:id="rId8"/>
    <p:sldId id="419" r:id="rId9"/>
    <p:sldId id="421" r:id="rId10"/>
    <p:sldId id="423" r:id="rId11"/>
    <p:sldId id="424" r:id="rId12"/>
    <p:sldId id="425" r:id="rId13"/>
    <p:sldId id="429" r:id="rId14"/>
    <p:sldId id="431" r:id="rId15"/>
    <p:sldId id="432" r:id="rId16"/>
    <p:sldId id="435" r:id="rId17"/>
    <p:sldId id="436" r:id="rId18"/>
    <p:sldId id="437" r:id="rId19"/>
    <p:sldId id="439" r:id="rId20"/>
    <p:sldId id="333" r:id="rId21"/>
    <p:sldId id="326" r:id="rId22"/>
    <p:sldId id="341" r:id="rId23"/>
    <p:sldId id="448" r:id="rId24"/>
    <p:sldId id="449" r:id="rId25"/>
    <p:sldId id="450" r:id="rId26"/>
    <p:sldId id="451" r:id="rId27"/>
    <p:sldId id="453" r:id="rId28"/>
    <p:sldId id="455" r:id="rId29"/>
    <p:sldId id="459" r:id="rId30"/>
    <p:sldId id="543" r:id="rId31"/>
    <p:sldId id="550" r:id="rId32"/>
    <p:sldId id="544" r:id="rId33"/>
    <p:sldId id="545" r:id="rId34"/>
    <p:sldId id="546" r:id="rId35"/>
    <p:sldId id="547" r:id="rId36"/>
    <p:sldId id="462" r:id="rId37"/>
    <p:sldId id="463" r:id="rId38"/>
    <p:sldId id="464" r:id="rId39"/>
    <p:sldId id="465" r:id="rId40"/>
    <p:sldId id="466" r:id="rId41"/>
    <p:sldId id="467" r:id="rId42"/>
    <p:sldId id="471" r:id="rId43"/>
    <p:sldId id="484" r:id="rId44"/>
    <p:sldId id="553" r:id="rId45"/>
    <p:sldId id="488" r:id="rId46"/>
    <p:sldId id="512" r:id="rId47"/>
    <p:sldId id="516" r:id="rId48"/>
    <p:sldId id="562" r:id="rId49"/>
    <p:sldId id="517" r:id="rId50"/>
    <p:sldId id="518" r:id="rId51"/>
    <p:sldId id="519" r:id="rId52"/>
    <p:sldId id="520" r:id="rId53"/>
    <p:sldId id="521" r:id="rId54"/>
    <p:sldId id="558" r:id="rId55"/>
    <p:sldId id="522" r:id="rId56"/>
    <p:sldId id="523" r:id="rId57"/>
    <p:sldId id="559" r:id="rId58"/>
    <p:sldId id="524" r:id="rId59"/>
    <p:sldId id="560" r:id="rId60"/>
    <p:sldId id="563" r:id="rId61"/>
    <p:sldId id="525" r:id="rId62"/>
    <p:sldId id="564" r:id="rId63"/>
    <p:sldId id="565" r:id="rId64"/>
    <p:sldId id="527" r:id="rId65"/>
    <p:sldId id="528" r:id="rId66"/>
    <p:sldId id="531" r:id="rId67"/>
    <p:sldId id="532" r:id="rId68"/>
    <p:sldId id="533" r:id="rId69"/>
    <p:sldId id="534" r:id="rId70"/>
    <p:sldId id="535" r:id="rId71"/>
    <p:sldId id="566" r:id="rId72"/>
    <p:sldId id="536" r:id="rId73"/>
    <p:sldId id="537" r:id="rId74"/>
    <p:sldId id="538" r:id="rId75"/>
    <p:sldId id="298" r:id="rId76"/>
  </p:sldIdLst>
  <p:sldSz cx="9144000" cy="6858000" type="screen4x3"/>
  <p:notesSz cx="6858000" cy="9144000"/>
  <p:custDataLst>
    <p:tags r:id="rId77"/>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9900"/>
    <a:srgbClr val="964B00"/>
    <a:srgbClr val="703800"/>
    <a:srgbClr val="660033"/>
    <a:srgbClr val="322110"/>
    <a:srgbClr val="990033"/>
    <a:srgbClr val="BC003F"/>
    <a:srgbClr val="FF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585" autoAdjust="0"/>
    <p:restoredTop sz="94494" autoAdjust="0"/>
  </p:normalViewPr>
  <p:slideViewPr>
    <p:cSldViewPr>
      <p:cViewPr varScale="1">
        <p:scale>
          <a:sx n="68" d="100"/>
          <a:sy n="68" d="100"/>
        </p:scale>
        <p:origin x="1374" y="72"/>
      </p:cViewPr>
      <p:guideLst>
        <p:guide orient="horz" pos="2160"/>
        <p:guide pos="2880"/>
      </p:guideLst>
    </p:cSldViewPr>
  </p:slideViewPr>
  <p:outlineViewPr>
    <p:cViewPr>
      <p:scale>
        <a:sx n="33" d="100"/>
        <a:sy n="33" d="100"/>
      </p:scale>
      <p:origin x="0" y="8184"/>
    </p:cViewPr>
  </p:outlineViewPr>
  <p:notesTextViewPr>
    <p:cViewPr>
      <p:scale>
        <a:sx n="100" d="100"/>
        <a:sy n="100" d="100"/>
      </p:scale>
      <p:origin x="0" y="0"/>
    </p:cViewPr>
  </p:notesTextViewPr>
  <p:sorterViewPr>
    <p:cViewPr>
      <p:scale>
        <a:sx n="66" d="100"/>
        <a:sy n="66" d="100"/>
      </p:scale>
      <p:origin x="0" y="6780"/>
    </p:cViewPr>
  </p:sorterViewPr>
  <p:notesViewPr>
    <p:cSldViewPr>
      <p:cViewPr varScale="1">
        <p:scale>
          <a:sx n="33" d="100"/>
          <a:sy n="33" d="100"/>
        </p:scale>
        <p:origin x="-1680" y="-90"/>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tags" Target="tags/tag1.xml" /><Relationship Id="rId78" Type="http://schemas.openxmlformats.org/officeDocument/2006/relationships/presProps" Target="presProps.xml" /><Relationship Id="rId79" Type="http://schemas.openxmlformats.org/officeDocument/2006/relationships/viewProps" Target="viewProps.xml" /><Relationship Id="rId8" Type="http://schemas.openxmlformats.org/officeDocument/2006/relationships/slide" Target="slides/slide4.xml" /><Relationship Id="rId80" Type="http://schemas.openxmlformats.org/officeDocument/2006/relationships/theme" Target="theme/theme1.xml" /><Relationship Id="rId81" Type="http://schemas.openxmlformats.org/officeDocument/2006/relationships/tableStyles" Target="tableStyles.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44034" name="Rectangle 2">
            <a:extLst>
              <a:ext uri="{FF2B5EF4-FFF2-40B4-BE49-F238E27FC236}">
                <a16:creationId xmlns:a16="http://schemas.microsoft.com/office/drawing/2014/main" id="{94FA4AD8-F61F-DBA8-54A0-475686D8380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4035" name="Rectangle 3">
            <a:extLst>
              <a:ext uri="{FF2B5EF4-FFF2-40B4-BE49-F238E27FC236}">
                <a16:creationId xmlns:a16="http://schemas.microsoft.com/office/drawing/2014/main" id="{1CBA845E-7A91-49D8-5CFF-987D69B8910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4036" name="Rectangle 4">
            <a:extLst>
              <a:ext uri="{FF2B5EF4-FFF2-40B4-BE49-F238E27FC236}">
                <a16:creationId xmlns:a16="http://schemas.microsoft.com/office/drawing/2014/main" id="{A7B679A0-4C83-C688-35F8-55AF1CB3D26B}"/>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4037" name="Rectangle 5">
            <a:extLst>
              <a:ext uri="{FF2B5EF4-FFF2-40B4-BE49-F238E27FC236}">
                <a16:creationId xmlns:a16="http://schemas.microsoft.com/office/drawing/2014/main" id="{DA1D859E-424B-B90C-CD91-E68923E0B37C}"/>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34D133B-154C-4184-9009-D0A0EF4F567B}" type="slidenum">
              <a:rPr lang="ar-SA"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46082" name="Rectangle 2">
            <a:extLst>
              <a:ext uri="{FF2B5EF4-FFF2-40B4-BE49-F238E27FC236}">
                <a16:creationId xmlns:a16="http://schemas.microsoft.com/office/drawing/2014/main" id="{13C6B87F-CFF7-EA25-52A3-434149A29D9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6083" name="Rectangle 3">
            <a:extLst>
              <a:ext uri="{FF2B5EF4-FFF2-40B4-BE49-F238E27FC236}">
                <a16:creationId xmlns:a16="http://schemas.microsoft.com/office/drawing/2014/main" id="{31BD2E43-95E0-E4FE-2AC7-A1F69E657A9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5364" name="Rectangle 4">
            <a:extLst>
              <a:ext uri="{FF2B5EF4-FFF2-40B4-BE49-F238E27FC236}">
                <a16:creationId xmlns:a16="http://schemas.microsoft.com/office/drawing/2014/main" id="{748FD756-1C75-9B20-F577-131FC7C4D39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a:extLst>
              <a:ext uri="{FF2B5EF4-FFF2-40B4-BE49-F238E27FC236}">
                <a16:creationId xmlns:a16="http://schemas.microsoft.com/office/drawing/2014/main" id="{E86E7F8E-15CE-A4EE-CFDA-ADEA19865D0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a:extLst>
              <a:ext uri="{FF2B5EF4-FFF2-40B4-BE49-F238E27FC236}">
                <a16:creationId xmlns:a16="http://schemas.microsoft.com/office/drawing/2014/main" id="{7C10D821-DDD4-F74D-CF0F-29ADABDA6D5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6087" name="Rectangle 7">
            <a:extLst>
              <a:ext uri="{FF2B5EF4-FFF2-40B4-BE49-F238E27FC236}">
                <a16:creationId xmlns:a16="http://schemas.microsoft.com/office/drawing/2014/main" id="{683A0840-CC97-7470-2D87-87D408988A9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439B03-B90D-411A-BADD-B42A1174C62E}" type="slidenum">
              <a:rPr lang="ar-SA" altLang="en-US"/>
              <a:pPr>
                <a:defRPr/>
              </a:pPr>
              <a:t>‹#›</a:t>
            </a:fld>
            <a:endParaRPr lang="en-US" altLang="en-US"/>
          </a:p>
        </p:txBody>
      </p:sp>
    </p:spTree>
    <p:extLst>
      <p:ext uri="{BB962C8B-B14F-4D97-AF65-F5344CB8AC3E}">
        <p14:creationId xmlns:p14="http://schemas.microsoft.com/office/powerpoint/2010/main" val="2067735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434" name="Rectangle 2">
            <a:extLst>
              <a:ext uri="{FF2B5EF4-FFF2-40B4-BE49-F238E27FC236}">
                <a16:creationId xmlns:a16="http://schemas.microsoft.com/office/drawing/2014/main" id="{9920A095-9642-A4B6-BBBF-D6CA2DC98EA6}"/>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39B02488-5A45-C040-E53B-1AC753648D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a:extLst>
              <a:ext uri="{FF2B5EF4-FFF2-40B4-BE49-F238E27FC236}">
                <a16:creationId xmlns:a16="http://schemas.microsoft.com/office/drawing/2014/main" id="{FEEF0B6A-B185-3E0D-5CCB-779C1E44E06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769F56-7685-E4D3-264F-45F15F6ADCB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0E8A5A-6C96-325E-DFA7-AD80227F0313}"/>
              </a:ext>
            </a:extLst>
          </p:cNvPr>
          <p:cNvSpPr>
            <a:spLocks noGrp="1" noChangeArrowheads="1"/>
          </p:cNvSpPr>
          <p:nvPr>
            <p:ph type="sldNum" sz="quarter" idx="12"/>
          </p:nvPr>
        </p:nvSpPr>
        <p:spPr/>
        <p:txBody>
          <a:bodyPr/>
          <a:lstStyle>
            <a:lvl1pPr>
              <a:defRPr/>
            </a:lvl1pPr>
          </a:lstStyle>
          <a:p>
            <a:pPr>
              <a:defRPr/>
            </a:pPr>
            <a:fld id="{C3B0E82F-D350-4D9E-8E95-1004374672F1}" type="slidenum">
              <a:rPr lang="ar-SA" altLang="en-US"/>
              <a:pPr>
                <a:defRPr/>
              </a:pPr>
              <a:t>‹#›</a:t>
            </a:fld>
            <a:endParaRPr lang="en-US" altLang="en-US"/>
          </a:p>
        </p:txBody>
      </p:sp>
    </p:spTree>
    <p:extLst>
      <p:ext uri="{BB962C8B-B14F-4D97-AF65-F5344CB8AC3E}">
        <p14:creationId xmlns:p14="http://schemas.microsoft.com/office/powerpoint/2010/main" val="42015610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41AA4523-7C9D-93E0-059A-0EB650DA3BD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3F0F18-CE89-245C-4730-6E1779B1ED6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60BE5C-80F3-788E-18C2-A5427F1F957E}"/>
              </a:ext>
            </a:extLst>
          </p:cNvPr>
          <p:cNvSpPr>
            <a:spLocks noGrp="1" noChangeArrowheads="1"/>
          </p:cNvSpPr>
          <p:nvPr>
            <p:ph type="sldNum" sz="quarter" idx="12"/>
          </p:nvPr>
        </p:nvSpPr>
        <p:spPr/>
        <p:txBody>
          <a:bodyPr/>
          <a:lstStyle>
            <a:lvl1pPr>
              <a:defRPr/>
            </a:lvl1pPr>
          </a:lstStyle>
          <a:p>
            <a:pPr>
              <a:defRPr/>
            </a:pPr>
            <a:fld id="{BA871FD0-108B-490C-B4CF-49A9E462C4E9}" type="slidenum">
              <a:rPr lang="ar-SA" altLang="en-US"/>
              <a:pPr>
                <a:defRPr/>
              </a:pPr>
              <a:t>‹#›</a:t>
            </a:fld>
            <a:endParaRPr lang="en-US" altLang="en-US"/>
          </a:p>
        </p:txBody>
      </p:sp>
    </p:spTree>
    <p:extLst>
      <p:ext uri="{BB962C8B-B14F-4D97-AF65-F5344CB8AC3E}">
        <p14:creationId xmlns:p14="http://schemas.microsoft.com/office/powerpoint/2010/main" val="17897604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34496D7B-001C-3FFB-8357-999C42F6B47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9A3293-1BBD-C063-6ADF-3D5A5EB8509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432907-6F39-CE96-73E4-0BD551777B9E}"/>
              </a:ext>
            </a:extLst>
          </p:cNvPr>
          <p:cNvSpPr>
            <a:spLocks noGrp="1" noChangeArrowheads="1"/>
          </p:cNvSpPr>
          <p:nvPr>
            <p:ph type="sldNum" sz="quarter" idx="12"/>
          </p:nvPr>
        </p:nvSpPr>
        <p:spPr/>
        <p:txBody>
          <a:bodyPr/>
          <a:lstStyle>
            <a:lvl1pPr>
              <a:defRPr/>
            </a:lvl1pPr>
          </a:lstStyle>
          <a:p>
            <a:pPr>
              <a:defRPr/>
            </a:pPr>
            <a:fld id="{78B64C27-1750-4AE0-AF3E-61BA4C3B8A1B}" type="slidenum">
              <a:rPr lang="ar-SA" altLang="en-US"/>
              <a:pPr>
                <a:defRPr/>
              </a:pPr>
              <a:t>‹#›</a:t>
            </a:fld>
            <a:endParaRPr lang="en-US" altLang="en-US"/>
          </a:p>
        </p:txBody>
      </p:sp>
    </p:spTree>
    <p:extLst>
      <p:ext uri="{BB962C8B-B14F-4D97-AF65-F5344CB8AC3E}">
        <p14:creationId xmlns:p14="http://schemas.microsoft.com/office/powerpoint/2010/main" val="311551773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BCA4652-632C-2C5C-987C-6DF0944A670A}"/>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D5B1A69-99BA-4F28-8D6D-85EA980F406F}" type="datetimeFigureOut">
              <a:rPr lang="en-US"/>
              <a:pPr>
                <a:defRPr/>
              </a:pPr>
              <a:t>1/29/2024</a:t>
            </a:fld>
          </a:p>
        </p:txBody>
      </p:sp>
      <p:sp>
        <p:nvSpPr>
          <p:cNvPr id="5" name="Footer Placeholder 4">
            <a:extLst>
              <a:ext uri="{FF2B5EF4-FFF2-40B4-BE49-F238E27FC236}">
                <a16:creationId xmlns:a16="http://schemas.microsoft.com/office/drawing/2014/main" id="{768470CA-0DE8-8A71-5092-D7CA6D024BB2}"/>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C0AED61-9CAD-E57F-4A72-EC1BAA44CEA7}"/>
              </a:ext>
            </a:extLst>
          </p:cNvPr>
          <p:cNvSpPr>
            <a:spLocks noGrp="1"/>
          </p:cNvSpPr>
          <p:nvPr>
            <p:ph type="sldNum" sz="quarter" idx="12"/>
          </p:nvPr>
        </p:nvSpPr>
        <p:spPr/>
        <p:txBody>
          <a:bodyPr/>
          <a:lstStyle>
            <a:lvl1pPr>
              <a:defRPr smtClean="0">
                <a:latin typeface="Arial" pitchFamily="34" charset="0"/>
              </a:defRPr>
            </a:lvl1pPr>
          </a:lstStyle>
          <a:p>
            <a:pPr>
              <a:defRPr/>
            </a:pPr>
            <a:fld id="{2DA66C56-5032-483C-871D-81FE480B32FF}" type="slidenum">
              <a:rPr lang="en-US" altLang="en-US"/>
              <a:pPr>
                <a:defRPr/>
              </a:pPr>
              <a:t>‹#›</a:t>
            </a:fld>
          </a:p>
        </p:txBody>
      </p:sp>
    </p:spTree>
    <p:extLst>
      <p:ext uri="{BB962C8B-B14F-4D97-AF65-F5344CB8AC3E}">
        <p14:creationId xmlns:p14="http://schemas.microsoft.com/office/powerpoint/2010/main" val="1003394927"/>
      </p:ext>
    </p:extLst>
  </p:cSld>
  <p:clrMapOvr>
    <a:masterClrMapping/>
  </p:clrMapOvr>
  <p:transition>
    <p:randomBar dir="vert"/>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D361D-52DE-0B21-87B1-D37AB8B7D34C}"/>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A39C274-75F0-4E63-8EE1-02D5DBF738A7}" type="datetimeFigureOut">
              <a:rPr lang="en-US"/>
              <a:pPr>
                <a:defRPr/>
              </a:pPr>
              <a:t>1/29/2024</a:t>
            </a:fld>
          </a:p>
        </p:txBody>
      </p:sp>
      <p:sp>
        <p:nvSpPr>
          <p:cNvPr id="5" name="Footer Placeholder 4">
            <a:extLst>
              <a:ext uri="{FF2B5EF4-FFF2-40B4-BE49-F238E27FC236}">
                <a16:creationId xmlns:a16="http://schemas.microsoft.com/office/drawing/2014/main" id="{2084E6F9-2200-9769-A3E2-D788C12C643F}"/>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4294D07-BCE5-92D4-7532-0F20583E0812}"/>
              </a:ext>
            </a:extLst>
          </p:cNvPr>
          <p:cNvSpPr>
            <a:spLocks noGrp="1"/>
          </p:cNvSpPr>
          <p:nvPr>
            <p:ph type="sldNum" sz="quarter" idx="12"/>
          </p:nvPr>
        </p:nvSpPr>
        <p:spPr/>
        <p:txBody>
          <a:bodyPr/>
          <a:lstStyle>
            <a:lvl1pPr>
              <a:defRPr smtClean="0">
                <a:latin typeface="Arial" pitchFamily="34" charset="0"/>
              </a:defRPr>
            </a:lvl1pPr>
          </a:lstStyle>
          <a:p>
            <a:pPr>
              <a:defRPr/>
            </a:pPr>
            <a:fld id="{955700DB-4F04-4A7F-A1A3-7A6F07004613}" type="slidenum">
              <a:rPr lang="en-US" altLang="en-US"/>
              <a:pPr>
                <a:defRPr/>
              </a:pPr>
              <a:t>‹#›</a:t>
            </a:fld>
          </a:p>
        </p:txBody>
      </p:sp>
    </p:spTree>
    <p:extLst>
      <p:ext uri="{BB962C8B-B14F-4D97-AF65-F5344CB8AC3E}">
        <p14:creationId xmlns:p14="http://schemas.microsoft.com/office/powerpoint/2010/main" val="3682748515"/>
      </p:ext>
    </p:extLst>
  </p:cSld>
  <p:clrMapOvr>
    <a:masterClrMapping/>
  </p:clrMapOvr>
  <p:transition>
    <p:randomBar dir="vert"/>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F8456-68C1-DEC3-D166-59EC88E1B7B8}"/>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256663F-8355-4297-AC1E-A9D52F35CD0E}" type="datetimeFigureOut">
              <a:rPr lang="en-US"/>
              <a:pPr>
                <a:defRPr/>
              </a:pPr>
              <a:t>1/29/2024</a:t>
            </a:fld>
          </a:p>
        </p:txBody>
      </p:sp>
      <p:sp>
        <p:nvSpPr>
          <p:cNvPr id="5" name="Footer Placeholder 4">
            <a:extLst>
              <a:ext uri="{FF2B5EF4-FFF2-40B4-BE49-F238E27FC236}">
                <a16:creationId xmlns:a16="http://schemas.microsoft.com/office/drawing/2014/main" id="{ADF955C6-99B4-3A7D-486F-BC202F970CF6}"/>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C36B35C-9E9E-317E-F9F5-AB64935A38AB}"/>
              </a:ext>
            </a:extLst>
          </p:cNvPr>
          <p:cNvSpPr>
            <a:spLocks noGrp="1"/>
          </p:cNvSpPr>
          <p:nvPr>
            <p:ph type="sldNum" sz="quarter" idx="12"/>
          </p:nvPr>
        </p:nvSpPr>
        <p:spPr/>
        <p:txBody>
          <a:bodyPr/>
          <a:lstStyle>
            <a:lvl1pPr>
              <a:defRPr smtClean="0">
                <a:latin typeface="Arial" pitchFamily="34" charset="0"/>
              </a:defRPr>
            </a:lvl1pPr>
          </a:lstStyle>
          <a:p>
            <a:pPr>
              <a:defRPr/>
            </a:pPr>
            <a:fld id="{0E797ADD-BEF6-497D-8585-10FCE3214DAF}" type="slidenum">
              <a:rPr lang="en-US" altLang="en-US"/>
              <a:pPr>
                <a:defRPr/>
              </a:pPr>
              <a:t>‹#›</a:t>
            </a:fld>
          </a:p>
        </p:txBody>
      </p:sp>
    </p:spTree>
    <p:extLst>
      <p:ext uri="{BB962C8B-B14F-4D97-AF65-F5344CB8AC3E}">
        <p14:creationId xmlns:p14="http://schemas.microsoft.com/office/powerpoint/2010/main" val="1738833732"/>
      </p:ext>
    </p:extLst>
  </p:cSld>
  <p:clrMapOvr>
    <a:masterClrMapping/>
  </p:clrMapOvr>
  <p:transition>
    <p:randomBar dir="vert"/>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C6AF0D-755C-93D4-A0E9-5F25AE8A58DB}"/>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3445C9C-FFCC-4CCC-BD3B-2510667C5B17}" type="datetimeFigureOut">
              <a:rPr lang="en-US"/>
              <a:pPr>
                <a:defRPr/>
              </a:pPr>
              <a:t>1/29/2024</a:t>
            </a:fld>
          </a:p>
        </p:txBody>
      </p:sp>
      <p:sp>
        <p:nvSpPr>
          <p:cNvPr id="6" name="Footer Placeholder 5">
            <a:extLst>
              <a:ext uri="{FF2B5EF4-FFF2-40B4-BE49-F238E27FC236}">
                <a16:creationId xmlns:a16="http://schemas.microsoft.com/office/drawing/2014/main" id="{E64B6B5C-A56F-DCD0-B31F-07F7B9430F1E}"/>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ABE0B4B-AC37-B457-84B7-4E507F90C552}"/>
              </a:ext>
            </a:extLst>
          </p:cNvPr>
          <p:cNvSpPr>
            <a:spLocks noGrp="1"/>
          </p:cNvSpPr>
          <p:nvPr>
            <p:ph type="sldNum" sz="quarter" idx="12"/>
          </p:nvPr>
        </p:nvSpPr>
        <p:spPr/>
        <p:txBody>
          <a:bodyPr/>
          <a:lstStyle>
            <a:lvl1pPr>
              <a:defRPr smtClean="0">
                <a:latin typeface="Arial" pitchFamily="34" charset="0"/>
              </a:defRPr>
            </a:lvl1pPr>
          </a:lstStyle>
          <a:p>
            <a:pPr>
              <a:defRPr/>
            </a:pPr>
            <a:fld id="{BD9E844D-9683-4C55-9EA0-83AEB2C1E4C0}" type="slidenum">
              <a:rPr lang="en-US" altLang="en-US"/>
              <a:pPr>
                <a:defRPr/>
              </a:pPr>
              <a:t>‹#›</a:t>
            </a:fld>
          </a:p>
        </p:txBody>
      </p:sp>
    </p:spTree>
    <p:extLst>
      <p:ext uri="{BB962C8B-B14F-4D97-AF65-F5344CB8AC3E}">
        <p14:creationId xmlns:p14="http://schemas.microsoft.com/office/powerpoint/2010/main" val="4168869492"/>
      </p:ext>
    </p:extLst>
  </p:cSld>
  <p:clrMapOvr>
    <a:masterClrMapping/>
  </p:clrMapOvr>
  <p:transition>
    <p:randomBar dir="vert"/>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03CCE-6E66-5FBD-F873-FC8237BAED6A}"/>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662075D-18B3-42A0-82C0-0976DB595F83}" type="datetimeFigureOut">
              <a:rPr lang="en-US"/>
              <a:pPr>
                <a:defRPr/>
              </a:pPr>
              <a:t>1/29/2024</a:t>
            </a:fld>
          </a:p>
        </p:txBody>
      </p:sp>
      <p:sp>
        <p:nvSpPr>
          <p:cNvPr id="8" name="Footer Placeholder 7">
            <a:extLst>
              <a:ext uri="{FF2B5EF4-FFF2-40B4-BE49-F238E27FC236}">
                <a16:creationId xmlns:a16="http://schemas.microsoft.com/office/drawing/2014/main" id="{E5353099-7A6E-96B9-9EF7-74135D183E61}"/>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5DEB1098-7523-14F3-70C8-58FD2D7F6383}"/>
              </a:ext>
            </a:extLst>
          </p:cNvPr>
          <p:cNvSpPr>
            <a:spLocks noGrp="1"/>
          </p:cNvSpPr>
          <p:nvPr>
            <p:ph type="sldNum" sz="quarter" idx="12"/>
          </p:nvPr>
        </p:nvSpPr>
        <p:spPr/>
        <p:txBody>
          <a:bodyPr/>
          <a:lstStyle>
            <a:lvl1pPr>
              <a:defRPr smtClean="0">
                <a:latin typeface="Arial" pitchFamily="34" charset="0"/>
              </a:defRPr>
            </a:lvl1pPr>
          </a:lstStyle>
          <a:p>
            <a:pPr>
              <a:defRPr/>
            </a:pPr>
            <a:fld id="{D1CF76CA-FEEA-47DE-8A62-F5A453B74CE7}" type="slidenum">
              <a:rPr lang="en-US" altLang="en-US"/>
              <a:pPr>
                <a:defRPr/>
              </a:pPr>
              <a:t>‹#›</a:t>
            </a:fld>
          </a:p>
        </p:txBody>
      </p:sp>
    </p:spTree>
    <p:extLst>
      <p:ext uri="{BB962C8B-B14F-4D97-AF65-F5344CB8AC3E}">
        <p14:creationId xmlns:p14="http://schemas.microsoft.com/office/powerpoint/2010/main" val="3981552251"/>
      </p:ext>
    </p:extLst>
  </p:cSld>
  <p:clrMapOvr>
    <a:masterClrMapping/>
  </p:clrMapOvr>
  <p:transition>
    <p:randomBar dir="vert"/>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7E77F3-AAF3-794D-4299-26DDA3EDD27E}"/>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D9B74E6-7420-4359-98B1-A4D9956CD870}" type="datetimeFigureOut">
              <a:rPr lang="en-US"/>
              <a:pPr>
                <a:defRPr/>
              </a:pPr>
              <a:t>1/29/2024</a:t>
            </a:fld>
          </a:p>
        </p:txBody>
      </p:sp>
      <p:sp>
        <p:nvSpPr>
          <p:cNvPr id="4" name="Footer Placeholder 3">
            <a:extLst>
              <a:ext uri="{FF2B5EF4-FFF2-40B4-BE49-F238E27FC236}">
                <a16:creationId xmlns:a16="http://schemas.microsoft.com/office/drawing/2014/main" id="{7B5E2B30-99CE-7389-C50B-92FA65357CC6}"/>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81DEC179-9E7C-7414-83EF-4A2D18D1E691}"/>
              </a:ext>
            </a:extLst>
          </p:cNvPr>
          <p:cNvSpPr>
            <a:spLocks noGrp="1"/>
          </p:cNvSpPr>
          <p:nvPr>
            <p:ph type="sldNum" sz="quarter" idx="12"/>
          </p:nvPr>
        </p:nvSpPr>
        <p:spPr/>
        <p:txBody>
          <a:bodyPr/>
          <a:lstStyle>
            <a:lvl1pPr>
              <a:defRPr smtClean="0">
                <a:latin typeface="Arial" pitchFamily="34" charset="0"/>
              </a:defRPr>
            </a:lvl1pPr>
          </a:lstStyle>
          <a:p>
            <a:pPr>
              <a:defRPr/>
            </a:pPr>
            <a:fld id="{78FAEA9D-EF6A-47F7-AAD2-991E6DC87162}" type="slidenum">
              <a:rPr lang="en-US" altLang="en-US"/>
              <a:pPr>
                <a:defRPr/>
              </a:pPr>
              <a:t>‹#›</a:t>
            </a:fld>
          </a:p>
        </p:txBody>
      </p:sp>
    </p:spTree>
    <p:extLst>
      <p:ext uri="{BB962C8B-B14F-4D97-AF65-F5344CB8AC3E}">
        <p14:creationId xmlns:p14="http://schemas.microsoft.com/office/powerpoint/2010/main" val="4041321299"/>
      </p:ext>
    </p:extLst>
  </p:cSld>
  <p:clrMapOvr>
    <a:masterClrMapping/>
  </p:clrMapOvr>
  <p:transition>
    <p:randomBar dir="vert"/>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625B688-99C8-84AA-B078-E770C80FF202}"/>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0D0D4E3-145B-4A29-B685-51DC12362F34}" type="datetimeFigureOut">
              <a:rPr lang="en-US"/>
              <a:pPr>
                <a:defRPr/>
              </a:pPr>
              <a:t>1/29/2024</a:t>
            </a:fld>
          </a:p>
        </p:txBody>
      </p:sp>
      <p:sp>
        <p:nvSpPr>
          <p:cNvPr id="3" name="Footer Placeholder 2">
            <a:extLst>
              <a:ext uri="{FF2B5EF4-FFF2-40B4-BE49-F238E27FC236}">
                <a16:creationId xmlns:a16="http://schemas.microsoft.com/office/drawing/2014/main" id="{97FCC5C4-F8DD-4157-3B79-12F0A962BB12}"/>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D45B261-61B5-C701-58AC-63EB93274E7B}"/>
              </a:ext>
            </a:extLst>
          </p:cNvPr>
          <p:cNvSpPr>
            <a:spLocks noGrp="1"/>
          </p:cNvSpPr>
          <p:nvPr>
            <p:ph type="sldNum" sz="quarter" idx="12"/>
          </p:nvPr>
        </p:nvSpPr>
        <p:spPr/>
        <p:txBody>
          <a:bodyPr/>
          <a:lstStyle>
            <a:lvl1pPr>
              <a:defRPr smtClean="0">
                <a:latin typeface="Arial" pitchFamily="34" charset="0"/>
              </a:defRPr>
            </a:lvl1pPr>
          </a:lstStyle>
          <a:p>
            <a:pPr>
              <a:defRPr/>
            </a:pPr>
            <a:fld id="{1AB24BE8-8031-4046-9260-6C10B70C7F86}" type="slidenum">
              <a:rPr lang="en-US" altLang="en-US"/>
              <a:pPr>
                <a:defRPr/>
              </a:pPr>
              <a:t>‹#›</a:t>
            </a:fld>
          </a:p>
        </p:txBody>
      </p:sp>
    </p:spTree>
    <p:extLst>
      <p:ext uri="{BB962C8B-B14F-4D97-AF65-F5344CB8AC3E}">
        <p14:creationId xmlns:p14="http://schemas.microsoft.com/office/powerpoint/2010/main" val="1868024065"/>
      </p:ext>
    </p:extLst>
  </p:cSld>
  <p:clrMapOvr>
    <a:masterClrMapping/>
  </p:clrMapOvr>
  <p:transition>
    <p:randomBar dir="vert"/>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CE4DB2B-8E9E-BDD5-5703-15984466AE4D}"/>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4BE789F-66AC-46A6-A880-672069992D76}" type="datetimeFigureOut">
              <a:rPr lang="en-US"/>
              <a:pPr>
                <a:defRPr/>
              </a:pPr>
              <a:t>1/29/2024</a:t>
            </a:fld>
          </a:p>
        </p:txBody>
      </p:sp>
      <p:sp>
        <p:nvSpPr>
          <p:cNvPr id="6" name="Footer Placeholder 5">
            <a:extLst>
              <a:ext uri="{FF2B5EF4-FFF2-40B4-BE49-F238E27FC236}">
                <a16:creationId xmlns:a16="http://schemas.microsoft.com/office/drawing/2014/main" id="{7ACCCB21-FC92-A580-EA63-51E101CD6BF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D5B2E6A-A7A2-8A0C-374E-A8ECE937DE35}"/>
              </a:ext>
            </a:extLst>
          </p:cNvPr>
          <p:cNvSpPr>
            <a:spLocks noGrp="1"/>
          </p:cNvSpPr>
          <p:nvPr>
            <p:ph type="sldNum" sz="quarter" idx="12"/>
          </p:nvPr>
        </p:nvSpPr>
        <p:spPr/>
        <p:txBody>
          <a:bodyPr/>
          <a:lstStyle>
            <a:lvl1pPr>
              <a:defRPr smtClean="0">
                <a:latin typeface="Arial" pitchFamily="34" charset="0"/>
              </a:defRPr>
            </a:lvl1pPr>
          </a:lstStyle>
          <a:p>
            <a:pPr>
              <a:defRPr/>
            </a:pPr>
            <a:fld id="{C6BF0FBF-0E17-4424-B0CF-B87FE6E8E44A}" type="slidenum">
              <a:rPr lang="en-US" altLang="en-US"/>
              <a:pPr>
                <a:defRPr/>
              </a:pPr>
              <a:t>‹#›</a:t>
            </a:fld>
          </a:p>
        </p:txBody>
      </p:sp>
    </p:spTree>
    <p:extLst>
      <p:ext uri="{BB962C8B-B14F-4D97-AF65-F5344CB8AC3E}">
        <p14:creationId xmlns:p14="http://schemas.microsoft.com/office/powerpoint/2010/main" val="1429932170"/>
      </p:ext>
    </p:extLst>
  </p:cSld>
  <p:clrMapOvr>
    <a:masterClrMapping/>
  </p:clrMapOvr>
  <p:transition>
    <p:randomBar dir="vert"/>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DD5D86AC-12A6-393B-5397-0B3C46FDB14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ED74FF-133B-E95F-554D-0A208274BE4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E1AFCA-F07F-D8E5-37A8-79321C7BA2B4}"/>
              </a:ext>
            </a:extLst>
          </p:cNvPr>
          <p:cNvSpPr>
            <a:spLocks noGrp="1" noChangeArrowheads="1"/>
          </p:cNvSpPr>
          <p:nvPr>
            <p:ph type="sldNum" sz="quarter" idx="12"/>
          </p:nvPr>
        </p:nvSpPr>
        <p:spPr/>
        <p:txBody>
          <a:bodyPr/>
          <a:lstStyle>
            <a:lvl1pPr>
              <a:defRPr/>
            </a:lvl1pPr>
          </a:lstStyle>
          <a:p>
            <a:pPr>
              <a:defRPr/>
            </a:pPr>
            <a:fld id="{A3B5A523-6E2C-49C6-B6BF-587A6E751D09}" type="slidenum">
              <a:rPr lang="ar-SA" altLang="en-US"/>
              <a:pPr>
                <a:defRPr/>
              </a:pPr>
              <a:t>‹#›</a:t>
            </a:fld>
            <a:endParaRPr lang="en-US" altLang="en-US"/>
          </a:p>
        </p:txBody>
      </p:sp>
    </p:spTree>
    <p:extLst>
      <p:ext uri="{BB962C8B-B14F-4D97-AF65-F5344CB8AC3E}">
        <p14:creationId xmlns:p14="http://schemas.microsoft.com/office/powerpoint/2010/main" val="366172275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604AF3F-B3CA-9492-86AD-830B8240A8F4}"/>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959FDA-3487-4417-AEBD-10A920863A70}" type="datetimeFigureOut">
              <a:rPr lang="en-US"/>
              <a:pPr>
                <a:defRPr/>
              </a:pPr>
              <a:t>1/29/2024</a:t>
            </a:fld>
          </a:p>
        </p:txBody>
      </p:sp>
      <p:sp>
        <p:nvSpPr>
          <p:cNvPr id="6" name="Footer Placeholder 5">
            <a:extLst>
              <a:ext uri="{FF2B5EF4-FFF2-40B4-BE49-F238E27FC236}">
                <a16:creationId xmlns:a16="http://schemas.microsoft.com/office/drawing/2014/main" id="{ACC722AC-E5F0-782C-DFA3-BE1C3B8D3D43}"/>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C6E7369-921B-47B3-CEFA-10D9A0668AB9}"/>
              </a:ext>
            </a:extLst>
          </p:cNvPr>
          <p:cNvSpPr>
            <a:spLocks noGrp="1"/>
          </p:cNvSpPr>
          <p:nvPr>
            <p:ph type="sldNum" sz="quarter" idx="12"/>
          </p:nvPr>
        </p:nvSpPr>
        <p:spPr/>
        <p:txBody>
          <a:bodyPr/>
          <a:lstStyle>
            <a:lvl1pPr>
              <a:defRPr smtClean="0">
                <a:latin typeface="Arial" pitchFamily="34" charset="0"/>
              </a:defRPr>
            </a:lvl1pPr>
          </a:lstStyle>
          <a:p>
            <a:pPr>
              <a:defRPr/>
            </a:pPr>
            <a:fld id="{FA50C829-F837-428F-80B7-81F022D30EDB}" type="slidenum">
              <a:rPr lang="en-US" altLang="en-US"/>
              <a:pPr>
                <a:defRPr/>
              </a:pPr>
              <a:t>‹#›</a:t>
            </a:fld>
          </a:p>
        </p:txBody>
      </p:sp>
    </p:spTree>
    <p:extLst>
      <p:ext uri="{BB962C8B-B14F-4D97-AF65-F5344CB8AC3E}">
        <p14:creationId xmlns:p14="http://schemas.microsoft.com/office/powerpoint/2010/main" val="2200861119"/>
      </p:ext>
    </p:extLst>
  </p:cSld>
  <p:clrMapOvr>
    <a:masterClrMapping/>
  </p:clrMapOvr>
  <p:transition>
    <p:randomBar dir="vert"/>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B64E1-DED2-10C2-DDF3-132F97BC49CB}"/>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3B9CF59-FC70-45E3-8988-C951E80DC028}" type="datetimeFigureOut">
              <a:rPr lang="en-US"/>
              <a:pPr>
                <a:defRPr/>
              </a:pPr>
              <a:t>1/29/2024</a:t>
            </a:fld>
          </a:p>
        </p:txBody>
      </p:sp>
      <p:sp>
        <p:nvSpPr>
          <p:cNvPr id="5" name="Footer Placeholder 4">
            <a:extLst>
              <a:ext uri="{FF2B5EF4-FFF2-40B4-BE49-F238E27FC236}">
                <a16:creationId xmlns:a16="http://schemas.microsoft.com/office/drawing/2014/main" id="{3947D624-3C2A-ABF2-5C24-9941C38CB51D}"/>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E0D1BFC-CB12-65C9-E4EC-DE167C0597F7}"/>
              </a:ext>
            </a:extLst>
          </p:cNvPr>
          <p:cNvSpPr>
            <a:spLocks noGrp="1"/>
          </p:cNvSpPr>
          <p:nvPr>
            <p:ph type="sldNum" sz="quarter" idx="12"/>
          </p:nvPr>
        </p:nvSpPr>
        <p:spPr/>
        <p:txBody>
          <a:bodyPr/>
          <a:lstStyle>
            <a:lvl1pPr>
              <a:defRPr smtClean="0">
                <a:latin typeface="Arial" pitchFamily="34" charset="0"/>
              </a:defRPr>
            </a:lvl1pPr>
          </a:lstStyle>
          <a:p>
            <a:pPr>
              <a:defRPr/>
            </a:pPr>
            <a:fld id="{EE197ED7-84F5-46F7-A015-B5BCF7C066F9}" type="slidenum">
              <a:rPr lang="en-US" altLang="en-US"/>
              <a:pPr>
                <a:defRPr/>
              </a:pPr>
              <a:t>‹#›</a:t>
            </a:fld>
          </a:p>
        </p:txBody>
      </p:sp>
    </p:spTree>
    <p:extLst>
      <p:ext uri="{BB962C8B-B14F-4D97-AF65-F5344CB8AC3E}">
        <p14:creationId xmlns:p14="http://schemas.microsoft.com/office/powerpoint/2010/main" val="1178482376"/>
      </p:ext>
    </p:extLst>
  </p:cSld>
  <p:clrMapOvr>
    <a:masterClrMapping/>
  </p:clrMapOvr>
  <p:transition>
    <p:randomBar dir="vert"/>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39536-9D85-3B17-D3B9-6F9D8592587A}"/>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4F582B7-866C-43E7-8C37-8AAB903EB71E}" type="datetimeFigureOut">
              <a:rPr lang="en-US"/>
              <a:pPr>
                <a:defRPr/>
              </a:pPr>
              <a:t>1/29/2024</a:t>
            </a:fld>
          </a:p>
        </p:txBody>
      </p:sp>
      <p:sp>
        <p:nvSpPr>
          <p:cNvPr id="5" name="Footer Placeholder 4">
            <a:extLst>
              <a:ext uri="{FF2B5EF4-FFF2-40B4-BE49-F238E27FC236}">
                <a16:creationId xmlns:a16="http://schemas.microsoft.com/office/drawing/2014/main" id="{374A4067-07D6-9A4C-E17E-4ED26E4C0969}"/>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CB729B3-3930-4FD2-3500-3CFDE176CAAC}"/>
              </a:ext>
            </a:extLst>
          </p:cNvPr>
          <p:cNvSpPr>
            <a:spLocks noGrp="1"/>
          </p:cNvSpPr>
          <p:nvPr>
            <p:ph type="sldNum" sz="quarter" idx="12"/>
          </p:nvPr>
        </p:nvSpPr>
        <p:spPr/>
        <p:txBody>
          <a:bodyPr/>
          <a:lstStyle>
            <a:lvl1pPr>
              <a:defRPr smtClean="0">
                <a:latin typeface="Arial" pitchFamily="34" charset="0"/>
              </a:defRPr>
            </a:lvl1pPr>
          </a:lstStyle>
          <a:p>
            <a:pPr>
              <a:defRPr/>
            </a:pPr>
            <a:fld id="{56BE6935-0353-4C26-AD1A-AA2B70ADC9DC}" type="slidenum">
              <a:rPr lang="en-US" altLang="en-US"/>
              <a:pPr>
                <a:defRPr/>
              </a:pPr>
              <a:t>‹#›</a:t>
            </a:fld>
          </a:p>
        </p:txBody>
      </p:sp>
    </p:spTree>
    <p:extLst>
      <p:ext uri="{BB962C8B-B14F-4D97-AF65-F5344CB8AC3E}">
        <p14:creationId xmlns:p14="http://schemas.microsoft.com/office/powerpoint/2010/main" val="3818979895"/>
      </p:ext>
    </p:extLst>
  </p:cSld>
  <p:clrMapOvr>
    <a:masterClrMapping/>
  </p:clrMapOvr>
  <p:transition>
    <p:randomBar dir="vert"/>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50E777-195A-3C1D-D398-828B92F2FD7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8F8F4-3CC5-760E-9B1C-E8254F1CE0E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A0C058-508E-297C-B4DC-3A4F7D98CDDC}"/>
              </a:ext>
            </a:extLst>
          </p:cNvPr>
          <p:cNvSpPr>
            <a:spLocks noGrp="1" noChangeArrowheads="1"/>
          </p:cNvSpPr>
          <p:nvPr>
            <p:ph type="sldNum" sz="quarter" idx="12"/>
          </p:nvPr>
        </p:nvSpPr>
        <p:spPr/>
        <p:txBody>
          <a:bodyPr/>
          <a:lstStyle>
            <a:lvl1pPr>
              <a:defRPr/>
            </a:lvl1pPr>
          </a:lstStyle>
          <a:p>
            <a:pPr>
              <a:defRPr/>
            </a:pPr>
            <a:fld id="{70FDC9B5-60D7-40D3-9F54-878BA717A35A}" type="slidenum">
              <a:rPr lang="ar-SA" altLang="en-US"/>
              <a:pPr>
                <a:defRPr/>
              </a:pPr>
              <a:t>‹#›</a:t>
            </a:fld>
            <a:endParaRPr lang="en-US" altLang="en-US"/>
          </a:p>
        </p:txBody>
      </p:sp>
    </p:spTree>
    <p:extLst>
      <p:ext uri="{BB962C8B-B14F-4D97-AF65-F5344CB8AC3E}">
        <p14:creationId xmlns:p14="http://schemas.microsoft.com/office/powerpoint/2010/main" val="308558163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a:extLst>
              <a:ext uri="{FF2B5EF4-FFF2-40B4-BE49-F238E27FC236}">
                <a16:creationId xmlns:a16="http://schemas.microsoft.com/office/drawing/2014/main" id="{DD6146E5-B8F7-6811-2896-31B3F624418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A8C12B-FEF3-DEE3-180A-6C1FCC0AFC8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549DCB-CA64-7D69-B268-0B37B765F8FF}"/>
              </a:ext>
            </a:extLst>
          </p:cNvPr>
          <p:cNvSpPr>
            <a:spLocks noGrp="1" noChangeArrowheads="1"/>
          </p:cNvSpPr>
          <p:nvPr>
            <p:ph type="sldNum" sz="quarter" idx="12"/>
          </p:nvPr>
        </p:nvSpPr>
        <p:spPr/>
        <p:txBody>
          <a:bodyPr/>
          <a:lstStyle>
            <a:lvl1pPr>
              <a:defRPr/>
            </a:lvl1pPr>
          </a:lstStyle>
          <a:p>
            <a:pPr>
              <a:defRPr/>
            </a:pPr>
            <a:fld id="{FD421351-C819-412F-8AAC-A06E8E748A4D}" type="slidenum">
              <a:rPr lang="ar-SA" altLang="en-US"/>
              <a:pPr>
                <a:defRPr/>
              </a:pPr>
              <a:t>‹#›</a:t>
            </a:fld>
            <a:endParaRPr lang="en-US" altLang="en-US"/>
          </a:p>
        </p:txBody>
      </p:sp>
    </p:spTree>
    <p:extLst>
      <p:ext uri="{BB962C8B-B14F-4D97-AF65-F5344CB8AC3E}">
        <p14:creationId xmlns:p14="http://schemas.microsoft.com/office/powerpoint/2010/main" val="37811045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a:extLst>
              <a:ext uri="{FF2B5EF4-FFF2-40B4-BE49-F238E27FC236}">
                <a16:creationId xmlns:a16="http://schemas.microsoft.com/office/drawing/2014/main" id="{7A44C15B-D7F8-B003-A93B-322332B6BBCC}"/>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8651E63-90D4-32DC-D702-9D356A7A69F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ED819C6-45A4-9035-B2B7-FAFEEC658825}"/>
              </a:ext>
            </a:extLst>
          </p:cNvPr>
          <p:cNvSpPr>
            <a:spLocks noGrp="1" noChangeArrowheads="1"/>
          </p:cNvSpPr>
          <p:nvPr>
            <p:ph type="sldNum" sz="quarter" idx="12"/>
          </p:nvPr>
        </p:nvSpPr>
        <p:spPr/>
        <p:txBody>
          <a:bodyPr/>
          <a:lstStyle>
            <a:lvl1pPr>
              <a:defRPr/>
            </a:lvl1pPr>
          </a:lstStyle>
          <a:p>
            <a:pPr>
              <a:defRPr/>
            </a:pPr>
            <a:fld id="{174875A6-46F2-48C5-A935-C99870C62311}" type="slidenum">
              <a:rPr lang="ar-SA" altLang="en-US"/>
              <a:pPr>
                <a:defRPr/>
              </a:pPr>
              <a:t>‹#›</a:t>
            </a:fld>
            <a:endParaRPr lang="en-US" altLang="en-US"/>
          </a:p>
        </p:txBody>
      </p:sp>
    </p:spTree>
    <p:extLst>
      <p:ext uri="{BB962C8B-B14F-4D97-AF65-F5344CB8AC3E}">
        <p14:creationId xmlns:p14="http://schemas.microsoft.com/office/powerpoint/2010/main" val="10317075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a:extLst>
              <a:ext uri="{FF2B5EF4-FFF2-40B4-BE49-F238E27FC236}">
                <a16:creationId xmlns:a16="http://schemas.microsoft.com/office/drawing/2014/main" id="{018DCEFE-189E-1954-6623-C8CB8A306BF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D3E500-756D-090D-4D01-3DFCB4624BE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E631E66-1BEF-519E-3912-25CA9716FC86}"/>
              </a:ext>
            </a:extLst>
          </p:cNvPr>
          <p:cNvSpPr>
            <a:spLocks noGrp="1" noChangeArrowheads="1"/>
          </p:cNvSpPr>
          <p:nvPr>
            <p:ph type="sldNum" sz="quarter" idx="12"/>
          </p:nvPr>
        </p:nvSpPr>
        <p:spPr/>
        <p:txBody>
          <a:bodyPr/>
          <a:lstStyle>
            <a:lvl1pPr>
              <a:defRPr/>
            </a:lvl1pPr>
          </a:lstStyle>
          <a:p>
            <a:pPr>
              <a:defRPr/>
            </a:pPr>
            <a:fld id="{637E8364-B3E3-46D4-B0BC-36312F8655BE}" type="slidenum">
              <a:rPr lang="ar-SA" altLang="en-US"/>
              <a:pPr>
                <a:defRPr/>
              </a:pPr>
              <a:t>‹#›</a:t>
            </a:fld>
            <a:endParaRPr lang="en-US" altLang="en-US"/>
          </a:p>
        </p:txBody>
      </p:sp>
    </p:spTree>
    <p:extLst>
      <p:ext uri="{BB962C8B-B14F-4D97-AF65-F5344CB8AC3E}">
        <p14:creationId xmlns:p14="http://schemas.microsoft.com/office/powerpoint/2010/main" val="211930242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a:extLst>
              <a:ext uri="{FF2B5EF4-FFF2-40B4-BE49-F238E27FC236}">
                <a16:creationId xmlns:a16="http://schemas.microsoft.com/office/drawing/2014/main" id="{00547EA2-0B4B-0D57-86C3-741812F2B3A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E59027-70C2-806B-D4FF-8B614127F80B}"/>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AC94F0-6002-F929-9FC9-23AB64120B3F}"/>
              </a:ext>
            </a:extLst>
          </p:cNvPr>
          <p:cNvSpPr>
            <a:spLocks noGrp="1" noChangeArrowheads="1"/>
          </p:cNvSpPr>
          <p:nvPr>
            <p:ph type="sldNum" sz="quarter" idx="12"/>
          </p:nvPr>
        </p:nvSpPr>
        <p:spPr/>
        <p:txBody>
          <a:bodyPr/>
          <a:lstStyle>
            <a:lvl1pPr>
              <a:defRPr/>
            </a:lvl1pPr>
          </a:lstStyle>
          <a:p>
            <a:pPr>
              <a:defRPr/>
            </a:pPr>
            <a:fld id="{ABCEB323-B206-44BF-846C-F918651A7F91}" type="slidenum">
              <a:rPr lang="ar-SA" altLang="en-US"/>
              <a:pPr>
                <a:defRPr/>
              </a:pPr>
              <a:t>‹#›</a:t>
            </a:fld>
            <a:endParaRPr lang="en-US" altLang="en-US"/>
          </a:p>
        </p:txBody>
      </p:sp>
    </p:spTree>
    <p:extLst>
      <p:ext uri="{BB962C8B-B14F-4D97-AF65-F5344CB8AC3E}">
        <p14:creationId xmlns:p14="http://schemas.microsoft.com/office/powerpoint/2010/main" val="269724249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2C02FF-A826-46DB-ED46-3BB1D167304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19692B-126A-FFCE-A86F-B6684243B0A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CB019B-5C8D-BC94-9AD2-5EB6384F6C23}"/>
              </a:ext>
            </a:extLst>
          </p:cNvPr>
          <p:cNvSpPr>
            <a:spLocks noGrp="1" noChangeArrowheads="1"/>
          </p:cNvSpPr>
          <p:nvPr>
            <p:ph type="sldNum" sz="quarter" idx="12"/>
          </p:nvPr>
        </p:nvSpPr>
        <p:spPr/>
        <p:txBody>
          <a:bodyPr/>
          <a:lstStyle>
            <a:lvl1pPr>
              <a:defRPr/>
            </a:lvl1pPr>
          </a:lstStyle>
          <a:p>
            <a:pPr>
              <a:defRPr/>
            </a:pPr>
            <a:fld id="{F274AACB-2AE0-4FB0-A0A1-E474AB9DE032}" type="slidenum">
              <a:rPr lang="ar-SA" altLang="en-US"/>
              <a:pPr>
                <a:defRPr/>
              </a:pPr>
              <a:t>‹#›</a:t>
            </a:fld>
            <a:endParaRPr lang="en-US" altLang="en-US"/>
          </a:p>
        </p:txBody>
      </p:sp>
    </p:spTree>
    <p:extLst>
      <p:ext uri="{BB962C8B-B14F-4D97-AF65-F5344CB8AC3E}">
        <p14:creationId xmlns:p14="http://schemas.microsoft.com/office/powerpoint/2010/main" val="140916673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3B8178-4C8C-6088-E3F8-96BC710F621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278713-848F-5DA9-9C99-CADA1F833DC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809F2C-4528-F03E-E038-DB772B25E212}"/>
              </a:ext>
            </a:extLst>
          </p:cNvPr>
          <p:cNvSpPr>
            <a:spLocks noGrp="1" noChangeArrowheads="1"/>
          </p:cNvSpPr>
          <p:nvPr>
            <p:ph type="sldNum" sz="quarter" idx="12"/>
          </p:nvPr>
        </p:nvSpPr>
        <p:spPr/>
        <p:txBody>
          <a:bodyPr/>
          <a:lstStyle>
            <a:lvl1pPr>
              <a:defRPr/>
            </a:lvl1pPr>
          </a:lstStyle>
          <a:p>
            <a:pPr>
              <a:defRPr/>
            </a:pPr>
            <a:fld id="{7C072478-DFA2-4049-B31E-629402D020F9}" type="slidenum">
              <a:rPr lang="ar-SA" altLang="en-US"/>
              <a:pPr>
                <a:defRPr/>
              </a:pPr>
              <a:t>‹#›</a:t>
            </a:fld>
            <a:endParaRPr lang="en-US" altLang="en-US"/>
          </a:p>
        </p:txBody>
      </p:sp>
    </p:spTree>
    <p:extLst>
      <p:ext uri="{BB962C8B-B14F-4D97-AF65-F5344CB8AC3E}">
        <p14:creationId xmlns:p14="http://schemas.microsoft.com/office/powerpoint/2010/main" val="425446925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2">
            <a:lum/>
          </a:blip>
          <a:stretch>
            <a:fillRect/>
          </a:stretch>
        </a:blipFill>
        <a:effectLst/>
      </p:bgPr>
    </p:bg>
    <p:spTree>
      <p:nvGrpSpPr>
        <p:cNvPr id="1" name=""/>
        <p:cNvGrpSpPr/>
        <p:nvPr/>
      </p:nvGrpSpPr>
      <p:grpSpPr>
        <a:xfrm>
          <a:off x="0" y="0"/>
          <a:ext cx="0" cy="0"/>
        </a:xfrm>
      </p:grpSpPr>
      <p:sp>
        <p:nvSpPr>
          <p:cNvPr id="1026" name="Rectangle 2">
            <a:extLst>
              <a:ext uri="{FF2B5EF4-FFF2-40B4-BE49-F238E27FC236}">
                <a16:creationId xmlns:a16="http://schemas.microsoft.com/office/drawing/2014/main" id="{2DA4408A-6FD4-B848-8717-15B5D12717F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31FAD0F-EC4F-541F-7852-DB7FD0D3D9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6F3C2A-2862-AD46-7552-0E978FA280B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D1890959-2E05-7FB6-FF0E-D27DE4E439E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A025D545-A38C-F39C-CC4B-2767FD38241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BEB7CA5-DF43-4C48-98AE-873F54D2EF30}"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2">
            <a:lum/>
          </a:blip>
          <a:stretch>
            <a:fillRect/>
          </a:stretch>
        </a:blipFill>
        <a:effectLst/>
      </p:bgPr>
    </p:bg>
    <p:spTree>
      <p:nvGrpSpPr>
        <p:cNvPr id="1" name=""/>
        <p:cNvGrpSpPr/>
        <p:nvPr/>
      </p:nvGrpSpPr>
      <p:grpSpPr>
        <a:xfrm>
          <a:off x="0" y="0"/>
          <a:ext cx="0" cy="0"/>
        </a:xfrm>
      </p:grpSpPr>
      <p:sp>
        <p:nvSpPr>
          <p:cNvPr id="3074" name="Title Placeholder 1">
            <a:extLst>
              <a:ext uri="{FF2B5EF4-FFF2-40B4-BE49-F238E27FC236}">
                <a16:creationId xmlns:a16="http://schemas.microsoft.com/office/drawing/2014/main" id="{2A000A3B-F43A-18F3-200E-E2650CD37E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0106161-1C3C-3DA7-3B5B-17C9A5DC4B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C69D6F-5EC1-7CD6-F983-E1D50B119DE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prstClr val="black">
                    <a:tint val="75000"/>
                  </a:prstClr>
                </a:solidFill>
                <a:latin typeface="Calibri"/>
              </a:defRPr>
            </a:lvl1pPr>
          </a:lstStyle>
          <a:p>
            <a:pPr>
              <a:defRPr/>
            </a:pPr>
            <a:fld id="{220AD3A7-AB46-4E86-8DD0-F03AEE7DAB22}" type="datetimeFigureOut">
              <a:rPr lang="en-US"/>
              <a:pPr>
                <a:defRPr/>
              </a:pPr>
              <a:t>1/29/2024</a:t>
            </a:fld>
          </a:p>
        </p:txBody>
      </p:sp>
      <p:sp>
        <p:nvSpPr>
          <p:cNvPr id="5" name="Footer Placeholder 4">
            <a:extLst>
              <a:ext uri="{FF2B5EF4-FFF2-40B4-BE49-F238E27FC236}">
                <a16:creationId xmlns:a16="http://schemas.microsoft.com/office/drawing/2014/main" id="{CE2F41F1-5B15-5A75-3C36-E59050A361A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Calibri"/>
              </a:defRPr>
            </a:lvl1pPr>
          </a:lstStyle>
          <a:p>
            <a:pPr>
              <a:defRPr/>
            </a:pPr>
            <a:r>
              <a:rPr lang="en-US" altLang="ko-KR"/>
              <a:t>www.themegallery.com</a:t>
            </a:r>
          </a:p>
        </p:txBody>
      </p:sp>
      <p:sp>
        <p:nvSpPr>
          <p:cNvPr id="6" name="Slide Number Placeholder 5">
            <a:extLst>
              <a:ext uri="{FF2B5EF4-FFF2-40B4-BE49-F238E27FC236}">
                <a16:creationId xmlns:a16="http://schemas.microsoft.com/office/drawing/2014/main" id="{3387EA07-F65E-96D7-B30B-B30D9A38374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02E293B-583A-47C0-926F-623C17648E3B}" type="slidenum">
              <a:rPr lang="ar-SA"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ransition>
    <p:randomBar dir="vert"/>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2.jpeg" /><Relationship Id="rId5"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5">
            <a:lum/>
          </a:blip>
          <a:stretch>
            <a:fillRect/>
          </a:stretch>
        </a:blipFill>
        <a:effectLst/>
      </p:bgPr>
    </p:bg>
    <p:spTree>
      <p:nvGrpSpPr>
        <p:cNvPr id="1" name=""/>
        <p:cNvGrpSpPr/>
        <p:nvPr/>
      </p:nvGrpSpPr>
      <p:grpSpPr>
        <a:xfrm>
          <a:off x="0" y="0"/>
          <a:ext cx="0" cy="0"/>
        </a:xfrm>
      </p:grpSpPr>
      <p:pic>
        <p:nvPicPr>
          <p:cNvPr id="6" name="Picture 5" descr="يبي.png"/>
          <p:cNvPicPr>
            <a:picLocks noChangeAspect="1"/>
          </p:cNvPicPr>
          <p:nvPr/>
        </p:nvPicPr>
        <p:blipFill>
          <a:blip r:embed="rId4"/>
          <a:stretch>
            <a:fillRect/>
          </a:stretch>
        </p:blipFill>
        <p:spPr>
          <a:xfrm>
            <a:off x="408776" y="686026"/>
            <a:ext cx="8326448" cy="5485947"/>
          </a:xfrm>
          <a:prstGeom prst="rect">
            <a:avLst/>
          </a:prstGeom>
        </p:spPr>
      </p:pic>
    </p:spTree>
  </p:cSld>
  <p:clrMapOvr>
    <a:overrideClrMapping bg1="lt1" tx1="dk1" bg2="lt2" tx2="dk2" accent1="accent1" accent2="accent2" accent3="accent3" accent4="accent4" accent5="accent5" accent6="accent6" hlink="hlink" folHlink="folHlink"/>
  </p:clrMapOvr>
  <p:transition>
    <p:randomBar dir="vert"/>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609600" y="1524000"/>
            <a:ext cx="8229600" cy="42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2800"/>
              <a:t>وقد كشفت جائحة كوفيد-19 عن قصور في النظم الصحية، وثغرات في الحماية الاجتماعية في جميع بلدان العالم، ومظاهر تفاوت بنيوية كبرى داخل البلدان وفيما بينها </a:t>
            </a:r>
            <a:endParaRPr lang="en-US" sz="2800"/>
          </a:p>
          <a:p>
            <a:pPr lvl="0" algn="just" rtl="1"/>
            <a:r>
              <a:rPr lang="ar-SA" sz="2800"/>
              <a:t>وقد أكدت جائحة كوفيد-19 أن توفير التغطية الصحية الشاملة، وإقامة نظم صحية عامة قوية، وبناء القدرات للتأهب لحالات الطوارئ، هي أمور أساسية لابد من توافرها للمجتمعات وللاقتصادات وللأفراد كافة</a:t>
            </a:r>
            <a:endParaRPr lang="en-US" sz="2800"/>
          </a:p>
          <a:p>
            <a:pPr lvl="0" algn="just" rtl="1"/>
            <a:r>
              <a:rPr lang="ar-SA" sz="2800"/>
              <a:t>ولذلك، فإن أحد الدروس المستفادة من الجائحة هو أن وجود </a:t>
            </a:r>
            <a:r>
              <a:rPr lang="ar-SA" sz="2800" b="1">
                <a:solidFill>
                  <a:srgbClr val="FF0000"/>
                </a:solidFill>
              </a:rPr>
              <a:t>قانون ينظم التغطية الصحية الشاملة  لجميع المواطنين</a:t>
            </a:r>
            <a:r>
              <a:rPr lang="en-US" b="1">
                <a:solidFill>
                  <a:srgbClr val="FF0000"/>
                </a:solidFill>
              </a:rPr>
              <a:t>.</a:t>
            </a:r>
            <a:endParaRPr lang="en-CA" b="1">
              <a:solidFill>
                <a:srgbClr val="FF0000"/>
              </a:solidFill>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18073689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0" y="2133600"/>
            <a:ext cx="8775700"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ارتفع مؤشر الخدمات المقدمة في إطار تحقيق التغطية الصحية الشاملة من 45 إلى 68 بين عامي 2000 و2021</a:t>
            </a:r>
            <a:endParaRPr lang="en-US" sz="3600"/>
          </a:p>
          <a:p>
            <a:pPr lvl="0" algn="just" rtl="1"/>
            <a:r>
              <a:rPr lang="ar-SA" sz="3600"/>
              <a:t>ومع ذلك، فقد تباطأ التقدم الأخير في زيادة التغطية مقارنة بمكاسب ما قبل عام 2015، ولم يظهِر أي تغيير منذ عام 2019</a:t>
            </a:r>
            <a:r>
              <a:rPr lang="en-US" sz="3600"/>
              <a:t>.</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49384983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152400" y="2438400"/>
            <a:ext cx="8775700"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انخفضت النسبة المئوية للسكان غير المشمولين بالخدمات الصحية الأساسية بحوالي </a:t>
            </a:r>
            <a:r>
              <a:rPr lang="en-US" sz="3600"/>
              <a:t>15% </a:t>
            </a:r>
            <a:r>
              <a:rPr lang="ar-SA" sz="3600"/>
              <a:t>بين عامي 2000 و2021</a:t>
            </a:r>
            <a:endParaRPr lang="en-US" sz="3600"/>
          </a:p>
          <a:p>
            <a:pPr lvl="0" algn="just" rtl="1"/>
            <a:r>
              <a:rPr lang="ar-SA" sz="3600"/>
              <a:t>وأُحرز تقدم ضئيل بعد عام 2015</a:t>
            </a:r>
            <a:r>
              <a:rPr lang="en-US" sz="3600"/>
              <a:t>.  </a:t>
            </a:r>
            <a:r>
              <a:rPr lang="ar-SA" sz="3600"/>
              <a:t>يشير ذلك إلى أنه في عام 2021، لم يكن حوالي 4.5 مليار شخص مشمولين بالكامل بالخدمات الصحية الأساسية</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36331128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184150" y="1684506"/>
            <a:ext cx="87757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وسعياً إلى إعادة البناء على نحو أفضل، توصي منظمة</a:t>
            </a:r>
            <a:r>
              <a:rPr lang="ar-EG" sz="3600"/>
              <a:t> الصحة العالمية</a:t>
            </a:r>
            <a:r>
              <a:rPr lang="ar-SA" sz="3600"/>
              <a:t> بإعادة توجيه النُظم الصحية باستخدام نهج الرعاية الصحية الأولية. </a:t>
            </a:r>
            <a:endParaRPr lang="ar-EG" sz="3600"/>
          </a:p>
          <a:p>
            <a:pPr lvl="0" algn="just" rtl="1"/>
            <a:r>
              <a:rPr lang="ar-SA" sz="3600"/>
              <a:t>ويمكن تنفيذ معظم التدخلات الأساسية للتغطية الصحية الشاملة (90%) باتباع نهج الرعاية الصحية الأولية، وهو ما قد يؤدي إلى إنقاذ أرواح 60 مليون شخص وزيادة متوسط العمر المتوقع العالمي بمقدار 3.7 سنوات بحلول عام 2030. </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30560704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152400" y="2438400"/>
            <a:ext cx="87757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تعني </a:t>
            </a:r>
            <a:r>
              <a:rPr lang="ar-SA" sz="3600" b="1">
                <a:solidFill>
                  <a:srgbClr val="FF0000"/>
                </a:solidFill>
              </a:rPr>
              <a:t>التغطية الصحية الشاملة </a:t>
            </a:r>
            <a:r>
              <a:rPr lang="ar-SA" sz="3600"/>
              <a:t>أن يحصل جميع الأشخاص على المجموعة الكاملة من الخدمات الصحية الجيدة اللازمة متى وأينما يحتاجون إليها، دون التعرض لضائقة مالية. </a:t>
            </a:r>
            <a:endParaRPr lang="ar-EG" sz="3600"/>
          </a:p>
          <a:p>
            <a:pPr lvl="0" algn="just" rtl="1"/>
            <a:r>
              <a:rPr lang="ar-SA" sz="3600"/>
              <a:t>وتشمل السلسلة الكاملة من الخدمات الصحية الأساسية، من تعزيز الصحة إلى الوقاية والعلاج والتأهيل والرعاية المطلقة طيلة العمر.</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16398926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152400" y="2438400"/>
            <a:ext cx="87757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sz="3600"/>
              <a:t>ويتطلّب توفير هذه الخدمات وجود عاملين في مجالي الصحة والرعاية يتمتعون بمزيج أمثل من المهارات على جميع مستويات النظام الصحي ويُوزَّعون توزيعاً منصفاً ويُزوَّدون بالدعم الكافي بإتاحة منتجات مضمونة الجودة ويعملون في ظل ظروف من العمل اللائق.</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34050509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76200" y="1689370"/>
            <a:ext cx="87757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sz="3600"/>
              <a:t>وتحقيق التغطية الصحية الشاملة غاية من الغايات التي حدّدتها بلدان العالم عندما اعتمدت في عام 2015 أهداف التنمية المستدامة لعام 2030. </a:t>
            </a:r>
            <a:endParaRPr lang="ar-EG" sz="3600"/>
          </a:p>
          <a:p>
            <a:pPr lvl="0" algn="r" rtl="1"/>
            <a:r>
              <a:rPr lang="ar-SA" sz="3600"/>
              <a:t>وقد أكّدت البلدان مجدداً في الاجتماع الرفيع المستوى للجمعية العامة للأمم المتحدة بشأن التغطية الصحية الشاملة في عام 2019 أن الصحة تُعتبر شرطاً أساسياً لتحقيق التنمية المستدامة بأبعادها الاجتماعية والاقتصادية والبيئية وحصيلة لهذه التنمية المستدامة ومؤشراً لها. </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49889524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2">
            <a:lum/>
          </a:blip>
          <a:stretch>
            <a:fillRect/>
          </a:stretch>
        </a:blipFill>
        <a:effectLst/>
      </p:bgPr>
    </p:bg>
    <p:spTree>
      <p:nvGrpSpPr>
        <p:cNvPr id="1" name=""/>
        <p:cNvGrpSpPr/>
        <p:nvPr/>
      </p:nvGrpSpPr>
      <p:grpSpPr>
        <a:xfrm>
          <a:off x="0" y="0"/>
          <a:ext cx="0" cy="0"/>
        </a:xfrm>
      </p:grpSpPr>
      <p:sp>
        <p:nvSpPr>
          <p:cNvPr id="2" name="WordArt 4">
            <a:extLst>
              <a:ext uri="{FF2B5EF4-FFF2-40B4-BE49-F238E27FC236}">
                <a16:creationId xmlns:a16="http://schemas.microsoft.com/office/drawing/2014/main" id="{05773A37-8C3D-9065-E3B8-082AB7840916}"/>
              </a:ext>
            </a:extLst>
          </p:cNvPr>
          <p:cNvSpPr>
            <a:spLocks noChangeArrowheads="1" noChangeShapeType="1" noTextEdit="1"/>
          </p:cNvSpPr>
          <p:nvPr/>
        </p:nvSpPr>
        <p:spPr bwMode="auto">
          <a:xfrm>
            <a:off x="1295400" y="1981200"/>
            <a:ext cx="7010400"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rtl="1"/>
            <a:r>
              <a:rPr lang="ar-SA" sz="5400" b="1"/>
              <a:t>هل يمكن قياس تحقيق التغطية الصحية الشاملة؟</a:t>
            </a:r>
            <a:endParaRPr lang="en-CA" sz="54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2"/>
                                        </p:tgtEl>
                                        <p:attrNameLst>
                                          <p:attrName>style.visibility</p:attrName>
                                        </p:attrNameLst>
                                      </p:cBhvr>
                                      <p:to>
                                        <p:strVal val="visible"/>
                                      </p:to>
                                    </p:set>
                                    <p:anim calcmode="lin" valueType="num">
                                      <p:cBhvr additive="base">
                                        <p:cTn id="8" dur="500" fill="hold"/>
                                        <p:tgtEl>
                                          <p:spTgt spid="2"/>
                                        </p:tgtEl>
                                        <p:attrNameLst>
                                          <p:attrName>ppt_x</p:attrName>
                                        </p:attrNameLst>
                                      </p:cBhvr>
                                      <p:tavLst>
                                        <p:tav tm="0">
                                          <p:val>
                                            <p:strVal val="#ppt_x"/>
                                          </p:val>
                                        </p:tav>
                                        <p:tav tm="100000">
                                          <p:val>
                                            <p:strVal val="#ppt_x"/>
                                          </p:val>
                                        </p:tav>
                                      </p:tavLst>
                                    </p:anim>
                                    <p:anim calcmode="lin" valueType="num">
                                      <p:cBhvr additive="base">
                                        <p:cTn id="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457200" y="1981200"/>
            <a:ext cx="8534400" cy="48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a:t>يقاس نجاح التغطية الصحية الشاملة لأهداف التنمية المستدامة بمدى قدرة البلدان على ضمان حصول الجميع على الرعاية الصحية التي يحتاجون إليها، وقتما وحيثما احتاجوا إليها، دون مواجهة صعوبات مالية. </a:t>
            </a:r>
            <a:endParaRPr lang="ar-EG"/>
          </a:p>
          <a:p>
            <a:pPr algn="just" rtl="1"/>
            <a:r>
              <a:rPr lang="ar-SA"/>
              <a:t>ويُستخدم المؤشران التاليان لتتبع التقدم المحرز في تحقيق التغطية الصحية الشاملة:</a:t>
            </a:r>
            <a:endParaRPr lang="ar-EG"/>
          </a:p>
          <a:p>
            <a:pPr lvl="0" algn="r" rtl="1"/>
            <a:r>
              <a:rPr lang="ar-SA" b="1">
                <a:solidFill>
                  <a:srgbClr val="FF0000"/>
                </a:solidFill>
                <a:effectLst>
                  <a:outerShdw blurRad="38100" dist="38100" dir="2700000" algn="tl">
                    <a:srgbClr val="000000">
                      <a:alpha val="43137"/>
                    </a:srgbClr>
                  </a:outerShdw>
                </a:effectLst>
              </a:rPr>
              <a:t>تغطية الخدمات الصحية الأساسية </a:t>
            </a:r>
            <a:endParaRPr lang="en-CA" b="1">
              <a:solidFill>
                <a:srgbClr val="FF0000"/>
              </a:solidFill>
              <a:effectLst>
                <a:outerShdw blurRad="38100" dist="38100" dir="2700000" algn="tl">
                  <a:srgbClr val="000000">
                    <a:alpha val="43137"/>
                  </a:srgbClr>
                </a:outerShdw>
              </a:effectLst>
            </a:endParaRPr>
          </a:p>
          <a:p>
            <a:pPr lvl="0" algn="r" rtl="1"/>
            <a:r>
              <a:rPr lang="ar-SA" b="1">
                <a:solidFill>
                  <a:srgbClr val="FF0000"/>
                </a:solidFill>
                <a:effectLst>
                  <a:outerShdw blurRad="38100" dist="38100" dir="2700000" algn="tl">
                    <a:srgbClr val="000000">
                      <a:alpha val="43137"/>
                    </a:srgbClr>
                  </a:outerShdw>
                </a:effectLst>
              </a:rPr>
              <a:t>النفقات الصحية الكارثية </a:t>
            </a:r>
            <a:endParaRPr lang="en-CA" b="1">
              <a:solidFill>
                <a:srgbClr val="FF0000"/>
              </a:solidFill>
              <a:effectLst>
                <a:outerShdw blurRad="38100" dist="38100" dir="2700000" algn="tl">
                  <a:srgbClr val="000000">
                    <a:alpha val="43137"/>
                  </a:srgbClr>
                </a:outerShdw>
              </a:effectLst>
            </a:endParaRPr>
          </a:p>
          <a:p>
            <a:pPr marL="0" indent="0" algn="just" rtl="1">
              <a:buNone/>
            </a:pPr>
            <a:endParaRPr lang="en-CA"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2">
            <a:lum/>
          </a:blip>
          <a:stretch>
            <a:fillRect/>
          </a:stretch>
        </a:blipFill>
        <a:effectLst/>
      </p:bgPr>
    </p:bg>
    <p:spTree>
      <p:nvGrpSpPr>
        <p:cNvPr id="1" name=""/>
        <p:cNvGrpSpPr/>
        <p:nvPr/>
      </p:nvGrpSpPr>
      <p:grpSpPr>
        <a:xfrm>
          <a:off x="0" y="0"/>
          <a:ext cx="0" cy="0"/>
        </a:xfrm>
      </p:grpSpPr>
      <p:sp>
        <p:nvSpPr>
          <p:cNvPr id="4" name="WordArt 4">
            <a:extLst>
              <a:ext uri="{FF2B5EF4-FFF2-40B4-BE49-F238E27FC236}">
                <a16:creationId xmlns:a16="http://schemas.microsoft.com/office/drawing/2014/main" id="{61DB696D-EEDE-4686-F6E4-587652FE26CD}"/>
              </a:ext>
            </a:extLst>
          </p:cNvPr>
          <p:cNvSpPr>
            <a:spLocks noChangeArrowheads="1" noChangeShapeType="1" noTextEdit="1"/>
          </p:cNvSpPr>
          <p:nvPr/>
        </p:nvSpPr>
        <p:spPr bwMode="auto">
          <a:xfrm>
            <a:off x="1828800" y="1581150"/>
            <a:ext cx="6564312"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rtl="1"/>
            <a:endParaRPr lang="en-CA" sz="5400"/>
          </a:p>
        </p:txBody>
      </p:sp>
      <p:sp>
        <p:nvSpPr>
          <p:cNvPr id="3" name="TextBox 2">
            <a:extLst>
              <a:ext uri="{FF2B5EF4-FFF2-40B4-BE49-F238E27FC236}">
                <a16:creationId xmlns:a16="http://schemas.microsoft.com/office/drawing/2014/main" id="{A933989F-A2BE-28AE-94B3-A67FCFF04BA1}"/>
              </a:ext>
            </a:extLst>
          </p:cNvPr>
          <p:cNvSpPr txBox="1"/>
          <p:nvPr/>
        </p:nvSpPr>
        <p:spPr>
          <a:xfrm>
            <a:off x="2286000" y="2286000"/>
            <a:ext cx="4572000" cy="3139321"/>
          </a:xfrm>
          <a:prstGeom prst="rect">
            <a:avLst/>
          </a:prstGeom>
          <a:noFill/>
        </p:spPr>
        <p:txBody>
          <a:bodyPr wrap="square">
            <a:spAutoFit/>
          </a:bodyPr>
          <a:lstStyle/>
          <a:p>
            <a:pPr algn="ctr" rtl="1"/>
            <a:r>
              <a:rPr lang="ar-EG" sz="6600" b="1">
                <a:solidFill>
                  <a:srgbClr val="FF0000"/>
                </a:solidFill>
              </a:rPr>
              <a:t>  التطورات التكنولوجية فى مجال الصحة</a:t>
            </a:r>
            <a:endParaRPr lang="en-CA" sz="6600">
              <a:solidFill>
                <a:srgbClr val="FF000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2">
            <a:lum/>
          </a:blip>
          <a:stretch>
            <a:fillRect l="-1000" r="-1000"/>
          </a:stretch>
        </a:blipFill>
        <a:effectLst/>
      </p:bgPr>
    </p:bg>
    <p:spTree>
      <p:nvGrpSpPr>
        <p:cNvPr id="1" name=""/>
        <p:cNvGrpSpPr/>
        <p:nvPr/>
      </p:nvGrpSpPr>
      <p:grpSpPr>
        <a:xfrm>
          <a:off x="0" y="0"/>
          <a:ext cx="0" cy="0"/>
        </a:xfrm>
      </p:grpSpPr>
      <p:sp>
        <p:nvSpPr>
          <p:cNvPr id="2055" name="WordArt 7">
            <a:extLst>
              <a:ext uri="{FF2B5EF4-FFF2-40B4-BE49-F238E27FC236}">
                <a16:creationId xmlns:a16="http://schemas.microsoft.com/office/drawing/2014/main" id="{60C669BA-056E-F8C4-CA58-B7D515BEA62A}"/>
              </a:ext>
            </a:extLst>
          </p:cNvPr>
          <p:cNvSpPr>
            <a:spLocks noChangeArrowheads="1" noChangeShapeType="1" noTextEdit="1"/>
          </p:cNvSpPr>
          <p:nvPr/>
        </p:nvSpPr>
        <p:spPr bwMode="auto">
          <a:xfrm>
            <a:off x="754260" y="446072"/>
            <a:ext cx="7406882" cy="2728345"/>
          </a:xfrm>
          <a:prstGeom prst="rect">
            <a:avLst/>
          </a:prstGeom>
        </p:spPr>
        <p:txBody>
          <a:bodyPr wrap="none" fromWordArt="1">
            <a:prstTxWarp prst="textInflate">
              <a:avLst>
                <a:gd name="adj" fmla="val 13634"/>
              </a:avLst>
            </a:prstTxWarp>
          </a:bodyPr>
          <a:lstStyle/>
          <a:p>
            <a:pPr rtl="1"/>
            <a:endParaRPr lang="en-CA" sz="4000"/>
          </a:p>
        </p:txBody>
      </p:sp>
      <p:sp>
        <p:nvSpPr>
          <p:cNvPr id="2059" name="Text Box 11">
            <a:extLst>
              <a:ext uri="{FF2B5EF4-FFF2-40B4-BE49-F238E27FC236}">
                <a16:creationId xmlns:a16="http://schemas.microsoft.com/office/drawing/2014/main" id="{BDE0435B-4B5E-55E8-A5D1-89B82A812E18}"/>
              </a:ext>
            </a:extLst>
          </p:cNvPr>
          <p:cNvSpPr txBox="1">
            <a:spLocks noChangeArrowheads="1"/>
          </p:cNvSpPr>
          <p:nvPr/>
        </p:nvSpPr>
        <p:spPr bwMode="auto">
          <a:xfrm>
            <a:off x="457201" y="3026749"/>
            <a:ext cx="8001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rtl="1" eaLnBrk="1" hangingPunct="1">
              <a:spcBef>
                <a:spcPct val="50000"/>
              </a:spcBef>
              <a:buFontTx/>
              <a:buNone/>
            </a:pPr>
            <a:r>
              <a:rPr lang="ar-EG" altLang="en-US" sz="4400" b="1">
                <a:solidFill>
                  <a:srgbClr val="660033"/>
                </a:solidFill>
                <a:cs typeface="Al-Hadith1" pitchFamily="2" charset="-78"/>
              </a:rPr>
              <a:t>الأستاذ الدكتور/ هبة محمود حسين القاضى</a:t>
            </a:r>
            <a:endParaRPr lang="en-US" altLang="en-US" sz="4400" b="1">
              <a:solidFill>
                <a:srgbClr val="660033"/>
              </a:solidFill>
              <a:cs typeface="Al-Hadith1" pitchFamily="2" charset="-78"/>
            </a:endParaRPr>
          </a:p>
        </p:txBody>
      </p:sp>
      <p:sp>
        <p:nvSpPr>
          <p:cNvPr id="2060" name="Text Box 12">
            <a:extLst>
              <a:ext uri="{FF2B5EF4-FFF2-40B4-BE49-F238E27FC236}">
                <a16:creationId xmlns:a16="http://schemas.microsoft.com/office/drawing/2014/main" id="{BB002B88-F0C2-33D3-C7AF-A675B40373D3}"/>
              </a:ext>
            </a:extLst>
          </p:cNvPr>
          <p:cNvSpPr txBox="1">
            <a:spLocks noChangeArrowheads="1"/>
          </p:cNvSpPr>
          <p:nvPr/>
        </p:nvSpPr>
        <p:spPr bwMode="auto">
          <a:xfrm>
            <a:off x="2743200" y="4419600"/>
            <a:ext cx="58674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rtl="1" eaLnBrk="1" hangingPunct="1">
              <a:lnSpc>
                <a:spcPct val="80000"/>
              </a:lnSpc>
              <a:spcBef>
                <a:spcPct val="5000"/>
              </a:spcBef>
              <a:buFontTx/>
              <a:buNone/>
            </a:pPr>
            <a:r>
              <a:rPr lang="ar-EG" altLang="en-US" sz="4000" b="1">
                <a:solidFill>
                  <a:srgbClr val="322110"/>
                </a:solidFill>
                <a:cs typeface="AF_Diwani" pitchFamily="2" charset="-78"/>
              </a:rPr>
              <a:t>أستاذ صحة المسنين </a:t>
            </a:r>
          </a:p>
          <a:p>
            <a:pPr algn="ctr" rtl="1" eaLnBrk="1" hangingPunct="1">
              <a:lnSpc>
                <a:spcPct val="80000"/>
              </a:lnSpc>
              <a:spcBef>
                <a:spcPct val="5000"/>
              </a:spcBef>
              <a:buFontTx/>
              <a:buNone/>
            </a:pPr>
            <a:r>
              <a:rPr lang="ar-EG" altLang="en-US" sz="4000" b="1">
                <a:solidFill>
                  <a:srgbClr val="322110"/>
                </a:solidFill>
                <a:cs typeface="AF_Diwani" pitchFamily="2" charset="-78"/>
              </a:rPr>
              <a:t>عميد المعهد العالى للصحة العامة</a:t>
            </a:r>
          </a:p>
          <a:p>
            <a:pPr algn="ctr" rtl="1" eaLnBrk="1" hangingPunct="1">
              <a:lnSpc>
                <a:spcPct val="80000"/>
              </a:lnSpc>
              <a:spcBef>
                <a:spcPct val="5000"/>
              </a:spcBef>
              <a:buFontTx/>
              <a:buNone/>
            </a:pPr>
            <a:r>
              <a:rPr lang="ar-EG" altLang="en-US" sz="4000" b="1">
                <a:solidFill>
                  <a:srgbClr val="322110"/>
                </a:solidFill>
                <a:cs typeface="AF_Diwani" pitchFamily="2" charset="-78"/>
              </a:rPr>
              <a:t>جامعة الإسكندرية</a:t>
            </a:r>
            <a:endParaRPr lang="en-US" altLang="en-US" sz="4000" b="1">
              <a:solidFill>
                <a:srgbClr val="322110"/>
              </a:solidFill>
              <a:cs typeface="AF_Diwani" pitchFamily="2" charset="-78"/>
            </a:endParaRPr>
          </a:p>
        </p:txBody>
      </p:sp>
      <p:sp>
        <p:nvSpPr>
          <p:cNvPr id="3" name="TextBox 2">
            <a:extLst>
              <a:ext uri="{FF2B5EF4-FFF2-40B4-BE49-F238E27FC236}">
                <a16:creationId xmlns:a16="http://schemas.microsoft.com/office/drawing/2014/main" id="{75FD8C02-1891-71EF-5775-5B0C5B8E74AC}"/>
              </a:ext>
            </a:extLst>
          </p:cNvPr>
          <p:cNvSpPr txBox="1"/>
          <p:nvPr/>
        </p:nvSpPr>
        <p:spPr>
          <a:xfrm>
            <a:off x="609600" y="1821276"/>
            <a:ext cx="7551542" cy="1200329"/>
          </a:xfrm>
          <a:prstGeom prst="rect">
            <a:avLst/>
          </a:prstGeom>
          <a:noFill/>
        </p:spPr>
        <p:txBody>
          <a:bodyPr wrap="square">
            <a:spAutoFit/>
          </a:bodyPr>
          <a:lstStyle/>
          <a:p>
            <a:pPr algn="ctr" rtl="1"/>
            <a:r>
              <a:rPr lang="ar-EG" sz="3600" b="1">
                <a:solidFill>
                  <a:srgbClr val="FF0000"/>
                </a:solidFill>
              </a:rPr>
              <a:t>الذكاء الاصطناعى و تحفيز ا</a:t>
            </a:r>
            <a:r>
              <a:rPr lang="ar-SA" sz="3600" b="1">
                <a:solidFill>
                  <a:srgbClr val="FF0000"/>
                </a:solidFill>
              </a:rPr>
              <a:t>لتغطية الصحية الشاملة</a:t>
            </a:r>
            <a:r>
              <a:rPr lang="ar-EG" sz="3600" b="1">
                <a:solidFill>
                  <a:srgbClr val="FF0000"/>
                </a:solidFill>
              </a:rPr>
              <a:t> و أهداف التنمية المستدامة</a:t>
            </a:r>
            <a:endParaRPr lang="en-CA"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cond evt="onBegin" delay="0">
                          <p:tn val="9"/>
                        </p:cond>
                      </p:stCondLst>
                      <p:childTnLst>
                        <p:par>
                          <p:cTn id="11" fill="hold" nodeType="withGroup">
                            <p:stCondLst>
                              <p:cond delay="indefinite"/>
                            </p:stCondLst>
                          </p:cTn>
                        </p:par>
                        <p:par>
                          <p:cTn id="12" fill="hold" nodeType="afterGroup">
                            <p:stCondLst>
                              <p:cond delay="0"/>
                            </p:stCondLst>
                            <p:childTnLst>
                              <p:par>
                                <p:cTn id="13" presetID="1" presetClass="entr" presetSubtype="0" fill="hold" nodeType="clickEffect">
                                  <p:childTnLst>
                                    <p:set>
                                      <p:cBhvr>
                                        <p:cTn id="14" dur="1" fill="hold">
                                          <p:stCondLst>
                                            <p:cond delay="0"/>
                                          </p:stCondLst>
                                        </p:cTn>
                                        <p:tgtEl>
                                          <p:spTgt spid="2059"/>
                                        </p:tgtEl>
                                        <p:attrNameLst>
                                          <p:attrName>style.visibility</p:attrName>
                                        </p:attrNameLst>
                                      </p:cBhvr>
                                      <p:to>
                                        <p:strVal val="visible"/>
                                      </p:to>
                                    </p:set>
                                  </p:childTnLst>
                                </p:cTn>
                              </p:par>
                            </p:childTnLst>
                          </p:cTn>
                        </p:par>
                        <p:par>
                          <p:cTn id="15" fill="hold" nodeType="withGroup">
                            <p:stCondLst>
                              <p:cond delay="0"/>
                            </p:stCondLst>
                            <p:childTnLst>
                              <p:par>
                                <p:cTn id="16" presetID="45" presetClass="entr" presetSubtype="0" fill="hold" nodeType="afterEffect">
                                  <p:iterate type="lt">
                                    <p:tmPct val="10000"/>
                                  </p:iterate>
                                  <p:childTnLst>
                                    <p:set>
                                      <p:cBhvr>
                                        <p:cTn id="17" dur="1" fill="hold">
                                          <p:stCondLst>
                                            <p:cond delay="0"/>
                                          </p:stCondLst>
                                        </p:cTn>
                                        <p:tgtEl>
                                          <p:spTgt spid="2060"/>
                                        </p:tgtEl>
                                        <p:attrNameLst>
                                          <p:attrName>style.visibility</p:attrName>
                                        </p:attrNameLst>
                                      </p:cBhvr>
                                      <p:to>
                                        <p:strVal val="visible"/>
                                      </p:to>
                                    </p:set>
                                    <p:animEffect transition="in" filter="fade">
                                      <p:cBhvr>
                                        <p:cTn id="18" dur="500"/>
                                        <p:tgtEl>
                                          <p:spTgt spid="2060"/>
                                        </p:tgtEl>
                                      </p:cBhvr>
                                    </p:animEffect>
                                    <p:anim calcmode="lin" valueType="num">
                                      <p:cBhvr>
                                        <p:cTn id="19" dur="500" fill="hold"/>
                                        <p:tgtEl>
                                          <p:spTgt spid="2060"/>
                                        </p:tgtEl>
                                        <p:attrNameLst>
                                          <p:attrName>ppt_w</p:attrName>
                                        </p:attrNameLst>
                                      </p:cBhvr>
                                      <p:tavLst>
                                        <p:tav tm="0" fmla="#ppt_w*sin(2.5*pi*$)">
                                          <p:val>
                                            <p:fltVal val="0"/>
                                          </p:val>
                                        </p:tav>
                                        <p:tav tm="100000">
                                          <p:val>
                                            <p:fltVal val="1"/>
                                          </p:val>
                                        </p:tav>
                                      </p:tavLst>
                                    </p:anim>
                                    <p:anim calcmode="lin" valueType="num">
                                      <p:cBhvr>
                                        <p:cTn id="20" dur="500" fill="hold"/>
                                        <p:tgtEl>
                                          <p:spTgt spid="20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60" grpId="1"/>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457200" y="2209800"/>
            <a:ext cx="85344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أصدرت منظمة الصحة العالمية منشورا</a:t>
            </a:r>
            <a:r>
              <a:rPr lang="ar-SA" sz="3600" b="1"/>
              <a:t> </a:t>
            </a:r>
            <a:r>
              <a:rPr lang="ar-SA" sz="3600"/>
              <a:t>يعدّد أبرز الاعتبارات التنظيمية بشأن استخدام </a:t>
            </a:r>
            <a:r>
              <a:rPr lang="ar-SA" sz="3600" b="1">
                <a:solidFill>
                  <a:srgbClr val="FF0000"/>
                </a:solidFill>
                <a:effectLst>
                  <a:outerShdw blurRad="38100" dist="38100" dir="2700000" algn="tl">
                    <a:srgbClr val="000000">
                      <a:alpha val="43137"/>
                    </a:srgbClr>
                  </a:outerShdw>
                </a:effectLst>
              </a:rPr>
              <a:t>الذكاء الاصطناعي</a:t>
            </a:r>
            <a:r>
              <a:rPr lang="ar-SA" sz="3600">
                <a:solidFill>
                  <a:srgbClr val="FF0000"/>
                </a:solidFill>
                <a:effectLst>
                  <a:outerShdw blurRad="38100" dist="38100" dir="2700000" algn="tl">
                    <a:srgbClr val="000000">
                      <a:alpha val="43137"/>
                    </a:srgbClr>
                  </a:outerShdw>
                </a:effectLst>
              </a:rPr>
              <a:t> </a:t>
            </a:r>
            <a:r>
              <a:rPr lang="ar-SA" sz="3600"/>
              <a:t>في مجال الصحة. </a:t>
            </a:r>
            <a:endParaRPr lang="ar-EG" sz="3600"/>
          </a:p>
          <a:p>
            <a:pPr lvl="0" algn="just" rtl="1"/>
            <a:r>
              <a:rPr lang="ar-SA" sz="3600"/>
              <a:t>ويشدّد المنشور على أهمية التثبت من مأمونية نظم الذكاء الاصطناعي وفعاليتها، وتسريع إتاحة النظم المناسبة لمن يحتاجون إليها، وتعزيز الحوار مع المنتفعين، بما في ذلك المطورون والهيئات التنظيمية والشركات المصنّعة والعاملون الصحيون والمرضى.</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3135634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457200" y="2209800"/>
            <a:ext cx="8534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sz="3600"/>
              <a:t>وفي ظل تزايد البيانات المتاحة بشأن الرعاية الصحية والتقدم السريع في تقنيات التحليل - سواء تلك المتعلقة بالتعلم الآلي أو تلك القائمة على المنطق أو الإحصائية - يمكن لأدوات الذكاء الاصطناعي أن تحدث تحولا في قطاع الصحة. </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07902263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304800" y="1752600"/>
            <a:ext cx="8534400"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a:t>وتدرك المنظمة الإمكانات التي ينطوي عليها الذكاء الاصطناعي من حيث تحسين النتائج الصحية من خلال تعزيز التجارب السريرية؛ وتحسين التشخيص الطبي والعلاج والرعاية الذاتية والرعاية التي تركز على الشخص؛ وسد مكامن النقص في معارف ومهارات وكفاءات العاملين في مجال الرعاية الصحية. </a:t>
            </a:r>
            <a:endParaRPr lang="ar-EG"/>
          </a:p>
          <a:p>
            <a:pPr lvl="0" algn="just" rtl="1"/>
            <a:r>
              <a:rPr lang="ar-SA"/>
              <a:t>فعلى سبيل المثال، يمكن أن يكون الذكاء الاصطناعي مفيدا في البيئات التي تفتقر إلى أطباء متخصصين، مثلا في تفسير فحوصات الشبكية وصور الأشعة وأمور أخرى.</a:t>
            </a:r>
            <a:endParaRPr lang="en-CA"/>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3601138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304800" y="1668294"/>
            <a:ext cx="8534400" cy="58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ومع ذلك، تتسارع وتيرة نشر تكنولوجيات الذكاء الاصطناعي - بما في ذلك النماذج اللغوية الكبيرة - وأحيانا دون فهم كامل للكيفية التي يمكن أن تشتغل بها، مما قد يفيد أو يضر المنتفعين، بمن فيهم أخصائيو الرعاية الصحية والمرضى.</a:t>
            </a:r>
            <a:endParaRPr lang="ar-EG" sz="3600"/>
          </a:p>
          <a:p>
            <a:pPr algn="just" rtl="1"/>
            <a:r>
              <a:rPr lang="ar-SA" sz="3600"/>
              <a:t>وعند استخدام البيانات الصحية، يمكن أن تطلع نظم الذكاء الاصطناعي على معلومات شخصية حساسة، مما يستلزم وضع أطر قانونية وتنظيمية متينة لحماية الخصوصية والأمن والسلامة.</a:t>
            </a:r>
            <a:endParaRPr lang="en-CA" sz="3600"/>
          </a:p>
          <a:p>
            <a:pPr marL="0" lvl="0" indent="0" algn="just" rtl="1">
              <a:buNone/>
            </a:pP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7924211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457200" y="2209800"/>
            <a:ext cx="8534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3600"/>
              <a:t>"يحمل الذكاء الاصطناعي تباشير واعدة لقطاع الصحة، ولكنه ينطوي أيضا على تحديات خطيرة، بما في ذلك جمع البيانات بأساليب غير أخلاقية، وتهديدات الأمن السيبراني، وترسيخ التحيزات أو المعلومات المضللة. </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67643385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2">
            <a:lum/>
          </a:blip>
          <a:stretch>
            <a:fillRect/>
          </a:stretch>
        </a:blipFill>
        <a:effectLst/>
      </p:bgPr>
    </p:bg>
    <p:spTree>
      <p:nvGrpSpPr>
        <p:cNvPr id="1" name=""/>
        <p:cNvGrpSpPr/>
        <p:nvPr/>
      </p:nvGrpSpPr>
      <p:grpSpPr>
        <a:xfrm>
          <a:off x="0" y="0"/>
          <a:ext cx="0" cy="0"/>
        </a:xfrm>
      </p:grpSpPr>
      <p:sp>
        <p:nvSpPr>
          <p:cNvPr id="4" name="WordArt 4">
            <a:extLst>
              <a:ext uri="{FF2B5EF4-FFF2-40B4-BE49-F238E27FC236}">
                <a16:creationId xmlns:a16="http://schemas.microsoft.com/office/drawing/2014/main" id="{61DB696D-EEDE-4686-F6E4-587652FE26CD}"/>
              </a:ext>
            </a:extLst>
          </p:cNvPr>
          <p:cNvSpPr>
            <a:spLocks noChangeArrowheads="1" noChangeShapeType="1" noTextEdit="1"/>
          </p:cNvSpPr>
          <p:nvPr/>
        </p:nvSpPr>
        <p:spPr bwMode="auto">
          <a:xfrm>
            <a:off x="457200" y="1581150"/>
            <a:ext cx="7935912"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rtl="1"/>
            <a:r>
              <a:rPr lang="ar-SA" sz="1100">
                <a:solidFill>
                  <a:srgbClr val="FF0000"/>
                </a:solidFill>
              </a:rPr>
              <a:t>كيف يمكن الاستفادة من الذكاء الاصطناعي في التغطية الصحية الشاملة</a:t>
            </a:r>
            <a:r>
              <a:rPr lang="ar-SA" sz="1100" b="1"/>
              <a:t>؟</a:t>
            </a:r>
            <a:endParaRPr lang="en-CA" sz="1100"/>
          </a:p>
        </p:txBody>
      </p:sp>
    </p:spTree>
    <p:extLst>
      <p:ext uri="{BB962C8B-B14F-4D97-AF65-F5344CB8AC3E}">
        <p14:creationId xmlns:p14="http://schemas.microsoft.com/office/powerpoint/2010/main" val="32152259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638300"/>
            <a:ext cx="8534400" cy="342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EG" sz="2800" b="1">
                <a:solidFill>
                  <a:srgbClr val="FF0000"/>
                </a:solidFill>
              </a:rPr>
              <a:t>1</a:t>
            </a:r>
            <a:r>
              <a:rPr lang="ar-EG" sz="2800" b="1"/>
              <a:t>. </a:t>
            </a:r>
            <a:r>
              <a:rPr lang="en-US" b="1" err="1">
                <a:solidFill>
                  <a:srgbClr val="FF0000"/>
                </a:solidFill>
              </a:rPr>
              <a:t>الوصول إلى الرعاية الصحية:</a:t>
            </a:r>
            <a:endParaRPr lang="en-US" sz="2800">
              <a:solidFill>
                <a:srgbClr val="FF0000"/>
              </a:solidFill>
            </a:endParaRPr>
          </a:p>
          <a:p>
            <a:pPr lvl="0" algn="just" rtl="1"/>
            <a:r>
              <a:rPr lang="en-US" sz="2800" err="1"/>
              <a:t>يمكن للذكاء الاصطناعي تحسين الوصول إلى الرعاية الصحية بعدة طرق</a:t>
            </a:r>
            <a:endParaRPr lang="ar-EG" sz="2800"/>
          </a:p>
          <a:p>
            <a:pPr lvl="0" algn="just" rtl="1"/>
            <a:r>
              <a:rPr lang="en-US" sz="2800"/>
              <a:t>يمكن لمنصات التطبيب عن بعد التي تدعم الذكاء الاصطناعي أن تتيح الاستشارات والتشخيصات وتوصيات العلاج عن بعد. </a:t>
            </a:r>
          </a:p>
          <a:p>
            <a:pPr lvl="0" algn="just" rtl="1"/>
            <a:r>
              <a:rPr lang="en-US" sz="2800" err="1"/>
              <a:t>يمكن أن يكون هذا مفيدًا بشكل خاص للأفراد الذين يعيشون في المناطق الريفية أو النائية ذات البنية التحتية المحدودة للرعاية الصحية.</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931393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638300"/>
            <a:ext cx="8534400" cy="414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en-US" sz="2800" err="1"/>
              <a:t>في عام 2016، دخلت حكومة رواندا في شراكة مع شركة Babylon Health، وهي شركة رعاية صحية رقمية مقرها المملكة المتحدة، وأطلقت منصة للتطبيب عن بعد تسمى "Babyl". </a:t>
            </a:r>
          </a:p>
          <a:p>
            <a:pPr lvl="0" algn="just" rtl="1"/>
            <a:r>
              <a:rPr lang="en-US" sz="2800" err="1"/>
              <a:t>تستخدم المنصة خوارزميات الذكاء الاصطناعي لتقديم الاستشارات عن بعد والمشورة الصحية للمواطنين في جميع أنحاء البلاد. اعتبارًا من عام 2020، تم الانتهاء من مليون استشارة.</a:t>
            </a:r>
          </a:p>
          <a:p>
            <a:pPr lvl="0" algn="just" rtl="1"/>
            <a:r>
              <a:rPr lang="en-US" sz="2800" err="1"/>
              <a:t>بالإضافة إلى ذلك، يمكن لتطبيقات الهاتف المحمول المعتمدة على الذكاء الاصطناعي توفير معلومات صحية شخصية، وإرشادات الرعاية الوقائية، وأدوات التشخيص الذاتي. </a:t>
            </a:r>
            <a:endParaRPr lang="ar-EG"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7761216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638300"/>
            <a:ext cx="8534400" cy="465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a:t>مثال: استخدام تطبيقات الهواتف الذكية التي تستخدم الذكاء الصناعي للتشخيص المبكر للأمراض مثل السكري وأمراض القلب</a:t>
            </a:r>
            <a:r>
              <a:rPr lang="en-US" sz="2800"/>
              <a:t>.</a:t>
            </a:r>
            <a:r>
              <a:rPr lang="ar-SA" sz="2800"/>
              <a:t> </a:t>
            </a:r>
            <a:endParaRPr lang="ar-EG" sz="2800"/>
          </a:p>
          <a:p>
            <a:pPr algn="just" rtl="1"/>
            <a:r>
              <a:rPr lang="ar-SA" sz="2800"/>
              <a:t>استخدام الذكاء الصناعي في التشخيص المبكر للأمراض: في مجال الأورام، تم استخدام الذكاء الصناعي لتحليل صور الأشعة والتعرف على علامات السرطان في مراحله المبكرة. </a:t>
            </a:r>
            <a:endParaRPr lang="ar-EG" sz="2800"/>
          </a:p>
          <a:p>
            <a:pPr algn="just" rtl="1"/>
            <a:r>
              <a:rPr lang="ar-SA" sz="2800"/>
              <a:t>على سبيل المثال، شركة</a:t>
            </a:r>
            <a:r>
              <a:rPr lang="en-US" sz="2800"/>
              <a:t> Google DeepMind </a:t>
            </a:r>
            <a:r>
              <a:rPr lang="ar-SA" sz="2800"/>
              <a:t>طورت نظاماً يمكنه تحليل صور الأشعة وتحديد علامات سرطان الثدي بدقة تفوق الأطباء في بعض الحالات</a:t>
            </a:r>
            <a:r>
              <a:rPr lang="en-US" sz="2800"/>
              <a:t>.</a:t>
            </a:r>
          </a:p>
          <a:p>
            <a:pPr lvl="0" algn="just" rtl="1"/>
            <a:r>
              <a:rPr lang="en-US" sz="2800"/>
              <a:t>وهذا يمكّن الأفراد من المشاركة بنشاط في الرعاية الصحية الخاصة بهم واتخاذ قرارات أكثر استنارة بشأن صحتهم.</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89300627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1143000"/>
            <a:ext cx="8534400" cy="558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rtl="1">
              <a:buNone/>
            </a:pPr>
            <a:r>
              <a:rPr lang="ar-EG" sz="2800" b="1">
                <a:solidFill>
                  <a:srgbClr val="FF0000"/>
                </a:solidFill>
              </a:rPr>
              <a:t>2</a:t>
            </a:r>
            <a:r>
              <a:rPr lang="ar-EG" b="1">
                <a:solidFill>
                  <a:srgbClr val="FF0000"/>
                </a:solidFill>
              </a:rPr>
              <a:t>. </a:t>
            </a:r>
            <a:r>
              <a:rPr lang="en-US" b="1" err="1">
                <a:solidFill>
                  <a:srgbClr val="FF0000"/>
                </a:solidFill>
              </a:rPr>
              <a:t>تحسين دقة وسرعة التشخيص</a:t>
            </a:r>
            <a:r>
              <a:rPr lang="ar-EG" b="1">
                <a:solidFill>
                  <a:srgbClr val="FF0000"/>
                </a:solidFill>
              </a:rPr>
              <a:t>:</a:t>
            </a:r>
            <a:endParaRPr lang="ar-EG" sz="2800" b="1"/>
          </a:p>
          <a:p>
            <a:pPr algn="just" rtl="1"/>
            <a:r>
              <a:rPr lang="en-US" sz="2800"/>
              <a:t>في دراسة حول مقارنة تفسيرات التصوير الشعاعي للصدر بواسطة الذكاء الاصطناعي وأخصائيي الأشعة في تشخيص السل الرئوي، حدد النموذج بشكل صحيح 75% من الحالات الإيجابية وكان معدل دقة 85.7% في تقديم نتائج سلبية للمرضى غير المصابين بالسل.</a:t>
            </a:r>
            <a:endParaRPr lang="ar-EG" sz="2800"/>
          </a:p>
          <a:p>
            <a:pPr algn="just" rtl="1"/>
            <a:r>
              <a:rPr lang="en-US" sz="2800"/>
              <a:t>يتمتع الذكاء الاصطناعي بالقدرة على تحسين دقة وسرعة التشخيص بشكل كبير، مما يتيح الكشف المبكر عن الأمراض وتخطيط العلاج بشكل أكثر دقة. </a:t>
            </a:r>
            <a:endParaRPr lang="ar-EG" sz="2800"/>
          </a:p>
          <a:p>
            <a:pPr algn="just" rtl="1"/>
            <a:r>
              <a:rPr lang="en-US" sz="2800"/>
              <a:t>يمكن لخوارزميات الذكاء الاصطناعي تحليل كميات كبيرة من البيانات الطبية، بما في ذلك سجلات المرضى، وفحوصات التصوير، والمعلومات الجينية، لتحديد الأنماط واكتشاف الحالات الشاذة التي قد لا تكون واضحة للأطباء البشريين.</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74734913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33400" y="3200400"/>
            <a:ext cx="8229600" cy="27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2800"/>
              <a:t>في 12 ديسمبر 2012،</a:t>
            </a:r>
            <a:r>
              <a:rPr lang="ar-EG" sz="2800"/>
              <a:t> </a:t>
            </a:r>
            <a:r>
              <a:rPr lang="ar-SA" sz="2800"/>
              <a:t> أقرت الجمعية العامة للأمم المتحدة قرارًا يحث البلدان على تسريع التقدم نحو التغطية الصحية الشاملة</a:t>
            </a:r>
            <a:r>
              <a:rPr lang="en-US" sz="2800"/>
              <a:t> (UHC) – </a:t>
            </a:r>
            <a:r>
              <a:rPr lang="ar-EG" sz="2800"/>
              <a:t>بما يعنى </a:t>
            </a:r>
            <a:r>
              <a:rPr lang="ar-SA" sz="2800"/>
              <a:t>أنه يجب أن يحصل الجميع في كل مكان على رعاية صحية جيدة وبأسعار معقولة. </a:t>
            </a:r>
            <a:endParaRPr lang="ar-EG" sz="2800"/>
          </a:p>
          <a:p>
            <a:pPr lvl="0" algn="just" rtl="1"/>
            <a:r>
              <a:rPr lang="ar-SA" sz="2800"/>
              <a:t>في 12 ديسمبر 2017</a:t>
            </a:r>
            <a:r>
              <a:rPr lang="ar-EG" sz="2800"/>
              <a:t> </a:t>
            </a:r>
            <a:r>
              <a:rPr lang="ar-SA" sz="2800"/>
              <a:t>أعلنت الأمم المتحدة يوم 12 ديسمبر يومًا عالميًّا للتغطية الصحية الشاملة </a:t>
            </a:r>
            <a:endParaRPr lang="en-CA" sz="2800">
              <a:effectLst/>
            </a:endParaRPr>
          </a:p>
        </p:txBody>
      </p:sp>
      <p:sp>
        <p:nvSpPr>
          <p:cNvPr id="5" name="WordArt 2">
            <a:extLst>
              <a:ext uri="{FF2B5EF4-FFF2-40B4-BE49-F238E27FC236}">
                <a16:creationId xmlns:a16="http://schemas.microsoft.com/office/drawing/2014/main" id="{E2F4CAA0-725E-2F7C-E3A2-3D6124FE35D9}"/>
              </a:ext>
            </a:extLst>
          </p:cNvPr>
          <p:cNvSpPr>
            <a:spLocks noChangeArrowheads="1" noChangeShapeType="1" noTextEdit="1"/>
          </p:cNvSpPr>
          <p:nvPr/>
        </p:nvSpPr>
        <p:spPr bwMode="auto">
          <a:xfrm>
            <a:off x="6781800" y="2057400"/>
            <a:ext cx="1981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EG" sz="5400" b="1" kern="10">
                <a:solidFill>
                  <a:srgbClr val="964B00"/>
                </a:solidFill>
                <a:cs typeface="AF_Jeddah" pitchFamily="2" charset="-78"/>
              </a:rPr>
              <a:t>مقدمة </a:t>
            </a:r>
            <a:r>
              <a:rPr lang="ar-AE" sz="5400" b="1" kern="10">
                <a:solidFill>
                  <a:srgbClr val="964B00"/>
                </a:solidFill>
                <a:cs typeface="AF_Jeddah" pitchFamily="2" charset="-78"/>
              </a:rPr>
              <a:t>:</a:t>
            </a:r>
            <a:endParaRPr lang="en-US" sz="5400" b="1" kern="10">
              <a:solidFill>
                <a:srgbClr val="964B00"/>
              </a:solidFill>
              <a:cs typeface="AF_Jeddah" pitchFamily="2" charset="-78"/>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par>
                          <p:cTn id="10" fill="hold" nodeType="withGroup">
                            <p:stCondLst>
                              <p:cond delay="500"/>
                            </p:stCondLst>
                            <p:childTnLst>
                              <p:par>
                                <p:cTn id="11" presetID="2" presetClass="entr" presetSubtype="4" fill="hold" nodeType="afterEffec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638300"/>
            <a:ext cx="8534400"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en-US" sz="2800" err="1"/>
              <a:t>في عام 2018، قام أول مختبر للذكاء الاصطناعي في أوغندا في جامعة ماكيريري بتجربة تطبيق مدعوم بالذكاء الاصطناعي يمكن أن يساعد في تشخيص الملاريا باستخدام الهاتف الخليوي</a:t>
            </a:r>
            <a:endParaRPr lang="ar-EG" sz="2800"/>
          </a:p>
          <a:p>
            <a:pPr algn="just" rtl="1"/>
            <a:r>
              <a:rPr lang="en-US" sz="2800" err="1"/>
              <a:t>وفي الآونة الأخيرة، قدمت منظمة أطباء بلا حدود تطبيقًا مدعومًا بالذكاء الاصطناعي يسمى Antibiogo </a:t>
            </a:r>
            <a:r>
              <a:rPr lang="ar-EG" sz="2800"/>
              <a:t> </a:t>
            </a:r>
            <a:r>
              <a:rPr lang="en-US" sz="2800" err="1"/>
              <a:t>لمعالجة مقاومة المضادات الحيوية في البلدان المنخفضة والمتوسطة الدخل</a:t>
            </a:r>
            <a:endParaRPr lang="ar-EG" sz="2800"/>
          </a:p>
          <a:p>
            <a:pPr algn="just" rtl="1"/>
            <a:r>
              <a:rPr lang="en-US" sz="2800" err="1"/>
              <a:t>من خلال تحسين دقة التشخيص وسرعته، يمكن للذكاء الاصطناعي أن يساعد في تحسين نتائج المرضى وتقليل تكلفة الرعاية الصحية. يمكن أن تساعد الأنظمة التي تعمل بالذكاء الاصطناعي أيضًا في تقليل عبء العمل على المتخصصين في الرعاية الصحية، مما يتيح لهم قضاء المزيد من الوقت مع المرضى.</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11518149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638300"/>
            <a:ext cx="8534400"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rtl="1">
              <a:buNone/>
            </a:pPr>
            <a:r>
              <a:rPr lang="ar-EG" sz="2800" b="1">
                <a:solidFill>
                  <a:srgbClr val="FF0000"/>
                </a:solidFill>
              </a:rPr>
              <a:t>3</a:t>
            </a:r>
            <a:r>
              <a:rPr lang="ar-EG" b="1">
                <a:solidFill>
                  <a:srgbClr val="FF0000"/>
                </a:solidFill>
              </a:rPr>
              <a:t>. </a:t>
            </a:r>
            <a:r>
              <a:rPr lang="en-US" b="1" err="1">
                <a:solidFill>
                  <a:srgbClr val="FF0000"/>
                </a:solidFill>
              </a:rPr>
              <a:t>الدعم في اتخاذ القرارات السريرية:  </a:t>
            </a:r>
          </a:p>
          <a:p>
            <a:pPr algn="just" rtl="1"/>
            <a:r>
              <a:rPr lang="en-US" sz="2800"/>
              <a:t>Google DeepMind Health هو نظام مدعوم بالذكاء الاصطناعي يساعد الأطباء على إدارة الأمراض التي تهدد الحياة. </a:t>
            </a:r>
            <a:endParaRPr lang="ar-EG" sz="2800"/>
          </a:p>
          <a:p>
            <a:pPr algn="just" rtl="1"/>
            <a:r>
              <a:rPr lang="en-US" sz="2800" err="1"/>
              <a:t>يقوم DeepMind Health بتحليل بيانات المريض، بما في ذلك نتائج المختبر وفحوصات التصوير والتاريخ الطبي، لتحديد المخاطر المحتملة والتوصية بخيارات العلاج.</a:t>
            </a:r>
            <a:endParaRPr lang="ar-EG" sz="2800"/>
          </a:p>
          <a:p>
            <a:pPr algn="just" rtl="1"/>
            <a:r>
              <a:rPr lang="en-US" sz="2800" err="1"/>
              <a:t>يمكن للذكاء الاصطناعي أن يدعم المتخصصين في الرعاية الصحية في اتخاذ قرارات العلاج القائمة على الأدلة، وبالتالي تحسين جودة الرعاية وكفاءتها. وهذا يمكن أن يمكّن الأطباء من تقديم خطط رعاية شخصية مصممة خصيصًا لتلبية الاحتياجات المحددة لكل مريض..</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39239985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152400" y="1143000"/>
            <a:ext cx="8534400" cy="61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rtl="1">
              <a:buNone/>
            </a:pPr>
            <a:r>
              <a:rPr lang="ar-EG" b="1">
                <a:solidFill>
                  <a:srgbClr val="FF0000"/>
                </a:solidFill>
              </a:rPr>
              <a:t>4. </a:t>
            </a:r>
            <a:r>
              <a:rPr lang="en-US" b="1" err="1">
                <a:solidFill>
                  <a:srgbClr val="FF0000"/>
                </a:solidFill>
              </a:rPr>
              <a:t>تعزيز مراقبة الصحة العامة:</a:t>
            </a:r>
            <a:endParaRPr lang="ar-EG" sz="2800" b="1">
              <a:solidFill>
                <a:srgbClr val="FF0000"/>
              </a:solidFill>
            </a:endParaRPr>
          </a:p>
          <a:p>
            <a:pPr algn="just" rtl="1">
              <a:buFont typeface="Wingdings" pitchFamily="2" charset="2"/>
              <a:buChar char="§"/>
            </a:pPr>
            <a:r>
              <a:rPr lang="en-US" sz="2800" err="1"/>
              <a:t>تم استخدام الذكاء الاصطناعي على نطاق واسع خلال جائحة كوفيد لرصد انتشار كوفيد-19 استخدمت مراكز السيطرة على الأمراض والوقاية منها (CDC) الذكاء الاصطناعي لتحليل البيانات من مجموعة متنوعة من المصادر، بما في ذلك السجلات الصحية الإلكترونية ووسائل التواصل الاجتماعي وبيانات السفر. </a:t>
            </a:r>
            <a:endParaRPr lang="ar-EG" sz="2800"/>
          </a:p>
          <a:p>
            <a:pPr algn="just" rtl="1">
              <a:buFont typeface="Wingdings" pitchFamily="2" charset="2"/>
              <a:buChar char="§"/>
            </a:pPr>
            <a:r>
              <a:rPr lang="en-US" sz="2800" err="1"/>
              <a:t>وتم استخدام هذه المعلومات لتتبع انتشار الفيروس وتحديد المناطق الأكثر عرضة للخطر.</a:t>
            </a:r>
            <a:endParaRPr lang="ar-EG" sz="2800"/>
          </a:p>
          <a:p>
            <a:pPr algn="just" rtl="1">
              <a:buFont typeface="Wingdings" pitchFamily="2" charset="2"/>
              <a:buChar char="§"/>
            </a:pPr>
            <a:r>
              <a:rPr lang="en-US" sz="2800"/>
              <a:t>يمكن لخوارزميات الذكاء الاصطناعي تحليل كميات هائلة من البيانات من مصادر مختلفة، بما في ذلك وسائل التواصل الاجتماعي والتقارير الإخبارية وسجلات الرعاية الصحية، لتحديد الأنماط التي تشير إلى تفشي المرض المحتمل أو التهديدات الناشئة على الصحة العامة. </a:t>
            </a:r>
          </a:p>
          <a:p>
            <a:pPr marL="0" indent="0" algn="just" rtl="1">
              <a:buNone/>
            </a:pP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32010092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5. </a:t>
            </a:r>
            <a:r>
              <a:rPr lang="ar-SA" sz="3600" b="1">
                <a:solidFill>
                  <a:srgbClr val="FF0000"/>
                </a:solidFill>
                <a:effectLst>
                  <a:outerShdw blurRad="38100" dist="38100" dir="2700000" algn="tl">
                    <a:srgbClr val="000000">
                      <a:alpha val="43137"/>
                    </a:srgbClr>
                  </a:outerShdw>
                </a:effectLst>
              </a:rPr>
              <a:t>الكفاءة وتقليل التكاليف:</a:t>
            </a:r>
            <a:r>
              <a:rPr lang="ar-SA" sz="3600">
                <a:solidFill>
                  <a:srgbClr val="FF0000"/>
                </a:solidFill>
                <a:effectLst>
                  <a:outerShdw blurRad="38100" dist="38100" dir="2700000" algn="tl">
                    <a:srgbClr val="000000">
                      <a:alpha val="43137"/>
                    </a:srgbClr>
                  </a:outerShdw>
                </a:effectLst>
              </a:rPr>
              <a:t> </a:t>
            </a:r>
            <a:endParaRPr lang="ar-EG" sz="3600">
              <a:solidFill>
                <a:srgbClr val="FF0000"/>
              </a:solidFill>
              <a:effectLst>
                <a:outerShdw blurRad="38100" dist="38100" dir="2700000" algn="tl">
                  <a:srgbClr val="000000">
                    <a:alpha val="43137"/>
                  </a:srgbClr>
                </a:outerShdw>
              </a:effectLst>
            </a:endParaRPr>
          </a:p>
          <a:p>
            <a:pPr lvl="0" algn="just" rtl="1"/>
            <a:r>
              <a:rPr lang="ar-SA" sz="4000"/>
              <a:t>يعزز الذكاء الصناعي الكفاءة في النظم الصحية من خلال أتمتة المهام وتقليل الأخطاء البشرية، مما يساهم في تقليل التكاليف الصحية</a:t>
            </a:r>
            <a:r>
              <a:rPr lang="en-US" sz="4000"/>
              <a:t>.</a:t>
            </a:r>
            <a:endParaRPr lang="en-CA" sz="40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30022971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6. </a:t>
            </a:r>
            <a:r>
              <a:rPr lang="ar-SA" sz="3600" b="1">
                <a:solidFill>
                  <a:srgbClr val="FF0000"/>
                </a:solidFill>
                <a:effectLst>
                  <a:outerShdw blurRad="38100" dist="38100" dir="2700000" algn="tl">
                    <a:srgbClr val="000000">
                      <a:alpha val="43137"/>
                    </a:srgbClr>
                  </a:outerShdw>
                </a:effectLst>
              </a:rPr>
              <a:t>التنبؤ والوقاية من الأمراض: </a:t>
            </a:r>
            <a:r>
              <a:rPr lang="ar-SA" sz="3600"/>
              <a:t>يمكن للذكاء الصناعي التنبؤ بالتفشيات الصحية وتحليل أنماط انتشار الأمراض، مما يساعد في اتخاذ إجراءات وقائية فعالة</a:t>
            </a:r>
            <a:endParaRPr lang="en-CA" sz="40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58952799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7. </a:t>
            </a:r>
            <a:r>
              <a:rPr lang="ar-SA" sz="3600" b="1">
                <a:solidFill>
                  <a:srgbClr val="FF0000"/>
                </a:solidFill>
                <a:effectLst>
                  <a:outerShdw blurRad="38100" dist="38100" dir="2700000" algn="tl">
                    <a:srgbClr val="000000">
                      <a:alpha val="43137"/>
                    </a:srgbClr>
                  </a:outerShdw>
                </a:effectLst>
              </a:rPr>
              <a:t>مراقبة الأمراض المزمنة عن بُعد:</a:t>
            </a:r>
            <a:r>
              <a:rPr lang="ar-SA" sz="3600">
                <a:solidFill>
                  <a:srgbClr val="FF0000"/>
                </a:solidFill>
                <a:effectLst>
                  <a:outerShdw blurRad="38100" dist="38100" dir="2700000" algn="tl">
                    <a:srgbClr val="000000">
                      <a:alpha val="43137"/>
                    </a:srgbClr>
                  </a:outerShdw>
                </a:effectLst>
              </a:rPr>
              <a:t> </a:t>
            </a:r>
            <a:endParaRPr lang="ar-EG" sz="3600">
              <a:solidFill>
                <a:srgbClr val="FF0000"/>
              </a:solidFill>
              <a:effectLst>
                <a:outerShdw blurRad="38100" dist="38100" dir="2700000" algn="tl">
                  <a:srgbClr val="000000">
                    <a:alpha val="43137"/>
                  </a:srgbClr>
                </a:outerShdw>
              </a:effectLst>
            </a:endParaRPr>
          </a:p>
          <a:p>
            <a:pPr lvl="0" algn="just" rtl="1">
              <a:buFont typeface="Arial" pitchFamily="34" charset="0"/>
              <a:buChar char="•"/>
            </a:pPr>
            <a:r>
              <a:rPr lang="ar-SA" sz="3600"/>
              <a:t>في العديد من البلدان، يتم استخدام أجهزة قابلة للارتداء ومتصلة بتطبيقات تستخدم الذكاء الصناعي لمراقبة حالات مثل مرض السكري وأمراض القلب. </a:t>
            </a:r>
            <a:endParaRPr lang="ar-EG" sz="3600"/>
          </a:p>
          <a:p>
            <a:pPr lvl="0" algn="just" rtl="1">
              <a:buFont typeface="Arial" pitchFamily="34" charset="0"/>
              <a:buChar char="•"/>
            </a:pPr>
            <a:r>
              <a:rPr lang="ar-SA" sz="3600"/>
              <a:t>هذه الأجهزة تقوم بجمع البيانات الصحية بشكل مستمر وإرسالها إلى الأطباء للمراقبة والتحليل</a:t>
            </a:r>
            <a:r>
              <a:rPr lang="en-US" sz="3600"/>
              <a:t>.</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11154637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7562" y="1828800"/>
            <a:ext cx="8534400" cy="485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8. </a:t>
            </a:r>
            <a:r>
              <a:rPr lang="ar-SA" sz="3600" b="1">
                <a:solidFill>
                  <a:srgbClr val="FF0000"/>
                </a:solidFill>
                <a:effectLst>
                  <a:outerShdw blurRad="38100" dist="38100" dir="2700000" algn="tl">
                    <a:srgbClr val="000000">
                      <a:alpha val="43137"/>
                    </a:srgbClr>
                  </a:outerShdw>
                </a:effectLst>
              </a:rPr>
              <a:t>تعزيز البحث الطبي وتطوير الأدوية:</a:t>
            </a:r>
            <a:r>
              <a:rPr lang="ar-SA" sz="3600">
                <a:solidFill>
                  <a:srgbClr val="FF0000"/>
                </a:solidFill>
                <a:effectLst>
                  <a:outerShdw blurRad="38100" dist="38100" dir="2700000" algn="tl">
                    <a:srgbClr val="000000">
                      <a:alpha val="43137"/>
                    </a:srgbClr>
                  </a:outerShdw>
                </a:effectLst>
              </a:rPr>
              <a:t> </a:t>
            </a:r>
            <a:endParaRPr lang="ar-EG" sz="3600">
              <a:solidFill>
                <a:srgbClr val="FF0000"/>
              </a:solidFill>
              <a:effectLst>
                <a:outerShdw blurRad="38100" dist="38100" dir="2700000" algn="tl">
                  <a:srgbClr val="000000">
                    <a:alpha val="43137"/>
                  </a:srgbClr>
                </a:outerShdw>
              </a:effectLst>
            </a:endParaRPr>
          </a:p>
          <a:p>
            <a:pPr algn="just" rtl="1"/>
            <a:r>
              <a:rPr lang="ar-SA" sz="3600"/>
              <a:t>يساهم الذكاء الصناعي في تسريع عمليات البحث العلمي وتطوير الأدوية والعلاجات الجديدة</a:t>
            </a:r>
            <a:r>
              <a:rPr lang="en-US" sz="3600"/>
              <a:t>.</a:t>
            </a:r>
            <a:r>
              <a:rPr lang="ar-SA" sz="3600"/>
              <a:t> </a:t>
            </a:r>
            <a:endParaRPr lang="ar-EG" sz="3600"/>
          </a:p>
          <a:p>
            <a:pPr algn="just" rtl="1"/>
            <a:r>
              <a:rPr lang="ar-SA" sz="3600"/>
              <a:t>شركات الأدوية تستخدم الذكاء الصناعي لتسريع عملية اكتشاف الأدوية وتطويرها. </a:t>
            </a:r>
            <a:endParaRPr lang="ar-EG" sz="3600"/>
          </a:p>
          <a:p>
            <a:pPr algn="just" rtl="1"/>
            <a:r>
              <a:rPr lang="ar-SA" sz="3600"/>
              <a:t>على سبيل المثال، استخدام الذكاء الصناعي في تحليل تفاعلات الأدوية المحتملة يمكن أن يقلل من وقت وتكلفة البحث والتطوير</a:t>
            </a:r>
            <a:r>
              <a:rPr lang="en-US" sz="3600"/>
              <a:t>.</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79499320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9. </a:t>
            </a:r>
            <a:r>
              <a:rPr lang="ar-SA" sz="3600" b="1">
                <a:solidFill>
                  <a:srgbClr val="FF0000"/>
                </a:solidFill>
                <a:effectLst>
                  <a:outerShdw blurRad="38100" dist="38100" dir="2700000" algn="tl">
                    <a:srgbClr val="000000">
                      <a:alpha val="43137"/>
                    </a:srgbClr>
                  </a:outerShdw>
                </a:effectLst>
              </a:rPr>
              <a:t>التعليم والتوعية الصحية: </a:t>
            </a:r>
            <a:endParaRPr lang="ar-EG" sz="3600" b="1">
              <a:solidFill>
                <a:srgbClr val="FF0000"/>
              </a:solidFill>
              <a:effectLst>
                <a:outerShdw blurRad="38100" dist="38100" dir="2700000" algn="tl">
                  <a:srgbClr val="000000">
                    <a:alpha val="43137"/>
                  </a:srgbClr>
                </a:outerShdw>
              </a:effectLst>
            </a:endParaRPr>
          </a:p>
          <a:p>
            <a:pPr marL="0" lvl="0" indent="0" algn="just" rtl="1">
              <a:buNone/>
            </a:pPr>
            <a:r>
              <a:rPr lang="ar-SA" sz="3600"/>
              <a:t>يمكن للذكاء الصناعي توفير موارد تعليمية مخصصة لتعزيز الوعي الصحي وتشجيع السلوكيات الصحية</a:t>
            </a:r>
            <a:r>
              <a:rPr lang="en-US" sz="3600"/>
              <a:t>.</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2853071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r>
              <a:rPr lang="ar-EG" sz="3600" b="1">
                <a:solidFill>
                  <a:srgbClr val="FF0000"/>
                </a:solidFill>
                <a:effectLst>
                  <a:outerShdw blurRad="38100" dist="38100" dir="2700000" algn="tl">
                    <a:srgbClr val="000000">
                      <a:alpha val="43137"/>
                    </a:srgbClr>
                  </a:outerShdw>
                </a:effectLst>
              </a:rPr>
              <a:t>10.</a:t>
            </a:r>
            <a:r>
              <a:rPr lang="ar-SA" sz="3600" b="1">
                <a:solidFill>
                  <a:srgbClr val="FF0000"/>
                </a:solidFill>
                <a:effectLst>
                  <a:outerShdw blurRad="38100" dist="38100" dir="2700000" algn="tl">
                    <a:srgbClr val="000000">
                      <a:alpha val="43137"/>
                    </a:srgbClr>
                  </a:outerShdw>
                </a:effectLst>
              </a:rPr>
              <a:t>الاستجابة للطوارئ والكوارث الصحية:</a:t>
            </a:r>
            <a:r>
              <a:rPr lang="ar-SA" sz="3600">
                <a:solidFill>
                  <a:srgbClr val="FF0000"/>
                </a:solidFill>
                <a:effectLst>
                  <a:outerShdw blurRad="38100" dist="38100" dir="2700000" algn="tl">
                    <a:srgbClr val="000000">
                      <a:alpha val="43137"/>
                    </a:srgbClr>
                  </a:outerShdw>
                </a:effectLst>
              </a:rPr>
              <a:t> </a:t>
            </a:r>
            <a:endParaRPr lang="ar-EG" sz="3600">
              <a:solidFill>
                <a:srgbClr val="FF0000"/>
              </a:solidFill>
              <a:effectLst>
                <a:outerShdw blurRad="38100" dist="38100" dir="2700000" algn="tl">
                  <a:srgbClr val="000000">
                    <a:alpha val="43137"/>
                  </a:srgbClr>
                </a:outerShdw>
              </a:effectLst>
            </a:endParaRPr>
          </a:p>
          <a:p>
            <a:pPr marL="0" lvl="0" indent="0" algn="just" rtl="1">
              <a:buNone/>
            </a:pPr>
            <a:r>
              <a:rPr lang="ar-SA" sz="3600"/>
              <a:t>يمكن للذكاء الصناعي المساعدة في تحليل البيانات أثناء الكوارث الصحية لتوجيه الاستجابات وتخصيص الموارد بفعالية</a:t>
            </a:r>
            <a:r>
              <a:rPr lang="en-US" sz="3600"/>
              <a:t>.</a:t>
            </a:r>
            <a:endParaRPr lang="en-CA" sz="36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05187574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7"/>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just" rtl="1">
              <a:buNone/>
            </a:pPr>
            <a:r>
              <a:rPr lang="ar-EG" sz="4000" b="1">
                <a:solidFill>
                  <a:srgbClr val="FF0000"/>
                </a:solidFill>
                <a:effectLst>
                  <a:outerShdw blurRad="38100" dist="38100" dir="2700000" algn="tl">
                    <a:srgbClr val="000000">
                      <a:alpha val="43137"/>
                    </a:srgbClr>
                  </a:outerShdw>
                </a:effectLst>
              </a:rPr>
              <a:t>12. </a:t>
            </a:r>
            <a:r>
              <a:rPr lang="ar-SA" sz="4000" b="1">
                <a:solidFill>
                  <a:srgbClr val="FF0000"/>
                </a:solidFill>
                <a:effectLst>
                  <a:outerShdw blurRad="38100" dist="38100" dir="2700000" algn="tl">
                    <a:srgbClr val="000000">
                      <a:alpha val="43137"/>
                    </a:srgbClr>
                  </a:outerShdw>
                </a:effectLst>
              </a:rPr>
              <a:t>أتمتة </a:t>
            </a:r>
            <a:r>
              <a:rPr lang="ar-SA" sz="4000" b="1">
                <a:solidFill>
                  <a:srgbClr val="FF0000"/>
                </a:solidFill>
                <a:effectLst>
                  <a:outerShdw blurRad="38100" dist="38100" dir="2700000" algn="tl">
                    <a:srgbClr val="000000">
                      <a:alpha val="43137"/>
                    </a:srgbClr>
                  </a:outerShdw>
                </a:effectLst>
              </a:rPr>
              <a:t>العمليات الإدارية:</a:t>
            </a:r>
            <a:r>
              <a:rPr lang="ar-SA" sz="4000">
                <a:solidFill>
                  <a:srgbClr val="FF0000"/>
                </a:solidFill>
                <a:effectLst>
                  <a:outerShdw blurRad="38100" dist="38100" dir="2700000" algn="tl">
                    <a:srgbClr val="000000">
                      <a:alpha val="43137"/>
                    </a:srgbClr>
                  </a:outerShdw>
                </a:effectLst>
              </a:rPr>
              <a:t> </a:t>
            </a:r>
            <a:r>
              <a:rPr lang="ar-SA" sz="4000"/>
              <a:t>يمكن استخدام الذكاء الصناعي لأتمتة العمليات الإدارية في المستشفيات والعيادات، مثل جدولة المواعيد وإدارة السجلات الطبية. هذا يساعد على تقليل الأخطاء البشرية وتحسين الكفاءة</a:t>
            </a:r>
            <a:r>
              <a:rPr lang="en-US" sz="4000"/>
              <a:t>.</a:t>
            </a:r>
            <a:endParaRPr lang="en-CA" sz="40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78746014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84200" y="3276600"/>
            <a:ext cx="8229600" cy="233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2800"/>
              <a:t>أظهر</a:t>
            </a:r>
            <a:r>
              <a:rPr lang="ar-EG" sz="2800"/>
              <a:t>ت</a:t>
            </a:r>
            <a:r>
              <a:rPr lang="ar-SA" sz="2800"/>
              <a:t> جائحة</a:t>
            </a:r>
            <a:r>
              <a:rPr lang="en-US" sz="2800"/>
              <a:t> COVID-19 </a:t>
            </a:r>
            <a:r>
              <a:rPr lang="ar-SA" sz="2800"/>
              <a:t>أن التغطية الصحية الشاملة والأمن الصحي هدفان متشابكان لحماية الجميع، في كل مكان، نحققهما من خلال نفس النظام الصحي -في الأزمات.</a:t>
            </a:r>
            <a:endParaRPr lang="ar-EG" sz="2800"/>
          </a:p>
          <a:p>
            <a:pPr lvl="0" algn="just" rtl="1"/>
            <a:r>
              <a:rPr lang="ar-SA" sz="2800"/>
              <a:t>لكي تعمل الأنظمة الصحية، يجب أن تعمل من أجل الجميع- بغض النظر عن هويتهم أو مكان إقامتهم أو مقدار الأموال التي لديهم</a:t>
            </a:r>
            <a:r>
              <a:rPr lang="en-US" sz="2800"/>
              <a:t>.</a:t>
            </a:r>
            <a:endParaRPr lang="en-CA" sz="2800">
              <a:effectLst/>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36816240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6"/>
            <a:ext cx="89154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r" rtl="1">
              <a:buNone/>
            </a:pPr>
            <a:r>
              <a:rPr lang="ar-SA" sz="3600" b="1">
                <a:solidFill>
                  <a:srgbClr val="FF0000"/>
                </a:solidFill>
              </a:rPr>
              <a:t>النتائج المترتبة على استخدام الذكاء الاصطناعى فى مجال التغطية الصحية الشاملة</a:t>
            </a:r>
            <a:r>
              <a:rPr lang="en-US" sz="3600" b="1">
                <a:solidFill>
                  <a:srgbClr val="FF0000"/>
                </a:solidFill>
              </a:rPr>
              <a:t>:</a:t>
            </a:r>
            <a:endParaRPr lang="en-US" sz="3600">
              <a:solidFill>
                <a:srgbClr val="FF0000"/>
              </a:solidFill>
            </a:endParaRPr>
          </a:p>
          <a:p>
            <a:pPr marL="742950" lvl="0" indent="-742950" algn="r" rtl="1">
              <a:buFont typeface="+mj-lt"/>
              <a:buAutoNum type="arabicPeriod"/>
            </a:pPr>
            <a:r>
              <a:rPr lang="ar-SA" sz="3600"/>
              <a:t>تحسين الكفاءة والفعالية في جميع القطاعات</a:t>
            </a:r>
            <a:r>
              <a:rPr lang="en-US" sz="3600"/>
              <a:t>.</a:t>
            </a:r>
          </a:p>
          <a:p>
            <a:pPr marL="742950" lvl="0" indent="-742950" algn="r" rtl="1">
              <a:buFont typeface="+mj-lt"/>
              <a:buAutoNum type="arabicPeriod"/>
            </a:pPr>
            <a:r>
              <a:rPr lang="ar-SA" sz="3600"/>
              <a:t>تقليل الفجوات الاجتماعية والاقتصادية</a:t>
            </a:r>
            <a:r>
              <a:rPr lang="en-US" sz="3600"/>
              <a:t>.</a:t>
            </a:r>
          </a:p>
          <a:p>
            <a:pPr marL="742950" indent="-742950" algn="r" rtl="1">
              <a:buFont typeface="+mj-lt"/>
              <a:buAutoNum type="arabicPeriod"/>
            </a:pPr>
            <a:r>
              <a:rPr lang="ar-SA" sz="3600"/>
              <a:t>تعزيز الاستدامة البيئية والاجتماعية</a:t>
            </a:r>
            <a:r>
              <a:rPr lang="en-US" sz="3600"/>
              <a:t>.</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49516223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6"/>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ctr" rtl="1">
              <a:buNone/>
            </a:pPr>
            <a:r>
              <a:rPr lang="ar-EG" sz="4800" b="1">
                <a:solidFill>
                  <a:srgbClr val="FF0000"/>
                </a:solidFill>
              </a:rPr>
              <a:t> </a:t>
            </a:r>
            <a:r>
              <a:rPr lang="ar-SA" sz="4800" b="1">
                <a:solidFill>
                  <a:srgbClr val="FF0000"/>
                </a:solidFill>
              </a:rPr>
              <a:t>الذكاء الصناعي وتحقيق أهداف التنمية المستدامة</a:t>
            </a:r>
            <a:endParaRPr lang="en-US" sz="4800" b="1">
              <a:solidFill>
                <a:srgbClr val="FF0000"/>
              </a:solidFill>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04808017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228600" y="2387946"/>
            <a:ext cx="8915400" cy="51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buFont typeface="Wingdings" pitchFamily="2" charset="2"/>
              <a:buChar char="v"/>
            </a:pPr>
            <a:r>
              <a:rPr lang="ar-SA" sz="2800"/>
              <a:t>بشكل عام، يعد الذكاء الصناعي أداة حيوية لتعزيز التغطية الصحية الشاملة و</a:t>
            </a:r>
            <a:r>
              <a:rPr lang="ar-SA" sz="2800" b="1"/>
              <a:t>تحقيق أهداف التنمية المستدامة</a:t>
            </a:r>
            <a:r>
              <a:rPr lang="ar-SA" sz="2800"/>
              <a:t> من خلال تحسين جودة وكفاءة الخدمات الصحية، وتعزيز البحث والتطوير في المجال الطبي، وتوفير الوصول الأوسع للرعاية الصحية</a:t>
            </a:r>
            <a:r>
              <a:rPr lang="en-US" sz="2800"/>
              <a:t>.</a:t>
            </a:r>
            <a:endParaRPr lang="ar-EG" sz="2800"/>
          </a:p>
          <a:p>
            <a:pPr algn="just" rtl="1">
              <a:buFont typeface="Wingdings" pitchFamily="2" charset="2"/>
              <a:buChar char="v"/>
            </a:pPr>
            <a:r>
              <a:rPr lang="ar-SA" sz="2800"/>
              <a:t>فالتنمیة المستدامة بأهدافها المختلفة هي خطة شاملة برؤیة مشتركة لتحقیق مستقبل مشترك وأكثر استدامة للجمیع بحلول عام 2030 ،بحیث تتصدى هذه الأهداف لمختلف التحدیات العالمیة، بما فیها الفقر وعدم المساواة والمناخ والرعایة الصحیة</a:t>
            </a:r>
            <a:endParaRPr lang="ar-EG" sz="2800"/>
          </a:p>
          <a:p>
            <a:pPr algn="just" rtl="1">
              <a:buFont typeface="Wingdings" pitchFamily="2" charset="2"/>
              <a:buChar char="v"/>
            </a:pPr>
            <a:endParaRPr lang="en-US" sz="2800"/>
          </a:p>
          <a:p>
            <a:pPr algn="just" rtl="1">
              <a:buFont typeface="Wingdings" pitchFamily="2" charset="2"/>
              <a:buChar char="v"/>
            </a:pPr>
            <a:endParaRPr lang="ar-EG" sz="2800"/>
          </a:p>
          <a:p>
            <a:pPr algn="just" rtl="1">
              <a:buFont typeface="Wingdings" pitchFamily="2" charset="2"/>
              <a:buChar char="v"/>
            </a:pP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18317638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a:t>وفي خضم الثورة الصناعیة الرابعة والتي یبرز فیها الذكاء الاصطناعي كأحد أهم أركانها الذي بدأت بعض الدول تتنافس في دراسته وتطویره والاعتماد علیه في مختلف الاستخدامات، فقد أصبح دمج الذكاء الاصطناعي من أجل تحقیق أهداف التنمیة المستدامة لعام </a:t>
            </a:r>
            <a:r>
              <a:rPr lang="en-US"/>
              <a:t>2030 </a:t>
            </a:r>
            <a:r>
              <a:rPr lang="ar-SA"/>
              <a:t>بما یتوافق مع مختلف الإمكانیات والتوقعات في التنمیة الاقتصادیة والاجتماعیة والبیئیة المستدامة ضرورة ملحة، فلم یعد الذكاء الاصطناعي مجرد خیال علمي فقط بل هو المستقبل</a:t>
            </a:r>
            <a:r>
              <a:rPr lang="en-US"/>
              <a:t>. </a:t>
            </a:r>
          </a:p>
          <a:p>
            <a:pPr algn="just" rtl="1"/>
            <a:r>
              <a:rPr lang="ar-SA"/>
              <a:t> </a:t>
            </a:r>
            <a:endParaRPr lang="ar-EG"/>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27118421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ctr" rtl="1">
              <a:buNone/>
            </a:pPr>
            <a:r>
              <a:rPr lang="ar-EG" b="1">
                <a:solidFill>
                  <a:srgbClr val="FF0000"/>
                </a:solidFill>
              </a:rPr>
              <a:t>دور الذكاء الاصطناعى فى تحقيق أهداف التنمية المستدامة</a:t>
            </a:r>
          </a:p>
          <a:p>
            <a:pPr algn="just" rtl="1"/>
            <a:r>
              <a:rPr lang="en-US" sz="4000" b="1"/>
              <a:t> </a:t>
            </a:r>
            <a:r>
              <a:rPr lang="ar-SA" b="1"/>
              <a:t>الهدف الأول</a:t>
            </a:r>
            <a:r>
              <a:rPr lang="ar-SA"/>
              <a:t>: إنهاء الفقر الذي یعاني منه أكثر من 836 ملیون شخص على مستوى العالم بالإضافة إلى عدد أكبر یعاني من درجات متفاوتة من الفقر، ووفقا لتقریر البنك الدولي فإن الفقر یتركز بالمناطق الریفیة والنائیة بنسبة 80 بالمئة، وتتركز معظم نسب الفقر في جنوب إفریقیا وشرق آسیا </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44376552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990600"/>
            <a:ext cx="8915400" cy="521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endParaRPr lang="ar-EG"/>
          </a:p>
          <a:p>
            <a:pPr algn="just" rtl="1"/>
            <a:r>
              <a:rPr lang="ar-SA"/>
              <a:t>ومن الحلول التي تقدمها تطبیقات</a:t>
            </a:r>
            <a:r>
              <a:rPr lang="ar-SA" b="1"/>
              <a:t> الذكاء الاصطناعي </a:t>
            </a:r>
            <a:r>
              <a:rPr lang="ar-SA"/>
              <a:t>تحدید أماكن تمركز الفقر في العالم ویتم ذلك باستخدام مسوحات أسریة وبیانات التعداد لتحدید الأحیاء الفقیرة، وقد استفاد العلماء في السنوات الأخیرة من التدفق الهائل والمستمر للصور التي تلتقطها الأقمار الصناعیة مما مكنهم من وضع خرائط للفقر </a:t>
            </a:r>
            <a:endParaRPr lang="ar-EG"/>
          </a:p>
          <a:p>
            <a:pPr algn="just" rtl="1"/>
            <a:r>
              <a:rPr lang="ar-SA"/>
              <a:t>وقد مكنت تقنیة الذكاء الاصطناعي أیضا من زیادة إنتاجیة الأراضي الزراعیة وتوفیر الكهرباء عن طریق الكهرباء عن طریق الشبكات الذكیة وتوفیر الفاقد في المیاه وهذا كله یساهم في زیادة الإنتاج وبالتالي  زیادة حصة الأشخاص من الناتج العالمي</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87007584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en-US" b="1"/>
              <a:t> </a:t>
            </a:r>
            <a:r>
              <a:rPr lang="ar-SA" b="1"/>
              <a:t>الهدف الثاني: </a:t>
            </a:r>
            <a:r>
              <a:rPr lang="ar-SA"/>
              <a:t>إنهاء الجوع وتشجیع تنمیة الزراعة، فتطبیقات </a:t>
            </a:r>
            <a:r>
              <a:rPr lang="ar-SA" b="1"/>
              <a:t>الذكاء الاصطناعي </a:t>
            </a:r>
            <a:r>
              <a:rPr lang="ar-SA"/>
              <a:t>یمكن استخدامها في الأراضي الزراعیة عن طریق وضع مجسمات صغیرة في الأرض، تكون مهمتها</a:t>
            </a:r>
            <a:r>
              <a:rPr lang="en-US"/>
              <a:t>: - </a:t>
            </a:r>
            <a:r>
              <a:rPr lang="ar-SA"/>
              <a:t>قیاس الرطوبة وكفاءة المزروعات والسماد وكمیة المیاه ووقت التسمید ونوع السماد وكمیته مما یؤدي إلى زیادة إنتاجیة الأراضي الزراعیة</a:t>
            </a:r>
            <a:r>
              <a:rPr lang="en-US"/>
              <a:t>. - </a:t>
            </a:r>
            <a:r>
              <a:rPr lang="ar-SA"/>
              <a:t>دراسة مواقع الأراضي الزراعیة والمساحات والحجم والمناخ</a:t>
            </a:r>
            <a:r>
              <a:rPr lang="en-US" sz="2400"/>
              <a:t>. - </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9047864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الثالث:</a:t>
            </a:r>
            <a:r>
              <a:rPr lang="ar-SA" sz="2800"/>
              <a:t> ضمان حیاة صحیة للناس من كافة المراحل العمریة، فیمكن أن تستفید الرعایة الصحیة بشكل كبیر من الذكاء الاصطناعي والتعلم الآلي بسبب الكمیات الهائلة من البیانات الطبیة وأنواع أخرى من المعلومات التي تجمعها المؤسسات الصحیة وتحافظ علیها، </a:t>
            </a:r>
            <a:endParaRPr lang="ar-EG" sz="2800"/>
          </a:p>
          <a:p>
            <a:pPr algn="just" rtl="1"/>
            <a:r>
              <a:rPr lang="ar-SA" sz="2800"/>
              <a:t>ویمكن أن یساعد التعلم الآلي المؤسسات من خلال مكتبات البیانات الكبیرة التي قد تضطر إلى تحدید البیانات الطبیة الأكثر  أهمیة لحل المشكلات وتحسین عملیات الرعایة والأعمال </a:t>
            </a:r>
            <a:endParaRPr lang="ar-EG" sz="2800"/>
          </a:p>
          <a:p>
            <a:pPr algn="just" rtl="1"/>
            <a:r>
              <a:rPr lang="ar-SA" sz="2800"/>
              <a:t>فمثلا، أعلنت دبي الذكیة بالشراكة مع هیئة الصحة بدبي وبالتعاون مع شركة أي بي أم عن تجربة صحیة جدیدة ضمن تجارب مختبر الذكاء الاصطناعي التابع لها، تقریر نوع المزروعات التي تصلح لتلك الأراضي للحصول على أكبر محصول من حیث الكم والجودة</a:t>
            </a:r>
            <a:r>
              <a:rPr lang="en-US" sz="2800"/>
              <a:t>. </a:t>
            </a:r>
            <a:endParaRPr lang="ar-EG" sz="2800"/>
          </a:p>
          <a:p>
            <a:pPr algn="just" rtl="1"/>
            <a:r>
              <a:rPr lang="ar-SA" sz="2800"/>
              <a:t> </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64950747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447800"/>
            <a:ext cx="8915400" cy="59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الرابع:</a:t>
            </a:r>
            <a:r>
              <a:rPr lang="ar-SA" sz="2800"/>
              <a:t> ضمان مستوى عال من التعلیم للجمیع والتعلیم الجید بدون تفرقة وتشجیع التعلم المستمر مدى الحیاة، فمن الطبیعي أن تواكب المناهج الدراسیة التغیرات العلمیة والثقافیة والاقتصادیة محلیا وعالمیا، وهذا التحول الحدیث نحو التنمیة المستدامة یفرض بالتأكید تغییرا في المناهج المدرسیة لتحقق ما ، </a:t>
            </a:r>
            <a:endParaRPr lang="ar-EG" sz="2800"/>
          </a:p>
          <a:p>
            <a:pPr algn="just" rtl="1"/>
            <a:r>
              <a:rPr lang="ar-SA" sz="2800"/>
              <a:t>فالدمج المنهجي للذكاء الاصطناعي في التعلیم یعطي القدرة  على مواجهة بعض أكبر التحدیات في التعلیم الیوم، وابتكار ممارسات التعلیم والتعلم، وفي نهایة المطا</a:t>
            </a:r>
            <a:r>
              <a:rPr lang="ar-EG" sz="2800"/>
              <a:t>ف.</a:t>
            </a:r>
          </a:p>
          <a:p>
            <a:pPr algn="just" rtl="1"/>
            <a:r>
              <a:rPr lang="en-US" sz="2800"/>
              <a:t> </a:t>
            </a:r>
            <a:r>
              <a:rPr lang="ar-SA" sz="2800"/>
              <a:t>وتؤكد الیونسكو من خلال مشاریعها على أن نشر تكنولوجیات الذكاء الاصطناعي في التعلیم یجب أن یهدف إلى تعزیز القدرات البشریة وحمایة حقوق الإنسان من أجل التعاون الفعال بین الإنسان والآلة في الحیاة والتعلم والعمل </a:t>
            </a:r>
            <a:endParaRPr lang="en-US" sz="2800"/>
          </a:p>
          <a:p>
            <a:pPr algn="just" rtl="1"/>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60202606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الخامس:</a:t>
            </a:r>
            <a:r>
              <a:rPr lang="ar-SA" sz="2800"/>
              <a:t> تحقیق المساواة بین الجنسین كهدف من أهداف التنمیة المستدامة، فمن المؤكد أن جهودا كبیرة تبذل لتصحیح الأمور ضمن قطاع التكنولوجیا، إذ یمكن أن یساهم الذكاء الاصطناعي في إزالة بعض العوائق ضمن بیئات العمل التي تحول دون اندماج الإناث، كعدم توافر البرامج التدریبیة اللازمة  والتمویل وبیئات العمل المرنة، وفقدان قنوات التواصل مع صناع القرار ٕ  </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12966077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84200" y="3276600"/>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sz="4000"/>
              <a:t>تضع التغطيةُ الصحية العادلة النساءَ والأطفالَ والمراهقين والأكثر ضعفًا في المقام الأول؛ لأنهم يواجهون أهم العوائق التي تحول دون تقديم الرعاية الأساسية</a:t>
            </a:r>
            <a:r>
              <a:rPr lang="en-US" sz="4000"/>
              <a:t>.</a:t>
            </a:r>
            <a:endParaRPr lang="en-CA" sz="4000">
              <a:effectLst/>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33822241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26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السادس:</a:t>
            </a:r>
            <a:r>
              <a:rPr lang="ar-SA" sz="2800"/>
              <a:t> </a:t>
            </a:r>
            <a:r>
              <a:rPr lang="ar-EG"/>
              <a:t>كفالة توافر المياه وخدمات الصرف الصحي للجميع </a:t>
            </a:r>
            <a:r>
              <a:rPr lang="ar-EG" sz="2800"/>
              <a:t>و ا</a:t>
            </a:r>
            <a:r>
              <a:rPr lang="ar-SA" sz="2800"/>
              <a:t>دارتها إدارة مستدامة، بحیث</a:t>
            </a:r>
            <a:r>
              <a:rPr lang="ar-EG" sz="2800"/>
              <a:t> تحقق</a:t>
            </a:r>
            <a:r>
              <a:rPr lang="ar-SA" sz="2800"/>
              <a:t> ضمان توافر المیاه وخدمات الصرف الصحي للجمیع </a:t>
            </a:r>
            <a:endParaRPr lang="ar-EG" sz="2800"/>
          </a:p>
          <a:p>
            <a:pPr algn="just" rtl="1"/>
            <a:r>
              <a:rPr lang="ar-SA" sz="2800"/>
              <a:t>ویمكن أن یتیح الذكاء الاصطناعي إنشاء أنظمة أكثر كفاءة باستخدام المیاه الرقمیة أو ما یطلق علیه بالإدارة الذكیة للمیاه، حیث أن المیاه أثناء حركتها وتدفقها في الأنابیب </a:t>
            </a:r>
            <a:endParaRPr lang="en-US" sz="2800"/>
          </a:p>
          <a:p>
            <a:pPr algn="just" rtl="1"/>
            <a:r>
              <a:rPr lang="ar-SA" sz="2800"/>
              <a:t>وصنابیر المیاه تحمل معلومات قیمة یمكن الاستفادة منها في معالجة العدید من المشاكل التي تواجه أنظمة تولید المیاه الحالیة باستخدام الأنظمة التحلیلیة المعتمدة على الذكاء الاصطناعي </a:t>
            </a:r>
            <a:endParaRPr lang="ar-EG"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93618439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2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rtl="1">
              <a:buNone/>
            </a:pPr>
            <a:r>
              <a:rPr lang="ar-SA" sz="2800"/>
              <a:t> </a:t>
            </a:r>
            <a:endParaRPr lang="ar-EG" sz="2800"/>
          </a:p>
          <a:p>
            <a:pPr algn="just" rtl="1"/>
            <a:r>
              <a:rPr lang="ar-SA" sz="2800"/>
              <a:t>وتتكون هذه الأنظمة من مستشعرات لاسلكیة فعالة بشكل كاف لمتابعة مستویات الطلب على الماء والتنبؤ بها والاستجابة الفوریة لأي طارئ، وبالتالي یمكن لأنظمة الذكاء الاصطناعي أن تحدث فرقا جوهریا على صعید التكلفة وتحقیق الاستدامة في مصادر المیاه، كما تتولى هذه الأنظمة إجراء عملیات معالجة البیانات وتحلیلهإ  </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6729411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2800" b="1"/>
              <a:t>الهدف السابع:</a:t>
            </a:r>
            <a:r>
              <a:rPr lang="ar-SA" sz="2800"/>
              <a:t> ضمان الحصول على مصادر الطاقة بسعر مناسب للجمیع، بحیث یمكن استخدام الذكاء الاصطناعي أو ما یعرف بالشبكات الذكیة لإنشاء شبكات توزیع الكهرباء تتمیز بالكفاءة وتقلیل استهلاك الطاقة</a:t>
            </a:r>
            <a:endParaRPr lang="ar-EG" sz="2800"/>
          </a:p>
          <a:p>
            <a:pPr lvl="0" algn="just" rtl="1"/>
            <a:r>
              <a:rPr lang="ar-SA" sz="2800"/>
              <a:t>وت</a:t>
            </a:r>
            <a:r>
              <a:rPr lang="ar-EG" sz="2800"/>
              <a:t>كم</a:t>
            </a:r>
            <a:r>
              <a:rPr lang="ar-SA" sz="2800"/>
              <a:t>ن اهمية هذه الشبكات في قدرة الاتصال ثنائي الاتجاه أي بین الشبكة وعملائها، إذ تسمح الأجهزة الرقمیة عن بعد في المنازل والمنشآت الصناعیة ومختلف المؤسسات للشبكة وعملائها بالعمل سویا لضمان تلبیة الطلب بصورة موثوقة وفعالة ومستدامة</a:t>
            </a:r>
            <a:endParaRPr lang="ar-EG" sz="2800"/>
          </a:p>
          <a:p>
            <a:pPr lvl="0" algn="just" rtl="1"/>
            <a:r>
              <a:rPr lang="ar-SA" sz="2800"/>
              <a:t>حیث یمكن مزودو الكهرباء رسم خریطة كاملة للعلاقة  بین العرض والطلب في الوقت الفعلي، وتوفیر المزید من التحسینات الفعالة من حیث التكلفة عبر الشبكة </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80881456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b="1"/>
              <a:t>الهدف الثامن:</a:t>
            </a:r>
            <a:r>
              <a:rPr lang="ar-SA"/>
              <a:t> </a:t>
            </a:r>
            <a:r>
              <a:rPr lang="ar-EG"/>
              <a:t>يتعلق الهدف الثامن بتعزيز النمو الاقتصادي الشامل والمستدام وتوفير فرص العمل والعمل اللائق للجميع.</a:t>
            </a:r>
          </a:p>
          <a:p>
            <a:pPr algn="just" rtl="1"/>
            <a:r>
              <a:rPr lang="ar-SA"/>
              <a:t>یساهم الذكاء الاصطناعي في خلق وظائف جدیدة مكان الوظائف التقلیدیة التي سیحل محلها برمجیات وأجهزة أكثر كفاءة بكثیر من البشر مما سیزید الإنتاجیة والنمو الاقتصادي، فیجب إعادة تو</a:t>
            </a:r>
            <a:r>
              <a:rPr lang="ar-EG"/>
              <a:t>زيع</a:t>
            </a:r>
            <a:r>
              <a:rPr lang="ar-SA"/>
              <a:t> العمالة حتى یضمن الجمیع الحصول على وظائف محترمة وفي الوقت نفسه المحافظة على مكتسبات الذكاء الاصطناعي </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8233903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b="1"/>
              <a:t>الهدف التاسع:</a:t>
            </a:r>
            <a:r>
              <a:rPr lang="ar-SA"/>
              <a:t> </a:t>
            </a:r>
            <a:r>
              <a:rPr lang="ar-EG"/>
              <a:t>إقامة بنى تحتية قادرة على الصمود، وتعزيز التصنيع المستدام، وتشجيع الابتكار.</a:t>
            </a:r>
            <a:br>
              <a:rPr lang="ar-EG"/>
            </a:br>
          </a:p>
          <a:p>
            <a:pPr algn="just" rtl="1"/>
            <a:r>
              <a:rPr lang="ar-SA"/>
              <a:t>هناك توجه لدمج الأجهزة والبرمجیات لجعل تقنیات الذكاء الاصطناعي أكثر قابلیة للتطبیق العملي، بحیث یستخدم الذكاء الاصطناعي للتواصل بین الأشخاص والماكینات وتبادل المعلومات مما یسهل تصنیع المنتجات وتعزیز الكفاءة في العملیات</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55722701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b="1"/>
              <a:t>الهدف العاشر:</a:t>
            </a:r>
            <a:r>
              <a:rPr lang="ar-SA"/>
              <a:t> الحد من أوجه عدم المساواة والتقلیل من الفروق في الثروة والدخل بین الدول، فالذكاء الاصطناعي یساهم في زیادة الإنتاجیة مما یؤدي إلى زیادة الثروات في العالم وهذا یقلل الفوارق بین الدول  إذا تمكنت الدول النامیة من استخدام الذكاء الاصطناعي بكفاءة في مختلف المجالات </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73612179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73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b="1"/>
              <a:t>الهدف الحادي</a:t>
            </a:r>
            <a:r>
              <a:rPr lang="ar-EG" b="1"/>
              <a:t> </a:t>
            </a:r>
            <a:r>
              <a:rPr lang="ar-SA" b="1"/>
              <a:t>عشر:</a:t>
            </a:r>
            <a:r>
              <a:rPr lang="ar-SA"/>
              <a:t> </a:t>
            </a:r>
            <a:r>
              <a:rPr lang="ar-EG"/>
              <a:t>جعل المدن والمستوطنات البشرية شاملة للجميع وآمنة وقادرة على الصمود ومستدامة</a:t>
            </a:r>
          </a:p>
          <a:p>
            <a:pPr algn="just" rtl="1"/>
            <a:r>
              <a:rPr lang="ar-SA"/>
              <a:t>یوفر الذكاء الاصطناعي طریقة تطویر شبكات التنقل الذكیة التي تصب في مصلحة الجمیع، مما، كیف یمكن </a:t>
            </a:r>
            <a:r>
              <a:rPr lang="ar-EG"/>
              <a:t>من</a:t>
            </a:r>
            <a:r>
              <a:rPr lang="ar-SA"/>
              <a:t> خلق طاقة متجددة وأكثر استدامة </a:t>
            </a:r>
            <a:endParaRPr lang="ar-EG"/>
          </a:p>
          <a:p>
            <a:pPr algn="just" rtl="1"/>
            <a:r>
              <a:rPr lang="ar-SA"/>
              <a:t>یخفف أیضا مشكلات مواقف السیارات ویحسن من كفاءة أعمال الصیانة والترمیم مع تقلیل آثارها السلبیة </a:t>
            </a:r>
            <a:endParaRPr lang="ar-EG"/>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00741782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14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a:t>فالمدینة الذكیة هي المدینة المبتكرة التي تستخدم التكنولوجیا الرقمیة وغیرها من الوسائل  على السكان لتحسین نوعیة الحیاة والخدمات الحضریة</a:t>
            </a:r>
            <a:endParaRPr lang="ar-EG"/>
          </a:p>
          <a:p>
            <a:pPr algn="just" rtl="1"/>
            <a:r>
              <a:rPr lang="ar-SA"/>
              <a:t>وتلبي الاحتیاجات الاقتصادیة والاجتماعیة والبیئیة للأجیال الحالیة والمقبلة من خلال مجموعة من المؤشرات كالتنقل الذكي، الاقتصاد والعیش الذكي والحوكمة  الذكیة</a:t>
            </a:r>
            <a:endParaRPr lang="en-US"/>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61790617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238000"/>
            <a:ext cx="8915400" cy="5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الثاني عشر:</a:t>
            </a:r>
            <a:r>
              <a:rPr lang="ar-SA" sz="2800"/>
              <a:t> </a:t>
            </a:r>
            <a:r>
              <a:rPr lang="ar-EG"/>
              <a:t>يغطي الهدف 12 كلا من الكفاءة في استخدام وإدارة الموارد الطبيعية والآثار البيئية مثل إدارة النفايات، وإطلاق الملوثات، ولا سيما المواد الكيميائية.</a:t>
            </a:r>
          </a:p>
          <a:p>
            <a:pPr algn="just" rtl="1"/>
            <a:r>
              <a:rPr lang="ar-SA" sz="2800"/>
              <a:t>بحلول 2050 ،سیصل عدد سكان العالم إلى 5,9 وسیكون 70 % منهم یعیشون في مناطق حضریة تستخدم الموارد بكثافة، وسیدخل ثلاثة ملاییر من المستهلكین من الطبقة الوسطى إلى الاقتصاد العالمي بحلول عام 2040 </a:t>
            </a:r>
            <a:endParaRPr lang="ar-EG" sz="2800"/>
          </a:p>
          <a:p>
            <a:pPr algn="just" rtl="1"/>
            <a:r>
              <a:rPr lang="ar-SA" sz="2800"/>
              <a:t>ومن أجل الاستجابة لهذه التحدیات في إطار القدرة الاستیعابیة لمنظومة یمكن للذكاء الاصطناعي أن یساعد في زیادة إنتاج بعض القطاعات الحیویة كالطاقة والمیاه والأرض والمنتوجات الزراعیة، كما یمكن التنبؤ بزیادة في استهلاك سلعة ما أو تقلیص استهلاكها فتسارع الدولة بناء على تلك البیانات بزیادة الإنتاج من عدمه </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79703510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الثالث عشر:</a:t>
            </a:r>
            <a:r>
              <a:rPr lang="ar-SA" sz="2800"/>
              <a:t> العمل المناخي، حیث تتم الاستعانة بتقنیات الذكاء الاصطناعي في مواجهة تحدیات المناخ العالمیة، فتشمل عملیة مراقبة تغیر المناخ مجموعات بیانات كبیرة دائمة التطور، </a:t>
            </a:r>
            <a:endParaRPr lang="ar-EG" sz="2800"/>
          </a:p>
          <a:p>
            <a:pPr algn="just" rtl="1"/>
            <a:r>
              <a:rPr lang="ar-SA" sz="2800"/>
              <a:t>ویمكن أن تساعد أنظمة الذكاء الاصطناعي في تحلیل المعلومات البیئیة، وذلك بهدف تتبع التغیرات في الظروف</a:t>
            </a:r>
            <a:r>
              <a:rPr lang="en-US" sz="2800"/>
              <a:t> </a:t>
            </a:r>
            <a:r>
              <a:rPr lang="ar-SA" sz="2800"/>
              <a:t>المناخیة في </a:t>
            </a:r>
            <a:r>
              <a:rPr lang="ar-EG" sz="2800"/>
              <a:t>ا</a:t>
            </a:r>
            <a:r>
              <a:rPr lang="ar-SA" sz="2800"/>
              <a:t>تاحة فرصة حیویة للبشریة كي تجد حلولا الوقت الفعلي، ومعالجة نقاط الضعف للحد منها، و </a:t>
            </a:r>
            <a:endParaRPr lang="ar-EG" sz="2800"/>
          </a:p>
          <a:p>
            <a:pPr algn="just" rtl="1"/>
            <a:r>
              <a:rPr lang="ar-SA" sz="2800"/>
              <a:t>یمكن أن یكون لها تأثیر إیجابي على كوكب الارض، كما یتم استخدام هذه الأنظمة في مكافحة الجفاف من خلال مراقبة المناطق المتأثرة بالتصحر، ویتم وضع نماذج لذوبان الكتل الجلیدیة وتوقع ارتفاع مستویات أسطح البحار بحیث یتسنى اتخاذ إجراءات فعالة، بالإضافة إلى وجود أنظمة تساعد في إیجاد تركیبات جدیدة لأزمة لإنتاج الوقود من أشعة الشمس </a:t>
            </a:r>
            <a:r>
              <a:rPr lang="en-US" sz="2800"/>
              <a:t>–</a:t>
            </a:r>
          </a:p>
          <a:p>
            <a:pPr algn="just" rtl="1"/>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93006566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46100" y="2743200"/>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a:t>أكد رئيس المنظمة الإسلامية للعلوم الطبية، وزير الصحة الأسبق، د. محمد الجارالله، أن القيادة الرقمية الفعالة تعد عاملاً حاسماً في تطوير النظم الصحية، وتحقيق الأهداف الصحية المحلية والعالمية، خصوصا تحقيق التغطية الصحية الشاملة، وأهداف التنمية العالمية المستدامة. </a:t>
            </a:r>
            <a:endParaRPr lang="en-CA">
              <a:effectLst/>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08094615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800" b="1"/>
              <a:t>الهدف الرابع عشر: </a:t>
            </a:r>
            <a:r>
              <a:rPr lang="ar-SA" sz="2800"/>
              <a:t>الحیاة تحت المیاه، فالأبحاث تحت سطح البحر وخصوصا استكشاف المیاه العمیقة ودراستها مهم جدا لفهم الأنظمة البیئیة المحیطة ودراسة مواردها والتغیرات الحاصلة نتیجة العوامل البیئیة سواء الطبیعیة منها أم البشریة. </a:t>
            </a:r>
            <a:endParaRPr lang="ar-EG" sz="2800"/>
          </a:p>
          <a:p>
            <a:pPr algn="just" rtl="1"/>
            <a:r>
              <a:rPr lang="ar-SA" sz="2800"/>
              <a:t>إلا أن مثل هذه الدراسات والاستكشافات لا تتم دون عقبات كبیرة مثل خطورة المنطقة أو صعوبة الوصول إلیها، بالإضافة إلى التكلفة الباهظة لهذا النوع من الأبحاث، وعلیه ستلعب تقنیة الذكاء الاصطناعي دورا فاعلا في المستقبل في تنفیذ المهام المختلفة تحت الماء كالتفتیش على </a:t>
            </a:r>
            <a:r>
              <a:rPr lang="ar-EG" sz="2800"/>
              <a:t>الالغام و ا</a:t>
            </a:r>
            <a:r>
              <a:rPr lang="ar-SA" sz="2800"/>
              <a:t>بطالها، وصیانة الطائرات والسفن </a:t>
            </a:r>
            <a:r>
              <a:rPr lang="ar-EG" sz="2800"/>
              <a:t>و</a:t>
            </a:r>
            <a:r>
              <a:rPr lang="ar-SA" sz="2800"/>
              <a:t> </a:t>
            </a:r>
            <a:r>
              <a:rPr lang="ar-EG" sz="2800"/>
              <a:t>ا</a:t>
            </a:r>
            <a:r>
              <a:rPr lang="ar-SA" sz="2800"/>
              <a:t>صلاحها</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2009181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1"/>
            <a:r>
              <a:rPr lang="ar-SA" sz="2400" b="1"/>
              <a:t>الهدف الخامس عشر:</a:t>
            </a:r>
            <a:r>
              <a:rPr lang="ar-SA" sz="2400"/>
              <a:t> الحیاة في البریة، بحیث یساهم الذكاء الاصطناعي في تعزیز نظام المنتزهات الذكیة، وتحسین عملیات الحمایة من الصید الجائر من خلال نشر كامیرات ذكیة تعمل بشكل آلي وتساعد على اكتشاف عملیات الصید غیر المشروع من خلال تحلیل الصور الملتقطة ، </a:t>
            </a:r>
            <a:endParaRPr lang="ar-EG" sz="2400"/>
          </a:p>
          <a:p>
            <a:pPr algn="just" rtl="1"/>
            <a:r>
              <a:rPr lang="ar-SA" sz="2400"/>
              <a:t>ویعد مشروع الحمایة المساعدة لأمن الحیاة البریة من النماذج المصغرة التي یمكن التنبؤ بها والتي تدخل ضمن قدرات ، بالإضافة إلى  الذكاء الاصطناعي للمساعدة في إنقاذ الحیاة البریة والمحافظة على التنوع البیولوجي </a:t>
            </a:r>
            <a:endParaRPr lang="ar-EG" sz="2400"/>
          </a:p>
          <a:p>
            <a:pPr algn="just" rtl="1"/>
            <a:r>
              <a:rPr lang="ar-SA" sz="2400"/>
              <a:t>استخدام الشبكات الحاسوبیة العصبیة وخوارزمیات الرؤیة الحاسوبیة</a:t>
            </a:r>
            <a:r>
              <a:rPr lang="ar-EG" sz="2400"/>
              <a:t> وهو نوع خاص من الشبكات مخصص</a:t>
            </a:r>
            <a:r>
              <a:rPr lang="ar-SA" sz="2400"/>
              <a:t> لرصد الحیوانات والتعرف على أفراد الحیوانات داخل النوع الواحد ، كما یمكن محاكاة التغیرات المناخیة والكوارث الطبیعیة لمعرفة نقاط الضعف في التخطیط للكوارث وتعدیل الاستراتیجیات وتنسیق الاستجابة  </a:t>
            </a:r>
            <a:endParaRPr lang="en-US" sz="24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742895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114300" y="1653702"/>
            <a:ext cx="8915400"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EG" sz="2800" b="1"/>
              <a:t>الهدف </a:t>
            </a:r>
            <a:r>
              <a:rPr lang="ar-SA" sz="2800" b="1"/>
              <a:t>السادس عشر:</a:t>
            </a:r>
            <a:r>
              <a:rPr lang="ar-SA" sz="2800"/>
              <a:t> السلام والعدل والمؤسسات القویة، فمن أجل بناء مجتمعات تتعایش في سلام في ظل مؤسسات عادلة، یستخدم الذكاء الاصطناعي في التأمین ومراقبة الحدود بین الدول لمنع الاختراقات  ومختلف التهدیدات ومنع الجرائم السیبرانیة </a:t>
            </a:r>
            <a:r>
              <a:rPr lang="en-US" sz="2800"/>
              <a:t>–</a:t>
            </a:r>
          </a:p>
          <a:p>
            <a:pPr algn="just" rtl="1"/>
            <a:r>
              <a:rPr lang="ar-SA" sz="2800" b="1"/>
              <a:t>الهدف السابع عشر:</a:t>
            </a:r>
            <a:r>
              <a:rPr lang="ar-SA" sz="2800"/>
              <a:t> عقد الشراكات لتحقیق الأهداف، فمن أجل جدول تنمیة مستدامة ناجح یتطلب عمل شراكات بین الحكومات والقطاع الخاص والمجتمع المدني، فقد نشر تقریر مشترك عن الذكاء الاصطناعي في تقدیم الخدمات العامة من قبل لجنة الأمم المتحدة الاقتصادیة والاجتماعیة لآسیا والمحیط الهادي بالتعاون مع شركة جوجل یبرز أهمیة الشراكات بین القطاعات العام والخاص لإدراج المعرفة والخبرات الصناعیة بالمبادرات الحكومیة </a:t>
            </a:r>
            <a:endParaRPr lang="ar-EG"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1742006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61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ctr" rtl="1">
              <a:buNone/>
            </a:pPr>
            <a:r>
              <a:rPr lang="ar-SA" b="1">
                <a:solidFill>
                  <a:srgbClr val="FF0000"/>
                </a:solidFill>
              </a:rPr>
              <a:t>مميزات استغلال الذكاء الاصطناعى فى تحقيق اهداف التنمية المستدامة</a:t>
            </a:r>
            <a:r>
              <a:rPr lang="en-US" b="1">
                <a:solidFill>
                  <a:srgbClr val="FF0000"/>
                </a:solidFill>
              </a:rPr>
              <a:t>:</a:t>
            </a:r>
            <a:endParaRPr lang="en-US" sz="2800">
              <a:solidFill>
                <a:srgbClr val="FF0000"/>
              </a:solidFill>
            </a:endParaRPr>
          </a:p>
          <a:p>
            <a:pPr lvl="0" algn="r" rtl="1"/>
            <a:r>
              <a:rPr lang="ar-SA" sz="2800" b="1"/>
              <a:t>تحسين الكفاءة</a:t>
            </a:r>
            <a:r>
              <a:rPr lang="en-US" sz="2800" b="1"/>
              <a:t>:</a:t>
            </a:r>
            <a:endParaRPr lang="en-US" sz="2800"/>
          </a:p>
          <a:p>
            <a:pPr marL="0" indent="0" algn="r" rtl="1">
              <a:buNone/>
            </a:pPr>
            <a:r>
              <a:rPr lang="ar-SA" sz="2800"/>
              <a:t>زيادة كفاءة العمليات وتحسين الإنتاجية في مختلف القطاعات الاقتصادية</a:t>
            </a:r>
            <a:r>
              <a:rPr lang="en-US" sz="2800"/>
              <a:t>.</a:t>
            </a:r>
          </a:p>
          <a:p>
            <a:pPr lvl="0" algn="r" rtl="1"/>
            <a:r>
              <a:rPr lang="ar-SA" sz="2800" b="1"/>
              <a:t>حل المشكلات الكبيرة</a:t>
            </a:r>
            <a:r>
              <a:rPr lang="en-US" sz="2800" b="1"/>
              <a:t>:</a:t>
            </a:r>
            <a:endParaRPr lang="en-US" sz="2800"/>
          </a:p>
          <a:p>
            <a:pPr marL="0" indent="0" algn="r" rtl="1">
              <a:buNone/>
            </a:pPr>
            <a:r>
              <a:rPr lang="ar-SA" sz="2800"/>
              <a:t>تقديم حلول ذكية للتحديات الكبيرة مثل التلوث ونقص الموارد</a:t>
            </a:r>
            <a:r>
              <a:rPr lang="en-US" sz="2800"/>
              <a:t>.</a:t>
            </a:r>
          </a:p>
          <a:p>
            <a:pPr lvl="0" algn="r" rtl="1"/>
            <a:r>
              <a:rPr lang="ar-SA" sz="2800" b="1"/>
              <a:t>تحسين الخدمات العامة</a:t>
            </a:r>
            <a:r>
              <a:rPr lang="en-US" sz="2800" b="1"/>
              <a:t>:</a:t>
            </a:r>
            <a:endParaRPr lang="en-US" sz="2800"/>
          </a:p>
          <a:p>
            <a:pPr marL="0" indent="0" algn="r" rtl="1">
              <a:buNone/>
            </a:pPr>
            <a:r>
              <a:rPr lang="ar-SA" sz="2800"/>
              <a:t>تحسين جودة الخدمات العامة مثل التعليم والصحة من خلال توظيف التكنولوجيا</a:t>
            </a:r>
            <a:r>
              <a:rPr lang="en-US" sz="2800"/>
              <a:t>.</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77517721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b="1"/>
              <a:t>تحقيق التوازن بين البيئة والتنمية</a:t>
            </a:r>
            <a:r>
              <a:rPr lang="en-US" b="1"/>
              <a:t>:</a:t>
            </a:r>
            <a:endParaRPr lang="en-US" sz="2400"/>
          </a:p>
          <a:p>
            <a:pPr marL="0" indent="0" algn="r" rtl="1">
              <a:buNone/>
            </a:pPr>
            <a:r>
              <a:rPr lang="ar-SA"/>
              <a:t>استخدام التكنولوجيا لتحقيق التوازن بين التنمية الاقتصادية والحفاظ على البيئة</a:t>
            </a:r>
            <a:r>
              <a:rPr lang="en-US"/>
              <a:t>.</a:t>
            </a:r>
            <a:endParaRPr lang="en-US" sz="2400"/>
          </a:p>
          <a:p>
            <a:pPr lvl="0" algn="r" rtl="1"/>
            <a:r>
              <a:rPr lang="ar-SA" b="1"/>
              <a:t>توفير الوقت والجهد</a:t>
            </a:r>
            <a:r>
              <a:rPr lang="en-US" b="1"/>
              <a:t>:</a:t>
            </a:r>
            <a:endParaRPr lang="en-US" sz="2400"/>
          </a:p>
          <a:p>
            <a:pPr marL="0" indent="0" algn="r" rtl="1">
              <a:buNone/>
            </a:pPr>
            <a:r>
              <a:rPr lang="ar-SA"/>
              <a:t>     تقليل الوقت والجهد المطلوب للقيام بمهام معينة من خلال الأتمتة</a:t>
            </a:r>
            <a:r>
              <a:rPr lang="en-US"/>
              <a:t>.</a:t>
            </a:r>
            <a:endParaRPr lang="en-US" sz="2400"/>
          </a:p>
          <a:p>
            <a:pPr lvl="0" algn="r" rtl="1"/>
            <a:r>
              <a:rPr lang="ar-SA" b="1"/>
              <a:t>تحفيز الابتكار</a:t>
            </a:r>
            <a:r>
              <a:rPr lang="en-US" b="1"/>
              <a:t>:</a:t>
            </a:r>
            <a:endParaRPr lang="en-US" sz="2400"/>
          </a:p>
          <a:p>
            <a:pPr marL="0" indent="0" algn="r" rtl="1">
              <a:buNone/>
            </a:pPr>
            <a:r>
              <a:rPr lang="ar-SA"/>
              <a:t> تشجيع الابتكار وتطوير حلول جديدة للتحديات المحلية والعالمية</a:t>
            </a:r>
            <a:r>
              <a:rPr lang="en-US"/>
              <a:t>.</a:t>
            </a:r>
            <a:endParaRPr lang="en-US" sz="24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18973503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066799"/>
            <a:ext cx="8915400" cy="516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ar-SA" b="1"/>
              <a:t>تعزيز الشفافية</a:t>
            </a:r>
            <a:r>
              <a:rPr lang="en-US" b="1"/>
              <a:t>:</a:t>
            </a:r>
            <a:endParaRPr lang="en-US"/>
          </a:p>
          <a:p>
            <a:pPr marL="0" indent="0" algn="r" rtl="1">
              <a:buNone/>
            </a:pPr>
            <a:r>
              <a:rPr lang="ar-SA"/>
              <a:t>زيادة مستوى الشفافية في العمليات الحكومية والمؤسسات باستخدام التكنولوجيا</a:t>
            </a:r>
            <a:r>
              <a:rPr lang="en-US"/>
              <a:t>.</a:t>
            </a:r>
          </a:p>
          <a:p>
            <a:pPr lvl="0" algn="r" rtl="1"/>
            <a:r>
              <a:rPr lang="en-US" sz="4000"/>
              <a:t> </a:t>
            </a:r>
            <a:r>
              <a:rPr lang="ar-SA" b="1"/>
              <a:t>تعزيز الشمولية والعدالة</a:t>
            </a:r>
            <a:r>
              <a:rPr lang="en-US" b="1"/>
              <a:t>:</a:t>
            </a:r>
            <a:endParaRPr lang="en-US"/>
          </a:p>
          <a:p>
            <a:pPr marL="0" indent="0" algn="r" rtl="1">
              <a:buNone/>
            </a:pPr>
            <a:r>
              <a:rPr lang="ar-SA"/>
              <a:t>تقديم حلول تكنولوجية تراعي احتياجات جميع أفراد المجتمع وتطوير أنظمة مساعدة لذوي الاحتياجات الخاصة عن طريق برامج</a:t>
            </a:r>
            <a:r>
              <a:rPr lang="en-US"/>
              <a:t> AI </a:t>
            </a:r>
            <a:r>
              <a:rPr lang="ar-SA"/>
              <a:t>التي تساعد في ترجمة لغة الإشارة أو توفير وسائل مساعدة للمكفوفين</a:t>
            </a:r>
            <a:r>
              <a:rPr lang="en-US"/>
              <a:t>.</a:t>
            </a:r>
          </a:p>
          <a:p>
            <a:pPr lvl="0" algn="r" rtl="1"/>
            <a:r>
              <a:rPr lang="ar-SA" b="1"/>
              <a:t>تحسين الكفاءة وتقليل الهدر</a:t>
            </a:r>
            <a:r>
              <a:rPr lang="en-US" b="1"/>
              <a:t>:</a:t>
            </a:r>
            <a:endParaRPr lang="en-US"/>
          </a:p>
          <a:p>
            <a:pPr marL="0" indent="0" algn="r" rtl="1">
              <a:buNone/>
            </a:pPr>
            <a:r>
              <a:rPr lang="ar-SA"/>
              <a:t>الذكاء الاصطناعي يمكنه تحسين العمليات وتقليل الهدر في الموارد</a:t>
            </a:r>
            <a:r>
              <a:rPr lang="en-US"/>
              <a:t>.</a:t>
            </a:r>
            <a:endParaRPr lang="en-US" sz="24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404748620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295400"/>
            <a:ext cx="8915400"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r" rtl="1"/>
            <a:r>
              <a:rPr lang="en-US"/>
              <a:t> </a:t>
            </a:r>
            <a:r>
              <a:rPr lang="ar-SA" b="1"/>
              <a:t>تعزيز الصحة والرفاهية</a:t>
            </a:r>
            <a:r>
              <a:rPr lang="en-US" b="1"/>
              <a:t>:</a:t>
            </a:r>
            <a:endParaRPr lang="en-US"/>
          </a:p>
          <a:p>
            <a:pPr marL="0" indent="0" algn="r" rtl="1">
              <a:buNone/>
            </a:pPr>
            <a:r>
              <a:rPr lang="ar-SA"/>
              <a:t> تطبيقات الذكاء الاصطناعي في الرعاية الصحية يمكن أن تحسن نوعية الحياة</a:t>
            </a:r>
            <a:r>
              <a:rPr lang="en-US"/>
              <a:t>.</a:t>
            </a:r>
          </a:p>
          <a:p>
            <a:pPr lvl="0" algn="r" rtl="1"/>
            <a:r>
              <a:rPr lang="ar-SA"/>
              <a:t> </a:t>
            </a:r>
            <a:r>
              <a:rPr lang="ar-SA" b="1"/>
              <a:t>تحسين التعليم والتدريب</a:t>
            </a:r>
            <a:r>
              <a:rPr lang="en-US" b="1"/>
              <a:t>:</a:t>
            </a:r>
            <a:endParaRPr lang="en-US"/>
          </a:p>
          <a:p>
            <a:pPr marL="0" indent="0" algn="r" rtl="1">
              <a:buNone/>
            </a:pPr>
            <a:r>
              <a:rPr lang="ar-SA"/>
              <a:t> الذكاء الاصطناعي يمكن أن يوفر تجارب تعليمية مخصصة</a:t>
            </a:r>
            <a:r>
              <a:rPr lang="en-US"/>
              <a:t>.</a:t>
            </a:r>
          </a:p>
          <a:p>
            <a:pPr lvl="0" algn="r" rtl="1"/>
            <a:r>
              <a:rPr lang="en-US"/>
              <a:t> </a:t>
            </a:r>
            <a:r>
              <a:rPr lang="ar-SA" b="1"/>
              <a:t>الاستدامة البيئية</a:t>
            </a:r>
            <a:r>
              <a:rPr lang="en-US" b="1"/>
              <a:t>:</a:t>
            </a:r>
            <a:endParaRPr lang="en-US"/>
          </a:p>
          <a:p>
            <a:pPr marL="0" indent="0" algn="r" rtl="1">
              <a:buNone/>
            </a:pPr>
            <a:r>
              <a:rPr lang="ar-SA"/>
              <a:t> استخدام الذكاء الاصطناعي لحماية البيئة وتعزيز الاستدامة ومراقبة وإدارة الموارد الطبيعية بكفاءة</a:t>
            </a:r>
            <a:r>
              <a:rPr lang="en-US"/>
              <a:t>.</a:t>
            </a:r>
          </a:p>
          <a:p>
            <a:pPr marL="0" indent="0" algn="r" rtl="1">
              <a:buNone/>
            </a:pPr>
            <a:r>
              <a:rPr lang="ar-SA"/>
              <a:t>مثل استخدامه في الزراعة الدقيقة لتحسين إدارة المياه والأسمدة</a:t>
            </a:r>
            <a:r>
              <a:rPr lang="en-US"/>
              <a:t>.</a:t>
            </a:r>
            <a:endParaRPr lang="en-US" sz="24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55631858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533400"/>
            <a:ext cx="89154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r" rtl="1">
              <a:buNone/>
            </a:pPr>
            <a:endParaRPr lang="en-US" sz="2800"/>
          </a:p>
          <a:p>
            <a:pPr lvl="0" algn="r" rtl="1"/>
            <a:r>
              <a:rPr lang="en-US" sz="2800"/>
              <a:t> </a:t>
            </a:r>
            <a:r>
              <a:rPr lang="ar-SA" sz="2800" b="1"/>
              <a:t>تعزيز الحوكمة</a:t>
            </a:r>
            <a:r>
              <a:rPr lang="ar-EG" sz="2800" b="1"/>
              <a:t>:</a:t>
            </a:r>
            <a:endParaRPr lang="en-US" sz="2800"/>
          </a:p>
          <a:p>
            <a:pPr marL="0" indent="0" algn="r" rtl="1">
              <a:buNone/>
            </a:pPr>
            <a:r>
              <a:rPr lang="ar-SA" sz="2800"/>
              <a:t>استخدام الذكاء الاصطناعي لتحسين الخدمات الحكومية  و تحسين الخدمات العامة ومكافحة الفساد مثل استخدام</a:t>
            </a:r>
            <a:r>
              <a:rPr lang="en-US" sz="2800"/>
              <a:t> AI </a:t>
            </a:r>
            <a:r>
              <a:rPr lang="ar-SA" sz="2800"/>
              <a:t>في تحليل البيانات الحكومية لتحديد نقاط الضعف وتحسين الكفاءة</a:t>
            </a:r>
            <a:r>
              <a:rPr lang="en-US" sz="2800"/>
              <a:t>.</a:t>
            </a:r>
          </a:p>
          <a:p>
            <a:pPr lvl="0" algn="r" rtl="1"/>
            <a:r>
              <a:rPr lang="ar-SA" sz="2800" b="1"/>
              <a:t>الاعتبارات الأخلاقية والمجتمعية</a:t>
            </a:r>
            <a:r>
              <a:rPr lang="en-US" sz="2800" b="1"/>
              <a:t>:</a:t>
            </a:r>
            <a:endParaRPr lang="en-US" sz="2800"/>
          </a:p>
          <a:p>
            <a:pPr marL="0" indent="0" algn="r" rtl="1">
              <a:buNone/>
            </a:pPr>
            <a:r>
              <a:rPr lang="ar-SA" sz="2800"/>
              <a:t>الأخلاق: ضمان استخدام الذكاء الاصطناعي بطريقة أخلاقية ومسؤولة</a:t>
            </a:r>
            <a:r>
              <a:rPr lang="en-US" sz="2800"/>
              <a:t>.</a:t>
            </a:r>
          </a:p>
          <a:p>
            <a:pPr marL="0" indent="0" algn="r" rtl="1">
              <a:buNone/>
            </a:pPr>
            <a:r>
              <a:rPr lang="ar-SA" sz="2800"/>
              <a:t>التوزيع العادل: ضمان وصول الفوائد إلى جميع شرائح المجتمع</a:t>
            </a:r>
            <a:r>
              <a:rPr lang="en-US" sz="2800"/>
              <a:t>.</a:t>
            </a:r>
            <a:endParaRPr lang="ar-EG" sz="2800"/>
          </a:p>
          <a:p>
            <a:pPr lvl="0" algn="r" rtl="1"/>
            <a:r>
              <a:rPr lang="ar-SA" sz="2800" b="1"/>
              <a:t>الأمان: </a:t>
            </a:r>
            <a:endParaRPr lang="en-US" sz="2800"/>
          </a:p>
          <a:p>
            <a:pPr marL="0" indent="0" algn="r" rtl="1">
              <a:buNone/>
            </a:pPr>
            <a:r>
              <a:rPr lang="ar-SA" sz="2800"/>
              <a:t>ضمان أمان الأنظمة القائمة على الذكاء الاصطناعي وحماية البيانات</a:t>
            </a:r>
            <a:r>
              <a:rPr lang="en-US" sz="2800"/>
              <a:t>.</a:t>
            </a:r>
          </a:p>
          <a:p>
            <a:pPr marL="0" indent="0" algn="r" rtl="1">
              <a:buNone/>
            </a:pP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94036394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ctr" rtl="1">
              <a:buNone/>
            </a:pPr>
            <a:r>
              <a:rPr lang="ar-SA" sz="5400" b="1">
                <a:solidFill>
                  <a:srgbClr val="FF0000"/>
                </a:solidFill>
              </a:rPr>
              <a:t>كيف يمكن لتطبيقات للذكاء الاصطناعي أن تعوق تحقيق أهداف التنمية المستدامة</a:t>
            </a:r>
            <a:br>
              <a:rPr lang="ar-SA" sz="5400" b="1">
                <a:solidFill>
                  <a:srgbClr val="FF0000"/>
                </a:solidFill>
              </a:rPr>
            </a:br>
            <a:endParaRPr lang="en-US" sz="54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7197341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r" rtl="1">
              <a:buNone/>
            </a:pPr>
            <a:r>
              <a:rPr lang="ar-SA" sz="2800"/>
              <a:t>1. </a:t>
            </a:r>
            <a:r>
              <a:rPr lang="ar-SA" sz="2800" b="1"/>
              <a:t>استبدال الوظائف: </a:t>
            </a:r>
            <a:r>
              <a:rPr lang="ar-SA" sz="2800"/>
              <a:t>يُخشى أن يؤدي الذكاء الاصطناعي إلى استبدال الوظائف البشرية، مما يؤدي إلى البطالة، حيث يمكن للذكاء الاصطناعي أن يؤدي إلى فقدان الوظائف في العديد من القطاعات، مثل التصنيع والخدمات، ويترتب على ذلك زيادة الفقر وعدم المساواة، مما يعقد تحقيق أهداف التنمية المستدامة.</a:t>
            </a:r>
            <a:br>
              <a:rPr lang="ar-SA" sz="2800"/>
            </a:br>
            <a:r>
              <a:rPr lang="ar-SA" sz="2800"/>
              <a:t>2. </a:t>
            </a:r>
            <a:r>
              <a:rPr lang="ar-SA" sz="2800" b="1"/>
              <a:t>التمييز والتحيز:</a:t>
            </a:r>
            <a:r>
              <a:rPr lang="ar-SA" sz="2800"/>
              <a:t> يمكن أن تكون أنظمة الذكاء الاصطناعي متحيزة، مما قد يؤدي إلى التمييز ضد بعض المجموعات، حيث يمكن استخدامها لإنشاء أنظمة تفضل بعض المجموعات على غيرها حسب اللون أو الجنس أو العرقيات، مما يؤدي ذلك إلى زيادة عدم المساواة، ويعوق تحقيق أهداف التنمية المستدامة.</a:t>
            </a:r>
            <a:r>
              <a:rPr lang="en-US" sz="2800"/>
              <a:t>.</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86565701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46100" y="2438400"/>
            <a:ext cx="8229600"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indent="171450" algn="just" rtl="1"/>
            <a:r>
              <a:rPr lang="ar-SA" sz="2800"/>
              <a:t>وأوضح أن المفهوم الشامل الأوسع للصحة الرقمية يتضمن استخدام الروبوت الجراحي، واستخدام الذكاء الصناعي في الطب وغيره من الأدوات الإلكترونية الحديثة، مؤكدا دوره في تطوير مختلف فروع الطب الإكلينيكي التشخيصية والعلاجية مع ضمان سلامة المريض وتقليل الأخطاء الطبية، وكذلك قدرتها على تعزيز الصحة وعلوم الصحة العامة والطب الوقائي</a:t>
            </a:r>
            <a:endParaRPr lang="en-US" sz="2800"/>
          </a:p>
          <a:p>
            <a:pPr lvl="0" indent="171450" algn="just" rtl="1"/>
            <a:r>
              <a:rPr lang="ar-SA" sz="2800"/>
              <a:t>بالإضافة إلى الدور الأكبر في دعم الإدارة الحديثة والتخطيط الإستراتيجي، وترشيد الميزانيات والقيادة والحوكمة الرشيدة والبحوث الصحية، وتحليل البيانات الضخمة، ومختلف البحوث الصحية. </a:t>
            </a:r>
            <a:endParaRPr lang="en-CA" sz="2800">
              <a:effectLst/>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0559760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1828800"/>
            <a:ext cx="8915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just" rtl="1">
              <a:buNone/>
            </a:pPr>
            <a:r>
              <a:rPr lang="ar-EG" sz="2800" b="1"/>
              <a:t>3.</a:t>
            </a:r>
            <a:r>
              <a:rPr lang="ar-SA" sz="2800" b="1"/>
              <a:t>انتهاك الخصوصية: </a:t>
            </a:r>
            <a:r>
              <a:rPr lang="ar-SA" sz="2800"/>
              <a:t>يمكن لأنظمة الذكاء الاصطناعي جمع وتحليل كميات كبيرة من البيانات الشخصية، مما قد يؤدي إلى انتهاك الخصوصية.</a:t>
            </a:r>
            <a:br>
              <a:rPr lang="ar-SA" sz="2800"/>
            </a:br>
            <a:r>
              <a:rPr lang="ar-SA" sz="2800"/>
              <a:t>4. </a:t>
            </a:r>
            <a:r>
              <a:rPr lang="ar-SA" sz="2800" b="1"/>
              <a:t>المعلومات المضللة:</a:t>
            </a:r>
            <a:r>
              <a:rPr lang="ar-SA" sz="2800"/>
              <a:t> يمكن استخدام تقنيات الذكاء الاصطناعي لإنشاء معلومات مضللة، مما قد يؤدي إلى انتشار المعلومات المضللة وتطوير برامج التجسس؛ مما ينتج عنه تهديد السلام والأمن العالمي.</a:t>
            </a:r>
            <a:br>
              <a:rPr lang="ar-SA" sz="2800"/>
            </a:br>
            <a:r>
              <a:rPr lang="ar-SA" sz="2800"/>
              <a:t>5. </a:t>
            </a:r>
            <a:r>
              <a:rPr lang="ar-SA" sz="2800" b="1"/>
              <a:t>الأسلحة الذكية:</a:t>
            </a:r>
            <a:r>
              <a:rPr lang="ar-SA" sz="2800"/>
              <a:t> يمكن استخدام تقنيات الذكاء الاصطناعي لإنشاء أسلحة ذكية، مما قد يؤدي إلى زيادة العنف والمخاطر الأمنية وتطوير الأسلحة، ويمكن أن يؤدي ذلك إلى تهديد السلام والأمن العالمي، مما يعقد تحقيق أهداف التنمية المستدامة.</a:t>
            </a:r>
            <a:r>
              <a:rPr lang="en-US" sz="2800"/>
              <a:t>.</a:t>
            </a: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2235281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5" name="Text Box 4">
            <a:extLst>
              <a:ext uri="{FF2B5EF4-FFF2-40B4-BE49-F238E27FC236}">
                <a16:creationId xmlns:a16="http://schemas.microsoft.com/office/drawing/2014/main" id="{1BE36D48-8DC6-5A48-14DC-89AA91B45752}"/>
              </a:ext>
            </a:extLst>
          </p:cNvPr>
          <p:cNvSpPr txBox="1">
            <a:spLocks noChangeArrowheads="1"/>
          </p:cNvSpPr>
          <p:nvPr/>
        </p:nvSpPr>
        <p:spPr bwMode="auto">
          <a:xfrm>
            <a:off x="0" y="649514"/>
            <a:ext cx="8915400" cy="586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0" indent="0" algn="just" rtl="1">
              <a:buNone/>
            </a:pPr>
            <a:r>
              <a:rPr lang="ar-EG" sz="2800" b="1"/>
              <a:t>6.</a:t>
            </a:r>
            <a:r>
              <a:rPr lang="ar-SA" sz="2800" b="1"/>
              <a:t>السعي إلى السلطة:</a:t>
            </a:r>
            <a:r>
              <a:rPr lang="ar-SA" sz="2800"/>
              <a:t> يُخشى أن يسعى الذكاء الاصطناعي إلى السلطة، مما قد يؤدي إلى تهديد وجود البشرية.</a:t>
            </a:r>
            <a:endParaRPr lang="ar-EG" sz="2800"/>
          </a:p>
          <a:p>
            <a:pPr marL="0" lvl="0" indent="0" algn="just" rtl="1">
              <a:buNone/>
            </a:pPr>
            <a:br>
              <a:rPr lang="ar-SA" sz="2800"/>
            </a:br>
            <a:r>
              <a:rPr lang="ar-SA" sz="2800" b="1"/>
              <a:t>7</a:t>
            </a:r>
            <a:r>
              <a:rPr lang="ar-SA" sz="2800"/>
              <a:t>. </a:t>
            </a:r>
            <a:r>
              <a:rPr lang="ar-SA" sz="2800" b="1"/>
              <a:t>الآثار البيئية:</a:t>
            </a:r>
            <a:r>
              <a:rPr lang="ar-SA" sz="2800"/>
              <a:t> يمكن للذكاء الاصطناعي أن يؤدي إلى زيادة استهلاك الطاقة والمواد الخام, ويمكن أن يؤدي ذلك إلى تفاقم تغير المناخ والقضايا البيئية الأخرى، مما يعقد تحقيق أهداف التنمية المستدامة.</a:t>
            </a:r>
            <a:br>
              <a:rPr lang="ar-SA" sz="2800"/>
            </a:br>
            <a:endParaRPr lang="ar-EG" sz="2800"/>
          </a:p>
          <a:p>
            <a:pPr lvl="0" algn="just" rtl="1">
              <a:buFont typeface="Wingdings" pitchFamily="2" charset="2"/>
              <a:buChar char="v"/>
            </a:pPr>
            <a:r>
              <a:rPr lang="ar-SA" sz="2800"/>
              <a:t>من المهم أن نكون على دراية بالمخاطر المحتملة للذكاء الاصطناعي وأن نتخذ خطوات لتقليل هذه المخاطر. حيث يمكن القيام بذلك من خلال تطوير أنظمة الذكاء الاصطناعي بطريقة مسؤولة وأخلاقية، وضمان أن يتم استخدام الذكاء الاصطناعي من أجل الخير وليس للشر، وقد تبنت هذه الفكرة المنظمات الدولية وأطلقت شعار </a:t>
            </a:r>
            <a:r>
              <a:rPr lang="en-US" sz="2800" b="1"/>
              <a:t>AI for good</a:t>
            </a:r>
            <a:r>
              <a:rPr lang="ar-SA" sz="2800"/>
              <a:t>  أي الذكاء الاصطناعي من أجل التنمية.</a:t>
            </a: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340993037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5"/>
                                        </p:tgtEl>
                                        <p:attrNameLst>
                                          <p:attrName>style.visibility</p:attrName>
                                        </p:attrNameLst>
                                      </p:cBhvr>
                                      <p:to>
                                        <p:strVal val="visible"/>
                                      </p:to>
                                    </p:set>
                                    <p:anim calcmode="lin" valueType="num">
                                      <p:cBhvr additive="base">
                                        <p:cTn id="8" dur="500" fill="hold"/>
                                        <p:tgtEl>
                                          <p:spTgt spid="5"/>
                                        </p:tgtEl>
                                        <p:attrNameLst>
                                          <p:attrName>ppt_x</p:attrName>
                                        </p:attrNameLst>
                                      </p:cBhvr>
                                      <p:tavLst>
                                        <p:tav tm="0">
                                          <p:val>
                                            <p:strVal val="#ppt_x"/>
                                          </p:val>
                                        </p:tav>
                                        <p:tav tm="100000">
                                          <p:val>
                                            <p:strVal val="#ppt_x"/>
                                          </p:val>
                                        </p:tav>
                                      </p:tavLst>
                                    </p:anim>
                                    <p:anim calcmode="lin" valueType="num">
                                      <p:cBhvr additive="base">
                                        <p:cTn id="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2">
            <a:lum/>
          </a:blip>
          <a:stretch>
            <a:fillRect l="-3000" r="-3000"/>
          </a:stretch>
        </a:blipFill>
        <a:effectLst/>
      </p:bgPr>
    </p:bg>
    <p:spTree>
      <p:nvGrpSpPr>
        <p:cNvPr id="1" name=""/>
        <p:cNvGrpSpPr/>
        <p:nvPr/>
      </p:nvGrpSpPr>
      <p:grpSpPr>
        <a:xfrm>
          <a:off x="0" y="0"/>
          <a:ext cx="0" cy="0"/>
        </a:xfrm>
      </p:grpSpPr>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46100" y="2209800"/>
            <a:ext cx="8229600"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algn="just" rtl="1"/>
            <a:r>
              <a:rPr lang="ar-SA" sz="2800"/>
              <a:t>وأضاف أن القيادة الرشيدة تعني القدرة على وضع الرؤية والرسالة والأهداف الإستراتيجية، وتحفيز الآخرين لتحقيق هذه الأهداف المشتركة في مجال الرعاية الصحية و الذكاء الصناعي وذكر أن الصحة الرقمية هي المحرك الرئيسي وحجر الأساس لتطوير نظم الإدارة الصحية المعاصرة وتحسين جودتها، خصوصا أن الذكاء الصناعي يشكل مستقبل الحضارة الإنسانية في المجالات الصحية، كما تؤكد الأمم المتحدة والمؤسسات الصحية الدولية </a:t>
            </a:r>
            <a:endParaRPr lang="en-US" sz="2800"/>
          </a:p>
          <a:p>
            <a:pPr lvl="0" algn="just" rtl="1"/>
            <a:r>
              <a:rPr lang="ar-SA" sz="2800"/>
              <a:t>لذلك يجب تطوير الصحة الرقمية ودمجها داخل النظم الصحية ذاتها وجعلها أولوية لجميع منتسبي القطاع الصحي</a:t>
            </a:r>
            <a:endParaRPr lang="en-CA" sz="2800">
              <a:effectLst/>
            </a:endParaRPr>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26624386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xfrm>
      </p:grpSpPr>
      <p:sp>
        <p:nvSpPr>
          <p:cNvPr id="4" name="Text Box 5">
            <a:extLst>
              <a:ext uri="{FF2B5EF4-FFF2-40B4-BE49-F238E27FC236}">
                <a16:creationId xmlns:a16="http://schemas.microsoft.com/office/drawing/2014/main" id="{9747827E-0605-26C2-2446-7E07BD5FD489}"/>
              </a:ext>
            </a:extLst>
          </p:cNvPr>
          <p:cNvSpPr txBox="1">
            <a:spLocks noChangeArrowheads="1"/>
          </p:cNvSpPr>
          <p:nvPr/>
        </p:nvSpPr>
        <p:spPr bwMode="auto">
          <a:xfrm>
            <a:off x="533400" y="1981200"/>
            <a:ext cx="8229600" cy="5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0" indent="171450" algn="just" rtl="1"/>
            <a:r>
              <a:rPr lang="ar-SA" sz="2800"/>
              <a:t>دعت منظمة الصحة العالمية بعد تقرير أصدرته حول الإنفاق العالمي على الصحة بمناسبة، إلى اتخاذ إجراءات عاجلة للاستثمار في التغطية الصحية الشاملة. </a:t>
            </a:r>
            <a:endParaRPr lang="en-US" sz="2800"/>
          </a:p>
          <a:p>
            <a:pPr indent="171450" algn="just" rtl="1"/>
            <a:r>
              <a:rPr lang="ar-SA" sz="2800"/>
              <a:t>وأشار التقرير إلى أن الإنفاق على الصحة قد ارتفع خلال الجائحة إلى مستويات قياسية</a:t>
            </a:r>
            <a:endParaRPr lang="en-US" sz="2800"/>
          </a:p>
          <a:p>
            <a:pPr indent="171450" algn="just" rtl="1"/>
            <a:r>
              <a:rPr lang="ar-EG" sz="2800"/>
              <a:t>إ</a:t>
            </a:r>
            <a:r>
              <a:rPr lang="ar-SA" sz="2800"/>
              <a:t>ن هناك حاجة ماسة إلى</a:t>
            </a:r>
            <a:r>
              <a:rPr lang="ar-SA" sz="2800" b="1">
                <a:solidFill>
                  <a:srgbClr val="FF0000"/>
                </a:solidFill>
              </a:rPr>
              <a:t> التمويل العام المستدام للصحة</a:t>
            </a:r>
            <a:r>
              <a:rPr lang="ar-SA" sz="2800"/>
              <a:t>، من أجل التقدم نحو التغطية الصحية الشاملة، وهو أمر بالغ الأهمية في الوقت الحالي الذي يواجه فيه العالم أزمة المناخ والصراعات وغيرها من حالات الطوارئ المعقدة، وتحتاج صحة الناس إلى الحماية من خلال </a:t>
            </a:r>
            <a:r>
              <a:rPr lang="ar-SA" sz="2800" b="1">
                <a:solidFill>
                  <a:srgbClr val="FF0000"/>
                </a:solidFill>
              </a:rPr>
              <a:t>أنظمة صحية مرنة وقادرة على تحمل الصدمات</a:t>
            </a:r>
            <a:r>
              <a:rPr lang="en-US" sz="2800"/>
              <a:t>.</a:t>
            </a:r>
            <a:endParaRPr lang="en-CA" sz="2800"/>
          </a:p>
          <a:p>
            <a:pPr indent="0" algn="just" rtl="1">
              <a:buNone/>
            </a:pPr>
            <a:endParaRPr lang="ar-EG" sz="2800"/>
          </a:p>
          <a:p>
            <a:pPr lvl="0" indent="0" algn="just" rtl="1">
              <a:buNone/>
            </a:pPr>
            <a:endParaRPr lang="en-US" sz="2800"/>
          </a:p>
        </p:txBody>
      </p:sp>
      <p:pic>
        <p:nvPicPr>
          <p:cNvPr id="6" name="Picture 5" descr="Wafaa (948).jpg"/>
          <p:cNvPicPr>
            <a:picLocks noChangeAspect="1"/>
          </p:cNvPicPr>
          <p:nvPr/>
        </p:nvPicPr>
        <p:blipFill>
          <a:blip r:embed="rId2">
            <a:clrChange>
              <a:clrFrom>
                <a:srgbClr val="FFFFFF"/>
              </a:clrFrom>
              <a:clrTo>
                <a:srgbClr val="FFFFFF">
                  <a:alpha val="0"/>
                </a:srgbClr>
              </a:clrTo>
            </a:clrChange>
          </a:blip>
          <a:stretch>
            <a:fillRect/>
          </a:stretch>
        </p:blipFill>
        <p:spPr>
          <a:xfrm>
            <a:off x="0" y="0"/>
            <a:ext cx="1676400" cy="1676400"/>
          </a:xfrm>
          <a:prstGeom prst="rect">
            <a:avLst/>
          </a:prstGeom>
        </p:spPr>
      </p:pic>
    </p:spTree>
    <p:extLst>
      <p:ext uri="{BB962C8B-B14F-4D97-AF65-F5344CB8AC3E}">
        <p14:creationId xmlns:p14="http://schemas.microsoft.com/office/powerpoint/2010/main" val="183795904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4" fill="hold" nodeType="afterEffec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ppt_x"/>
                                          </p:val>
                                        </p:tav>
                                        <p:tav tm="100000">
                                          <p:val>
                                            <p:strVal val="#ppt_x"/>
                                          </p:val>
                                        </p:tav>
                                      </p:tavLst>
                                    </p:anim>
                                    <p:anim calcmode="lin" valueType="num">
                                      <p:cBhvr additive="base">
                                        <p:cTn id="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vt="http://schemas.openxmlformats.org/officeDocument/2006/docPropsVTypes" xmlns="http://schemas.openxmlformats.org/officeDocument/2006/extended-properties">
  <Template>Apex</Template>
  <Company>S &amp; S</Company>
  <PresentationFormat>On-screen Show (4:3)</PresentationFormat>
  <Paragraphs>181</Paragraphs>
  <Slides>72</Slides>
  <Notes>1</Notes>
  <TotalTime>2942</TotalTime>
  <HiddenSlides>0</HiddenSlides>
  <MMClips>0</MMClips>
  <ScaleCrop>0</ScaleCrop>
  <HeadingPairs>
    <vt:vector baseType="variant" size="4">
      <vt:variant>
        <vt:lpstr>Theme</vt:lpstr>
      </vt:variant>
      <vt:variant>
        <vt:i4>1</vt:i4>
      </vt:variant>
      <vt:variant>
        <vt:lpstr>Slide Titles</vt:lpstr>
      </vt:variant>
      <vt:variant>
        <vt:i4>72</vt:i4>
      </vt:variant>
    </vt:vector>
  </HeadingPairs>
  <TitlesOfParts>
    <vt:vector baseType="lpstr" size="73">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Slide 1</dc:title>
  <dc:creator>Amgad Hamza</dc:creator>
  <cp:lastModifiedBy>Desktop2</cp:lastModifiedBy>
  <cp:revision>677</cp:revision>
  <dcterms:created xsi:type="dcterms:W3CDTF">2007-03-05T13:12:06Z</dcterms:created>
  <dcterms:modified xsi:type="dcterms:W3CDTF">2024-02-05T17:10:30Z</dcterms:modified>
</cp:coreProperties>
</file>