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77" r:id="rId2"/>
  </p:sldMasterIdLst>
  <p:notesMasterIdLst>
    <p:notesMasterId r:id="rId23"/>
  </p:notesMasterIdLst>
  <p:sldIdLst>
    <p:sldId id="257" r:id="rId3"/>
    <p:sldId id="537" r:id="rId4"/>
    <p:sldId id="554" r:id="rId5"/>
    <p:sldId id="540" r:id="rId6"/>
    <p:sldId id="548" r:id="rId7"/>
    <p:sldId id="547" r:id="rId8"/>
    <p:sldId id="546" r:id="rId9"/>
    <p:sldId id="541" r:id="rId10"/>
    <p:sldId id="542" r:id="rId11"/>
    <p:sldId id="543" r:id="rId12"/>
    <p:sldId id="555" r:id="rId13"/>
    <p:sldId id="556" r:id="rId14"/>
    <p:sldId id="549" r:id="rId15"/>
    <p:sldId id="553" r:id="rId16"/>
    <p:sldId id="552" r:id="rId17"/>
    <p:sldId id="259" r:id="rId18"/>
    <p:sldId id="538" r:id="rId19"/>
    <p:sldId id="264" r:id="rId20"/>
    <p:sldId id="557" r:id="rId21"/>
    <p:sldId id="5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87"/>
    <p:restoredTop sz="96126"/>
  </p:normalViewPr>
  <p:slideViewPr>
    <p:cSldViewPr snapToGrid="0">
      <p:cViewPr varScale="1">
        <p:scale>
          <a:sx n="116" d="100"/>
          <a:sy n="116" d="100"/>
        </p:scale>
        <p:origin x="21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0633A-6537-5E4B-A13E-0D8B7930F7FC}" type="doc">
      <dgm:prSet loTypeId="urn:microsoft.com/office/officeart/2005/8/layout/venn2" loCatId="" qsTypeId="urn:microsoft.com/office/officeart/2005/8/quickstyle/3d1" qsCatId="3D" csTypeId="urn:microsoft.com/office/officeart/2005/8/colors/colorful5" csCatId="colorful" phldr="1"/>
      <dgm:spPr/>
      <dgm:t>
        <a:bodyPr/>
        <a:lstStyle/>
        <a:p>
          <a:endParaRPr lang="en-US"/>
        </a:p>
      </dgm:t>
    </dgm:pt>
    <dgm:pt modelId="{6637444C-C2DA-D747-9A03-CDE058FD9913}">
      <dgm:prSet phldrT="[Text]" custT="1"/>
      <dgm:spPr/>
      <dgm:t>
        <a:bodyPr/>
        <a:lstStyle/>
        <a:p>
          <a:pPr rtl="0"/>
          <a:r>
            <a:rPr lang="en-US" sz="2000" b="1" dirty="0">
              <a:ln/>
            </a:rPr>
            <a:t>Artificial Intelligence</a:t>
          </a:r>
        </a:p>
      </dgm:t>
    </dgm:pt>
    <dgm:pt modelId="{F0C5C72E-8747-6943-93A4-FE4E55A76CD7}" type="parTrans" cxnId="{47522E71-D05C-8B4A-9C64-AF008FD97D86}">
      <dgm:prSet/>
      <dgm:spPr/>
      <dgm:t>
        <a:bodyPr/>
        <a:lstStyle/>
        <a:p>
          <a:endParaRPr lang="en-US"/>
        </a:p>
      </dgm:t>
    </dgm:pt>
    <dgm:pt modelId="{CD3C2C4F-F4B7-B141-9501-3AA7AC622CEE}" type="sibTrans" cxnId="{47522E71-D05C-8B4A-9C64-AF008FD97D86}">
      <dgm:prSet/>
      <dgm:spPr/>
      <dgm:t>
        <a:bodyPr/>
        <a:lstStyle/>
        <a:p>
          <a:endParaRPr lang="en-US"/>
        </a:p>
      </dgm:t>
    </dgm:pt>
    <dgm:pt modelId="{5D3D8690-A42B-CA4D-ADBB-40CD3272217F}">
      <dgm:prSet phldrT="[Text]" custT="1"/>
      <dgm:spPr/>
      <dgm:t>
        <a:bodyPr/>
        <a:lstStyle/>
        <a:p>
          <a:pPr rtl="0"/>
          <a:r>
            <a:rPr lang="en-US" sz="2000" b="1" dirty="0">
              <a:ln/>
            </a:rPr>
            <a:t>Machine Learning</a:t>
          </a:r>
        </a:p>
      </dgm:t>
    </dgm:pt>
    <dgm:pt modelId="{1E32A2D7-E5DB-604A-ADAB-EF69FDBCB4A1}" type="parTrans" cxnId="{0A26A8CA-4D1A-E14D-991F-76EBF8FAD966}">
      <dgm:prSet/>
      <dgm:spPr/>
      <dgm:t>
        <a:bodyPr/>
        <a:lstStyle/>
        <a:p>
          <a:endParaRPr lang="en-US"/>
        </a:p>
      </dgm:t>
    </dgm:pt>
    <dgm:pt modelId="{EE396342-C0E2-CA4D-B3B0-C2B8A5B5D2DE}" type="sibTrans" cxnId="{0A26A8CA-4D1A-E14D-991F-76EBF8FAD966}">
      <dgm:prSet/>
      <dgm:spPr/>
      <dgm:t>
        <a:bodyPr/>
        <a:lstStyle/>
        <a:p>
          <a:endParaRPr lang="en-US"/>
        </a:p>
      </dgm:t>
    </dgm:pt>
    <dgm:pt modelId="{4C456EDE-AF72-2147-8053-34306EF4C632}">
      <dgm:prSet phldrT="[Text]" custT="1"/>
      <dgm:spPr/>
      <dgm:t>
        <a:bodyPr/>
        <a:lstStyle/>
        <a:p>
          <a:pPr rtl="0"/>
          <a:r>
            <a:rPr lang="en-US" sz="2000" b="1" dirty="0">
              <a:ln/>
            </a:rPr>
            <a:t>Deep Learning</a:t>
          </a:r>
        </a:p>
      </dgm:t>
    </dgm:pt>
    <dgm:pt modelId="{AC427EC9-EBD7-8746-90CD-3F914A41C127}" type="parTrans" cxnId="{9D11C5CD-D02D-5149-9BE1-ECAB085EF6E7}">
      <dgm:prSet/>
      <dgm:spPr/>
      <dgm:t>
        <a:bodyPr/>
        <a:lstStyle/>
        <a:p>
          <a:endParaRPr lang="en-US"/>
        </a:p>
      </dgm:t>
    </dgm:pt>
    <dgm:pt modelId="{F831910F-33B2-014E-9269-CBF3DDA28A58}" type="sibTrans" cxnId="{9D11C5CD-D02D-5149-9BE1-ECAB085EF6E7}">
      <dgm:prSet/>
      <dgm:spPr/>
      <dgm:t>
        <a:bodyPr/>
        <a:lstStyle/>
        <a:p>
          <a:endParaRPr lang="en-US"/>
        </a:p>
      </dgm:t>
    </dgm:pt>
    <dgm:pt modelId="{F12F9DE4-DF02-E14A-9EA7-50868E331BAD}" type="pres">
      <dgm:prSet presAssocID="{0AF0633A-6537-5E4B-A13E-0D8B7930F7FC}" presName="Name0" presStyleCnt="0">
        <dgm:presLayoutVars>
          <dgm:chMax val="7"/>
          <dgm:resizeHandles val="exact"/>
        </dgm:presLayoutVars>
      </dgm:prSet>
      <dgm:spPr/>
    </dgm:pt>
    <dgm:pt modelId="{7F5AEBEF-0A92-4E41-9C86-4D44674A7A1F}" type="pres">
      <dgm:prSet presAssocID="{0AF0633A-6537-5E4B-A13E-0D8B7930F7FC}" presName="comp1" presStyleCnt="0"/>
      <dgm:spPr/>
    </dgm:pt>
    <dgm:pt modelId="{FDB2AF91-F425-FD48-809E-46C32710E01A}" type="pres">
      <dgm:prSet presAssocID="{0AF0633A-6537-5E4B-A13E-0D8B7930F7FC}" presName="circle1" presStyleLbl="node1" presStyleIdx="0" presStyleCnt="3"/>
      <dgm:spPr/>
    </dgm:pt>
    <dgm:pt modelId="{FE204F1F-EB48-424E-B5A5-4FA7B7C61877}" type="pres">
      <dgm:prSet presAssocID="{0AF0633A-6537-5E4B-A13E-0D8B7930F7FC}" presName="c1text" presStyleLbl="node1" presStyleIdx="0" presStyleCnt="3">
        <dgm:presLayoutVars>
          <dgm:bulletEnabled val="1"/>
        </dgm:presLayoutVars>
      </dgm:prSet>
      <dgm:spPr/>
    </dgm:pt>
    <dgm:pt modelId="{3EBEE92A-14D6-9140-ACBB-F596DC947A91}" type="pres">
      <dgm:prSet presAssocID="{0AF0633A-6537-5E4B-A13E-0D8B7930F7FC}" presName="comp2" presStyleCnt="0"/>
      <dgm:spPr/>
    </dgm:pt>
    <dgm:pt modelId="{F41646F4-8A9E-D740-B96A-0087F7659ACD}" type="pres">
      <dgm:prSet presAssocID="{0AF0633A-6537-5E4B-A13E-0D8B7930F7FC}" presName="circle2" presStyleLbl="node1" presStyleIdx="1" presStyleCnt="3"/>
      <dgm:spPr/>
    </dgm:pt>
    <dgm:pt modelId="{95BB05B9-A9FB-354E-8101-F712D54E9FD3}" type="pres">
      <dgm:prSet presAssocID="{0AF0633A-6537-5E4B-A13E-0D8B7930F7FC}" presName="c2text" presStyleLbl="node1" presStyleIdx="1" presStyleCnt="3">
        <dgm:presLayoutVars>
          <dgm:bulletEnabled val="1"/>
        </dgm:presLayoutVars>
      </dgm:prSet>
      <dgm:spPr/>
    </dgm:pt>
    <dgm:pt modelId="{8069FCA6-DA9B-B349-8FCB-95DF13FB8BC3}" type="pres">
      <dgm:prSet presAssocID="{0AF0633A-6537-5E4B-A13E-0D8B7930F7FC}" presName="comp3" presStyleCnt="0"/>
      <dgm:spPr/>
    </dgm:pt>
    <dgm:pt modelId="{A1394429-037D-7647-A566-00DDBE8378D3}" type="pres">
      <dgm:prSet presAssocID="{0AF0633A-6537-5E4B-A13E-0D8B7930F7FC}" presName="circle3" presStyleLbl="node1" presStyleIdx="2" presStyleCnt="3"/>
      <dgm:spPr/>
    </dgm:pt>
    <dgm:pt modelId="{F1CE0610-5FAA-3945-A037-3C3E5F8A6283}" type="pres">
      <dgm:prSet presAssocID="{0AF0633A-6537-5E4B-A13E-0D8B7930F7FC}" presName="c3text" presStyleLbl="node1" presStyleIdx="2" presStyleCnt="3">
        <dgm:presLayoutVars>
          <dgm:bulletEnabled val="1"/>
        </dgm:presLayoutVars>
      </dgm:prSet>
      <dgm:spPr/>
    </dgm:pt>
  </dgm:ptLst>
  <dgm:cxnLst>
    <dgm:cxn modelId="{6E60230D-DFE7-5843-906B-2A087D2A07B4}" type="presOf" srcId="{6637444C-C2DA-D747-9A03-CDE058FD9913}" destId="{FE204F1F-EB48-424E-B5A5-4FA7B7C61877}" srcOrd="1" destOrd="0" presId="urn:microsoft.com/office/officeart/2005/8/layout/venn2"/>
    <dgm:cxn modelId="{82AB7C48-7035-F843-AD0E-95802FDB7A09}" type="presOf" srcId="{5D3D8690-A42B-CA4D-ADBB-40CD3272217F}" destId="{95BB05B9-A9FB-354E-8101-F712D54E9FD3}" srcOrd="1" destOrd="0" presId="urn:microsoft.com/office/officeart/2005/8/layout/venn2"/>
    <dgm:cxn modelId="{E434994A-4DB8-394A-B836-6C8FBDBCF8C1}" type="presOf" srcId="{0AF0633A-6537-5E4B-A13E-0D8B7930F7FC}" destId="{F12F9DE4-DF02-E14A-9EA7-50868E331BAD}" srcOrd="0" destOrd="0" presId="urn:microsoft.com/office/officeart/2005/8/layout/venn2"/>
    <dgm:cxn modelId="{47522E71-D05C-8B4A-9C64-AF008FD97D86}" srcId="{0AF0633A-6537-5E4B-A13E-0D8B7930F7FC}" destId="{6637444C-C2DA-D747-9A03-CDE058FD9913}" srcOrd="0" destOrd="0" parTransId="{F0C5C72E-8747-6943-93A4-FE4E55A76CD7}" sibTransId="{CD3C2C4F-F4B7-B141-9501-3AA7AC622CEE}"/>
    <dgm:cxn modelId="{4B43AE84-4DF0-DA4F-8324-6BF312BF1087}" type="presOf" srcId="{4C456EDE-AF72-2147-8053-34306EF4C632}" destId="{F1CE0610-5FAA-3945-A037-3C3E5F8A6283}" srcOrd="1" destOrd="0" presId="urn:microsoft.com/office/officeart/2005/8/layout/venn2"/>
    <dgm:cxn modelId="{B7E23BC1-039C-1348-B392-913D2C82CE6E}" type="presOf" srcId="{5D3D8690-A42B-CA4D-ADBB-40CD3272217F}" destId="{F41646F4-8A9E-D740-B96A-0087F7659ACD}" srcOrd="0" destOrd="0" presId="urn:microsoft.com/office/officeart/2005/8/layout/venn2"/>
    <dgm:cxn modelId="{9226A4C5-8C0C-4245-A1DD-3EC4A51349B2}" type="presOf" srcId="{4C456EDE-AF72-2147-8053-34306EF4C632}" destId="{A1394429-037D-7647-A566-00DDBE8378D3}" srcOrd="0" destOrd="0" presId="urn:microsoft.com/office/officeart/2005/8/layout/venn2"/>
    <dgm:cxn modelId="{0A26A8CA-4D1A-E14D-991F-76EBF8FAD966}" srcId="{0AF0633A-6537-5E4B-A13E-0D8B7930F7FC}" destId="{5D3D8690-A42B-CA4D-ADBB-40CD3272217F}" srcOrd="1" destOrd="0" parTransId="{1E32A2D7-E5DB-604A-ADAB-EF69FDBCB4A1}" sibTransId="{EE396342-C0E2-CA4D-B3B0-C2B8A5B5D2DE}"/>
    <dgm:cxn modelId="{9D11C5CD-D02D-5149-9BE1-ECAB085EF6E7}" srcId="{0AF0633A-6537-5E4B-A13E-0D8B7930F7FC}" destId="{4C456EDE-AF72-2147-8053-34306EF4C632}" srcOrd="2" destOrd="0" parTransId="{AC427EC9-EBD7-8746-90CD-3F914A41C127}" sibTransId="{F831910F-33B2-014E-9269-CBF3DDA28A58}"/>
    <dgm:cxn modelId="{FBBB73E7-6B12-3A49-9FCF-FCC24FBB5E00}" type="presOf" srcId="{6637444C-C2DA-D747-9A03-CDE058FD9913}" destId="{FDB2AF91-F425-FD48-809E-46C32710E01A}" srcOrd="0" destOrd="0" presId="urn:microsoft.com/office/officeart/2005/8/layout/venn2"/>
    <dgm:cxn modelId="{D40BD6FE-0511-E445-8651-1842539CF474}" type="presParOf" srcId="{F12F9DE4-DF02-E14A-9EA7-50868E331BAD}" destId="{7F5AEBEF-0A92-4E41-9C86-4D44674A7A1F}" srcOrd="0" destOrd="0" presId="urn:microsoft.com/office/officeart/2005/8/layout/venn2"/>
    <dgm:cxn modelId="{B41CB380-33CC-104A-826A-B9763A1D1917}" type="presParOf" srcId="{7F5AEBEF-0A92-4E41-9C86-4D44674A7A1F}" destId="{FDB2AF91-F425-FD48-809E-46C32710E01A}" srcOrd="0" destOrd="0" presId="urn:microsoft.com/office/officeart/2005/8/layout/venn2"/>
    <dgm:cxn modelId="{3639A051-B782-2946-BE9D-D00401348495}" type="presParOf" srcId="{7F5AEBEF-0A92-4E41-9C86-4D44674A7A1F}" destId="{FE204F1F-EB48-424E-B5A5-4FA7B7C61877}" srcOrd="1" destOrd="0" presId="urn:microsoft.com/office/officeart/2005/8/layout/venn2"/>
    <dgm:cxn modelId="{FD9D373E-DD9E-9049-A1F9-B349FFD1B1D5}" type="presParOf" srcId="{F12F9DE4-DF02-E14A-9EA7-50868E331BAD}" destId="{3EBEE92A-14D6-9140-ACBB-F596DC947A91}" srcOrd="1" destOrd="0" presId="urn:microsoft.com/office/officeart/2005/8/layout/venn2"/>
    <dgm:cxn modelId="{5FE8E659-CFEE-C545-9DE4-6BCB5455708E}" type="presParOf" srcId="{3EBEE92A-14D6-9140-ACBB-F596DC947A91}" destId="{F41646F4-8A9E-D740-B96A-0087F7659ACD}" srcOrd="0" destOrd="0" presId="urn:microsoft.com/office/officeart/2005/8/layout/venn2"/>
    <dgm:cxn modelId="{E9B95369-FCA0-0D40-9FDA-551223A47450}" type="presParOf" srcId="{3EBEE92A-14D6-9140-ACBB-F596DC947A91}" destId="{95BB05B9-A9FB-354E-8101-F712D54E9FD3}" srcOrd="1" destOrd="0" presId="urn:microsoft.com/office/officeart/2005/8/layout/venn2"/>
    <dgm:cxn modelId="{2B41772E-87C6-AB40-8C65-BFF65F248BBE}" type="presParOf" srcId="{F12F9DE4-DF02-E14A-9EA7-50868E331BAD}" destId="{8069FCA6-DA9B-B349-8FCB-95DF13FB8BC3}" srcOrd="2" destOrd="0" presId="urn:microsoft.com/office/officeart/2005/8/layout/venn2"/>
    <dgm:cxn modelId="{4F1E027F-BBC9-D245-A283-F9BFD5499B34}" type="presParOf" srcId="{8069FCA6-DA9B-B349-8FCB-95DF13FB8BC3}" destId="{A1394429-037D-7647-A566-00DDBE8378D3}" srcOrd="0" destOrd="0" presId="urn:microsoft.com/office/officeart/2005/8/layout/venn2"/>
    <dgm:cxn modelId="{71EA9D72-097A-6546-95C9-AD11FE6BF0AB}" type="presParOf" srcId="{8069FCA6-DA9B-B349-8FCB-95DF13FB8BC3}" destId="{F1CE0610-5FAA-3945-A037-3C3E5F8A628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2AF91-F425-FD48-809E-46C32710E01A}">
      <dsp:nvSpPr>
        <dsp:cNvPr id="0" name=""/>
        <dsp:cNvSpPr/>
      </dsp:nvSpPr>
      <dsp:spPr>
        <a:xfrm>
          <a:off x="329308" y="0"/>
          <a:ext cx="4530760" cy="453076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ln/>
            </a:rPr>
            <a:t>Artificial Intelligence</a:t>
          </a:r>
        </a:p>
      </dsp:txBody>
      <dsp:txXfrm>
        <a:off x="1802938" y="226538"/>
        <a:ext cx="1583500" cy="679613"/>
      </dsp:txXfrm>
    </dsp:sp>
    <dsp:sp modelId="{F41646F4-8A9E-D740-B96A-0087F7659ACD}">
      <dsp:nvSpPr>
        <dsp:cNvPr id="0" name=""/>
        <dsp:cNvSpPr/>
      </dsp:nvSpPr>
      <dsp:spPr>
        <a:xfrm>
          <a:off x="895653" y="1132689"/>
          <a:ext cx="3398070" cy="3398070"/>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ln/>
            </a:rPr>
            <a:t>Machine Learning</a:t>
          </a:r>
        </a:p>
      </dsp:txBody>
      <dsp:txXfrm>
        <a:off x="1802938" y="1345069"/>
        <a:ext cx="1583500" cy="637138"/>
      </dsp:txXfrm>
    </dsp:sp>
    <dsp:sp modelId="{A1394429-037D-7647-A566-00DDBE8378D3}">
      <dsp:nvSpPr>
        <dsp:cNvPr id="0" name=""/>
        <dsp:cNvSpPr/>
      </dsp:nvSpPr>
      <dsp:spPr>
        <a:xfrm>
          <a:off x="1461998" y="2265380"/>
          <a:ext cx="2265380" cy="2265380"/>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ln/>
            </a:rPr>
            <a:t>Deep Learning</a:t>
          </a:r>
        </a:p>
      </dsp:txBody>
      <dsp:txXfrm>
        <a:off x="1793755" y="2831724"/>
        <a:ext cx="1601865" cy="113269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99399-96AB-0846-9611-46FEEB666F1B}" type="datetimeFigureOut">
              <a:rPr lang="en-US" smtClean="0"/>
              <a:t>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832CF-12D0-9048-9251-D79C707B6425}" type="slidenum">
              <a:rPr lang="en-US" smtClean="0"/>
              <a:t>‹#›</a:t>
            </a:fld>
            <a:endParaRPr lang="en-US"/>
          </a:p>
        </p:txBody>
      </p:sp>
    </p:spTree>
    <p:extLst>
      <p:ext uri="{BB962C8B-B14F-4D97-AF65-F5344CB8AC3E}">
        <p14:creationId xmlns:p14="http://schemas.microsoft.com/office/powerpoint/2010/main" val="35671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a:t>
            </a:fld>
            <a:endParaRPr lang="en-US"/>
          </a:p>
        </p:txBody>
      </p:sp>
    </p:spTree>
    <p:extLst>
      <p:ext uri="{BB962C8B-B14F-4D97-AF65-F5344CB8AC3E}">
        <p14:creationId xmlns:p14="http://schemas.microsoft.com/office/powerpoint/2010/main" val="279305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10</a:t>
            </a:fld>
            <a:endParaRPr lang="en-US"/>
          </a:p>
        </p:txBody>
      </p:sp>
    </p:spTree>
    <p:extLst>
      <p:ext uri="{BB962C8B-B14F-4D97-AF65-F5344CB8AC3E}">
        <p14:creationId xmlns:p14="http://schemas.microsoft.com/office/powerpoint/2010/main" val="108817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11</a:t>
            </a:fld>
            <a:endParaRPr lang="en-US"/>
          </a:p>
        </p:txBody>
      </p:sp>
    </p:spTree>
    <p:extLst>
      <p:ext uri="{BB962C8B-B14F-4D97-AF65-F5344CB8AC3E}">
        <p14:creationId xmlns:p14="http://schemas.microsoft.com/office/powerpoint/2010/main" val="2585535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12</a:t>
            </a:fld>
            <a:endParaRPr lang="en-US"/>
          </a:p>
        </p:txBody>
      </p:sp>
    </p:spTree>
    <p:extLst>
      <p:ext uri="{BB962C8B-B14F-4D97-AF65-F5344CB8AC3E}">
        <p14:creationId xmlns:p14="http://schemas.microsoft.com/office/powerpoint/2010/main" val="173283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13</a:t>
            </a:fld>
            <a:endParaRPr lang="en-US"/>
          </a:p>
        </p:txBody>
      </p:sp>
    </p:spTree>
    <p:extLst>
      <p:ext uri="{BB962C8B-B14F-4D97-AF65-F5344CB8AC3E}">
        <p14:creationId xmlns:p14="http://schemas.microsoft.com/office/powerpoint/2010/main" val="193588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EHRs have the potential to deliver insights and efficiencies, according to physicians and data scientists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in the form of machine learning—which allows computers to identify patterns in data and draw conclusions on their own—might be able to help overcome the obstacles encountered with EHRs and unlock their potential for making predictions and improving patient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Yet despite the considerable drawbacks of existing EHR systems, most physicians agree that electronic records are a vast improvement over paper charts.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16</a:t>
            </a:fld>
            <a:endParaRPr lang="en-US"/>
          </a:p>
        </p:txBody>
      </p:sp>
    </p:spTree>
    <p:extLst>
      <p:ext uri="{BB962C8B-B14F-4D97-AF65-F5344CB8AC3E}">
        <p14:creationId xmlns:p14="http://schemas.microsoft.com/office/powerpoint/2010/main" val="47140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the advancement of 5G and the internet of things (IoT) there will be further developments in interventions, such as the possibility for remote or robot-led surgeries.</a:t>
            </a:r>
          </a:p>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17</a:t>
            </a:fld>
            <a:endParaRPr lang="en-US"/>
          </a:p>
        </p:txBody>
      </p:sp>
    </p:spTree>
    <p:extLst>
      <p:ext uri="{BB962C8B-B14F-4D97-AF65-F5344CB8AC3E}">
        <p14:creationId xmlns:p14="http://schemas.microsoft.com/office/powerpoint/2010/main" val="249888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the advancement of 5G and the internet of things (IoT) there will be further developments in interventions, such as the possibility for remote or robot-led surgeries.</a:t>
            </a:r>
          </a:p>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2</a:t>
            </a:fld>
            <a:endParaRPr lang="en-US"/>
          </a:p>
        </p:txBody>
      </p:sp>
    </p:spTree>
    <p:extLst>
      <p:ext uri="{BB962C8B-B14F-4D97-AF65-F5344CB8AC3E}">
        <p14:creationId xmlns:p14="http://schemas.microsoft.com/office/powerpoint/2010/main" val="409257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the advancement of 5G and the internet of things (IoT) there will be further developments in interventions, such as the possibility for remote or robot-led surgeries.</a:t>
            </a:r>
          </a:p>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3</a:t>
            </a:fld>
            <a:endParaRPr lang="en-US"/>
          </a:p>
        </p:txBody>
      </p:sp>
    </p:spTree>
    <p:extLst>
      <p:ext uri="{BB962C8B-B14F-4D97-AF65-F5344CB8AC3E}">
        <p14:creationId xmlns:p14="http://schemas.microsoft.com/office/powerpoint/2010/main" val="11068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4</a:t>
            </a:fld>
            <a:endParaRPr lang="en-US"/>
          </a:p>
        </p:txBody>
      </p:sp>
    </p:spTree>
    <p:extLst>
      <p:ext uri="{BB962C8B-B14F-4D97-AF65-F5344CB8AC3E}">
        <p14:creationId xmlns:p14="http://schemas.microsoft.com/office/powerpoint/2010/main" val="93252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5</a:t>
            </a:fld>
            <a:endParaRPr lang="en-US"/>
          </a:p>
        </p:txBody>
      </p:sp>
    </p:spTree>
    <p:extLst>
      <p:ext uri="{BB962C8B-B14F-4D97-AF65-F5344CB8AC3E}">
        <p14:creationId xmlns:p14="http://schemas.microsoft.com/office/powerpoint/2010/main" val="24100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6</a:t>
            </a:fld>
            <a:endParaRPr lang="en-US"/>
          </a:p>
        </p:txBody>
      </p:sp>
    </p:spTree>
    <p:extLst>
      <p:ext uri="{BB962C8B-B14F-4D97-AF65-F5344CB8AC3E}">
        <p14:creationId xmlns:p14="http://schemas.microsoft.com/office/powerpoint/2010/main" val="372992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7</a:t>
            </a:fld>
            <a:endParaRPr lang="en-US"/>
          </a:p>
        </p:txBody>
      </p:sp>
    </p:spTree>
    <p:extLst>
      <p:ext uri="{BB962C8B-B14F-4D97-AF65-F5344CB8AC3E}">
        <p14:creationId xmlns:p14="http://schemas.microsoft.com/office/powerpoint/2010/main" val="122448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8</a:t>
            </a:fld>
            <a:endParaRPr lang="en-US"/>
          </a:p>
        </p:txBody>
      </p:sp>
    </p:spTree>
    <p:extLst>
      <p:ext uri="{BB962C8B-B14F-4D97-AF65-F5344CB8AC3E}">
        <p14:creationId xmlns:p14="http://schemas.microsoft.com/office/powerpoint/2010/main" val="63354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D5D06-212E-7540-A901-9C90C5D7426E}" type="slidenum">
              <a:rPr lang="en-US" smtClean="0"/>
              <a:t>9</a:t>
            </a:fld>
            <a:endParaRPr lang="en-US"/>
          </a:p>
        </p:txBody>
      </p:sp>
    </p:spTree>
    <p:extLst>
      <p:ext uri="{BB962C8B-B14F-4D97-AF65-F5344CB8AC3E}">
        <p14:creationId xmlns:p14="http://schemas.microsoft.com/office/powerpoint/2010/main" val="131572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721154-4B27-CC4C-8230-104AC61A23E9}"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930965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38E582-3E27-EA45-832E-E9710C112B2A}"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281287691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35C80-7FD6-854D-94DC-A6B55CFCFCD0}"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40535211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0CDCF-C10C-E542-9674-8CB9DEAF335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FBD901-CBCE-47E4-9C3A-3E32A4BE2FA1}"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7140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77AE4C-7E22-CF42-BCBD-C665E60906B0}"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CA4CF93-B4D7-4A65-B1BC-8587604828CE}"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9" name="Text Placeholder 8"/>
          <p:cNvSpPr>
            <a:spLocks noGrp="1"/>
          </p:cNvSpPr>
          <p:nvPr>
            <p:ph type="body" sz="quarter" idx="13"/>
          </p:nvPr>
        </p:nvSpPr>
        <p:spPr>
          <a:xfrm>
            <a:off x="460500" y="1447800"/>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895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54E8C-07EE-494D-BF1C-9FA12FB330BA}" type="datetime1">
              <a:rPr lang="en-US" smtClean="0">
                <a:solidFill>
                  <a:prstClr val="black">
                    <a:tint val="75000"/>
                  </a:prstClr>
                </a:solidFill>
                <a:latin typeface="Calibri"/>
              </a:rPr>
              <a:t>1/20/24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2748AE-55AE-4D61-B40F-5B8687506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527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07296FE-0F37-CB4A-B522-1EE863C61104}" type="datetime1">
              <a:rPr lang="en-US" smtClean="0">
                <a:solidFill>
                  <a:prstClr val="black">
                    <a:tint val="75000"/>
                  </a:prstClr>
                </a:solidFill>
                <a:latin typeface="Calibri"/>
              </a:rPr>
              <a:t>1/20/24</a:t>
            </a:fld>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latin typeface="Lucida Grande" charset="0"/>
            </a:endParaRPr>
          </a:p>
        </p:txBody>
      </p:sp>
      <p:sp>
        <p:nvSpPr>
          <p:cNvPr id="5" name="Rectangle 6"/>
          <p:cNvSpPr>
            <a:spLocks noGrp="1" noChangeArrowheads="1"/>
          </p:cNvSpPr>
          <p:nvPr>
            <p:ph type="sldNum" sz="quarter" idx="12"/>
          </p:nvPr>
        </p:nvSpPr>
        <p:spPr>
          <a:ln/>
        </p:spPr>
        <p:txBody>
          <a:bodyPr/>
          <a:lstStyle>
            <a:lvl1pPr>
              <a:defRPr/>
            </a:lvl1pPr>
          </a:lstStyle>
          <a:p>
            <a:fld id="{03DA0FE9-AA7A-E745-9331-7CDFD237C0A2}"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029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8701" y="1857375"/>
            <a:ext cx="10325098" cy="2157413"/>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028701" y="4289522"/>
            <a:ext cx="5114924" cy="158264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318172" y="6356350"/>
            <a:ext cx="783772" cy="365125"/>
          </a:xfrm>
        </p:spPr>
        <p:txBody>
          <a:bodyPr/>
          <a:lstStyle/>
          <a:p>
            <a:fld id="{8C2D7FDA-03C2-FE49-8985-D45EF7176265}" type="datetime1">
              <a:rPr lang="en-US" smtClean="0"/>
              <a:t>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70028" y="6356350"/>
            <a:ext cx="783771" cy="365125"/>
          </a:xfrm>
        </p:spPr>
        <p:txBody>
          <a:bodyPr/>
          <a:lstStyle/>
          <a:p>
            <a:fld id="{2024AA8B-F1EC-D547-99EC-1807C0CD66CE}" type="slidenum">
              <a:rPr lang="en-US" smtClean="0"/>
              <a:t>‹#›</a:t>
            </a:fld>
            <a:endParaRPr lang="en-US"/>
          </a:p>
        </p:txBody>
      </p:sp>
      <p:sp>
        <p:nvSpPr>
          <p:cNvPr id="12" name="TextBox 11"/>
          <p:cNvSpPr txBox="1"/>
          <p:nvPr userDrawn="1"/>
        </p:nvSpPr>
        <p:spPr>
          <a:xfrm>
            <a:off x="6962774" y="4246658"/>
            <a:ext cx="1828578" cy="338554"/>
          </a:xfrm>
          <a:prstGeom prst="rect">
            <a:avLst/>
          </a:prstGeom>
          <a:noFill/>
        </p:spPr>
        <p:txBody>
          <a:bodyPr wrap="none" rtlCol="0">
            <a:spAutoFit/>
          </a:bodyPr>
          <a:lstStyle/>
          <a:p>
            <a:pPr algn="l"/>
            <a:r>
              <a:rPr lang="en-US" sz="1600" b="1" i="0" cap="all" dirty="0">
                <a:latin typeface="Arial" charset="0"/>
              </a:rPr>
              <a:t>Presented</a:t>
            </a:r>
            <a:r>
              <a:rPr lang="en-US" sz="1600" b="1" i="0" cap="all" baseline="0" dirty="0">
                <a:latin typeface="Arial" charset="0"/>
              </a:rPr>
              <a:t> by:</a:t>
            </a:r>
            <a:endParaRPr lang="en-US" sz="1600" b="1" i="0" cap="all" dirty="0">
              <a:latin typeface="Arial" charset="0"/>
            </a:endParaRPr>
          </a:p>
        </p:txBody>
      </p:sp>
      <p:cxnSp>
        <p:nvCxnSpPr>
          <p:cNvPr id="14" name="Straight Connector 13"/>
          <p:cNvCxnSpPr/>
          <p:nvPr userDrawn="1"/>
        </p:nvCxnSpPr>
        <p:spPr>
          <a:xfrm>
            <a:off x="6672263" y="4289522"/>
            <a:ext cx="0" cy="15826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3"/>
          <p:cNvSpPr>
            <a:spLocks noGrp="1"/>
          </p:cNvSpPr>
          <p:nvPr>
            <p:ph type="body" sz="half" idx="2"/>
          </p:nvPr>
        </p:nvSpPr>
        <p:spPr>
          <a:xfrm>
            <a:off x="6962774" y="4585212"/>
            <a:ext cx="4391025" cy="12869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7913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44E9554-FE04-1743-AAA8-419BF8EBF5C7}" type="datetime1">
              <a:rPr lang="en-US" smtClean="0"/>
              <a:t>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4AA8B-F1EC-D547-99EC-1807C0CD66CE}" type="slidenum">
              <a:rPr lang="en-US" smtClean="0"/>
              <a:t>‹#›</a:t>
            </a:fld>
            <a:endParaRPr lang="en-US"/>
          </a:p>
        </p:txBody>
      </p:sp>
      <p:sp>
        <p:nvSpPr>
          <p:cNvPr id="6" name="Title 1"/>
          <p:cNvSpPr>
            <a:spLocks noGrp="1"/>
          </p:cNvSpPr>
          <p:nvPr>
            <p:ph type="ctrTitle"/>
          </p:nvPr>
        </p:nvSpPr>
        <p:spPr>
          <a:xfrm>
            <a:off x="1028701" y="1857375"/>
            <a:ext cx="10325098" cy="2157413"/>
          </a:xfrm>
        </p:spPr>
        <p:txBody>
          <a:bodyPr anchor="b"/>
          <a:lstStyle>
            <a:lvl1pPr algn="ctr">
              <a:defRPr sz="6000"/>
            </a:lvl1pPr>
          </a:lstStyle>
          <a:p>
            <a:r>
              <a:rPr lang="en-US"/>
              <a:t>Click to edit Master title style</a:t>
            </a:r>
            <a:endParaRPr lang="en-US" dirty="0"/>
          </a:p>
        </p:txBody>
      </p:sp>
      <p:sp>
        <p:nvSpPr>
          <p:cNvPr id="7" name="Subtitle 2"/>
          <p:cNvSpPr>
            <a:spLocks noGrp="1"/>
          </p:cNvSpPr>
          <p:nvPr>
            <p:ph type="subTitle" idx="1"/>
          </p:nvPr>
        </p:nvSpPr>
        <p:spPr>
          <a:xfrm>
            <a:off x="1028701" y="4289522"/>
            <a:ext cx="10325098" cy="1582641"/>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2381571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113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A176-A58F-1927-7CE2-ECF8E7E0B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C02B0-4E7E-109F-D95A-E069AB54D2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4ADEB0-4506-936E-7E3E-11B2A31961E5}"/>
              </a:ext>
            </a:extLst>
          </p:cNvPr>
          <p:cNvSpPr>
            <a:spLocks noGrp="1"/>
          </p:cNvSpPr>
          <p:nvPr>
            <p:ph type="dt" sz="half" idx="10"/>
          </p:nvPr>
        </p:nvSpPr>
        <p:spPr/>
        <p:txBody>
          <a:bodyPr/>
          <a:lstStyle/>
          <a:p>
            <a:fld id="{5D721154-4B27-CC4C-8230-104AC61A23E9}"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BE4735C-7E06-1994-8CED-E0397DC12A45}"/>
              </a:ext>
            </a:extLst>
          </p:cNvPr>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9658313-6062-4816-54F6-0DD41F14BEB2}"/>
              </a:ext>
            </a:extLst>
          </p:cNvPr>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6965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
        <p:nvSpPr>
          <p:cNvPr id="5" name="Slide Number Placeholder 5"/>
          <p:cNvSpPr>
            <a:spLocks noGrp="1"/>
          </p:cNvSpPr>
          <p:nvPr>
            <p:ph type="sldNum" sz="quarter" idx="12"/>
          </p:nvPr>
        </p:nvSpPr>
        <p:spPr>
          <a:xfrm>
            <a:off x="9347200" y="6494526"/>
            <a:ext cx="2844800" cy="365125"/>
          </a:xfrm>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833604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611C6-41C2-ADB9-3E42-2FF762982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08421-54BE-41DC-1784-8F432262E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B1CAF-F772-3ECB-4136-349D07DA0265}"/>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CF64C2E0-8D08-3A6A-2F65-105B99161CA5}"/>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ACFE8BE-14BB-8522-305E-C080EAA807C4}"/>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07465787"/>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280B-B9E0-015F-83B6-A7EBE55B7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04C7D-7528-2838-593E-3FD5E571E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86FDF0-28A8-C774-4675-07A92B11E5B5}"/>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3932E57-5E87-1F97-73BE-10FBFF44C062}"/>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547F004-210C-4242-3CE4-42FECF65040B}"/>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23572141"/>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887E-B3D3-C506-ABBC-E0B8135A3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CF12-AF80-3B0E-92B4-0A7F039CC2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DC93C3-2E95-D525-4CA5-0704DE604F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F88A69-2FB0-4EAA-AB80-C700E5BB9CB3}"/>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51A60C7D-C352-767A-1F73-398FDAC01BCE}"/>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818030E5-DC4A-A2F5-2707-B214558D685C}"/>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10258393"/>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AF4C-246B-E5A9-4105-3D680C82AC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030E4E-81E1-995C-986F-57106EE3C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3A7A7-B903-DA27-4C5B-2D2FAA5E0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62963-7F9B-7069-56FA-08748D756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93ABD-B80B-7AD6-1377-F6BC3716D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10E0CE-D513-3267-3132-165866B9B7BF}"/>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8" name="Footer Placeholder 7">
            <a:extLst>
              <a:ext uri="{FF2B5EF4-FFF2-40B4-BE49-F238E27FC236}">
                <a16:creationId xmlns:a16="http://schemas.microsoft.com/office/drawing/2014/main" id="{ADEA438D-E12F-B1EC-D915-3EDA39241877}"/>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id="{EFA54ECA-58CD-71EB-ADD4-5FAED203AD74}"/>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034339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321A-234F-2118-15A5-1145685C50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C0456-0DF9-5A53-F3D0-18077CFC3CDE}"/>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4" name="Footer Placeholder 3">
            <a:extLst>
              <a:ext uri="{FF2B5EF4-FFF2-40B4-BE49-F238E27FC236}">
                <a16:creationId xmlns:a16="http://schemas.microsoft.com/office/drawing/2014/main" id="{E4AC57CD-0D81-188F-D8FF-56BDA0CC7FCF}"/>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id="{99F1DAE2-9F7A-4F75-3213-FED17F3FA931}"/>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35346422"/>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8F84D-F105-CE5E-358B-149D97DC53BB}"/>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3" name="Footer Placeholder 2">
            <a:extLst>
              <a:ext uri="{FF2B5EF4-FFF2-40B4-BE49-F238E27FC236}">
                <a16:creationId xmlns:a16="http://schemas.microsoft.com/office/drawing/2014/main" id="{BCA120C7-4043-58CF-7A45-5B06B6BC5E24}"/>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9B08DAA5-D455-B6BD-20DB-67C807ACCA6C}"/>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9835278"/>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F2AD-5739-7F0B-D1A1-749EFDB5D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276E-2053-E982-B823-6C8B5C4AE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F6D11D-191D-E064-244B-BDE9032FD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4ECAF-0DE6-BE2B-0840-B73DBE768522}"/>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892573CF-F9BA-5682-E071-601F6C55247B}"/>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F736B7DB-29E2-2CB1-F785-64B120A03E6F}"/>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8203568"/>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D374-A922-2DF2-993A-3AA1A579B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069136-791C-1B00-2237-A0ED98586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4C3F30-760E-6990-7037-54CD16F7C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59E4C-B5E5-ECB5-0DDA-79A7362CBA7E}"/>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a:extLst>
              <a:ext uri="{FF2B5EF4-FFF2-40B4-BE49-F238E27FC236}">
                <a16:creationId xmlns:a16="http://schemas.microsoft.com/office/drawing/2014/main" id="{136CED3E-33A6-CB23-8DC5-0DEB4A527787}"/>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id="{D2B29A3B-16F1-2EFE-776F-5D0E5FCFCEFD}"/>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6317716"/>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8877-8355-3B2F-3C81-294404A604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AFD23-8469-DFB2-3646-07D14DA6D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A38DE-3642-F44A-223B-D45ED99C1A9F}"/>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979DCE7-823B-3161-AAB7-C8D67D00AF32}"/>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AA6CCC7-D46C-A88B-9469-165AF47F387A}"/>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71220518"/>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2560B-1DE2-86AC-FA99-8F5D1FE653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22FDE-3F17-ED06-293E-2B30024D1F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7600D-2B48-FDB5-E82F-68EDA1C2F93B}"/>
              </a:ext>
            </a:extLst>
          </p:cNvPr>
          <p:cNvSpPr>
            <a:spLocks noGrp="1"/>
          </p:cNvSpPr>
          <p:nvPr>
            <p:ph type="dt" sz="half" idx="10"/>
          </p:nvPr>
        </p:nvSpPr>
        <p:spPr/>
        <p:txBody>
          <a:body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F99D53A-1EE3-767F-AF8C-243369DF8B02}"/>
              </a:ext>
            </a:extLst>
          </p:cNvPr>
          <p:cNvSpPr>
            <a:spLocks noGrp="1"/>
          </p:cNvSpPr>
          <p:nvPr>
            <p:ph type="ftr" sz="quarter" idx="11"/>
          </p:nvPr>
        </p:nvSpPr>
        <p:spPr/>
        <p:txBody>
          <a:bodyPr/>
          <a:lstStyle/>
          <a:p>
            <a:pPr defTabSz="457200"/>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B705617-BDD6-01F1-E655-16580BFC541E}"/>
              </a:ext>
            </a:extLst>
          </p:cNvPr>
          <p:cNvSpPr>
            <a:spLocks noGrp="1"/>
          </p:cNvSpPr>
          <p:nvPr>
            <p:ph type="sldNum" sz="quarter" idx="12"/>
          </p:nvPr>
        </p:nvSpPr>
        <p:spPr/>
        <p:txBody>
          <a:body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8597361"/>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D495DC-D5B7-D448-8FDE-313093618E1B}"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7300009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18E168-088B-684F-AA0D-9D9E2338F48D}"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10157854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CC1338-5936-3840-B2D5-E1F7C9028255}"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0"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36832576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357316-232A-FB4F-87E2-4B114F547315}"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6"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19147203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5070-B509-D946-8AE7-28271F325D53}"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3180227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28EA36-95F9-5B4F-AB7D-1C1FEDA98B5B}"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7342846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A049A1-5CE9-924C-BC6D-C82E2F47C7BD}"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44FB9E-ADD3-AE4B-9AE7-A6BC6B6867F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Text Placeholder 7"/>
          <p:cNvSpPr>
            <a:spLocks noGrp="1"/>
          </p:cNvSpPr>
          <p:nvPr>
            <p:ph type="body" sz="quarter" idx="13"/>
          </p:nvPr>
        </p:nvSpPr>
        <p:spPr>
          <a:xfrm>
            <a:off x="1" y="6492876"/>
            <a:ext cx="7338484" cy="365125"/>
          </a:xfrm>
        </p:spPr>
        <p:txBody>
          <a:bodyPr anchor="b">
            <a:noAutofit/>
          </a:bodyPr>
          <a:lstStyle>
            <a:lvl1pPr>
              <a:buNone/>
              <a:defRPr sz="1600"/>
            </a:lvl1pPr>
            <a:lvl2pPr>
              <a:buNone/>
              <a:defRPr sz="1600"/>
            </a:lvl2pPr>
            <a:lvl3pPr>
              <a:buNone/>
              <a:defRPr sz="1600"/>
            </a:lvl3pPr>
            <a:lvl4pPr>
              <a:buNone/>
              <a:defRPr sz="1600"/>
            </a:lvl4pPr>
            <a:lvl5pPr>
              <a:buNone/>
              <a:defRPr sz="1600"/>
            </a:lvl5pPr>
          </a:lstStyle>
          <a:p>
            <a:pPr lvl="0"/>
            <a:r>
              <a:rPr lang="en-US"/>
              <a:t>Click to edit Master text styles</a:t>
            </a:r>
          </a:p>
        </p:txBody>
      </p:sp>
    </p:spTree>
    <p:extLst>
      <p:ext uri="{BB962C8B-B14F-4D97-AF65-F5344CB8AC3E}">
        <p14:creationId xmlns:p14="http://schemas.microsoft.com/office/powerpoint/2010/main" val="39710166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1999" cy="1185333"/>
          </a:xfrm>
          <a:prstGeom prst="rect">
            <a:avLst/>
          </a:prstGeom>
          <a:gradFill flip="none" rotWithShape="1">
            <a:gsLst>
              <a:gs pos="0">
                <a:srgbClr val="800000">
                  <a:alpha val="50000"/>
                </a:srgbClr>
              </a:gs>
              <a:gs pos="51000">
                <a:srgbClr val="FF6600">
                  <a:alpha val="50000"/>
                </a:srgbClr>
              </a:gs>
              <a:gs pos="100000">
                <a:schemeClr val="bg1">
                  <a:alpha val="70000"/>
                </a:schemeClr>
              </a:gs>
            </a:gsLst>
            <a:lin ang="5400000" scaled="0"/>
            <a:tileRect/>
          </a:gra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9347200" y="649452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pic>
        <p:nvPicPr>
          <p:cNvPr id="7" name="Picture 6"/>
          <p:cNvPicPr>
            <a:picLocks noChangeAspect="1"/>
          </p:cNvPicPr>
          <p:nvPr/>
        </p:nvPicPr>
        <p:blipFill>
          <a:blip r:embed="rId20"/>
          <a:stretch>
            <a:fillRect/>
          </a:stretch>
        </p:blipFill>
        <p:spPr>
          <a:xfrm>
            <a:off x="9551430" y="6312763"/>
            <a:ext cx="2143855" cy="363524"/>
          </a:xfrm>
          <a:prstGeom prst="rect">
            <a:avLst/>
          </a:prstGeom>
        </p:spPr>
      </p:pic>
      <p:sp>
        <p:nvSpPr>
          <p:cNvPr id="8" name="Line 14"/>
          <p:cNvSpPr>
            <a:spLocks noChangeShapeType="1"/>
          </p:cNvSpPr>
          <p:nvPr/>
        </p:nvSpPr>
        <p:spPr bwMode="auto">
          <a:xfrm>
            <a:off x="1" y="6494525"/>
            <a:ext cx="9438544" cy="0"/>
          </a:xfrm>
          <a:prstGeom prst="line">
            <a:avLst/>
          </a:prstGeom>
          <a:noFill/>
          <a:ln w="63500">
            <a:solidFill>
              <a:srgbClr val="800000"/>
            </a:solidFill>
            <a:round/>
            <a:headEnd/>
            <a:tailEnd/>
          </a:ln>
          <a:effectLst/>
        </p:spPr>
        <p:txBody>
          <a:bodyPr>
            <a:prstTxWarp prst="textNoShape">
              <a:avLst/>
            </a:prstTxWarp>
          </a:bodyPr>
          <a:lstStyle/>
          <a:p>
            <a:pPr defTabSz="457200"/>
            <a:endParaRPr lang="en-US" dirty="0">
              <a:solidFill>
                <a:prstClr val="black"/>
              </a:solidFill>
              <a:latin typeface="Calibri"/>
            </a:endParaRPr>
          </a:p>
        </p:txBody>
      </p:sp>
      <p:sp>
        <p:nvSpPr>
          <p:cNvPr id="9" name="Line 15"/>
          <p:cNvSpPr>
            <a:spLocks noChangeShapeType="1"/>
          </p:cNvSpPr>
          <p:nvPr/>
        </p:nvSpPr>
        <p:spPr bwMode="auto">
          <a:xfrm>
            <a:off x="1" y="6570725"/>
            <a:ext cx="9176113" cy="0"/>
          </a:xfrm>
          <a:prstGeom prst="line">
            <a:avLst/>
          </a:prstGeom>
          <a:noFill/>
          <a:ln w="31750">
            <a:solidFill>
              <a:srgbClr val="FF6600"/>
            </a:solidFill>
            <a:round/>
            <a:headEnd/>
            <a:tailEnd/>
          </a:ln>
          <a:effectLst/>
        </p:spPr>
        <p:txBody>
          <a:bodyPr>
            <a:prstTxWarp prst="textNoShape">
              <a:avLst/>
            </a:prstTxWarp>
          </a:bodyPr>
          <a:lstStyle/>
          <a:p>
            <a:pPr defTabSz="457200"/>
            <a:endParaRPr lang="en-US" dirty="0">
              <a:solidFill>
                <a:prstClr val="black"/>
              </a:solidFill>
              <a:latin typeface="Calibri"/>
            </a:endParaRPr>
          </a:p>
        </p:txBody>
      </p:sp>
    </p:spTree>
    <p:extLst>
      <p:ext uri="{BB962C8B-B14F-4D97-AF65-F5344CB8AC3E}">
        <p14:creationId xmlns:p14="http://schemas.microsoft.com/office/powerpoint/2010/main" val="347460185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54" r:id="rId17"/>
    <p:sldLayoutId id="2147483676" r:id="rId18"/>
  </p:sldLayoutIdLst>
  <p:transition/>
  <p:hf hdr="0" ftr="0"/>
  <p:txStyles>
    <p:titleStyle>
      <a:lvl1pPr algn="ctr" defTabSz="457200" rtl="0" eaLnBrk="1" latinLnBrk="0" hangingPunct="1">
        <a:spcBef>
          <a:spcPct val="0"/>
        </a:spcBef>
        <a:buNone/>
        <a:defRPr sz="3600" b="1"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049FE-7073-7389-4D39-3C525CBD2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92B2C-680D-A6FB-8F59-628484D07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691A9-B4F7-86E4-8B90-3066152A3B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493B5DC-7542-1C47-B824-D0E00F9347C4}" type="datetime1">
              <a:rPr lang="en-US" smtClean="0">
                <a:solidFill>
                  <a:prstClr val="black">
                    <a:tint val="75000"/>
                  </a:prstClr>
                </a:solidFill>
                <a:latin typeface="Calibri"/>
              </a:rPr>
              <a:t>1/20/24</a:t>
            </a:fld>
            <a:endParaRPr lang="en-US" dirty="0">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EBA36DED-D179-5A3A-45DB-59F58EDE7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D595309-0A44-9051-17D1-7B5FCCF08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044FB9E-ADD3-AE4B-9AE7-A6BC6B6867F7}"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70618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dx.doi.org/10.1109/TII.2018.2839749" TargetMode="External"/><Relationship Id="rId2" Type="http://schemas.openxmlformats.org/officeDocument/2006/relationships/image" Target="../media/image18.jpg"/><Relationship Id="rId1" Type="http://schemas.openxmlformats.org/officeDocument/2006/relationships/slideLayout" Target="../slideLayouts/slideLayout20.xml"/><Relationship Id="rId5" Type="http://schemas.openxmlformats.org/officeDocument/2006/relationships/image" Target="../media/image19.jpg"/><Relationship Id="rId4" Type="http://schemas.openxmlformats.org/officeDocument/2006/relationships/hyperlink" Target="http://dx.doi.org/10.3390/robotics9030055"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FF74EC-115B-C07A-C46B-EBC6A59C3D77}"/>
              </a:ext>
            </a:extLst>
          </p:cNvPr>
          <p:cNvPicPr>
            <a:picLocks noChangeAspect="1"/>
          </p:cNvPicPr>
          <p:nvPr/>
        </p:nvPicPr>
        <p:blipFill rotWithShape="1">
          <a:blip r:embed="rId3">
            <a:alphaModFix/>
          </a:blip>
          <a:srcRect t="6250"/>
          <a:stretch/>
        </p:blipFill>
        <p:spPr>
          <a:xfrm>
            <a:off x="20" y="10"/>
            <a:ext cx="12191979" cy="6857990"/>
          </a:xfrm>
          <a:prstGeom prst="rect">
            <a:avLst/>
          </a:prstGeom>
        </p:spPr>
      </p:pic>
      <p:sp>
        <p:nvSpPr>
          <p:cNvPr id="2" name="Title 1">
            <a:extLst>
              <a:ext uri="{FF2B5EF4-FFF2-40B4-BE49-F238E27FC236}">
                <a16:creationId xmlns:a16="http://schemas.microsoft.com/office/drawing/2014/main" id="{8758B102-3370-4844-9641-3EF44C5E63C1}"/>
              </a:ext>
            </a:extLst>
          </p:cNvPr>
          <p:cNvSpPr>
            <a:spLocks noGrp="1"/>
          </p:cNvSpPr>
          <p:nvPr>
            <p:ph type="ctrTitle"/>
          </p:nvPr>
        </p:nvSpPr>
        <p:spPr>
          <a:xfrm>
            <a:off x="6931341" y="829400"/>
            <a:ext cx="4966429" cy="1493212"/>
          </a:xfrm>
        </p:spPr>
        <p:txBody>
          <a:bodyPr anchor="t">
            <a:normAutofit fontScale="90000"/>
          </a:bodyPr>
          <a:lstStyle/>
          <a:p>
            <a:pPr algn="r">
              <a:lnSpc>
                <a:spcPct val="150000"/>
              </a:lnSpc>
            </a:pPr>
            <a:r>
              <a:rPr lang="ar-SA" sz="4400" b="1" dirty="0">
                <a:solidFill>
                  <a:schemeClr val="bg1"/>
                </a:solidFill>
              </a:rPr>
              <a:t>ماهية الذكاء الإصطناعي .. نعمة أم نقمة؟ ما له وما عليه</a:t>
            </a:r>
            <a:endParaRPr lang="en-US" b="1" dirty="0">
              <a:solidFill>
                <a:schemeClr val="bg1"/>
              </a:solidFill>
            </a:endParaRPr>
          </a:p>
        </p:txBody>
      </p:sp>
      <p:sp>
        <p:nvSpPr>
          <p:cNvPr id="3" name="Subtitle 2">
            <a:extLst>
              <a:ext uri="{FF2B5EF4-FFF2-40B4-BE49-F238E27FC236}">
                <a16:creationId xmlns:a16="http://schemas.microsoft.com/office/drawing/2014/main" id="{9E834F68-3D5A-BD4D-AEA5-C4A2F79D3DA1}"/>
              </a:ext>
            </a:extLst>
          </p:cNvPr>
          <p:cNvSpPr>
            <a:spLocks noGrp="1"/>
          </p:cNvSpPr>
          <p:nvPr>
            <p:ph type="subTitle" idx="1"/>
          </p:nvPr>
        </p:nvSpPr>
        <p:spPr>
          <a:xfrm>
            <a:off x="7540483" y="5253051"/>
            <a:ext cx="4357287" cy="812923"/>
          </a:xfrm>
        </p:spPr>
        <p:txBody>
          <a:bodyPr anchor="t">
            <a:normAutofit/>
          </a:bodyPr>
          <a:lstStyle/>
          <a:p>
            <a:pPr algn="r"/>
            <a:r>
              <a:rPr lang="ar-SA" b="1" dirty="0">
                <a:solidFill>
                  <a:srgbClr val="FFFFFF"/>
                </a:solidFill>
              </a:rPr>
              <a:t>تقديم: آيات محمد</a:t>
            </a:r>
            <a:endParaRPr lang="en-US" b="1" dirty="0">
              <a:solidFill>
                <a:srgbClr val="FFFFFF"/>
              </a:solidFill>
            </a:endParaRPr>
          </a:p>
        </p:txBody>
      </p:sp>
      <p:sp>
        <p:nvSpPr>
          <p:cNvPr id="10" name="Title 1">
            <a:extLst>
              <a:ext uri="{FF2B5EF4-FFF2-40B4-BE49-F238E27FC236}">
                <a16:creationId xmlns:a16="http://schemas.microsoft.com/office/drawing/2014/main" id="{F46A15FF-667E-F64A-99F8-02059973F300}"/>
              </a:ext>
            </a:extLst>
          </p:cNvPr>
          <p:cNvSpPr txBox="1">
            <a:spLocks/>
          </p:cNvSpPr>
          <p:nvPr/>
        </p:nvSpPr>
        <p:spPr>
          <a:xfrm>
            <a:off x="75363" y="5497881"/>
            <a:ext cx="4973716" cy="1280608"/>
          </a:xfrm>
          <a:prstGeom prst="rect">
            <a:avLst/>
          </a:prstGeom>
        </p:spPr>
        <p:txBody>
          <a:bodyPr vert="horz" lIns="91440" tIns="45720" rIns="91440" bIns="45720" rtlCol="0" anchor="t">
            <a:normAutofit lnSpcReduction="100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rtl="1"/>
            <a:r>
              <a:rPr lang="ar-SA" sz="1600" b="1" dirty="0">
                <a:solidFill>
                  <a:schemeClr val="bg1"/>
                </a:solidFill>
                <a:effectLst/>
                <a:latin typeface="PTBoldHeading"/>
              </a:rPr>
              <a:t>المؤتمر الدولي السادس عشر </a:t>
            </a:r>
            <a:endParaRPr lang="ar-SA" sz="1600" b="1" dirty="0">
              <a:solidFill>
                <a:schemeClr val="bg1"/>
              </a:solidFill>
            </a:endParaRPr>
          </a:p>
          <a:p>
            <a:pPr algn="ctr" rtl="1"/>
            <a:r>
              <a:rPr lang="ar-SA" sz="1600" b="1" dirty="0">
                <a:solidFill>
                  <a:schemeClr val="bg1"/>
                </a:solidFill>
                <a:effectLst/>
                <a:latin typeface="PTBoldHeading"/>
              </a:rPr>
              <a:t>"الذكاء الاصطناعي.. تعزيز للصحة وتحقيق لمقاصد الشريعة الإسلامية" </a:t>
            </a:r>
            <a:endParaRPr lang="ar-SA" sz="1600" b="1" dirty="0">
              <a:solidFill>
                <a:schemeClr val="bg1"/>
              </a:solidFill>
            </a:endParaRPr>
          </a:p>
          <a:p>
            <a:pPr algn="ctr" rtl="1"/>
            <a:r>
              <a:rPr lang="ar-SA" sz="1600" b="1" dirty="0">
                <a:solidFill>
                  <a:schemeClr val="bg1"/>
                </a:solidFill>
                <a:effectLst/>
                <a:latin typeface="PTBoldHeading"/>
              </a:rPr>
              <a:t>مع إصدار وثيقة المنظمة الإسلامية للذكاء الصناعي</a:t>
            </a:r>
          </a:p>
          <a:p>
            <a:pPr algn="ctr" rtl="1"/>
            <a:r>
              <a:rPr lang="ar-SA" sz="1600" b="1" dirty="0">
                <a:solidFill>
                  <a:schemeClr val="bg1"/>
                </a:solidFill>
                <a:effectLst/>
                <a:latin typeface="PTBoldHeading"/>
              </a:rPr>
              <a:t> </a:t>
            </a:r>
            <a:endParaRPr lang="ar-SA" sz="1600" b="1" dirty="0">
              <a:solidFill>
                <a:schemeClr val="bg1"/>
              </a:solidFill>
            </a:endParaRPr>
          </a:p>
          <a:p>
            <a:pPr algn="ctr" rtl="1"/>
            <a:r>
              <a:rPr lang="ar-SA" sz="1600" b="1" dirty="0">
                <a:solidFill>
                  <a:schemeClr val="bg1"/>
                </a:solidFill>
                <a:effectLst/>
                <a:latin typeface="TimesNewRomanPS"/>
              </a:rPr>
              <a:t>18-21 رجب 1445هـ الموافق 30 يناير-2 فبراير 2024 </a:t>
            </a:r>
            <a:endParaRPr lang="ar-SA" sz="1600" b="1" dirty="0">
              <a:solidFill>
                <a:schemeClr val="bg1"/>
              </a:solidFill>
            </a:endParaRPr>
          </a:p>
        </p:txBody>
      </p:sp>
    </p:spTree>
    <p:extLst>
      <p:ext uri="{BB962C8B-B14F-4D97-AF65-F5344CB8AC3E}">
        <p14:creationId xmlns:p14="http://schemas.microsoft.com/office/powerpoint/2010/main" val="249172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6583882" y="196593"/>
            <a:ext cx="5381211" cy="690402"/>
          </a:xfrm>
        </p:spPr>
        <p:txBody>
          <a:bodyPr>
            <a:noAutofit/>
          </a:bodyPr>
          <a:lstStyle/>
          <a:p>
            <a:pPr algn="r" rtl="1"/>
            <a:r>
              <a:rPr lang="ar-SA" b="1" dirty="0"/>
              <a:t>تطبيقات الذكاء الاصطناعي</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5286703" y="966952"/>
            <a:ext cx="6529889" cy="5220087"/>
          </a:xfrm>
        </p:spPr>
        <p:txBody>
          <a:bodyPr>
            <a:normAutofit fontScale="70000" lnSpcReduction="20000"/>
          </a:bodyPr>
          <a:lstStyle/>
          <a:p>
            <a:pPr algn="r" rtl="1" fontAlgn="base">
              <a:buFont typeface="Arial" panose="020B0604020202020204" pitchFamily="34" charset="0"/>
              <a:buChar char="•"/>
            </a:pPr>
            <a:r>
              <a:rPr lang="ar-SA" dirty="0">
                <a:solidFill>
                  <a:srgbClr val="C00000"/>
                </a:solidFill>
              </a:rPr>
              <a:t>رؤية الكمبيوتر:</a:t>
            </a:r>
          </a:p>
          <a:p>
            <a:pPr algn="r" rtl="1" fontAlgn="base">
              <a:lnSpc>
                <a:spcPct val="120000"/>
              </a:lnSpc>
              <a:buFont typeface="Arial" panose="020B0604020202020204" pitchFamily="34" charset="0"/>
              <a:buChar char="•"/>
            </a:pPr>
            <a:r>
              <a:rPr lang="ar-SA" dirty="0"/>
              <a:t>تمكن أجهزة الكمبيوتر والأنظمة من استخلاص معلومات ذات معنى من الصور الرقمية ومقاطع الفيديو </a:t>
            </a:r>
            <a:r>
              <a:rPr lang="ar-SA" dirty="0">
                <a:sym typeface="Wingdings" pitchFamily="2" charset="2"/>
              </a:rPr>
              <a:t>--&gt; </a:t>
            </a:r>
            <a:r>
              <a:rPr lang="ar-SA" dirty="0"/>
              <a:t>اتخاذ الإجراءات</a:t>
            </a:r>
          </a:p>
          <a:p>
            <a:pPr algn="r" rtl="1" fontAlgn="base">
              <a:lnSpc>
                <a:spcPct val="120000"/>
              </a:lnSpc>
              <a:buFont typeface="Arial" panose="020B0604020202020204" pitchFamily="34" charset="0"/>
              <a:buChar char="•"/>
            </a:pPr>
            <a:r>
              <a:rPr lang="ar-SA" dirty="0"/>
              <a:t>إن القدرة على تقديم التوصيات تميزها عن مهام التعرف على الصور</a:t>
            </a:r>
          </a:p>
          <a:p>
            <a:pPr algn="just" rtl="1" fontAlgn="base">
              <a:lnSpc>
                <a:spcPct val="120000"/>
              </a:lnSpc>
              <a:buFont typeface="Arial" panose="020B0604020202020204" pitchFamily="34" charset="0"/>
              <a:buChar char="•"/>
            </a:pPr>
            <a:r>
              <a:rPr lang="ar-SA" dirty="0"/>
              <a:t>مدعوم من </a:t>
            </a:r>
            <a:r>
              <a:rPr lang="en-US" dirty="0"/>
              <a:t>CNN</a:t>
            </a:r>
            <a:r>
              <a:rPr lang="ar-SA" dirty="0"/>
              <a:t> : وضع علامات على الصور في وسائل التواصل الاجتماعي، والتصوير الإشعاعي في الرعاية الصحية، والسيارات ذاتية القيادة في صناعة السيارات</a:t>
            </a:r>
          </a:p>
          <a:p>
            <a:pPr algn="r" rtl="1" fontAlgn="base">
              <a:buFont typeface="Arial" panose="020B0604020202020204" pitchFamily="34" charset="0"/>
              <a:buChar char="•"/>
            </a:pPr>
            <a:endParaRPr lang="ar-SA" sz="1400" dirty="0"/>
          </a:p>
          <a:p>
            <a:pPr algn="r" rtl="1" fontAlgn="base">
              <a:lnSpc>
                <a:spcPct val="120000"/>
              </a:lnSpc>
              <a:buFont typeface="Arial" panose="020B0604020202020204" pitchFamily="34" charset="0"/>
              <a:buChar char="•"/>
            </a:pPr>
            <a:r>
              <a:rPr lang="ar-SA" dirty="0">
                <a:solidFill>
                  <a:srgbClr val="C00000"/>
                </a:solidFill>
              </a:rPr>
              <a:t>محركات التوصية:</a:t>
            </a:r>
          </a:p>
          <a:p>
            <a:pPr algn="r" rtl="1" fontAlgn="base">
              <a:lnSpc>
                <a:spcPct val="120000"/>
              </a:lnSpc>
              <a:buFont typeface="Arial" panose="020B0604020202020204" pitchFamily="34" charset="0"/>
              <a:buChar char="•"/>
            </a:pPr>
            <a:r>
              <a:rPr lang="ar-SA" dirty="0"/>
              <a:t>استخدام بيانات سلوك الاستهلاك السابقة</a:t>
            </a:r>
          </a:p>
          <a:p>
            <a:pPr algn="r" rtl="1" fontAlgn="base">
              <a:lnSpc>
                <a:spcPct val="120000"/>
              </a:lnSpc>
              <a:buFont typeface="Arial" panose="020B0604020202020204" pitchFamily="34" charset="0"/>
              <a:buChar char="•"/>
            </a:pPr>
            <a:r>
              <a:rPr lang="ar-SA" dirty="0"/>
              <a:t>اكتشاف اتجاهات البيانات التي يمكن استخدامها لتطوير استراتيجيات بيع أكثر فعالية</a:t>
            </a:r>
          </a:p>
          <a:p>
            <a:pPr algn="r" rtl="1" fontAlgn="base">
              <a:lnSpc>
                <a:spcPct val="120000"/>
              </a:lnSpc>
              <a:buFont typeface="Arial" panose="020B0604020202020204" pitchFamily="34" charset="0"/>
              <a:buChar char="•"/>
            </a:pPr>
            <a:r>
              <a:rPr lang="ar-SA" dirty="0"/>
              <a:t>تقديم توصيات الوظائف الإضافية ذات الصلة للعملاء أثناء عملية الدفع لتجار التجزئة عبر الإنترنت</a:t>
            </a:r>
            <a:endParaRPr lang="en-US" sz="1900"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10</a:t>
            </a:fld>
            <a:endParaRPr lang="en-US"/>
          </a:p>
        </p:txBody>
      </p:sp>
      <p:pic>
        <p:nvPicPr>
          <p:cNvPr id="7" name="Picture 6">
            <a:extLst>
              <a:ext uri="{FF2B5EF4-FFF2-40B4-BE49-F238E27FC236}">
                <a16:creationId xmlns:a16="http://schemas.microsoft.com/office/drawing/2014/main" id="{0A1721BF-E953-4647-943B-198DF3AE7F39}"/>
              </a:ext>
            </a:extLst>
          </p:cNvPr>
          <p:cNvPicPr>
            <a:picLocks noChangeAspect="1"/>
          </p:cNvPicPr>
          <p:nvPr/>
        </p:nvPicPr>
        <p:blipFill rotWithShape="1">
          <a:blip r:embed="rId3"/>
          <a:srcRect l="10433" t="10581" r="8687" b="4792"/>
          <a:stretch/>
        </p:blipFill>
        <p:spPr>
          <a:xfrm>
            <a:off x="38362" y="688669"/>
            <a:ext cx="5083277" cy="3128739"/>
          </a:xfrm>
          <a:prstGeom prst="rect">
            <a:avLst/>
          </a:prstGeom>
        </p:spPr>
      </p:pic>
      <p:pic>
        <p:nvPicPr>
          <p:cNvPr id="9" name="Picture 8" descr="Logo, company name&#10;&#10;Description automatically generated">
            <a:extLst>
              <a:ext uri="{FF2B5EF4-FFF2-40B4-BE49-F238E27FC236}">
                <a16:creationId xmlns:a16="http://schemas.microsoft.com/office/drawing/2014/main" id="{642410DA-1031-4A4F-A88D-5BB4F110EA7D}"/>
              </a:ext>
            </a:extLst>
          </p:cNvPr>
          <p:cNvPicPr>
            <a:picLocks noChangeAspect="1"/>
          </p:cNvPicPr>
          <p:nvPr/>
        </p:nvPicPr>
        <p:blipFill>
          <a:blip r:embed="rId4"/>
          <a:stretch>
            <a:fillRect/>
          </a:stretch>
        </p:blipFill>
        <p:spPr>
          <a:xfrm>
            <a:off x="38362" y="3949443"/>
            <a:ext cx="5083277" cy="2846634"/>
          </a:xfrm>
          <a:prstGeom prst="rect">
            <a:avLst/>
          </a:prstGeom>
        </p:spPr>
      </p:pic>
    </p:spTree>
    <p:extLst>
      <p:ext uri="{BB962C8B-B14F-4D97-AF65-F5344CB8AC3E}">
        <p14:creationId xmlns:p14="http://schemas.microsoft.com/office/powerpoint/2010/main" val="137217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4098277" y="196593"/>
            <a:ext cx="8043089" cy="690402"/>
          </a:xfrm>
        </p:spPr>
        <p:txBody>
          <a:bodyPr>
            <a:noAutofit/>
          </a:bodyPr>
          <a:lstStyle/>
          <a:p>
            <a:pPr algn="r" rtl="1"/>
            <a:r>
              <a:rPr lang="ar-SA" b="1" dirty="0"/>
              <a:t>تطبيقات الذكاء الاصطناعي في مجال الصحة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5366558" y="1369848"/>
            <a:ext cx="6529889" cy="4986501"/>
          </a:xfrm>
        </p:spPr>
        <p:txBody>
          <a:bodyPr>
            <a:normAutofit/>
          </a:bodyPr>
          <a:lstStyle/>
          <a:p>
            <a:pPr marL="0" indent="0" algn="r" rtl="1">
              <a:buNone/>
            </a:pPr>
            <a:r>
              <a:rPr lang="ar-SA" dirty="0">
                <a:solidFill>
                  <a:srgbClr val="C00000"/>
                </a:solidFill>
                <a:effectLst/>
              </a:rPr>
              <a:t>تصنيفها من الناحية الوظيفية:</a:t>
            </a:r>
          </a:p>
          <a:p>
            <a:pPr marL="0" indent="0" algn="r" rtl="1">
              <a:buNone/>
            </a:pPr>
            <a:endParaRPr lang="ar-SA" sz="2400" dirty="0">
              <a:effectLst/>
            </a:endParaRPr>
          </a:p>
          <a:p>
            <a:pPr algn="r" rtl="1">
              <a:buFont typeface="Arial" panose="020B0604020202020204" pitchFamily="34" charset="0"/>
              <a:buChar char="•"/>
            </a:pPr>
            <a:r>
              <a:rPr lang="ar-SA" sz="2400" dirty="0">
                <a:effectLst/>
              </a:rPr>
              <a:t>القدرات التشخيصية والتنبؤية</a:t>
            </a:r>
            <a:r>
              <a:rPr lang="en-US" sz="2400" dirty="0">
                <a:effectLst/>
              </a:rPr>
              <a:t>:</a:t>
            </a:r>
          </a:p>
          <a:p>
            <a:pPr lvl="1" algn="r" rtl="1"/>
            <a:r>
              <a:rPr lang="ar-SA" sz="2000" dirty="0">
                <a:effectLst/>
              </a:rPr>
              <a:t>بيانات المريض و نتائج المعمل و الأشعة و قواعد بيانات معالجة</a:t>
            </a:r>
          </a:p>
          <a:p>
            <a:pPr lvl="1" algn="r" rtl="1"/>
            <a:endParaRPr lang="ar-SA" sz="700" dirty="0">
              <a:effectLst/>
            </a:endParaRPr>
          </a:p>
          <a:p>
            <a:pPr algn="r" rtl="1">
              <a:buFont typeface="Arial" panose="020B0604020202020204" pitchFamily="34" charset="0"/>
              <a:buChar char="•"/>
            </a:pPr>
            <a:r>
              <a:rPr lang="ar-SA" sz="2400" dirty="0">
                <a:effectLst/>
              </a:rPr>
              <a:t> التفاعل مع العميل/المريض:</a:t>
            </a:r>
          </a:p>
          <a:p>
            <a:pPr lvl="1" algn="r" rtl="1"/>
            <a:r>
              <a:rPr lang="ar-SA" sz="2000" dirty="0">
                <a:effectLst/>
              </a:rPr>
              <a:t>تعليمية، إرشادية، مدعمة</a:t>
            </a:r>
          </a:p>
          <a:p>
            <a:pPr lvl="1" algn="r" rtl="1"/>
            <a:endParaRPr lang="ar-SA" sz="700" dirty="0">
              <a:effectLst/>
            </a:endParaRPr>
          </a:p>
          <a:p>
            <a:pPr algn="r" rtl="1">
              <a:buFont typeface="Arial" panose="020B0604020202020204" pitchFamily="34" charset="0"/>
              <a:buChar char="•"/>
            </a:pPr>
            <a:r>
              <a:rPr lang="ar-SA" sz="2400" dirty="0">
                <a:effectLst/>
              </a:rPr>
              <a:t> تقديم الخدمات وتوفير الرعاية:</a:t>
            </a:r>
          </a:p>
          <a:p>
            <a:pPr lvl="1" algn="r" rtl="1"/>
            <a:r>
              <a:rPr lang="ar-SA" sz="2000" dirty="0"/>
              <a:t>المتابعة عن بعد، ترشيح مقدمي الرعاية الطبية و العلاجية</a:t>
            </a:r>
          </a:p>
          <a:p>
            <a:pPr lvl="1" algn="r" rtl="1"/>
            <a:endParaRPr lang="ar-SA" sz="800" dirty="0">
              <a:effectLst/>
            </a:endParaRPr>
          </a:p>
          <a:p>
            <a:pPr algn="r" rtl="1">
              <a:buFont typeface="Arial" panose="020B0604020202020204" pitchFamily="34" charset="0"/>
              <a:buChar char="•"/>
            </a:pPr>
            <a:r>
              <a:rPr lang="ar-SA" sz="2400" dirty="0">
                <a:effectLst/>
              </a:rPr>
              <a:t> إدارة الأنظمة الصحية:</a:t>
            </a:r>
          </a:p>
          <a:p>
            <a:pPr lvl="1" algn="r" rtl="1"/>
            <a:r>
              <a:rPr lang="ar-SA" sz="2000" dirty="0"/>
              <a:t>تنقيح السجلات الطبية و ميكنتها، التوثيق الالكتروني</a:t>
            </a:r>
            <a:endParaRPr lang="en-US" sz="2000" dirty="0">
              <a:effectLst/>
            </a:endParaRP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1/23/24</a:t>
            </a:fld>
            <a:endParaRPr lang="en-US"/>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11</a:t>
            </a:fld>
            <a:endParaRPr lang="en-US" dirty="0"/>
          </a:p>
        </p:txBody>
      </p:sp>
      <p:pic>
        <p:nvPicPr>
          <p:cNvPr id="9" name="Picture 8">
            <a:extLst>
              <a:ext uri="{FF2B5EF4-FFF2-40B4-BE49-F238E27FC236}">
                <a16:creationId xmlns:a16="http://schemas.microsoft.com/office/drawing/2014/main" id="{642410DA-1031-4A4F-A88D-5BB4F110EA7D}"/>
              </a:ext>
            </a:extLst>
          </p:cNvPr>
          <p:cNvPicPr>
            <a:picLocks noChangeAspect="1"/>
          </p:cNvPicPr>
          <p:nvPr/>
        </p:nvPicPr>
        <p:blipFill>
          <a:blip r:embed="rId3"/>
          <a:srcRect/>
          <a:stretch/>
        </p:blipFill>
        <p:spPr>
          <a:xfrm>
            <a:off x="22950" y="1894901"/>
            <a:ext cx="5886903" cy="3314746"/>
          </a:xfrm>
          <a:prstGeom prst="rect">
            <a:avLst/>
          </a:prstGeom>
        </p:spPr>
      </p:pic>
      <p:sp>
        <p:nvSpPr>
          <p:cNvPr id="8" name="TextBox 7">
            <a:extLst>
              <a:ext uri="{FF2B5EF4-FFF2-40B4-BE49-F238E27FC236}">
                <a16:creationId xmlns:a16="http://schemas.microsoft.com/office/drawing/2014/main" id="{280B1422-2380-BC05-201F-D5B3A208B1BE}"/>
              </a:ext>
            </a:extLst>
          </p:cNvPr>
          <p:cNvSpPr txBox="1"/>
          <p:nvPr/>
        </p:nvSpPr>
        <p:spPr>
          <a:xfrm>
            <a:off x="-21753" y="5237131"/>
            <a:ext cx="5388311" cy="307777"/>
          </a:xfrm>
          <a:prstGeom prst="rect">
            <a:avLst/>
          </a:prstGeom>
          <a:noFill/>
        </p:spPr>
        <p:txBody>
          <a:bodyPr wrap="square">
            <a:spAutoFit/>
          </a:bodyPr>
          <a:lstStyle/>
          <a:p>
            <a:r>
              <a:rPr lang="en-US" sz="1400" dirty="0"/>
              <a:t>https://</a:t>
            </a:r>
            <a:r>
              <a:rPr lang="en-US" sz="1400" dirty="0" err="1"/>
              <a:t>online.stanford.edu</a:t>
            </a:r>
            <a:r>
              <a:rPr lang="en-US" sz="1400" dirty="0"/>
              <a:t>/programs/artificial-intelligence-healthcare</a:t>
            </a:r>
          </a:p>
        </p:txBody>
      </p:sp>
    </p:spTree>
    <p:extLst>
      <p:ext uri="{BB962C8B-B14F-4D97-AF65-F5344CB8AC3E}">
        <p14:creationId xmlns:p14="http://schemas.microsoft.com/office/powerpoint/2010/main" val="2266384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7271132" y="372865"/>
            <a:ext cx="4815149" cy="690402"/>
          </a:xfrm>
        </p:spPr>
        <p:txBody>
          <a:bodyPr>
            <a:noAutofit/>
          </a:bodyPr>
          <a:lstStyle/>
          <a:p>
            <a:pPr algn="r" rtl="1"/>
            <a:r>
              <a:rPr lang="ar-SA" b="1" i="0" dirty="0">
                <a:effectLst/>
                <a:latin typeface="DroidArabicKufiRegular"/>
              </a:rPr>
              <a:t> تقنية الجراحة الروبوتية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5366558" y="1369848"/>
            <a:ext cx="6529889" cy="4986501"/>
          </a:xfrm>
        </p:spPr>
        <p:txBody>
          <a:bodyPr>
            <a:normAutofit/>
          </a:bodyPr>
          <a:lstStyle/>
          <a:p>
            <a:pPr marL="0" indent="0" algn="r" rtl="1">
              <a:lnSpc>
                <a:spcPct val="120000"/>
              </a:lnSpc>
              <a:buNone/>
            </a:pPr>
            <a:r>
              <a:rPr lang="ar-SA" b="0" i="0" dirty="0">
                <a:solidFill>
                  <a:srgbClr val="C00000"/>
                </a:solidFill>
                <a:effectLst/>
                <a:latin typeface="DroidArabicKufiRegular"/>
              </a:rPr>
              <a:t>نجاح أول جراحة روبوتية لاستئصال المرارة في مصر بمستشفى عين شمس التخصصي</a:t>
            </a:r>
          </a:p>
          <a:p>
            <a:pPr algn="just" rtl="1">
              <a:lnSpc>
                <a:spcPct val="100000"/>
              </a:lnSpc>
            </a:pPr>
            <a:r>
              <a:rPr lang="ar-SA" b="0" i="0" dirty="0">
                <a:effectLst/>
                <a:latin typeface="DroidArabicKufiRegular"/>
              </a:rPr>
              <a:t>إدخال هذه الآلية في المنظومة الصحية بمصر يعزز الدقة والمرونة والتحكم خلال إجراء العمليات الجراحية</a:t>
            </a:r>
            <a:endParaRPr lang="en-US" b="0" i="0" dirty="0">
              <a:effectLst/>
              <a:latin typeface="DroidArabicKufiRegular"/>
            </a:endParaRPr>
          </a:p>
          <a:p>
            <a:pPr algn="just" rtl="1">
              <a:lnSpc>
                <a:spcPct val="100000"/>
              </a:lnSpc>
            </a:pPr>
            <a:r>
              <a:rPr lang="ar-SA" b="0" i="0" dirty="0">
                <a:effectLst/>
                <a:latin typeface="DroidArabicKufiRegular"/>
              </a:rPr>
              <a:t>يسمح للجراح برؤية الموقع الذي ستجرى فيه الجراحة بشكل أفضل مقارنةً بالتقنيات التقليدية الأخرى</a:t>
            </a:r>
          </a:p>
          <a:p>
            <a:pPr algn="just" rtl="1">
              <a:lnSpc>
                <a:spcPct val="100000"/>
              </a:lnSpc>
            </a:pPr>
            <a:r>
              <a:rPr lang="ar-SA" b="0" i="0" dirty="0">
                <a:effectLst/>
                <a:latin typeface="DroidArabicKufiRegular"/>
              </a:rPr>
              <a:t>تساعد الجراحة الروبوتية في إجراء عمليات دقيقة ومعقدة قد تكون صعبة أو مستحيلة باستخدام الطرق التقليدية الأخرى</a:t>
            </a:r>
            <a:endParaRPr lang="en-US" sz="2000" dirty="0">
              <a:effectLst/>
            </a:endParaRP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1/25/24</a:t>
            </a:fld>
            <a:endParaRPr lang="en-US"/>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12</a:t>
            </a:fld>
            <a:endParaRPr lang="en-US" dirty="0"/>
          </a:p>
        </p:txBody>
      </p:sp>
      <p:pic>
        <p:nvPicPr>
          <p:cNvPr id="9" name="Picture 8">
            <a:extLst>
              <a:ext uri="{FF2B5EF4-FFF2-40B4-BE49-F238E27FC236}">
                <a16:creationId xmlns:a16="http://schemas.microsoft.com/office/drawing/2014/main" id="{642410DA-1031-4A4F-A88D-5BB4F110EA7D}"/>
              </a:ext>
            </a:extLst>
          </p:cNvPr>
          <p:cNvPicPr>
            <a:picLocks noChangeAspect="1"/>
          </p:cNvPicPr>
          <p:nvPr/>
        </p:nvPicPr>
        <p:blipFill>
          <a:blip r:embed="rId3"/>
          <a:srcRect/>
          <a:stretch/>
        </p:blipFill>
        <p:spPr>
          <a:xfrm>
            <a:off x="0" y="1184933"/>
            <a:ext cx="5255046" cy="3941285"/>
          </a:xfrm>
          <a:prstGeom prst="rect">
            <a:avLst/>
          </a:prstGeom>
        </p:spPr>
      </p:pic>
      <p:sp>
        <p:nvSpPr>
          <p:cNvPr id="8" name="TextBox 7">
            <a:extLst>
              <a:ext uri="{FF2B5EF4-FFF2-40B4-BE49-F238E27FC236}">
                <a16:creationId xmlns:a16="http://schemas.microsoft.com/office/drawing/2014/main" id="{280B1422-2380-BC05-201F-D5B3A208B1BE}"/>
              </a:ext>
            </a:extLst>
          </p:cNvPr>
          <p:cNvSpPr txBox="1"/>
          <p:nvPr/>
        </p:nvSpPr>
        <p:spPr>
          <a:xfrm>
            <a:off x="-21753" y="5129409"/>
            <a:ext cx="5056461" cy="523220"/>
          </a:xfrm>
          <a:prstGeom prst="rect">
            <a:avLst/>
          </a:prstGeom>
          <a:noFill/>
        </p:spPr>
        <p:txBody>
          <a:bodyPr wrap="square">
            <a:spAutoFit/>
          </a:bodyPr>
          <a:lstStyle/>
          <a:p>
            <a:r>
              <a:rPr lang="en-US" sz="1400" dirty="0"/>
              <a:t>https://</a:t>
            </a:r>
            <a:r>
              <a:rPr lang="en-US" sz="1400" dirty="0" err="1"/>
              <a:t>www.asu.edu.eg</a:t>
            </a:r>
            <a:r>
              <a:rPr lang="en-US" sz="1400" dirty="0"/>
              <a:t>/</a:t>
            </a:r>
            <a:r>
              <a:rPr lang="en-US" sz="1400" dirty="0" err="1"/>
              <a:t>ar</a:t>
            </a:r>
            <a:r>
              <a:rPr lang="en-US" sz="1400" dirty="0"/>
              <a:t>/3048/news/the-success-of-the-first-robotic-cholecystectomy-in-egypt-at-ain-shams-specialized-hospital</a:t>
            </a:r>
          </a:p>
        </p:txBody>
      </p:sp>
    </p:spTree>
    <p:extLst>
      <p:ext uri="{BB962C8B-B14F-4D97-AF65-F5344CB8AC3E}">
        <p14:creationId xmlns:p14="http://schemas.microsoft.com/office/powerpoint/2010/main" val="101975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6438328" y="238979"/>
            <a:ext cx="5553976" cy="690402"/>
          </a:xfrm>
        </p:spPr>
        <p:txBody>
          <a:bodyPr>
            <a:noAutofit/>
          </a:bodyPr>
          <a:lstStyle/>
          <a:p>
            <a:pPr algn="r" rtl="1"/>
            <a:r>
              <a:rPr lang="ar-SA" b="1" dirty="0"/>
              <a:t>التفاعل مع المرضي</a:t>
            </a:r>
            <a:endParaRPr lang="en-US" b="1"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1/22/24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13</a:t>
            </a:fld>
            <a:endParaRPr lang="en-US"/>
          </a:p>
        </p:txBody>
      </p:sp>
      <p:sp>
        <p:nvSpPr>
          <p:cNvPr id="8" name="TextBox 7">
            <a:extLst>
              <a:ext uri="{FF2B5EF4-FFF2-40B4-BE49-F238E27FC236}">
                <a16:creationId xmlns:a16="http://schemas.microsoft.com/office/drawing/2014/main" id="{BD8CA652-9FB5-3948-8ED1-CC5651CD90A0}"/>
              </a:ext>
            </a:extLst>
          </p:cNvPr>
          <p:cNvSpPr txBox="1"/>
          <p:nvPr/>
        </p:nvSpPr>
        <p:spPr>
          <a:xfrm>
            <a:off x="6828615" y="6439080"/>
            <a:ext cx="3421625" cy="276999"/>
          </a:xfrm>
          <a:prstGeom prst="rect">
            <a:avLst/>
          </a:prstGeom>
          <a:noFill/>
        </p:spPr>
        <p:txBody>
          <a:bodyPr wrap="square">
            <a:spAutoFit/>
          </a:bodyPr>
          <a:lstStyle/>
          <a:p>
            <a:r>
              <a:rPr lang="en-US" sz="1200" i="1" dirty="0">
                <a:latin typeface="sofia-pro"/>
              </a:rPr>
              <a:t>https://</a:t>
            </a:r>
            <a:r>
              <a:rPr lang="en-US" sz="1200" i="1" dirty="0" err="1">
                <a:latin typeface="sofia-pro"/>
              </a:rPr>
              <a:t>time.com</a:t>
            </a:r>
            <a:r>
              <a:rPr lang="en-US" sz="1200" i="1" dirty="0">
                <a:latin typeface="sofia-pro"/>
              </a:rPr>
              <a:t>/5660046/robots-elderly-care/</a:t>
            </a:r>
            <a:endParaRPr lang="en-US" sz="1200" dirty="0"/>
          </a:p>
        </p:txBody>
      </p:sp>
      <p:pic>
        <p:nvPicPr>
          <p:cNvPr id="10" name="Robots Working In Elder Care _ TIME.mp4" descr="Robots Working In Elder Care _ TIME.mp4">
            <a:hlinkClick r:id="" action="ppaction://media"/>
            <a:extLst>
              <a:ext uri="{FF2B5EF4-FFF2-40B4-BE49-F238E27FC236}">
                <a16:creationId xmlns:a16="http://schemas.microsoft.com/office/drawing/2014/main" id="{870098E9-FDFA-7F42-94F9-117943EE92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1" y="1113172"/>
            <a:ext cx="9141541" cy="5142117"/>
          </a:xfrm>
          <a:prstGeom prst="rect">
            <a:avLst/>
          </a:prstGeom>
        </p:spPr>
      </p:pic>
    </p:spTree>
    <p:extLst>
      <p:ext uri="{BB962C8B-B14F-4D97-AF65-F5344CB8AC3E}">
        <p14:creationId xmlns:p14="http://schemas.microsoft.com/office/powerpoint/2010/main" val="46600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12DC-A59E-B641-A43A-EEFDD8509C70}"/>
              </a:ext>
            </a:extLst>
          </p:cNvPr>
          <p:cNvSpPr>
            <a:spLocks noGrp="1"/>
          </p:cNvSpPr>
          <p:nvPr>
            <p:ph type="title"/>
          </p:nvPr>
        </p:nvSpPr>
        <p:spPr>
          <a:xfrm>
            <a:off x="4406747" y="376173"/>
            <a:ext cx="7304183" cy="558874"/>
          </a:xfrm>
        </p:spPr>
        <p:txBody>
          <a:bodyPr>
            <a:normAutofit fontScale="90000"/>
          </a:bodyPr>
          <a:lstStyle/>
          <a:p>
            <a:pPr algn="r" rtl="1"/>
            <a:r>
              <a:rPr lang="ar-SA" b="1" dirty="0"/>
              <a:t>المرافقين الافتراضين بالذكاء الاصطناعي </a:t>
            </a:r>
            <a:endParaRPr lang="en-US" b="1" dirty="0"/>
          </a:p>
        </p:txBody>
      </p:sp>
      <p:sp>
        <p:nvSpPr>
          <p:cNvPr id="3" name="Content Placeholder 2">
            <a:extLst>
              <a:ext uri="{FF2B5EF4-FFF2-40B4-BE49-F238E27FC236}">
                <a16:creationId xmlns:a16="http://schemas.microsoft.com/office/drawing/2014/main" id="{A13AC635-14E7-874E-A3CE-9E4FE00BB6C8}"/>
              </a:ext>
            </a:extLst>
          </p:cNvPr>
          <p:cNvSpPr>
            <a:spLocks noGrp="1"/>
          </p:cNvSpPr>
          <p:nvPr>
            <p:ph idx="1"/>
          </p:nvPr>
        </p:nvSpPr>
        <p:spPr>
          <a:xfrm>
            <a:off x="7205031" y="1287589"/>
            <a:ext cx="4505899" cy="4984749"/>
          </a:xfrm>
        </p:spPr>
        <p:txBody>
          <a:bodyPr>
            <a:normAutofit fontScale="92500"/>
          </a:bodyPr>
          <a:lstStyle/>
          <a:p>
            <a:pPr algn="r" rtl="1">
              <a:lnSpc>
                <a:spcPct val="110000"/>
              </a:lnSpc>
            </a:pPr>
            <a:r>
              <a:rPr lang="ar-SA" b="0" i="0" u="none" strike="noStrike" dirty="0">
                <a:solidFill>
                  <a:srgbClr val="333333"/>
                </a:solidFill>
                <a:effectLst/>
              </a:rPr>
              <a:t>مع أكثر من 10 ملايين مستخدم، تعد </a:t>
            </a:r>
            <a:r>
              <a:rPr lang="en-US" b="0" i="0" u="none" strike="noStrike" dirty="0" err="1">
                <a:solidFill>
                  <a:srgbClr val="333333"/>
                </a:solidFill>
                <a:effectLst/>
              </a:rPr>
              <a:t>Replika</a:t>
            </a:r>
            <a:r>
              <a:rPr lang="en-US" b="0" i="0" u="none" strike="noStrike" dirty="0">
                <a:solidFill>
                  <a:srgbClr val="333333"/>
                </a:solidFill>
                <a:effectLst/>
              </a:rPr>
              <a:t> </a:t>
            </a:r>
            <a:r>
              <a:rPr lang="ar-SA" b="0" i="0" u="none" strike="noStrike" dirty="0">
                <a:solidFill>
                  <a:srgbClr val="333333"/>
                </a:solidFill>
                <a:effectLst/>
              </a:rPr>
              <a:t> واحدة من الأكثر شهرة وتقدمًا كتطبيق المرافقين </a:t>
            </a:r>
            <a:r>
              <a:rPr lang="ar-SA" dirty="0"/>
              <a:t>الافتراضين</a:t>
            </a:r>
            <a:r>
              <a:rPr lang="ar-SA" b="0" i="0" u="none" strike="noStrike" dirty="0">
                <a:solidFill>
                  <a:srgbClr val="333333"/>
                </a:solidFill>
                <a:effectLst/>
              </a:rPr>
              <a:t> بالذكاء الاصطناعي</a:t>
            </a:r>
          </a:p>
          <a:p>
            <a:pPr algn="r" rtl="1">
              <a:lnSpc>
                <a:spcPct val="110000"/>
              </a:lnSpc>
            </a:pPr>
            <a:r>
              <a:rPr lang="ar-SA" b="0" i="0" u="none" strike="noStrike" dirty="0">
                <a:solidFill>
                  <a:srgbClr val="333333"/>
                </a:solidFill>
                <a:effectLst/>
              </a:rPr>
              <a:t>على عكس روبوتات الدردشة التقليدية، يمكن لـ </a:t>
            </a:r>
            <a:r>
              <a:rPr lang="en-US" b="0" i="0" u="none" strike="noStrike" dirty="0" err="1">
                <a:solidFill>
                  <a:srgbClr val="333333"/>
                </a:solidFill>
                <a:effectLst/>
              </a:rPr>
              <a:t>Replika</a:t>
            </a:r>
            <a:r>
              <a:rPr lang="en-US" b="0" i="0" u="none" strike="noStrike" dirty="0">
                <a:solidFill>
                  <a:srgbClr val="333333"/>
                </a:solidFill>
                <a:effectLst/>
              </a:rPr>
              <a:t> </a:t>
            </a:r>
            <a:r>
              <a:rPr lang="ar-SA" b="0" i="0" u="none" strike="noStrike" dirty="0">
                <a:solidFill>
                  <a:srgbClr val="333333"/>
                </a:solidFill>
                <a:effectLst/>
              </a:rPr>
              <a:t> التعرف على الصور ومتابعة المحادثة باستخدامها</a:t>
            </a:r>
          </a:p>
          <a:p>
            <a:pPr algn="r" rtl="1">
              <a:lnSpc>
                <a:spcPct val="110000"/>
              </a:lnSpc>
            </a:pPr>
            <a:r>
              <a:rPr lang="ar-SA" b="0" i="0" u="none" strike="noStrike" dirty="0">
                <a:solidFill>
                  <a:srgbClr val="333333"/>
                </a:solidFill>
                <a:effectLst/>
              </a:rPr>
              <a:t>يدعم المكالمات الصوتية</a:t>
            </a:r>
          </a:p>
          <a:p>
            <a:pPr algn="r" rtl="1">
              <a:lnSpc>
                <a:spcPct val="110000"/>
              </a:lnSpc>
            </a:pPr>
            <a:r>
              <a:rPr lang="ar-SA" b="0" i="0" u="none" strike="noStrike" dirty="0">
                <a:solidFill>
                  <a:srgbClr val="333333"/>
                </a:solidFill>
                <a:effectLst/>
              </a:rPr>
              <a:t>وضع الواقع المعزز يجعل التجربة أكثر واقعية</a:t>
            </a:r>
            <a:endParaRPr lang="en-US" dirty="0"/>
          </a:p>
        </p:txBody>
      </p:sp>
      <p:sp>
        <p:nvSpPr>
          <p:cNvPr id="4" name="Date Placeholder 3">
            <a:extLst>
              <a:ext uri="{FF2B5EF4-FFF2-40B4-BE49-F238E27FC236}">
                <a16:creationId xmlns:a16="http://schemas.microsoft.com/office/drawing/2014/main" id="{693C5A41-0FED-334D-BA00-AB1CF8B8D92B}"/>
              </a:ext>
            </a:extLst>
          </p:cNvPr>
          <p:cNvSpPr>
            <a:spLocks noGrp="1"/>
          </p:cNvSpPr>
          <p:nvPr>
            <p:ph type="dt" sz="half" idx="10"/>
          </p:nvPr>
        </p:nvSpPr>
        <p:spPr/>
        <p:txBody>
          <a:bodyPr/>
          <a:lstStyle/>
          <a:p>
            <a:fld id="{DD8FB97D-888F-0C42-B8A5-F288C748F451}" type="datetime1">
              <a:rPr lang="en-US" smtClean="0"/>
              <a:t>1/22/24</a:t>
            </a:fld>
            <a:endParaRPr lang="en-US"/>
          </a:p>
        </p:txBody>
      </p:sp>
      <p:sp>
        <p:nvSpPr>
          <p:cNvPr id="5" name="Slide Number Placeholder 4">
            <a:extLst>
              <a:ext uri="{FF2B5EF4-FFF2-40B4-BE49-F238E27FC236}">
                <a16:creationId xmlns:a16="http://schemas.microsoft.com/office/drawing/2014/main" id="{DFBAD361-EE46-EC42-A9F4-4C523C407CFF}"/>
              </a:ext>
            </a:extLst>
          </p:cNvPr>
          <p:cNvSpPr>
            <a:spLocks noGrp="1"/>
          </p:cNvSpPr>
          <p:nvPr>
            <p:ph type="sldNum" sz="quarter" idx="12"/>
          </p:nvPr>
        </p:nvSpPr>
        <p:spPr/>
        <p:txBody>
          <a:bodyPr/>
          <a:lstStyle/>
          <a:p>
            <a:fld id="{70C38C08-47C7-4847-B0BE-B9D8DEEB3D1B}" type="slidenum">
              <a:rPr lang="en-US" smtClean="0"/>
              <a:t>14</a:t>
            </a:fld>
            <a:endParaRPr lang="en-US"/>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FC0536B5-3DB0-DB46-B822-326DDDB0BF2E}"/>
              </a:ext>
            </a:extLst>
          </p:cNvPr>
          <p:cNvPicPr>
            <a:picLocks noChangeAspect="1"/>
          </p:cNvPicPr>
          <p:nvPr/>
        </p:nvPicPr>
        <p:blipFill>
          <a:blip r:embed="rId2"/>
          <a:stretch>
            <a:fillRect/>
          </a:stretch>
        </p:blipFill>
        <p:spPr>
          <a:xfrm>
            <a:off x="38446" y="1827818"/>
            <a:ext cx="7082085" cy="3554360"/>
          </a:xfrm>
          <a:prstGeom prst="rect">
            <a:avLst/>
          </a:prstGeom>
        </p:spPr>
      </p:pic>
      <p:sp>
        <p:nvSpPr>
          <p:cNvPr id="9" name="TextBox 8">
            <a:extLst>
              <a:ext uri="{FF2B5EF4-FFF2-40B4-BE49-F238E27FC236}">
                <a16:creationId xmlns:a16="http://schemas.microsoft.com/office/drawing/2014/main" id="{BA0E56B0-C68C-5B4B-BA84-4B6109ECD8FA}"/>
              </a:ext>
            </a:extLst>
          </p:cNvPr>
          <p:cNvSpPr txBox="1"/>
          <p:nvPr/>
        </p:nvSpPr>
        <p:spPr>
          <a:xfrm>
            <a:off x="38446" y="5453765"/>
            <a:ext cx="6098458" cy="276999"/>
          </a:xfrm>
          <a:prstGeom prst="rect">
            <a:avLst/>
          </a:prstGeom>
          <a:noFill/>
        </p:spPr>
        <p:txBody>
          <a:bodyPr wrap="square">
            <a:spAutoFit/>
          </a:bodyPr>
          <a:lstStyle/>
          <a:p>
            <a:r>
              <a:rPr lang="en-US" sz="1200" dirty="0"/>
              <a:t>https://</a:t>
            </a:r>
            <a:r>
              <a:rPr lang="en-US" sz="1200" dirty="0" err="1"/>
              <a:t>www.makeuseof.com</a:t>
            </a:r>
            <a:r>
              <a:rPr lang="en-US" sz="1200" dirty="0"/>
              <a:t>/online-ai-chat-companions/</a:t>
            </a:r>
          </a:p>
        </p:txBody>
      </p:sp>
    </p:spTree>
    <p:extLst>
      <p:ext uri="{BB962C8B-B14F-4D97-AF65-F5344CB8AC3E}">
        <p14:creationId xmlns:p14="http://schemas.microsoft.com/office/powerpoint/2010/main" val="361096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57F0-346E-1245-8442-34778628003A}"/>
              </a:ext>
            </a:extLst>
          </p:cNvPr>
          <p:cNvSpPr>
            <a:spLocks noGrp="1"/>
          </p:cNvSpPr>
          <p:nvPr>
            <p:ph type="title"/>
          </p:nvPr>
        </p:nvSpPr>
        <p:spPr>
          <a:xfrm>
            <a:off x="7710050" y="354141"/>
            <a:ext cx="4066996" cy="648928"/>
          </a:xfrm>
        </p:spPr>
        <p:txBody>
          <a:bodyPr>
            <a:normAutofit fontScale="90000"/>
          </a:bodyPr>
          <a:lstStyle/>
          <a:p>
            <a:pPr algn="r" rtl="1"/>
            <a:r>
              <a:rPr lang="ar-SA" b="1" dirty="0"/>
              <a:t>أجهزة كشف السقوط</a:t>
            </a:r>
            <a:endParaRPr lang="en-US" b="1" dirty="0"/>
          </a:p>
        </p:txBody>
      </p:sp>
      <p:sp>
        <p:nvSpPr>
          <p:cNvPr id="3" name="Content Placeholder 2">
            <a:extLst>
              <a:ext uri="{FF2B5EF4-FFF2-40B4-BE49-F238E27FC236}">
                <a16:creationId xmlns:a16="http://schemas.microsoft.com/office/drawing/2014/main" id="{69DBAD50-7F42-354C-AC15-AE3A2E23BD69}"/>
              </a:ext>
            </a:extLst>
          </p:cNvPr>
          <p:cNvSpPr>
            <a:spLocks noGrp="1"/>
          </p:cNvSpPr>
          <p:nvPr>
            <p:ph idx="1"/>
          </p:nvPr>
        </p:nvSpPr>
        <p:spPr>
          <a:xfrm>
            <a:off x="5552501" y="1929198"/>
            <a:ext cx="6415385" cy="3568221"/>
          </a:xfrm>
        </p:spPr>
        <p:txBody>
          <a:bodyPr>
            <a:normAutofit/>
          </a:bodyPr>
          <a:lstStyle/>
          <a:p>
            <a:pPr algn="r" rtl="1"/>
            <a:r>
              <a:rPr lang="ar-SA" b="1" dirty="0">
                <a:solidFill>
                  <a:srgbClr val="C00000"/>
                </a:solidFill>
              </a:rPr>
              <a:t>أجهزة إستشعار يمكن إرتداؤها</a:t>
            </a:r>
          </a:p>
          <a:p>
            <a:pPr lvl="1" algn="r" rtl="1"/>
            <a:r>
              <a:rPr lang="ar-SA" b="1" dirty="0"/>
              <a:t>يقوم مستشعر مقياس التسارع المدمج في الساعة أو القلادة أو الحزام أو الجهاز المثبت بمشبك باكتشاف السرعة التي يتحرك بها الشخص نحو الأرض</a:t>
            </a:r>
          </a:p>
          <a:p>
            <a:pPr algn="r" rtl="1"/>
            <a:endParaRPr lang="ar-SA" b="1" dirty="0"/>
          </a:p>
          <a:p>
            <a:pPr algn="r" rtl="1"/>
            <a:r>
              <a:rPr lang="ar-SA" b="1" dirty="0">
                <a:solidFill>
                  <a:srgbClr val="C00000"/>
                </a:solidFill>
              </a:rPr>
              <a:t>أجهزة الاستشعار المحيطة</a:t>
            </a:r>
          </a:p>
          <a:p>
            <a:pPr lvl="1" algn="r" rtl="1"/>
            <a:r>
              <a:rPr lang="ar-SA" b="1" dirty="0"/>
              <a:t>يتم وضع كاميرات الفيديو بشكل استراتيجي في منزل الشخص لتتبع حركته</a:t>
            </a:r>
            <a:endParaRPr lang="en-US" sz="4000" dirty="0"/>
          </a:p>
        </p:txBody>
      </p:sp>
      <p:sp>
        <p:nvSpPr>
          <p:cNvPr id="4" name="Date Placeholder 3">
            <a:extLst>
              <a:ext uri="{FF2B5EF4-FFF2-40B4-BE49-F238E27FC236}">
                <a16:creationId xmlns:a16="http://schemas.microsoft.com/office/drawing/2014/main" id="{B2B70B32-8D28-A44C-A430-4BAD9BE31D98}"/>
              </a:ext>
            </a:extLst>
          </p:cNvPr>
          <p:cNvSpPr>
            <a:spLocks noGrp="1"/>
          </p:cNvSpPr>
          <p:nvPr>
            <p:ph type="dt" sz="half" idx="10"/>
          </p:nvPr>
        </p:nvSpPr>
        <p:spPr/>
        <p:txBody>
          <a:bodyPr/>
          <a:lstStyle/>
          <a:p>
            <a:fld id="{DD8FB97D-888F-0C42-B8A5-F288C748F451}" type="datetime1">
              <a:rPr lang="en-US" smtClean="0"/>
              <a:t>1/22/24</a:t>
            </a:fld>
            <a:endParaRPr lang="en-US"/>
          </a:p>
        </p:txBody>
      </p:sp>
      <p:sp>
        <p:nvSpPr>
          <p:cNvPr id="5" name="Slide Number Placeholder 4">
            <a:extLst>
              <a:ext uri="{FF2B5EF4-FFF2-40B4-BE49-F238E27FC236}">
                <a16:creationId xmlns:a16="http://schemas.microsoft.com/office/drawing/2014/main" id="{90ECAF47-BE02-204B-8D69-AEEEC57F97D3}"/>
              </a:ext>
            </a:extLst>
          </p:cNvPr>
          <p:cNvSpPr>
            <a:spLocks noGrp="1"/>
          </p:cNvSpPr>
          <p:nvPr>
            <p:ph type="sldNum" sz="quarter" idx="12"/>
          </p:nvPr>
        </p:nvSpPr>
        <p:spPr/>
        <p:txBody>
          <a:bodyPr/>
          <a:lstStyle/>
          <a:p>
            <a:fld id="{70C38C08-47C7-4847-B0BE-B9D8DEEB3D1B}" type="slidenum">
              <a:rPr lang="en-US" smtClean="0"/>
              <a:t>15</a:t>
            </a:fld>
            <a:endParaRPr lang="en-US"/>
          </a:p>
        </p:txBody>
      </p:sp>
      <p:pic>
        <p:nvPicPr>
          <p:cNvPr id="7" name="Picture 6" descr="Diagram&#10;&#10;Description automatically generated">
            <a:extLst>
              <a:ext uri="{FF2B5EF4-FFF2-40B4-BE49-F238E27FC236}">
                <a16:creationId xmlns:a16="http://schemas.microsoft.com/office/drawing/2014/main" id="{1A2DFEA6-CB3A-6B44-A5BF-1E51B1972F46}"/>
              </a:ext>
            </a:extLst>
          </p:cNvPr>
          <p:cNvPicPr>
            <a:picLocks noChangeAspect="1"/>
          </p:cNvPicPr>
          <p:nvPr/>
        </p:nvPicPr>
        <p:blipFill>
          <a:blip r:embed="rId2"/>
          <a:stretch>
            <a:fillRect/>
          </a:stretch>
        </p:blipFill>
        <p:spPr>
          <a:xfrm>
            <a:off x="14791" y="45664"/>
            <a:ext cx="4550582" cy="3439394"/>
          </a:xfrm>
          <a:prstGeom prst="rect">
            <a:avLst/>
          </a:prstGeom>
        </p:spPr>
      </p:pic>
      <p:sp>
        <p:nvSpPr>
          <p:cNvPr id="9" name="TextBox 8">
            <a:extLst>
              <a:ext uri="{FF2B5EF4-FFF2-40B4-BE49-F238E27FC236}">
                <a16:creationId xmlns:a16="http://schemas.microsoft.com/office/drawing/2014/main" id="{FCF9CEDD-3CDE-4D4B-8B56-A687071D9EB4}"/>
              </a:ext>
            </a:extLst>
          </p:cNvPr>
          <p:cNvSpPr txBox="1"/>
          <p:nvPr/>
        </p:nvSpPr>
        <p:spPr>
          <a:xfrm>
            <a:off x="58655" y="3144682"/>
            <a:ext cx="3844413" cy="276999"/>
          </a:xfrm>
          <a:prstGeom prst="rect">
            <a:avLst/>
          </a:prstGeom>
          <a:noFill/>
        </p:spPr>
        <p:txBody>
          <a:bodyPr wrap="square">
            <a:spAutoFit/>
          </a:bodyPr>
          <a:lstStyle/>
          <a:p>
            <a:pPr algn="l"/>
            <a:r>
              <a:rPr lang="en-US" sz="1200" b="0" i="0" u="none" strike="noStrike" dirty="0">
                <a:solidFill>
                  <a:srgbClr val="777777"/>
                </a:solidFill>
                <a:effectLst/>
                <a:latin typeface="Inter Var"/>
              </a:rPr>
              <a:t>DOI: </a:t>
            </a:r>
            <a:r>
              <a:rPr lang="en-US" sz="1200" b="0" i="0" u="sng" strike="noStrike" dirty="0">
                <a:solidFill>
                  <a:srgbClr val="777777"/>
                </a:solidFill>
                <a:effectLst/>
                <a:latin typeface="inherit"/>
                <a:hlinkClick r:id="rId3"/>
              </a:rPr>
              <a:t>10.1109/TII.2018.2839749</a:t>
            </a:r>
            <a:endParaRPr lang="en-US" sz="1200" b="0" i="0" u="none" strike="noStrike" dirty="0">
              <a:solidFill>
                <a:srgbClr val="777777"/>
              </a:solidFill>
              <a:effectLst/>
              <a:latin typeface="Inter Var"/>
            </a:endParaRPr>
          </a:p>
        </p:txBody>
      </p:sp>
      <p:sp>
        <p:nvSpPr>
          <p:cNvPr id="13" name="TextBox 12">
            <a:extLst>
              <a:ext uri="{FF2B5EF4-FFF2-40B4-BE49-F238E27FC236}">
                <a16:creationId xmlns:a16="http://schemas.microsoft.com/office/drawing/2014/main" id="{C589816D-9FFC-7D4E-A3B0-2B2C99EA5D3B}"/>
              </a:ext>
            </a:extLst>
          </p:cNvPr>
          <p:cNvSpPr txBox="1"/>
          <p:nvPr/>
        </p:nvSpPr>
        <p:spPr>
          <a:xfrm>
            <a:off x="1648027" y="6303656"/>
            <a:ext cx="2533561" cy="307777"/>
          </a:xfrm>
          <a:prstGeom prst="rect">
            <a:avLst/>
          </a:prstGeom>
          <a:noFill/>
        </p:spPr>
        <p:txBody>
          <a:bodyPr wrap="square">
            <a:spAutoFit/>
          </a:bodyPr>
          <a:lstStyle/>
          <a:p>
            <a:pPr algn="l"/>
            <a:r>
              <a:rPr lang="en-US" sz="1400" b="0" i="0" u="none" strike="noStrike" dirty="0">
                <a:solidFill>
                  <a:srgbClr val="777777"/>
                </a:solidFill>
                <a:effectLst/>
                <a:latin typeface="Inter Var"/>
              </a:rPr>
              <a:t>DOI: </a:t>
            </a:r>
            <a:r>
              <a:rPr lang="en-US" sz="1400" b="0" i="0" u="sng" strike="noStrike" dirty="0">
                <a:solidFill>
                  <a:srgbClr val="777777"/>
                </a:solidFill>
                <a:effectLst/>
                <a:latin typeface="inherit"/>
                <a:hlinkClick r:id="rId4"/>
              </a:rPr>
              <a:t>10.3390/robotics9030055</a:t>
            </a:r>
            <a:endParaRPr lang="en-US" sz="1400" b="0" i="0" u="none" strike="noStrike" dirty="0">
              <a:solidFill>
                <a:srgbClr val="777777"/>
              </a:solidFill>
              <a:effectLst/>
              <a:latin typeface="Inter Var"/>
            </a:endParaRPr>
          </a:p>
        </p:txBody>
      </p:sp>
      <p:pic>
        <p:nvPicPr>
          <p:cNvPr id="15" name="Picture 14" descr="Diagram&#10;&#10;Description automatically generated">
            <a:extLst>
              <a:ext uri="{FF2B5EF4-FFF2-40B4-BE49-F238E27FC236}">
                <a16:creationId xmlns:a16="http://schemas.microsoft.com/office/drawing/2014/main" id="{D4FD07FC-1CB6-F042-88A7-CE3357214D82}"/>
              </a:ext>
            </a:extLst>
          </p:cNvPr>
          <p:cNvPicPr>
            <a:picLocks noChangeAspect="1"/>
          </p:cNvPicPr>
          <p:nvPr/>
        </p:nvPicPr>
        <p:blipFill>
          <a:blip r:embed="rId5"/>
          <a:stretch>
            <a:fillRect/>
          </a:stretch>
        </p:blipFill>
        <p:spPr>
          <a:xfrm>
            <a:off x="0" y="3519626"/>
            <a:ext cx="4926868" cy="2802156"/>
          </a:xfrm>
          <a:prstGeom prst="rect">
            <a:avLst/>
          </a:prstGeom>
        </p:spPr>
      </p:pic>
    </p:spTree>
    <p:extLst>
      <p:ext uri="{BB962C8B-B14F-4D97-AF65-F5344CB8AC3E}">
        <p14:creationId xmlns:p14="http://schemas.microsoft.com/office/powerpoint/2010/main" val="205120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E82A-1601-0648-BA99-D3387F48233E}"/>
              </a:ext>
            </a:extLst>
          </p:cNvPr>
          <p:cNvSpPr>
            <a:spLocks noGrp="1"/>
          </p:cNvSpPr>
          <p:nvPr>
            <p:ph type="title"/>
          </p:nvPr>
        </p:nvSpPr>
        <p:spPr>
          <a:xfrm>
            <a:off x="1529408" y="244131"/>
            <a:ext cx="10363200" cy="1314443"/>
          </a:xfrm>
        </p:spPr>
        <p:txBody>
          <a:bodyPr>
            <a:normAutofit/>
          </a:bodyPr>
          <a:lstStyle/>
          <a:p>
            <a:pPr algn="r" rtl="1"/>
            <a:r>
              <a:rPr lang="ar-SA" sz="4000" b="1" dirty="0"/>
              <a:t>هل يستطيع الذكاء الاصطناعي إصلاح السجلات الطبية؟</a:t>
            </a:r>
            <a:endParaRPr lang="en-US" sz="4000" dirty="0"/>
          </a:p>
        </p:txBody>
      </p:sp>
      <p:sp>
        <p:nvSpPr>
          <p:cNvPr id="3" name="Content Placeholder 2">
            <a:extLst>
              <a:ext uri="{FF2B5EF4-FFF2-40B4-BE49-F238E27FC236}">
                <a16:creationId xmlns:a16="http://schemas.microsoft.com/office/drawing/2014/main" id="{2F0ABAEE-B3A7-794F-BE06-069B90F8695A}"/>
              </a:ext>
            </a:extLst>
          </p:cNvPr>
          <p:cNvSpPr>
            <a:spLocks noGrp="1"/>
          </p:cNvSpPr>
          <p:nvPr>
            <p:ph idx="1"/>
          </p:nvPr>
        </p:nvSpPr>
        <p:spPr>
          <a:xfrm>
            <a:off x="1762701" y="1558574"/>
            <a:ext cx="9780105" cy="4874895"/>
          </a:xfrm>
        </p:spPr>
        <p:txBody>
          <a:bodyPr>
            <a:normAutofit/>
          </a:bodyPr>
          <a:lstStyle/>
          <a:p>
            <a:pPr algn="r" rtl="1">
              <a:lnSpc>
                <a:spcPct val="100000"/>
              </a:lnSpc>
            </a:pPr>
            <a:r>
              <a:rPr lang="en-US" sz="2400" dirty="0"/>
              <a:t>ML </a:t>
            </a:r>
            <a:r>
              <a:rPr lang="ar-SA" sz="2400" dirty="0"/>
              <a:t> هو شكل من أشكال الذكاء الاصطناعي يسمح لأجهزة الكمبيوتر بتحديد الأنماط في البيانات واستخلاص النتائج بناءً على البيانات المدخلة</a:t>
            </a:r>
          </a:p>
          <a:p>
            <a:pPr algn="r" rtl="1">
              <a:lnSpc>
                <a:spcPct val="100000"/>
              </a:lnSpc>
            </a:pPr>
            <a:endParaRPr lang="ar-SA" sz="800" dirty="0"/>
          </a:p>
          <a:p>
            <a:pPr algn="r" rtl="1">
              <a:lnSpc>
                <a:spcPct val="100000"/>
              </a:lnSpc>
            </a:pPr>
            <a:r>
              <a:rPr lang="ar-SA" sz="2400" dirty="0"/>
              <a:t>يستخدم الذكاء الاصطناعي السجلات الصحية الإلكترونية كمصدر للبيانات للتنبؤ وتحسين رعاية المرضى</a:t>
            </a:r>
          </a:p>
          <a:p>
            <a:pPr algn="r" rtl="1">
              <a:lnSpc>
                <a:spcPct val="100000"/>
              </a:lnSpc>
            </a:pPr>
            <a:endParaRPr lang="ar-SA" sz="800" dirty="0"/>
          </a:p>
          <a:p>
            <a:pPr algn="r" rtl="1">
              <a:lnSpc>
                <a:spcPct val="100000"/>
              </a:lnSpc>
            </a:pPr>
            <a:r>
              <a:rPr lang="ar-SA" sz="2400" dirty="0"/>
              <a:t>إن تحويل بيانات المرضى إلى بيانات رقمية يعني أنه أصبح من الممكن الآن الوصول إليها للتحليل باستخدام قوة الذكاء الاصطناعي</a:t>
            </a:r>
          </a:p>
          <a:p>
            <a:pPr algn="r" rtl="1">
              <a:lnSpc>
                <a:spcPct val="100000"/>
              </a:lnSpc>
            </a:pPr>
            <a:endParaRPr lang="ar-SA" sz="800" dirty="0"/>
          </a:p>
          <a:p>
            <a:pPr algn="r" rtl="1">
              <a:lnSpc>
                <a:spcPct val="100000"/>
              </a:lnSpc>
            </a:pPr>
            <a:r>
              <a:rPr lang="ar-SA" sz="2400" dirty="0"/>
              <a:t>نماذج </a:t>
            </a:r>
            <a:r>
              <a:rPr lang="en-US" sz="2400" dirty="0"/>
              <a:t>ML</a:t>
            </a:r>
            <a:r>
              <a:rPr lang="ar-SA" sz="2400" dirty="0"/>
              <a:t> تستخدم:</a:t>
            </a:r>
            <a:endParaRPr lang="en-US" sz="2400" dirty="0"/>
          </a:p>
          <a:p>
            <a:pPr lvl="1" algn="r" rtl="1">
              <a:lnSpc>
                <a:spcPct val="100000"/>
              </a:lnSpc>
            </a:pPr>
            <a:r>
              <a:rPr lang="ar-SA" sz="2000" dirty="0"/>
              <a:t>البيانات المنظمة والبيانات غير المنظمة من السجل الطبي الإلكتروني</a:t>
            </a:r>
            <a:endParaRPr lang="en-US" sz="2000" dirty="0"/>
          </a:p>
        </p:txBody>
      </p:sp>
      <p:sp>
        <p:nvSpPr>
          <p:cNvPr id="4" name="Date Placeholder 3">
            <a:extLst>
              <a:ext uri="{FF2B5EF4-FFF2-40B4-BE49-F238E27FC236}">
                <a16:creationId xmlns:a16="http://schemas.microsoft.com/office/drawing/2014/main" id="{D34BB166-9B22-C444-AD54-5EB3A61AAAE0}"/>
              </a:ext>
            </a:extLst>
          </p:cNvPr>
          <p:cNvSpPr>
            <a:spLocks noGrp="1"/>
          </p:cNvSpPr>
          <p:nvPr>
            <p:ph type="dt" sz="half" idx="10"/>
          </p:nvPr>
        </p:nvSpPr>
        <p:spPr/>
        <p:txBody>
          <a:bodyPr/>
          <a:lstStyle/>
          <a:p>
            <a:fld id="{C1904254-8D7F-3743-9643-6E4552FD9824}" type="datetime1">
              <a:rPr lang="en-US" smtClean="0"/>
              <a:t>1/25/24</a:t>
            </a:fld>
            <a:endParaRPr lang="en-US" dirty="0"/>
          </a:p>
        </p:txBody>
      </p:sp>
      <p:sp>
        <p:nvSpPr>
          <p:cNvPr id="5" name="Slide Number Placeholder 4">
            <a:extLst>
              <a:ext uri="{FF2B5EF4-FFF2-40B4-BE49-F238E27FC236}">
                <a16:creationId xmlns:a16="http://schemas.microsoft.com/office/drawing/2014/main" id="{EBCC2CA6-C9C2-4346-8FEF-3665BF08C40F}"/>
              </a:ext>
            </a:extLst>
          </p:cNvPr>
          <p:cNvSpPr>
            <a:spLocks noGrp="1"/>
          </p:cNvSpPr>
          <p:nvPr>
            <p:ph type="sldNum" sz="quarter" idx="12"/>
          </p:nvPr>
        </p:nvSpPr>
        <p:spPr/>
        <p:txBody>
          <a:bodyPr/>
          <a:lstStyle/>
          <a:p>
            <a:fld id="{70C38C08-47C7-4847-B0BE-B9D8DEEB3D1B}" type="slidenum">
              <a:rPr lang="en-US" smtClean="0"/>
              <a:t>16</a:t>
            </a:fld>
            <a:endParaRPr lang="en-US"/>
          </a:p>
        </p:txBody>
      </p:sp>
    </p:spTree>
    <p:extLst>
      <p:ext uri="{BB962C8B-B14F-4D97-AF65-F5344CB8AC3E}">
        <p14:creationId xmlns:p14="http://schemas.microsoft.com/office/powerpoint/2010/main" val="229382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3842398" y="262843"/>
            <a:ext cx="8143953" cy="690402"/>
          </a:xfrm>
        </p:spPr>
        <p:txBody>
          <a:bodyPr>
            <a:noAutofit/>
          </a:bodyPr>
          <a:lstStyle/>
          <a:p>
            <a:pPr algn="r" rtl="1"/>
            <a:r>
              <a:rPr lang="ar-SA" b="1" dirty="0"/>
              <a:t>أنواع البيانات في الصحة الرقمية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6029464" y="1369107"/>
            <a:ext cx="5433350" cy="4428444"/>
          </a:xfrm>
        </p:spPr>
        <p:txBody>
          <a:bodyPr>
            <a:normAutofit fontScale="70000" lnSpcReduction="20000"/>
          </a:bodyPr>
          <a:lstStyle/>
          <a:p>
            <a:pPr marL="274320" lvl="2" indent="0" algn="r" rtl="1">
              <a:lnSpc>
                <a:spcPct val="110000"/>
              </a:lnSpc>
              <a:spcBef>
                <a:spcPts val="1000"/>
              </a:spcBef>
              <a:buNone/>
            </a:pPr>
            <a:r>
              <a:rPr lang="ar-SA" sz="4000" b="1" dirty="0">
                <a:solidFill>
                  <a:schemeClr val="accent1">
                    <a:lumMod val="75000"/>
                  </a:schemeClr>
                </a:solidFill>
                <a:latin typeface="+mj-lt"/>
                <a:ea typeface="+mj-ea"/>
                <a:cs typeface="+mj-cs"/>
              </a:rPr>
              <a:t>البيانات المنظمة</a:t>
            </a:r>
          </a:p>
          <a:p>
            <a:pPr marL="845820" lvl="2" indent="-571500" algn="r" rtl="1">
              <a:lnSpc>
                <a:spcPct val="120000"/>
              </a:lnSpc>
              <a:spcBef>
                <a:spcPts val="1000"/>
              </a:spcBef>
            </a:pPr>
            <a:r>
              <a:rPr lang="ar-SA" sz="4000" dirty="0">
                <a:latin typeface="+mj-lt"/>
                <a:ea typeface="+mj-ea"/>
                <a:cs typeface="+mj-cs"/>
              </a:rPr>
              <a:t>المعلومات الديموغرافية (الاسم الأول والأخير، تاريخ الميلاد، عنوان المنزل، الجنس)</a:t>
            </a:r>
          </a:p>
          <a:p>
            <a:pPr marL="845820" lvl="2" indent="-571500" algn="r" rtl="1">
              <a:lnSpc>
                <a:spcPct val="120000"/>
              </a:lnSpc>
              <a:spcBef>
                <a:spcPts val="1000"/>
              </a:spcBef>
            </a:pPr>
            <a:r>
              <a:rPr lang="ar-SA" sz="4000" dirty="0">
                <a:latin typeface="+mj-lt"/>
                <a:ea typeface="+mj-ea"/>
                <a:cs typeface="+mj-cs"/>
              </a:rPr>
              <a:t>العلامات الحيوية (الطول، الوزن، ضغط الدم، نسبة الجلوكوز في الدم)</a:t>
            </a:r>
          </a:p>
          <a:p>
            <a:pPr marL="845820" lvl="2" indent="-571500" algn="r" rtl="1">
              <a:lnSpc>
                <a:spcPct val="120000"/>
              </a:lnSpc>
              <a:spcBef>
                <a:spcPts val="1000"/>
              </a:spcBef>
            </a:pPr>
            <a:r>
              <a:rPr lang="ar-SA" sz="4000" dirty="0">
                <a:latin typeface="+mj-lt"/>
                <a:ea typeface="+mj-ea"/>
                <a:cs typeface="+mj-cs"/>
              </a:rPr>
              <a:t>عناصر البيانات (رموز التشخيص أو الفواتير والأدوية ونتائج الاختبارات المعملية)</a:t>
            </a:r>
            <a:endParaRPr lang="en-US" sz="4000" dirty="0">
              <a:latin typeface="+mj-lt"/>
              <a:ea typeface="+mj-ea"/>
              <a:cs typeface="+mj-cs"/>
            </a:endParaRP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A6E4177-C855-3542-9DFF-97B672F8F12D}" type="datetime1">
              <a:rPr lang="en-US" smtClean="0"/>
              <a:t>1/25/24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17</a:t>
            </a:fld>
            <a:endParaRPr lang="en-US"/>
          </a:p>
        </p:txBody>
      </p:sp>
      <p:sp>
        <p:nvSpPr>
          <p:cNvPr id="6" name="Content Placeholder 2">
            <a:extLst>
              <a:ext uri="{FF2B5EF4-FFF2-40B4-BE49-F238E27FC236}">
                <a16:creationId xmlns:a16="http://schemas.microsoft.com/office/drawing/2014/main" id="{0D92246C-D8E8-BFA9-4985-B4F81CCE3EE7}"/>
              </a:ext>
            </a:extLst>
          </p:cNvPr>
          <p:cNvSpPr txBox="1">
            <a:spLocks/>
          </p:cNvSpPr>
          <p:nvPr/>
        </p:nvSpPr>
        <p:spPr>
          <a:xfrm>
            <a:off x="477233" y="1350582"/>
            <a:ext cx="4306958" cy="442844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2" indent="0" algn="r" rtl="1">
              <a:lnSpc>
                <a:spcPct val="90000"/>
              </a:lnSpc>
              <a:spcBef>
                <a:spcPts val="1000"/>
              </a:spcBef>
              <a:buFont typeface="Arial" panose="020B0604020202020204" pitchFamily="34" charset="0"/>
              <a:buNone/>
            </a:pPr>
            <a:r>
              <a:rPr lang="ar-SA" sz="2800" b="1" dirty="0">
                <a:solidFill>
                  <a:schemeClr val="accent1">
                    <a:lumMod val="75000"/>
                  </a:schemeClr>
                </a:solidFill>
                <a:latin typeface="+mj-lt"/>
                <a:ea typeface="+mj-ea"/>
                <a:cs typeface="+mj-cs"/>
              </a:rPr>
              <a:t>البيانات غير المنظمة</a:t>
            </a:r>
          </a:p>
          <a:p>
            <a:pPr marL="731520" lvl="2" indent="-457200" algn="r" rtl="1">
              <a:lnSpc>
                <a:spcPct val="100000"/>
              </a:lnSpc>
              <a:spcBef>
                <a:spcPts val="1000"/>
              </a:spcBef>
            </a:pPr>
            <a:r>
              <a:rPr lang="ar-SA" sz="2800" dirty="0">
                <a:latin typeface="+mj-lt"/>
                <a:ea typeface="+mj-ea"/>
                <a:cs typeface="+mj-cs"/>
              </a:rPr>
              <a:t>الصور الطبية</a:t>
            </a:r>
          </a:p>
          <a:p>
            <a:pPr marL="731520" lvl="2" indent="-457200" algn="r" rtl="1">
              <a:lnSpc>
                <a:spcPct val="100000"/>
              </a:lnSpc>
              <a:spcBef>
                <a:spcPts val="1000"/>
              </a:spcBef>
            </a:pPr>
            <a:r>
              <a:rPr lang="ar-SA" sz="2800" dirty="0">
                <a:latin typeface="+mj-lt"/>
                <a:ea typeface="+mj-ea"/>
                <a:cs typeface="+mj-cs"/>
              </a:rPr>
              <a:t>المدونات المكتوبة (الملاحظات السريرية، وقوائم المشكلات، وملخصات الخروج، وتقارير الأشعة)</a:t>
            </a:r>
            <a:endParaRPr lang="en-US" sz="2800" dirty="0">
              <a:latin typeface="+mj-lt"/>
              <a:ea typeface="+mj-ea"/>
              <a:cs typeface="+mj-cs"/>
            </a:endParaRPr>
          </a:p>
        </p:txBody>
      </p:sp>
      <p:sp>
        <p:nvSpPr>
          <p:cNvPr id="9" name="TextBox 8">
            <a:extLst>
              <a:ext uri="{FF2B5EF4-FFF2-40B4-BE49-F238E27FC236}">
                <a16:creationId xmlns:a16="http://schemas.microsoft.com/office/drawing/2014/main" id="{419A0DE2-4A5C-21C8-5CC4-4A7B80E81C96}"/>
              </a:ext>
            </a:extLst>
          </p:cNvPr>
          <p:cNvSpPr txBox="1"/>
          <p:nvPr/>
        </p:nvSpPr>
        <p:spPr>
          <a:xfrm>
            <a:off x="46140" y="5399753"/>
            <a:ext cx="4898834" cy="523220"/>
          </a:xfrm>
          <a:prstGeom prst="rect">
            <a:avLst/>
          </a:prstGeom>
          <a:noFill/>
        </p:spPr>
        <p:txBody>
          <a:bodyPr wrap="square">
            <a:spAutoFit/>
          </a:bodyPr>
          <a:lstStyle/>
          <a:p>
            <a:pPr algn="r" rtl="1"/>
            <a:r>
              <a:rPr lang="ar-SA" sz="2800" b="1" i="0" u="none" strike="noStrike" dirty="0">
                <a:solidFill>
                  <a:srgbClr val="7030A0"/>
                </a:solidFill>
                <a:effectLst/>
              </a:rPr>
              <a:t>معظم بيانات الرعاية الصحية غير منظمة</a:t>
            </a:r>
            <a:endParaRPr lang="en-US" sz="2800" b="1" dirty="0">
              <a:solidFill>
                <a:srgbClr val="7030A0"/>
              </a:solidFill>
            </a:endParaRPr>
          </a:p>
        </p:txBody>
      </p:sp>
    </p:spTree>
    <p:extLst>
      <p:ext uri="{BB962C8B-B14F-4D97-AF65-F5344CB8AC3E}">
        <p14:creationId xmlns:p14="http://schemas.microsoft.com/office/powerpoint/2010/main" val="132743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6D92-1536-004A-BF26-37EB7814153F}"/>
              </a:ext>
            </a:extLst>
          </p:cNvPr>
          <p:cNvSpPr>
            <a:spLocks noGrp="1"/>
          </p:cNvSpPr>
          <p:nvPr>
            <p:ph type="title"/>
          </p:nvPr>
        </p:nvSpPr>
        <p:spPr>
          <a:xfrm>
            <a:off x="1254152" y="364435"/>
            <a:ext cx="10363200" cy="822492"/>
          </a:xfrm>
        </p:spPr>
        <p:txBody>
          <a:bodyPr/>
          <a:lstStyle/>
          <a:p>
            <a:pPr algn="r" rtl="1"/>
            <a:r>
              <a:rPr lang="ar-SA" b="1" dirty="0"/>
              <a:t>كيفية التغلب على العقبات</a:t>
            </a:r>
            <a:endParaRPr lang="en-US" b="1" dirty="0"/>
          </a:p>
        </p:txBody>
      </p:sp>
      <p:sp>
        <p:nvSpPr>
          <p:cNvPr id="3" name="Content Placeholder 2">
            <a:extLst>
              <a:ext uri="{FF2B5EF4-FFF2-40B4-BE49-F238E27FC236}">
                <a16:creationId xmlns:a16="http://schemas.microsoft.com/office/drawing/2014/main" id="{649743DC-F173-E145-B212-C7451AD090D5}"/>
              </a:ext>
            </a:extLst>
          </p:cNvPr>
          <p:cNvSpPr>
            <a:spLocks noGrp="1"/>
          </p:cNvSpPr>
          <p:nvPr>
            <p:ph idx="1"/>
          </p:nvPr>
        </p:nvSpPr>
        <p:spPr>
          <a:xfrm>
            <a:off x="914399" y="1603512"/>
            <a:ext cx="10363200" cy="4752837"/>
          </a:xfrm>
        </p:spPr>
        <p:txBody>
          <a:bodyPr>
            <a:normAutofit/>
          </a:bodyPr>
          <a:lstStyle/>
          <a:p>
            <a:pPr algn="r" rtl="1"/>
            <a:r>
              <a:rPr lang="ar-SA" sz="2400" dirty="0"/>
              <a:t>بعض المستشفيات لديها مساعدين يجلسون أثناء الزيارة التوثيق بينما يفحص الطبيب مع المريض.</a:t>
            </a:r>
          </a:p>
          <a:p>
            <a:pPr algn="r" rtl="1"/>
            <a:endParaRPr lang="ar-SA" sz="2400" dirty="0"/>
          </a:p>
          <a:p>
            <a:pPr algn="r" rtl="1"/>
            <a:r>
              <a:rPr lang="ar-SA" sz="2400" dirty="0"/>
              <a:t>تعمل العديد من الشركات على "الكتبة الرقميين"، وخوارزميات التعلم الآلي التي يمكنها إجراء محادثة بين الطبيب والمريض، وتحليل النص واستخدامه لملء المعلومات ذات الصلة في السجل الصحي الإلكتروني للمريض.</a:t>
            </a:r>
          </a:p>
          <a:p>
            <a:pPr algn="r" rtl="1"/>
            <a:endParaRPr lang="ar-SA" sz="2400" dirty="0"/>
          </a:p>
          <a:p>
            <a:pPr algn="r" rtl="1"/>
            <a:r>
              <a:rPr lang="ar-SA" sz="2400" dirty="0"/>
              <a:t>تعلم الآلة والتعرف على الصوت ومعالجة اللغات الطبيعية        الملاحظات والتشخيصات والأوامر في السجل الصحي الإلكتروني.</a:t>
            </a:r>
            <a:endParaRPr lang="en-US" sz="2200" dirty="0"/>
          </a:p>
        </p:txBody>
      </p:sp>
      <p:sp>
        <p:nvSpPr>
          <p:cNvPr id="4" name="Date Placeholder 3">
            <a:extLst>
              <a:ext uri="{FF2B5EF4-FFF2-40B4-BE49-F238E27FC236}">
                <a16:creationId xmlns:a16="http://schemas.microsoft.com/office/drawing/2014/main" id="{6D6D5252-7334-5E4B-815D-6BFC180D177A}"/>
              </a:ext>
            </a:extLst>
          </p:cNvPr>
          <p:cNvSpPr>
            <a:spLocks noGrp="1"/>
          </p:cNvSpPr>
          <p:nvPr>
            <p:ph type="dt" sz="half" idx="10"/>
          </p:nvPr>
        </p:nvSpPr>
        <p:spPr/>
        <p:txBody>
          <a:bodyPr/>
          <a:lstStyle/>
          <a:p>
            <a:fld id="{389EB635-2A6F-EF42-BC69-0BC0C70EDBDD}" type="datetime1">
              <a:rPr lang="en-US" smtClean="0"/>
              <a:t>1/25/24</a:t>
            </a:fld>
            <a:endParaRPr lang="en-US"/>
          </a:p>
        </p:txBody>
      </p:sp>
      <p:sp>
        <p:nvSpPr>
          <p:cNvPr id="5" name="Slide Number Placeholder 4">
            <a:extLst>
              <a:ext uri="{FF2B5EF4-FFF2-40B4-BE49-F238E27FC236}">
                <a16:creationId xmlns:a16="http://schemas.microsoft.com/office/drawing/2014/main" id="{0679BF98-6F19-9E4F-8C58-ECA2C07928D8}"/>
              </a:ext>
            </a:extLst>
          </p:cNvPr>
          <p:cNvSpPr>
            <a:spLocks noGrp="1"/>
          </p:cNvSpPr>
          <p:nvPr>
            <p:ph type="sldNum" sz="quarter" idx="12"/>
          </p:nvPr>
        </p:nvSpPr>
        <p:spPr/>
        <p:txBody>
          <a:bodyPr/>
          <a:lstStyle/>
          <a:p>
            <a:fld id="{70C38C08-47C7-4847-B0BE-B9D8DEEB3D1B}" type="slidenum">
              <a:rPr lang="en-US" smtClean="0"/>
              <a:t>18</a:t>
            </a:fld>
            <a:endParaRPr lang="en-US"/>
          </a:p>
        </p:txBody>
      </p:sp>
      <p:cxnSp>
        <p:nvCxnSpPr>
          <p:cNvPr id="7" name="Straight Arrow Connector 6">
            <a:extLst>
              <a:ext uri="{FF2B5EF4-FFF2-40B4-BE49-F238E27FC236}">
                <a16:creationId xmlns:a16="http://schemas.microsoft.com/office/drawing/2014/main" id="{FCEADE77-3FBC-D3B1-59E9-574FD969F49D}"/>
              </a:ext>
            </a:extLst>
          </p:cNvPr>
          <p:cNvCxnSpPr/>
          <p:nvPr/>
        </p:nvCxnSpPr>
        <p:spPr>
          <a:xfrm flipH="1">
            <a:off x="4946571" y="4285559"/>
            <a:ext cx="363556"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32550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6D92-1536-004A-BF26-37EB7814153F}"/>
              </a:ext>
            </a:extLst>
          </p:cNvPr>
          <p:cNvSpPr>
            <a:spLocks noGrp="1"/>
          </p:cNvSpPr>
          <p:nvPr>
            <p:ph type="title"/>
          </p:nvPr>
        </p:nvSpPr>
        <p:spPr>
          <a:xfrm>
            <a:off x="912628" y="364435"/>
            <a:ext cx="10363200" cy="822492"/>
          </a:xfrm>
        </p:spPr>
        <p:txBody>
          <a:bodyPr>
            <a:normAutofit/>
          </a:bodyPr>
          <a:lstStyle/>
          <a:p>
            <a:pPr algn="r" rtl="1"/>
            <a:r>
              <a:rPr lang="ar-SA" sz="4000" b="1" i="0" dirty="0">
                <a:solidFill>
                  <a:srgbClr val="333333"/>
                </a:solidFill>
                <a:effectLst/>
                <a:latin typeface="Noto Naskh Arabic"/>
              </a:rPr>
              <a:t>المخاوف بشأن استخدام تقنيات الذكاء الاصطناعي</a:t>
            </a:r>
            <a:endParaRPr lang="en-US" sz="4000" b="1" dirty="0"/>
          </a:p>
        </p:txBody>
      </p:sp>
      <p:sp>
        <p:nvSpPr>
          <p:cNvPr id="3" name="Content Placeholder 2">
            <a:extLst>
              <a:ext uri="{FF2B5EF4-FFF2-40B4-BE49-F238E27FC236}">
                <a16:creationId xmlns:a16="http://schemas.microsoft.com/office/drawing/2014/main" id="{649743DC-F173-E145-B212-C7451AD090D5}"/>
              </a:ext>
            </a:extLst>
          </p:cNvPr>
          <p:cNvSpPr>
            <a:spLocks noGrp="1"/>
          </p:cNvSpPr>
          <p:nvPr>
            <p:ph idx="1"/>
          </p:nvPr>
        </p:nvSpPr>
        <p:spPr>
          <a:xfrm>
            <a:off x="914399" y="1603512"/>
            <a:ext cx="10363200" cy="4752837"/>
          </a:xfrm>
        </p:spPr>
        <p:txBody>
          <a:bodyPr>
            <a:normAutofit/>
          </a:bodyPr>
          <a:lstStyle/>
          <a:p>
            <a:pPr algn="r" rtl="1"/>
            <a:r>
              <a:rPr lang="ar-SA" sz="2400" b="0" i="0" dirty="0">
                <a:solidFill>
                  <a:srgbClr val="000000"/>
                </a:solidFill>
                <a:effectLst/>
                <a:latin typeface="Noto Naskh Arabic"/>
              </a:rPr>
              <a:t>البيانات المستخدمة لتدريب نماذج الذكاء الاصطناعي متحيزة، وتولد معلومات مضللة أو غير دقيقة يمكن أن تشكل مخاطر على الصحة</a:t>
            </a:r>
          </a:p>
          <a:p>
            <a:pPr algn="r" rtl="1"/>
            <a:endParaRPr lang="ar-SA" sz="2400" dirty="0"/>
          </a:p>
          <a:p>
            <a:pPr algn="r" rtl="1">
              <a:buFont typeface="Arial" panose="020B0604020202020204" pitchFamily="34" charset="0"/>
              <a:buChar char="•"/>
            </a:pPr>
            <a:r>
              <a:rPr lang="ar-SA" sz="2400" b="0" i="0" dirty="0">
                <a:solidFill>
                  <a:srgbClr val="000000"/>
                </a:solidFill>
                <a:effectLst/>
                <a:latin typeface="Noto Naskh Arabic"/>
              </a:rPr>
              <a:t>استجابات نماذج اللغات الكبيرة</a:t>
            </a:r>
            <a:r>
              <a:rPr lang="en-US" sz="2400" b="0" i="0" dirty="0">
                <a:solidFill>
                  <a:srgbClr val="000000"/>
                </a:solidFill>
                <a:effectLst/>
                <a:latin typeface="Noto Naskh Arabic"/>
              </a:rPr>
              <a:t>LLMs) </a:t>
            </a:r>
            <a:r>
              <a:rPr lang="ar-SA" sz="2400" b="0" i="0" dirty="0">
                <a:solidFill>
                  <a:srgbClr val="000000"/>
                </a:solidFill>
                <a:effectLst/>
                <a:latin typeface="Noto Naskh Arabic"/>
              </a:rPr>
              <a:t>) موثوقة ومعقولة للمستخدم (المريض)        قد تكون هذه الاستجابات غير صحيحة تماما</a:t>
            </a:r>
          </a:p>
          <a:p>
            <a:pPr algn="r" rtl="1"/>
            <a:endParaRPr lang="ar-SA" sz="2400" dirty="0"/>
          </a:p>
          <a:p>
            <a:pPr algn="r" rtl="1"/>
            <a:r>
              <a:rPr lang="ar-SA" sz="2400" dirty="0"/>
              <a:t>عدم الحصول علي تصريح لاستخدام بيانات المرضي </a:t>
            </a:r>
            <a:r>
              <a:rPr lang="ar-SA" sz="2400" b="0" i="0" dirty="0">
                <a:solidFill>
                  <a:srgbClr val="000000"/>
                </a:solidFill>
                <a:effectLst/>
                <a:latin typeface="Noto Naskh Arabic"/>
              </a:rPr>
              <a:t>لتدريب نماذج اللغات الكبيرة</a:t>
            </a:r>
            <a:r>
              <a:rPr lang="en-US" sz="2400" b="0" i="0" dirty="0">
                <a:solidFill>
                  <a:srgbClr val="000000"/>
                </a:solidFill>
                <a:effectLst/>
                <a:latin typeface="Noto Naskh Arabic"/>
              </a:rPr>
              <a:t>LLMs) </a:t>
            </a:r>
            <a:r>
              <a:rPr lang="ar-SA" sz="2400" b="0" i="0" dirty="0">
                <a:solidFill>
                  <a:srgbClr val="000000"/>
                </a:solidFill>
                <a:effectLst/>
                <a:latin typeface="Noto Naskh Arabic"/>
              </a:rPr>
              <a:t>) و عدم ضمان حمايتها</a:t>
            </a:r>
          </a:p>
          <a:p>
            <a:pPr algn="r" rtl="1"/>
            <a:endParaRPr lang="ar-SA" sz="2400" b="0" i="0" dirty="0">
              <a:solidFill>
                <a:srgbClr val="000000"/>
              </a:solidFill>
              <a:effectLst/>
              <a:latin typeface="Noto Naskh Arabic"/>
            </a:endParaRPr>
          </a:p>
          <a:p>
            <a:pPr algn="r" rtl="1"/>
            <a:r>
              <a:rPr lang="ar-SA" sz="2400" dirty="0"/>
              <a:t> تعمل شركات التكنولوجيا على إضفاء الطابع التجاري لنماذج اللغات الكبيرة</a:t>
            </a:r>
            <a:endParaRPr lang="en-US" sz="2400" dirty="0"/>
          </a:p>
        </p:txBody>
      </p:sp>
      <p:sp>
        <p:nvSpPr>
          <p:cNvPr id="4" name="Date Placeholder 3">
            <a:extLst>
              <a:ext uri="{FF2B5EF4-FFF2-40B4-BE49-F238E27FC236}">
                <a16:creationId xmlns:a16="http://schemas.microsoft.com/office/drawing/2014/main" id="{6D6D5252-7334-5E4B-815D-6BFC180D177A}"/>
              </a:ext>
            </a:extLst>
          </p:cNvPr>
          <p:cNvSpPr>
            <a:spLocks noGrp="1"/>
          </p:cNvSpPr>
          <p:nvPr>
            <p:ph type="dt" sz="half" idx="10"/>
          </p:nvPr>
        </p:nvSpPr>
        <p:spPr/>
        <p:txBody>
          <a:bodyPr/>
          <a:lstStyle/>
          <a:p>
            <a:fld id="{389EB635-2A6F-EF42-BC69-0BC0C70EDBDD}" type="datetime1">
              <a:rPr lang="en-US" smtClean="0"/>
              <a:t>1/25/24</a:t>
            </a:fld>
            <a:endParaRPr lang="en-US"/>
          </a:p>
        </p:txBody>
      </p:sp>
      <p:sp>
        <p:nvSpPr>
          <p:cNvPr id="5" name="Slide Number Placeholder 4">
            <a:extLst>
              <a:ext uri="{FF2B5EF4-FFF2-40B4-BE49-F238E27FC236}">
                <a16:creationId xmlns:a16="http://schemas.microsoft.com/office/drawing/2014/main" id="{0679BF98-6F19-9E4F-8C58-ECA2C07928D8}"/>
              </a:ext>
            </a:extLst>
          </p:cNvPr>
          <p:cNvSpPr>
            <a:spLocks noGrp="1"/>
          </p:cNvSpPr>
          <p:nvPr>
            <p:ph type="sldNum" sz="quarter" idx="12"/>
          </p:nvPr>
        </p:nvSpPr>
        <p:spPr/>
        <p:txBody>
          <a:bodyPr/>
          <a:lstStyle/>
          <a:p>
            <a:fld id="{70C38C08-47C7-4847-B0BE-B9D8DEEB3D1B}" type="slidenum">
              <a:rPr lang="en-US" smtClean="0"/>
              <a:t>19</a:t>
            </a:fld>
            <a:endParaRPr lang="en-US"/>
          </a:p>
        </p:txBody>
      </p:sp>
      <p:cxnSp>
        <p:nvCxnSpPr>
          <p:cNvPr id="7" name="Straight Arrow Connector 6">
            <a:extLst>
              <a:ext uri="{FF2B5EF4-FFF2-40B4-BE49-F238E27FC236}">
                <a16:creationId xmlns:a16="http://schemas.microsoft.com/office/drawing/2014/main" id="{FCEADE77-3FBC-D3B1-59E9-574FD969F49D}"/>
              </a:ext>
            </a:extLst>
          </p:cNvPr>
          <p:cNvCxnSpPr/>
          <p:nvPr/>
        </p:nvCxnSpPr>
        <p:spPr>
          <a:xfrm flipH="1">
            <a:off x="3052589" y="3062686"/>
            <a:ext cx="363556" cy="0"/>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753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7996031" y="93418"/>
            <a:ext cx="3943762" cy="690402"/>
          </a:xfrm>
        </p:spPr>
        <p:txBody>
          <a:bodyPr>
            <a:noAutofit/>
          </a:bodyPr>
          <a:lstStyle/>
          <a:p>
            <a:pPr algn="r" rtl="1"/>
            <a:r>
              <a:rPr lang="ar-SA" b="1" dirty="0"/>
              <a:t>تكنولوجيا الحوسبة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6298344" y="830300"/>
            <a:ext cx="5708287" cy="5743720"/>
          </a:xfrm>
        </p:spPr>
        <p:txBody>
          <a:bodyPr>
            <a:noAutofit/>
          </a:bodyPr>
          <a:lstStyle/>
          <a:p>
            <a:pPr algn="r" rtl="1">
              <a:lnSpc>
                <a:spcPct val="110000"/>
              </a:lnSpc>
            </a:pPr>
            <a:r>
              <a:rPr lang="ar-SA" dirty="0">
                <a:solidFill>
                  <a:srgbClr val="C00000"/>
                </a:solidFill>
              </a:rPr>
              <a:t>موجودة في كل مكان في شكل:</a:t>
            </a:r>
          </a:p>
          <a:p>
            <a:pPr lvl="1" algn="r" rtl="1">
              <a:lnSpc>
                <a:spcPct val="110000"/>
              </a:lnSpc>
            </a:pPr>
            <a:r>
              <a:rPr lang="ar-SA" dirty="0"/>
              <a:t>أجهزة الكمبيوتر، الأجهزة اللوحية، الهواتف الذكية </a:t>
            </a:r>
          </a:p>
          <a:p>
            <a:pPr lvl="1" algn="r" rtl="1">
              <a:lnSpc>
                <a:spcPct val="110000"/>
              </a:lnSpc>
            </a:pPr>
            <a:r>
              <a:rPr lang="ar-SA" dirty="0"/>
              <a:t>الويب، الحوسبة السحابية، البريد الإلكتروني، الرسائل النصية، وسائل التواصل الاجتماعي</a:t>
            </a:r>
          </a:p>
          <a:p>
            <a:pPr marL="228600" lvl="1" algn="r" rtl="1">
              <a:lnSpc>
                <a:spcPct val="110000"/>
              </a:lnSpc>
              <a:spcBef>
                <a:spcPts val="1000"/>
              </a:spcBef>
            </a:pPr>
            <a:r>
              <a:rPr lang="ar-SA" sz="2800" dirty="0">
                <a:solidFill>
                  <a:srgbClr val="C00000"/>
                </a:solidFill>
              </a:rPr>
              <a:t>الفرق بين الآلة الحاسبة، أجهزة الكمبيوتر، الذكاء الإصطناعي:</a:t>
            </a:r>
          </a:p>
          <a:p>
            <a:pPr marL="685800" lvl="2" algn="r" rtl="1">
              <a:lnSpc>
                <a:spcPct val="110000"/>
              </a:lnSpc>
              <a:spcBef>
                <a:spcPts val="1000"/>
              </a:spcBef>
            </a:pPr>
            <a:r>
              <a:rPr lang="ar-SA" sz="2400" dirty="0"/>
              <a:t>الأول جهاز متخصص فقط في العمليات الحسابية</a:t>
            </a:r>
          </a:p>
          <a:p>
            <a:pPr marL="685800" lvl="2" algn="r" rtl="1">
              <a:lnSpc>
                <a:spcPct val="110000"/>
              </a:lnSpc>
              <a:spcBef>
                <a:spcPts val="1000"/>
              </a:spcBef>
            </a:pPr>
            <a:r>
              <a:rPr lang="ar-SA" sz="2400" dirty="0"/>
              <a:t>الثاني عبارة عن جهاز و برامج متعددة الإستخدامات و يشمل الأول</a:t>
            </a:r>
          </a:p>
          <a:p>
            <a:pPr marL="685800" lvl="2" algn="r" rtl="1">
              <a:lnSpc>
                <a:spcPct val="110000"/>
              </a:lnSpc>
              <a:spcBef>
                <a:spcPts val="1000"/>
              </a:spcBef>
            </a:pPr>
            <a:r>
              <a:rPr lang="ar-SA" sz="2400" dirty="0"/>
              <a:t>الثالث مجموعة برمجيات قد تحمل علي أجهزة الكمبيوتر أو أجهزة إلكترونية أخري لمحاكة الذكاء و تأدية مهام بدلا عن الإنسان</a:t>
            </a:r>
          </a:p>
          <a:p>
            <a:pPr marL="685800" lvl="2" algn="r" rtl="1">
              <a:lnSpc>
                <a:spcPct val="110000"/>
              </a:lnSpc>
              <a:spcBef>
                <a:spcPts val="1000"/>
              </a:spcBef>
            </a:pPr>
            <a:endParaRPr lang="en-US" sz="2400" dirty="0">
              <a:solidFill>
                <a:srgbClr val="C00000"/>
              </a:solidFill>
            </a:endParaRP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a:xfrm>
            <a:off x="1306656" y="6467213"/>
            <a:ext cx="2743200" cy="365125"/>
          </a:xfrm>
        </p:spPr>
        <p:txBody>
          <a:bodyPr/>
          <a:lstStyle/>
          <a:p>
            <a:fld id="{90D5456F-78A3-9D46-9C92-A7A680375666}" type="datetime1">
              <a:rPr lang="en-US" smtClean="0"/>
              <a:t>1/20/24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2</a:t>
            </a:fld>
            <a:endParaRPr lang="en-US" dirty="0"/>
          </a:p>
        </p:txBody>
      </p:sp>
      <p:sp>
        <p:nvSpPr>
          <p:cNvPr id="8" name="TextBox 7">
            <a:extLst>
              <a:ext uri="{FF2B5EF4-FFF2-40B4-BE49-F238E27FC236}">
                <a16:creationId xmlns:a16="http://schemas.microsoft.com/office/drawing/2014/main" id="{BD8CA652-9FB5-3948-8ED1-CC5651CD90A0}"/>
              </a:ext>
            </a:extLst>
          </p:cNvPr>
          <p:cNvSpPr txBox="1"/>
          <p:nvPr/>
        </p:nvSpPr>
        <p:spPr>
          <a:xfrm>
            <a:off x="-63314" y="5663414"/>
            <a:ext cx="5886450" cy="276999"/>
          </a:xfrm>
          <a:prstGeom prst="rect">
            <a:avLst/>
          </a:prstGeom>
          <a:noFill/>
        </p:spPr>
        <p:txBody>
          <a:bodyPr wrap="square">
            <a:spAutoFit/>
          </a:bodyPr>
          <a:lstStyle/>
          <a:p>
            <a:r>
              <a:rPr lang="en-US" sz="1200" dirty="0"/>
              <a:t>https://</a:t>
            </a:r>
            <a:r>
              <a:rPr lang="en-US" sz="1200" dirty="0" err="1"/>
              <a:t>promova.com</a:t>
            </a:r>
            <a:r>
              <a:rPr lang="en-US" sz="1200" dirty="0"/>
              <a:t>/content/technological_equipment_3eb6a2e1ee.png</a:t>
            </a:r>
          </a:p>
        </p:txBody>
      </p:sp>
      <p:grpSp>
        <p:nvGrpSpPr>
          <p:cNvPr id="10" name="Group 9">
            <a:extLst>
              <a:ext uri="{FF2B5EF4-FFF2-40B4-BE49-F238E27FC236}">
                <a16:creationId xmlns:a16="http://schemas.microsoft.com/office/drawing/2014/main" id="{770D552A-DA02-E739-025B-5C5B28B157A8}"/>
              </a:ext>
            </a:extLst>
          </p:cNvPr>
          <p:cNvGrpSpPr/>
          <p:nvPr/>
        </p:nvGrpSpPr>
        <p:grpSpPr>
          <a:xfrm>
            <a:off x="7206" y="1127756"/>
            <a:ext cx="6291137" cy="4535657"/>
            <a:chOff x="7206" y="1127757"/>
            <a:chExt cx="6840865" cy="4562856"/>
          </a:xfrm>
        </p:grpSpPr>
        <p:pic>
          <p:nvPicPr>
            <p:cNvPr id="7" name="Picture 6" descr="A group of icons of different devices&#10;&#10;Description automatically generated with medium confidence">
              <a:extLst>
                <a:ext uri="{FF2B5EF4-FFF2-40B4-BE49-F238E27FC236}">
                  <a16:creationId xmlns:a16="http://schemas.microsoft.com/office/drawing/2014/main" id="{C6EC6390-50E7-A309-70D8-5607E409F98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206" y="1127757"/>
              <a:ext cx="6840865" cy="4562856"/>
            </a:xfrm>
            <a:prstGeom prst="rect">
              <a:avLst/>
            </a:prstGeom>
          </p:spPr>
        </p:pic>
        <p:sp>
          <p:nvSpPr>
            <p:cNvPr id="9" name="Rectangle 8">
              <a:extLst>
                <a:ext uri="{FF2B5EF4-FFF2-40B4-BE49-F238E27FC236}">
                  <a16:creationId xmlns:a16="http://schemas.microsoft.com/office/drawing/2014/main" id="{EDE8D15A-2438-75E7-BEB8-AE10F18A195E}"/>
                </a:ext>
              </a:extLst>
            </p:cNvPr>
            <p:cNvSpPr/>
            <p:nvPr/>
          </p:nvSpPr>
          <p:spPr>
            <a:xfrm>
              <a:off x="5893655" y="1255923"/>
              <a:ext cx="782567" cy="286438"/>
            </a:xfrm>
            <a:prstGeom prst="rect">
              <a:avLst/>
            </a:prstGeom>
            <a:solidFill>
              <a:srgbClr val="F5E6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spTree>
    <p:extLst>
      <p:ext uri="{BB962C8B-B14F-4D97-AF65-F5344CB8AC3E}">
        <p14:creationId xmlns:p14="http://schemas.microsoft.com/office/powerpoint/2010/main" val="3633982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743DC-F173-E145-B212-C7451AD090D5}"/>
              </a:ext>
            </a:extLst>
          </p:cNvPr>
          <p:cNvSpPr>
            <a:spLocks noGrp="1"/>
          </p:cNvSpPr>
          <p:nvPr>
            <p:ph idx="1"/>
          </p:nvPr>
        </p:nvSpPr>
        <p:spPr>
          <a:xfrm>
            <a:off x="3172858" y="2187407"/>
            <a:ext cx="6257581" cy="1393076"/>
          </a:xfrm>
        </p:spPr>
        <p:txBody>
          <a:bodyPr>
            <a:noAutofit/>
          </a:bodyPr>
          <a:lstStyle/>
          <a:p>
            <a:pPr marL="0" indent="0" algn="ctr" rtl="1">
              <a:buNone/>
            </a:pPr>
            <a:r>
              <a:rPr lang="ar-SA" sz="4400" b="1" i="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rPr>
              <a:t>شكراً علي </a:t>
            </a:r>
            <a:r>
              <a:rPr lang="ar-SA" sz="4400" b="1" i="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rPr>
              <a:t>الإستماع</a:t>
            </a:r>
            <a:endParaRPr lang="ar-SA" sz="4400" b="1" i="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endParaRPr>
          </a:p>
          <a:p>
            <a:pPr marL="0" indent="0" algn="ctr" rtl="1">
              <a:buNone/>
            </a:pPr>
            <a:endParaRPr lang="ar-SA"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endParaRPr>
          </a:p>
          <a:p>
            <a:pPr marL="0" indent="0" algn="ctr" rtl="1">
              <a:buNone/>
            </a:pPr>
            <a:endParaRPr lang="ar-SA" sz="4400" b="1" i="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endParaRPr>
          </a:p>
          <a:p>
            <a:pPr marL="0" indent="0" algn="ctr" rtl="1">
              <a:buNone/>
            </a:pPr>
            <a:r>
              <a:rPr lang="ar-SA"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oto Naskh Arabic"/>
              </a:rPr>
              <a:t>أسئلة؟؟؟</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Date Placeholder 3">
            <a:extLst>
              <a:ext uri="{FF2B5EF4-FFF2-40B4-BE49-F238E27FC236}">
                <a16:creationId xmlns:a16="http://schemas.microsoft.com/office/drawing/2014/main" id="{6D6D5252-7334-5E4B-815D-6BFC180D177A}"/>
              </a:ext>
            </a:extLst>
          </p:cNvPr>
          <p:cNvSpPr>
            <a:spLocks noGrp="1"/>
          </p:cNvSpPr>
          <p:nvPr>
            <p:ph type="dt" sz="half" idx="10"/>
          </p:nvPr>
        </p:nvSpPr>
        <p:spPr/>
        <p:txBody>
          <a:bodyPr/>
          <a:lstStyle/>
          <a:p>
            <a:fld id="{389EB635-2A6F-EF42-BC69-0BC0C70EDBDD}" type="datetime1">
              <a:rPr lang="en-US" smtClean="0"/>
              <a:t>1/25/24</a:t>
            </a:fld>
            <a:endParaRPr lang="en-US"/>
          </a:p>
        </p:txBody>
      </p:sp>
      <p:sp>
        <p:nvSpPr>
          <p:cNvPr id="5" name="Slide Number Placeholder 4">
            <a:extLst>
              <a:ext uri="{FF2B5EF4-FFF2-40B4-BE49-F238E27FC236}">
                <a16:creationId xmlns:a16="http://schemas.microsoft.com/office/drawing/2014/main" id="{0679BF98-6F19-9E4F-8C58-ECA2C07928D8}"/>
              </a:ext>
            </a:extLst>
          </p:cNvPr>
          <p:cNvSpPr>
            <a:spLocks noGrp="1"/>
          </p:cNvSpPr>
          <p:nvPr>
            <p:ph type="sldNum" sz="quarter" idx="12"/>
          </p:nvPr>
        </p:nvSpPr>
        <p:spPr/>
        <p:txBody>
          <a:bodyPr/>
          <a:lstStyle/>
          <a:p>
            <a:fld id="{70C38C08-47C7-4847-B0BE-B9D8DEEB3D1B}" type="slidenum">
              <a:rPr lang="en-US" smtClean="0"/>
              <a:t>20</a:t>
            </a:fld>
            <a:endParaRPr lang="en-US"/>
          </a:p>
        </p:txBody>
      </p:sp>
    </p:spTree>
    <p:extLst>
      <p:ext uri="{BB962C8B-B14F-4D97-AF65-F5344CB8AC3E}">
        <p14:creationId xmlns:p14="http://schemas.microsoft.com/office/powerpoint/2010/main" val="204761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7996031" y="104435"/>
            <a:ext cx="3943762" cy="690402"/>
          </a:xfrm>
        </p:spPr>
        <p:txBody>
          <a:bodyPr>
            <a:noAutofit/>
          </a:bodyPr>
          <a:lstStyle/>
          <a:p>
            <a:pPr algn="r" rtl="1"/>
            <a:r>
              <a:rPr lang="ar-SA" b="1" dirty="0"/>
              <a:t>الصحة الرقمية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6120182" y="1127757"/>
            <a:ext cx="5886450" cy="5743720"/>
          </a:xfrm>
        </p:spPr>
        <p:txBody>
          <a:bodyPr>
            <a:noAutofit/>
          </a:bodyPr>
          <a:lstStyle/>
          <a:p>
            <a:pPr algn="r" rtl="1">
              <a:lnSpc>
                <a:spcPct val="110000"/>
              </a:lnSpc>
            </a:pPr>
            <a:r>
              <a:rPr lang="ar-SA" dirty="0"/>
              <a:t>وفقًا لمنظمة الصحة العالمية، فإن الصحة الرقمية هي مصطلح شامل يشمل الصحة الإلكترونية واستخدام علوم الكمبيوتر المتقدمة:</a:t>
            </a:r>
            <a:endParaRPr lang="ar-SA" sz="900" dirty="0"/>
          </a:p>
          <a:p>
            <a:pPr lvl="1" algn="r" rtl="1">
              <a:lnSpc>
                <a:spcPct val="110000"/>
              </a:lnSpc>
            </a:pPr>
            <a:r>
              <a:rPr lang="ar-SA" dirty="0"/>
              <a:t>تحليل البيانات الضخمة</a:t>
            </a:r>
          </a:p>
          <a:p>
            <a:pPr lvl="1" algn="r" rtl="1">
              <a:lnSpc>
                <a:spcPct val="110000"/>
              </a:lnSpc>
            </a:pPr>
            <a:r>
              <a:rPr lang="ar-SA" dirty="0"/>
              <a:t>المعلوماتية الحيوية</a:t>
            </a:r>
          </a:p>
          <a:p>
            <a:pPr lvl="1" algn="r" rtl="1">
              <a:lnSpc>
                <a:spcPct val="110000"/>
              </a:lnSpc>
            </a:pPr>
            <a:r>
              <a:rPr lang="ar-SA" dirty="0"/>
              <a:t>الذكاء الاصطناعي (</a:t>
            </a:r>
            <a:r>
              <a:rPr lang="en-US" dirty="0"/>
              <a:t>AI</a:t>
            </a:r>
            <a:r>
              <a:rPr lang="ar-SA" dirty="0"/>
              <a:t> )</a:t>
            </a:r>
          </a:p>
          <a:p>
            <a:pPr lvl="1" algn="r" rtl="1">
              <a:lnSpc>
                <a:spcPct val="110000"/>
              </a:lnSpc>
            </a:pPr>
            <a:endParaRPr lang="en-US" sz="800" dirty="0"/>
          </a:p>
          <a:p>
            <a:pPr algn="r" rtl="1">
              <a:lnSpc>
                <a:spcPct val="110000"/>
              </a:lnSpc>
            </a:pPr>
            <a:r>
              <a:rPr lang="ar-SA" dirty="0"/>
              <a:t>مع تقنية </a:t>
            </a:r>
            <a:r>
              <a:rPr lang="en-US" dirty="0"/>
              <a:t>5G</a:t>
            </a:r>
            <a:r>
              <a:rPr lang="ar-SA" dirty="0"/>
              <a:t> </a:t>
            </a:r>
            <a:r>
              <a:rPr lang="en-US" dirty="0"/>
              <a:t> </a:t>
            </a:r>
            <a:r>
              <a:rPr lang="ar-SA" dirty="0"/>
              <a:t>و إنترنت الأشياء </a:t>
            </a:r>
            <a:r>
              <a:rPr lang="en-US" dirty="0"/>
              <a:t>IoT</a:t>
            </a:r>
            <a:r>
              <a:rPr lang="ar-SA" dirty="0"/>
              <a:t> هناك مزيد من التطورات في التدخلات كمثال:</a:t>
            </a:r>
          </a:p>
          <a:p>
            <a:pPr lvl="1" algn="r" rtl="1">
              <a:lnSpc>
                <a:spcPct val="110000"/>
              </a:lnSpc>
            </a:pPr>
            <a:r>
              <a:rPr lang="ar-SA" dirty="0"/>
              <a:t>التطبيب عن بعد </a:t>
            </a:r>
            <a:r>
              <a:rPr lang="en-US" dirty="0"/>
              <a:t>(Telemedicine)</a:t>
            </a:r>
            <a:endParaRPr lang="ar-SA" dirty="0"/>
          </a:p>
          <a:p>
            <a:pPr lvl="1" algn="r" rtl="1">
              <a:lnSpc>
                <a:spcPct val="110000"/>
              </a:lnSpc>
            </a:pPr>
            <a:r>
              <a:rPr lang="ar-SA" dirty="0"/>
              <a:t>العمليات الجراحية عن بعد أو التي يقودها الروبوت</a:t>
            </a:r>
            <a:endParaRPr lang="en-US"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a:xfrm>
            <a:off x="1306656" y="6467213"/>
            <a:ext cx="2743200" cy="365125"/>
          </a:xfrm>
        </p:spPr>
        <p:txBody>
          <a:bodyPr/>
          <a:lstStyle/>
          <a:p>
            <a:fld id="{90D5456F-78A3-9D46-9C92-A7A680375666}" type="datetime1">
              <a:rPr lang="en-US" smtClean="0"/>
              <a:t>1/22/24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3</a:t>
            </a:fld>
            <a:endParaRPr lang="en-US"/>
          </a:p>
        </p:txBody>
      </p:sp>
      <p:pic>
        <p:nvPicPr>
          <p:cNvPr id="1026" name="Picture 2" descr="WHO guideline recommendations on digital health">
            <a:extLst>
              <a:ext uri="{FF2B5EF4-FFF2-40B4-BE49-F238E27FC236}">
                <a16:creationId xmlns:a16="http://schemas.microsoft.com/office/drawing/2014/main" id="{4AEAACBE-9BD2-5548-9329-5156AB001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14" r="12169"/>
          <a:stretch/>
        </p:blipFill>
        <p:spPr bwMode="auto">
          <a:xfrm>
            <a:off x="1" y="342917"/>
            <a:ext cx="6053342" cy="5908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8CA652-9FB5-3948-8ED1-CC5651CD90A0}"/>
              </a:ext>
            </a:extLst>
          </p:cNvPr>
          <p:cNvSpPr txBox="1"/>
          <p:nvPr/>
        </p:nvSpPr>
        <p:spPr>
          <a:xfrm>
            <a:off x="7205" y="6278421"/>
            <a:ext cx="5886450" cy="276999"/>
          </a:xfrm>
          <a:prstGeom prst="rect">
            <a:avLst/>
          </a:prstGeom>
          <a:noFill/>
        </p:spPr>
        <p:txBody>
          <a:bodyPr wrap="square">
            <a:spAutoFit/>
          </a:bodyPr>
          <a:lstStyle/>
          <a:p>
            <a:r>
              <a:rPr lang="en-US" sz="1200" dirty="0"/>
              <a:t>https://</a:t>
            </a:r>
            <a:r>
              <a:rPr lang="en-US" sz="1200" dirty="0" err="1"/>
              <a:t>www.healtheuropa.eu</a:t>
            </a:r>
            <a:r>
              <a:rPr lang="en-US" sz="1200" dirty="0"/>
              <a:t>/who-guideline-recommendations-on-digital-health/96422/</a:t>
            </a:r>
          </a:p>
        </p:txBody>
      </p:sp>
    </p:spTree>
    <p:extLst>
      <p:ext uri="{BB962C8B-B14F-4D97-AF65-F5344CB8AC3E}">
        <p14:creationId xmlns:p14="http://schemas.microsoft.com/office/powerpoint/2010/main" val="407312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6438328" y="238979"/>
            <a:ext cx="5553976" cy="690402"/>
          </a:xfrm>
        </p:spPr>
        <p:txBody>
          <a:bodyPr>
            <a:noAutofit/>
          </a:bodyPr>
          <a:lstStyle/>
          <a:p>
            <a:pPr algn="r" rtl="1"/>
            <a:r>
              <a:rPr lang="ar-SA" b="1" dirty="0"/>
              <a:t>ما هو الذكاء الاصطناعي؟</a:t>
            </a:r>
            <a:endParaRPr lang="en-US" b="1"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4</a:t>
            </a:fld>
            <a:endParaRPr lang="en-US"/>
          </a:p>
        </p:txBody>
      </p:sp>
      <p:sp>
        <p:nvSpPr>
          <p:cNvPr id="8" name="TextBox 7">
            <a:extLst>
              <a:ext uri="{FF2B5EF4-FFF2-40B4-BE49-F238E27FC236}">
                <a16:creationId xmlns:a16="http://schemas.microsoft.com/office/drawing/2014/main" id="{BD8CA652-9FB5-3948-8ED1-CC5651CD90A0}"/>
              </a:ext>
            </a:extLst>
          </p:cNvPr>
          <p:cNvSpPr txBox="1"/>
          <p:nvPr/>
        </p:nvSpPr>
        <p:spPr>
          <a:xfrm>
            <a:off x="3244588" y="6541712"/>
            <a:ext cx="3421625" cy="276999"/>
          </a:xfrm>
          <a:prstGeom prst="rect">
            <a:avLst/>
          </a:prstGeom>
          <a:noFill/>
        </p:spPr>
        <p:txBody>
          <a:bodyPr wrap="square">
            <a:spAutoFit/>
          </a:bodyPr>
          <a:lstStyle/>
          <a:p>
            <a:r>
              <a:rPr lang="en-US" sz="1200" i="1" dirty="0">
                <a:latin typeface="sofia-pro"/>
              </a:rPr>
              <a:t>https://</a:t>
            </a:r>
            <a:r>
              <a:rPr lang="en-US" sz="1200" i="1" dirty="0" err="1">
                <a:latin typeface="sofia-pro"/>
              </a:rPr>
              <a:t>www.youtube.com</a:t>
            </a:r>
            <a:r>
              <a:rPr lang="en-US" sz="1200" i="1" dirty="0">
                <a:latin typeface="sofia-pro"/>
              </a:rPr>
              <a:t>/</a:t>
            </a:r>
            <a:r>
              <a:rPr lang="en-US" sz="1200" i="1" dirty="0" err="1">
                <a:latin typeface="sofia-pro"/>
              </a:rPr>
              <a:t>watch?v</a:t>
            </a:r>
            <a:r>
              <a:rPr lang="en-US" sz="1200" i="1" dirty="0">
                <a:latin typeface="sofia-pro"/>
              </a:rPr>
              <a:t>=</a:t>
            </a:r>
            <a:r>
              <a:rPr lang="en-US" sz="1200" i="1" dirty="0" err="1">
                <a:latin typeface="sofia-pro"/>
              </a:rPr>
              <a:t>qesTUIzjRuQ</a:t>
            </a:r>
            <a:endParaRPr lang="en-US" sz="1200" dirty="0"/>
          </a:p>
        </p:txBody>
      </p:sp>
      <p:pic>
        <p:nvPicPr>
          <p:cNvPr id="3" name="y2mate.com - تطبيقات الذكاء الاصطناعي_1080p.mp4">
            <a:hlinkClick r:id="" action="ppaction://media"/>
            <a:extLst>
              <a:ext uri="{FF2B5EF4-FFF2-40B4-BE49-F238E27FC236}">
                <a16:creationId xmlns:a16="http://schemas.microsoft.com/office/drawing/2014/main" id="{1B8B650A-3710-F7DC-1E75-75E782FD4D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4832" y="901262"/>
            <a:ext cx="9835416" cy="5532422"/>
          </a:xfrm>
          <a:prstGeom prst="rect">
            <a:avLst/>
          </a:prstGeom>
        </p:spPr>
      </p:pic>
    </p:spTree>
    <p:extLst>
      <p:ext uri="{BB962C8B-B14F-4D97-AF65-F5344CB8AC3E}">
        <p14:creationId xmlns:p14="http://schemas.microsoft.com/office/powerpoint/2010/main" val="282825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5973381" y="322859"/>
            <a:ext cx="5869286" cy="690402"/>
          </a:xfrm>
        </p:spPr>
        <p:txBody>
          <a:bodyPr>
            <a:noAutofit/>
          </a:bodyPr>
          <a:lstStyle/>
          <a:p>
            <a:pPr algn="r" rtl="1"/>
            <a:r>
              <a:rPr lang="ar-SA" b="1" dirty="0"/>
              <a:t>ما هو الذكاء الاصطناعي؟</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3746939" y="1433993"/>
            <a:ext cx="8318090" cy="4083939"/>
          </a:xfrm>
        </p:spPr>
        <p:txBody>
          <a:bodyPr wrap="square">
            <a:spAutoFit/>
          </a:bodyPr>
          <a:lstStyle/>
          <a:p>
            <a:pPr algn="just" rtl="1">
              <a:lnSpc>
                <a:spcPct val="110000"/>
              </a:lnSpc>
            </a:pPr>
            <a:r>
              <a:rPr lang="ar-SA" dirty="0"/>
              <a:t>هو علم وهندسة صنع الآلات الذكية، وخاصة برامج الكمبيوتر الذكية</a:t>
            </a:r>
          </a:p>
          <a:p>
            <a:pPr algn="just" rtl="1">
              <a:lnSpc>
                <a:spcPct val="110000"/>
              </a:lnSpc>
            </a:pPr>
            <a:endParaRPr lang="ar-SA" sz="800" dirty="0"/>
          </a:p>
          <a:p>
            <a:pPr algn="just" rtl="1">
              <a:lnSpc>
                <a:spcPct val="110000"/>
              </a:lnSpc>
            </a:pPr>
            <a:r>
              <a:rPr lang="ar-SA" dirty="0">
                <a:solidFill>
                  <a:srgbClr val="C00000"/>
                </a:solidFill>
              </a:rPr>
              <a:t>غالبًا ما يحل الذكاء الاصطناعي محل الذكاء الحقيقي</a:t>
            </a:r>
          </a:p>
          <a:p>
            <a:pPr algn="just" rtl="1">
              <a:lnSpc>
                <a:spcPct val="110000"/>
              </a:lnSpc>
            </a:pPr>
            <a:r>
              <a:rPr lang="ar-SA" dirty="0"/>
              <a:t>أحد الأمثلة الشائعة اليوم هو التهجئة:</a:t>
            </a:r>
          </a:p>
          <a:p>
            <a:pPr algn="just" rtl="1">
              <a:lnSpc>
                <a:spcPct val="110000"/>
              </a:lnSpc>
            </a:pPr>
            <a:endParaRPr lang="ar-SA" sz="800" dirty="0"/>
          </a:p>
          <a:p>
            <a:pPr lvl="1" algn="just" rtl="1">
              <a:lnSpc>
                <a:spcPct val="110000"/>
              </a:lnSpc>
            </a:pPr>
            <a:r>
              <a:rPr lang="ar-SA" dirty="0"/>
              <a:t>التدقيق الإملائي في </a:t>
            </a:r>
            <a:r>
              <a:rPr lang="en-US" dirty="0"/>
              <a:t>Microsoft Word،</a:t>
            </a:r>
            <a:endParaRPr lang="ar-SA" dirty="0"/>
          </a:p>
          <a:p>
            <a:pPr lvl="1" algn="r" rtl="1">
              <a:lnSpc>
                <a:spcPct val="110000"/>
              </a:lnSpc>
            </a:pPr>
            <a:r>
              <a:rPr lang="en-US" dirty="0"/>
              <a:t> </a:t>
            </a:r>
            <a:r>
              <a:rPr lang="ar-SA" dirty="0"/>
              <a:t>التصحيح التلقائي أو تحويل الصوت إلى نص في </a:t>
            </a:r>
            <a:r>
              <a:rPr lang="en-US" dirty="0"/>
              <a:t>iMessage </a:t>
            </a:r>
            <a:r>
              <a:rPr lang="ar-SA" dirty="0"/>
              <a:t> والإكمال التلقائي في </a:t>
            </a:r>
            <a:r>
              <a:rPr lang="en-US" dirty="0"/>
              <a:t>Google</a:t>
            </a:r>
            <a:endParaRPr lang="ar-SA" dirty="0"/>
          </a:p>
          <a:p>
            <a:pPr lvl="1" algn="r" rtl="1">
              <a:lnSpc>
                <a:spcPct val="110000"/>
              </a:lnSpc>
            </a:pPr>
            <a:r>
              <a:rPr lang="ar-SA" dirty="0"/>
              <a:t>يستخدم الكثير منا الذكاء الاصطناعي ليحل محل ذكائنا</a:t>
            </a: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5</a:t>
            </a:fld>
            <a:endParaRPr lang="en-US"/>
          </a:p>
        </p:txBody>
      </p:sp>
      <p:pic>
        <p:nvPicPr>
          <p:cNvPr id="1026" name="Picture 2">
            <a:extLst>
              <a:ext uri="{FF2B5EF4-FFF2-40B4-BE49-F238E27FC236}">
                <a16:creationId xmlns:a16="http://schemas.microsoft.com/office/drawing/2014/main" id="{4AEAACBE-9BD2-5548-9329-5156AB001487}"/>
              </a:ext>
            </a:extLst>
          </p:cNvPr>
          <p:cNvPicPr>
            <a:picLocks noChangeAspect="1" noChangeArrowheads="1"/>
          </p:cNvPicPr>
          <p:nvPr/>
        </p:nvPicPr>
        <p:blipFill rotWithShape="1">
          <a:blip r:embed="rId3"/>
          <a:srcRect l="14941" t="7858" r="9816"/>
          <a:stretch/>
        </p:blipFill>
        <p:spPr bwMode="auto">
          <a:xfrm flipH="1">
            <a:off x="47798" y="393630"/>
            <a:ext cx="3946132" cy="5008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8CA652-9FB5-3948-8ED1-CC5651CD90A0}"/>
              </a:ext>
            </a:extLst>
          </p:cNvPr>
          <p:cNvSpPr txBox="1"/>
          <p:nvPr/>
        </p:nvSpPr>
        <p:spPr>
          <a:xfrm>
            <a:off x="0" y="5401780"/>
            <a:ext cx="2775069" cy="461665"/>
          </a:xfrm>
          <a:prstGeom prst="rect">
            <a:avLst/>
          </a:prstGeom>
          <a:noFill/>
        </p:spPr>
        <p:txBody>
          <a:bodyPr wrap="square">
            <a:spAutoFit/>
          </a:bodyPr>
          <a:lstStyle/>
          <a:p>
            <a:r>
              <a:rPr lang="en-US" sz="1200" i="1" dirty="0">
                <a:latin typeface="sofia-pro"/>
              </a:rPr>
              <a:t>https://</a:t>
            </a:r>
            <a:r>
              <a:rPr lang="en-US" sz="1200" i="1" dirty="0" err="1">
                <a:latin typeface="sofia-pro"/>
              </a:rPr>
              <a:t>powerlisting.fandom.com</a:t>
            </a:r>
            <a:r>
              <a:rPr lang="en-US" sz="1200" i="1" dirty="0">
                <a:latin typeface="sofia-pro"/>
              </a:rPr>
              <a:t>/wiki/</a:t>
            </a:r>
            <a:r>
              <a:rPr lang="en-US" sz="1200" i="1" dirty="0" err="1">
                <a:latin typeface="sofia-pro"/>
              </a:rPr>
              <a:t>Intelligence_Manipulation#Applications</a:t>
            </a:r>
            <a:endParaRPr lang="en-US" sz="1200" dirty="0"/>
          </a:p>
        </p:txBody>
      </p:sp>
    </p:spTree>
    <p:extLst>
      <p:ext uri="{BB962C8B-B14F-4D97-AF65-F5344CB8AC3E}">
        <p14:creationId xmlns:p14="http://schemas.microsoft.com/office/powerpoint/2010/main" val="3735270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4935348" y="326905"/>
            <a:ext cx="6699603" cy="690402"/>
          </a:xfrm>
        </p:spPr>
        <p:txBody>
          <a:bodyPr>
            <a:noAutofit/>
          </a:bodyPr>
          <a:lstStyle/>
          <a:p>
            <a:pPr algn="r" rtl="1"/>
            <a:r>
              <a:rPr lang="ar-SA" b="1" dirty="0"/>
              <a:t>ما هو الذكاء الاصطناعي؟</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5149308" y="1362852"/>
            <a:ext cx="6607276" cy="4708981"/>
          </a:xfrm>
        </p:spPr>
        <p:txBody>
          <a:bodyPr wrap="square">
            <a:spAutoFit/>
          </a:bodyPr>
          <a:lstStyle/>
          <a:p>
            <a:pPr algn="r" rtl="1">
              <a:lnSpc>
                <a:spcPct val="100000"/>
              </a:lnSpc>
            </a:pPr>
            <a:r>
              <a:rPr lang="ar-SA" dirty="0">
                <a:solidFill>
                  <a:srgbClr val="C00000"/>
                </a:solidFill>
              </a:rPr>
              <a:t>التعلم الآلي </a:t>
            </a:r>
            <a:r>
              <a:rPr lang="en-US" dirty="0">
                <a:solidFill>
                  <a:srgbClr val="C00000"/>
                </a:solidFill>
              </a:rPr>
              <a:t>(ML)</a:t>
            </a:r>
            <a:r>
              <a:rPr lang="ar-SA" dirty="0"/>
              <a:t>: يمكّن أجهزة الكمبيوتر من التعلم من البيانات والخبرة لتحسين أدائها في بعض المهام أو عمليات اتخاذ القرار</a:t>
            </a:r>
          </a:p>
          <a:p>
            <a:pPr algn="r" rtl="1">
              <a:lnSpc>
                <a:spcPct val="100000"/>
              </a:lnSpc>
            </a:pPr>
            <a:endParaRPr lang="ar-SA" sz="800" dirty="0"/>
          </a:p>
          <a:p>
            <a:pPr algn="r" rtl="1">
              <a:lnSpc>
                <a:spcPct val="100000"/>
              </a:lnSpc>
            </a:pPr>
            <a:r>
              <a:rPr lang="ar-SA" dirty="0">
                <a:solidFill>
                  <a:srgbClr val="C00000"/>
                </a:solidFill>
              </a:rPr>
              <a:t>التعلم العميق: </a:t>
            </a:r>
            <a:r>
              <a:rPr lang="ar-SA" dirty="0"/>
              <a:t>يستخدم شبكات عصبية متعددة الطبقات للتعلم من البيانات</a:t>
            </a:r>
          </a:p>
          <a:p>
            <a:pPr algn="r" rtl="1">
              <a:lnSpc>
                <a:spcPct val="100000"/>
              </a:lnSpc>
            </a:pPr>
            <a:endParaRPr lang="ar-SA" sz="1000" dirty="0"/>
          </a:p>
          <a:p>
            <a:pPr algn="r" rtl="1">
              <a:lnSpc>
                <a:spcPct val="100000"/>
              </a:lnSpc>
            </a:pPr>
            <a:r>
              <a:rPr lang="ar-SA" dirty="0"/>
              <a:t>يتم تمثيل عمق النموذج بعدد الطبقات في النموذج</a:t>
            </a:r>
          </a:p>
          <a:p>
            <a:pPr algn="r" rtl="1">
              <a:lnSpc>
                <a:spcPct val="100000"/>
              </a:lnSpc>
            </a:pPr>
            <a:endParaRPr lang="ar-SA" sz="800" dirty="0"/>
          </a:p>
          <a:p>
            <a:pPr algn="r" rtl="1">
              <a:lnSpc>
                <a:spcPct val="100000"/>
              </a:lnSpc>
            </a:pPr>
            <a:r>
              <a:rPr lang="ar-SA" dirty="0"/>
              <a:t>  مثال: نموذج </a:t>
            </a:r>
            <a:r>
              <a:rPr lang="en-US" dirty="0"/>
              <a:t>Google </a:t>
            </a:r>
            <a:r>
              <a:rPr lang="en-US" dirty="0" err="1"/>
              <a:t>LeNet</a:t>
            </a:r>
            <a:r>
              <a:rPr lang="ar-SA" dirty="0"/>
              <a:t> </a:t>
            </a:r>
            <a:r>
              <a:rPr lang="en-US" dirty="0"/>
              <a:t> </a:t>
            </a:r>
            <a:r>
              <a:rPr lang="ar-SA" dirty="0"/>
              <a:t>للتعرف على الصور يضم 22 طبقة</a:t>
            </a:r>
            <a:endParaRPr lang="ar-SA" sz="1800"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6</a:t>
            </a:fld>
            <a:endParaRPr lang="en-US"/>
          </a:p>
        </p:txBody>
      </p:sp>
      <p:graphicFrame>
        <p:nvGraphicFramePr>
          <p:cNvPr id="6" name="Diagram 5">
            <a:extLst>
              <a:ext uri="{FF2B5EF4-FFF2-40B4-BE49-F238E27FC236}">
                <a16:creationId xmlns:a16="http://schemas.microsoft.com/office/drawing/2014/main" id="{395EFC5B-7889-234F-B1AD-8A50922ED755}"/>
              </a:ext>
            </a:extLst>
          </p:cNvPr>
          <p:cNvGraphicFramePr/>
          <p:nvPr>
            <p:extLst>
              <p:ext uri="{D42A27DB-BD31-4B8C-83A1-F6EECF244321}">
                <p14:modId xmlns:p14="http://schemas.microsoft.com/office/powerpoint/2010/main" val="4096964086"/>
              </p:ext>
            </p:extLst>
          </p:nvPr>
        </p:nvGraphicFramePr>
        <p:xfrm>
          <a:off x="0" y="1163620"/>
          <a:ext cx="5189377" cy="453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1556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6968358" y="136525"/>
            <a:ext cx="5065615" cy="690402"/>
          </a:xfrm>
        </p:spPr>
        <p:txBody>
          <a:bodyPr>
            <a:noAutofit/>
          </a:bodyPr>
          <a:lstStyle/>
          <a:p>
            <a:pPr algn="r" rtl="1"/>
            <a:r>
              <a:rPr lang="ar-SA" b="1" dirty="0"/>
              <a:t>ما هو الذكاء الاصطناعي؟</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2334215" y="3984802"/>
            <a:ext cx="9780637" cy="2573525"/>
          </a:xfrm>
        </p:spPr>
        <p:txBody>
          <a:bodyPr wrap="square">
            <a:spAutoFit/>
          </a:bodyPr>
          <a:lstStyle/>
          <a:p>
            <a:pPr algn="r" rtl="1"/>
            <a:r>
              <a:rPr lang="ar-SA" dirty="0">
                <a:solidFill>
                  <a:srgbClr val="C00000"/>
                </a:solidFill>
              </a:rPr>
              <a:t>الأنظمة المتخصصة: </a:t>
            </a:r>
            <a:r>
              <a:rPr lang="ar-SA" dirty="0"/>
              <a:t>أنظمة اتخاذ القرار التفاعلية والموثوقة المعتمدة على الكمبيوتر</a:t>
            </a:r>
          </a:p>
          <a:p>
            <a:pPr lvl="1" algn="r" rtl="1"/>
            <a:r>
              <a:rPr lang="ar-SA" dirty="0"/>
              <a:t>يستخدم الحقائق والاستدلالات لحل مشاكل صنع القرار المعقدة</a:t>
            </a:r>
          </a:p>
          <a:p>
            <a:pPr lvl="1" algn="r" rtl="1"/>
            <a:r>
              <a:rPr lang="ar-SA" dirty="0"/>
              <a:t>أعلى مستوى من الذكاء البشري</a:t>
            </a:r>
          </a:p>
          <a:p>
            <a:pPr lvl="1" algn="r" rtl="1"/>
            <a:r>
              <a:rPr lang="ar-SA" dirty="0"/>
              <a:t>حل القضايا الأكثر تعقيدا في مجال معين</a:t>
            </a:r>
          </a:p>
          <a:p>
            <a:pPr algn="r" rtl="1"/>
            <a:r>
              <a:rPr lang="ar-SA" dirty="0">
                <a:solidFill>
                  <a:srgbClr val="C00000"/>
                </a:solidFill>
              </a:rPr>
              <a:t>المنطق الضبابي: </a:t>
            </a:r>
            <a:r>
              <a:rPr lang="ar-SA" dirty="0"/>
              <a:t>نموذج منطقي متعدد القيم قد يحتوي على قيم حقيقة للمتغيرات في أي رقم حقيقي بين 0 و1، ( حقيقة جزئية)</a:t>
            </a:r>
            <a:endParaRPr lang="ar-SA" sz="1800" dirty="0"/>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dirty="0"/>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a:xfrm>
            <a:off x="8610600" y="6450940"/>
            <a:ext cx="2743200" cy="365125"/>
          </a:xfrm>
        </p:spPr>
        <p:txBody>
          <a:bodyPr/>
          <a:lstStyle/>
          <a:p>
            <a:fld id="{70C38C08-47C7-4847-B0BE-B9D8DEEB3D1B}" type="slidenum">
              <a:rPr lang="en-US" smtClean="0"/>
              <a:t>7</a:t>
            </a:fld>
            <a:endParaRPr lang="en-US" dirty="0"/>
          </a:p>
        </p:txBody>
      </p:sp>
      <p:pic>
        <p:nvPicPr>
          <p:cNvPr id="8" name="Picture 7" descr="Diagram&#10;&#10;Description automatically generated">
            <a:extLst>
              <a:ext uri="{FF2B5EF4-FFF2-40B4-BE49-F238E27FC236}">
                <a16:creationId xmlns:a16="http://schemas.microsoft.com/office/drawing/2014/main" id="{FD0B7141-5FEA-B244-9928-521A8D1C15CF}"/>
              </a:ext>
            </a:extLst>
          </p:cNvPr>
          <p:cNvPicPr>
            <a:picLocks noChangeAspect="1"/>
          </p:cNvPicPr>
          <p:nvPr/>
        </p:nvPicPr>
        <p:blipFill>
          <a:blip r:embed="rId3"/>
          <a:stretch>
            <a:fillRect/>
          </a:stretch>
        </p:blipFill>
        <p:spPr>
          <a:xfrm>
            <a:off x="158027" y="305248"/>
            <a:ext cx="6435400" cy="3578083"/>
          </a:xfrm>
          <a:prstGeom prst="rect">
            <a:avLst/>
          </a:prstGeom>
        </p:spPr>
      </p:pic>
      <p:sp>
        <p:nvSpPr>
          <p:cNvPr id="12" name="TextBox 11">
            <a:extLst>
              <a:ext uri="{FF2B5EF4-FFF2-40B4-BE49-F238E27FC236}">
                <a16:creationId xmlns:a16="http://schemas.microsoft.com/office/drawing/2014/main" id="{FBAAF5E9-DAC8-934F-BA71-88F9FE77766D}"/>
              </a:ext>
            </a:extLst>
          </p:cNvPr>
          <p:cNvSpPr txBox="1"/>
          <p:nvPr/>
        </p:nvSpPr>
        <p:spPr>
          <a:xfrm>
            <a:off x="7049237" y="767703"/>
            <a:ext cx="5065615" cy="2985433"/>
          </a:xfrm>
          <a:prstGeom prst="rect">
            <a:avLst/>
          </a:prstGeom>
          <a:noFill/>
        </p:spPr>
        <p:txBody>
          <a:bodyPr wrap="square">
            <a:spAutoFit/>
          </a:bodyPr>
          <a:lstStyle/>
          <a:p>
            <a:pPr marL="285750" indent="-285750" algn="r" rtl="1">
              <a:buFont typeface="Arial" panose="020B0604020202020204" pitchFamily="34" charset="0"/>
              <a:buChar char="•"/>
            </a:pPr>
            <a:r>
              <a:rPr lang="ar-SA" sz="2400" b="1" dirty="0">
                <a:solidFill>
                  <a:srgbClr val="C00000"/>
                </a:solidFill>
              </a:rPr>
              <a:t>الشبكات العصبية:</a:t>
            </a:r>
          </a:p>
          <a:p>
            <a:pPr marL="742950" lvl="1" indent="-285750" algn="r" rtl="1">
              <a:buFont typeface="Arial" panose="020B0604020202020204" pitchFamily="34" charset="0"/>
              <a:buChar char="•"/>
            </a:pPr>
            <a:r>
              <a:rPr lang="ar-SA" sz="2400" b="1" dirty="0"/>
              <a:t>يحاكي الجهاز العصبي للإنسان</a:t>
            </a:r>
          </a:p>
          <a:p>
            <a:pPr marL="285750" indent="-285750" algn="r" rtl="1">
              <a:buFont typeface="Arial" panose="020B0604020202020204" pitchFamily="34" charset="0"/>
              <a:buChar char="•"/>
            </a:pPr>
            <a:endParaRPr lang="ar-SA" sz="1000" b="1" dirty="0"/>
          </a:p>
          <a:p>
            <a:pPr marL="742950" lvl="1" indent="-285750" algn="r" rtl="1">
              <a:buFont typeface="Arial" panose="020B0604020202020204" pitchFamily="34" charset="0"/>
              <a:buChar char="•"/>
            </a:pPr>
            <a:r>
              <a:rPr lang="ar-SA" sz="2400" b="1" dirty="0"/>
              <a:t>هي مجموعة من وحدات الإدخال/الإخراج المتصلة حيث يكون لكل اتصال وزن مرتبط بوظيفته</a:t>
            </a:r>
          </a:p>
          <a:p>
            <a:pPr marL="285750" indent="-285750" algn="r" rtl="1">
              <a:buFont typeface="Arial" panose="020B0604020202020204" pitchFamily="34" charset="0"/>
              <a:buChar char="•"/>
            </a:pPr>
            <a:endParaRPr lang="ar-SA" sz="1000" b="1" dirty="0"/>
          </a:p>
          <a:p>
            <a:pPr marL="742950" lvl="1" indent="-285750" algn="r" rtl="1">
              <a:buFont typeface="Arial" panose="020B0604020202020204" pitchFamily="34" charset="0"/>
              <a:buChar char="•"/>
            </a:pPr>
            <a:r>
              <a:rPr lang="ar-SA" sz="2400" b="1" dirty="0"/>
              <a:t>يبني نماذج تنبؤية من قواعد البيانات الكبيرة</a:t>
            </a:r>
            <a:endParaRPr lang="en-US" sz="2400" dirty="0"/>
          </a:p>
        </p:txBody>
      </p:sp>
    </p:spTree>
    <p:extLst>
      <p:ext uri="{BB962C8B-B14F-4D97-AF65-F5344CB8AC3E}">
        <p14:creationId xmlns:p14="http://schemas.microsoft.com/office/powerpoint/2010/main" val="2419152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2830048" y="240635"/>
            <a:ext cx="9256816" cy="690402"/>
          </a:xfrm>
        </p:spPr>
        <p:txBody>
          <a:bodyPr>
            <a:noAutofit/>
          </a:bodyPr>
          <a:lstStyle/>
          <a:p>
            <a:pPr algn="r" rtl="1"/>
            <a:r>
              <a:rPr lang="ar-SA" b="1" dirty="0"/>
              <a:t>التعلم العميق مقابل تعليم الآلة</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5297577" y="1322001"/>
            <a:ext cx="6626045" cy="4916652"/>
          </a:xfrm>
        </p:spPr>
        <p:txBody>
          <a:bodyPr>
            <a:normAutofit/>
          </a:bodyPr>
          <a:lstStyle/>
          <a:p>
            <a:pPr algn="r" rtl="1" fontAlgn="base"/>
            <a:r>
              <a:rPr lang="ar-SA" dirty="0"/>
              <a:t>يتكون التعلم العميق من شبكات عصبية تتكون من أكثر من ثلاث طبقات</a:t>
            </a:r>
          </a:p>
          <a:p>
            <a:pPr algn="r" rtl="1" fontAlgn="base"/>
            <a:endParaRPr lang="ar-SA" dirty="0"/>
          </a:p>
          <a:p>
            <a:pPr algn="r" rtl="1" fontAlgn="base"/>
            <a:r>
              <a:rPr lang="ar-SA" dirty="0"/>
              <a:t>يعمل التعلم العميق على جعل جزء كبير من عملية استخراج الميزات </a:t>
            </a:r>
            <a:r>
              <a:rPr lang="ar-SA" dirty="0" err="1"/>
              <a:t>اتوماتيكياً</a:t>
            </a:r>
            <a:r>
              <a:rPr lang="ar-SA" dirty="0"/>
              <a:t>، مما يلغي بعض التدخل البشري اليدوي المطلوب ويتيح استخدام مجموعات بيانات أكبر. يمكنك التفكير في التعلم العميق على أنه</a:t>
            </a:r>
          </a:p>
          <a:p>
            <a:pPr marL="0" indent="0" algn="r" rtl="1" fontAlgn="base">
              <a:buNone/>
            </a:pPr>
            <a:endParaRPr lang="ar-SA" dirty="0"/>
          </a:p>
          <a:p>
            <a:pPr marL="0" indent="0" algn="ctr" rtl="1" fontAlgn="base">
              <a:buNone/>
            </a:pPr>
            <a:r>
              <a:rPr lang="ar-SA" dirty="0">
                <a:solidFill>
                  <a:srgbClr val="C00000"/>
                </a:solidFill>
              </a:rPr>
              <a:t> "تعلم آلي قابل للتطوير"</a:t>
            </a:r>
            <a:endParaRPr lang="en-US" b="1" i="1" dirty="0">
              <a:solidFill>
                <a:srgbClr val="C00000"/>
              </a:solidFill>
            </a:endParaRP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8</a:t>
            </a:fld>
            <a:endParaRPr lang="en-US"/>
          </a:p>
        </p:txBody>
      </p:sp>
      <p:pic>
        <p:nvPicPr>
          <p:cNvPr id="12" name="Picture 2">
            <a:extLst>
              <a:ext uri="{FF2B5EF4-FFF2-40B4-BE49-F238E27FC236}">
                <a16:creationId xmlns:a16="http://schemas.microsoft.com/office/drawing/2014/main" id="{73655661-5AEE-E944-97C7-E3993CC9C7C8}"/>
              </a:ext>
            </a:extLst>
          </p:cNvPr>
          <p:cNvPicPr>
            <a:picLocks noChangeAspect="1" noChangeArrowheads="1"/>
          </p:cNvPicPr>
          <p:nvPr/>
        </p:nvPicPr>
        <p:blipFill>
          <a:blip r:embed="rId3"/>
          <a:srcRect l="16861" r="16861"/>
          <a:stretch/>
        </p:blipFill>
        <p:spPr bwMode="auto">
          <a:xfrm>
            <a:off x="470650" y="1086284"/>
            <a:ext cx="4718796" cy="49166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B78E553-DEE1-804E-A619-FF51B2320CBE}"/>
              </a:ext>
            </a:extLst>
          </p:cNvPr>
          <p:cNvSpPr txBox="1"/>
          <p:nvPr/>
        </p:nvSpPr>
        <p:spPr>
          <a:xfrm>
            <a:off x="418152" y="5961654"/>
            <a:ext cx="2411896" cy="276999"/>
          </a:xfrm>
          <a:prstGeom prst="rect">
            <a:avLst/>
          </a:prstGeom>
          <a:noFill/>
        </p:spPr>
        <p:txBody>
          <a:bodyPr wrap="square">
            <a:spAutoFit/>
          </a:bodyPr>
          <a:lstStyle/>
          <a:p>
            <a:r>
              <a:rPr lang="en-US" sz="1200" i="1" dirty="0" err="1">
                <a:latin typeface="sofia-pro"/>
              </a:rPr>
              <a:t>C</a:t>
            </a:r>
            <a:r>
              <a:rPr lang="en-US" sz="1200" b="0" i="1" dirty="0" err="1">
                <a:effectLst/>
                <a:latin typeface="sofia-pro"/>
              </a:rPr>
              <a:t>hombosan</a:t>
            </a:r>
            <a:r>
              <a:rPr lang="en-US" sz="1200" b="0" i="1" dirty="0">
                <a:effectLst/>
                <a:latin typeface="sofia-pro"/>
              </a:rPr>
              <a:t> | Getty Images</a:t>
            </a:r>
            <a:endParaRPr lang="en-US" sz="1200" dirty="0"/>
          </a:p>
        </p:txBody>
      </p:sp>
    </p:spTree>
    <p:extLst>
      <p:ext uri="{BB962C8B-B14F-4D97-AF65-F5344CB8AC3E}">
        <p14:creationId xmlns:p14="http://schemas.microsoft.com/office/powerpoint/2010/main" val="177614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5C52-0309-6B47-9CF4-2CCE43745A39}"/>
              </a:ext>
            </a:extLst>
          </p:cNvPr>
          <p:cNvSpPr>
            <a:spLocks noGrp="1"/>
          </p:cNvSpPr>
          <p:nvPr>
            <p:ph type="title"/>
          </p:nvPr>
        </p:nvSpPr>
        <p:spPr>
          <a:xfrm>
            <a:off x="6211199" y="213043"/>
            <a:ext cx="5370794" cy="690402"/>
          </a:xfrm>
        </p:spPr>
        <p:txBody>
          <a:bodyPr>
            <a:noAutofit/>
          </a:bodyPr>
          <a:lstStyle/>
          <a:p>
            <a:pPr algn="r" rtl="1"/>
            <a:r>
              <a:rPr lang="ar-SA" b="1" dirty="0"/>
              <a:t>تطبيقات الذكاء الاصطناعي</a:t>
            </a:r>
            <a:endParaRPr lang="en-US" b="1" dirty="0"/>
          </a:p>
        </p:txBody>
      </p:sp>
      <p:sp>
        <p:nvSpPr>
          <p:cNvPr id="3" name="Content Placeholder 2">
            <a:extLst>
              <a:ext uri="{FF2B5EF4-FFF2-40B4-BE49-F238E27FC236}">
                <a16:creationId xmlns:a16="http://schemas.microsoft.com/office/drawing/2014/main" id="{82C9ACCC-184F-F141-840F-4632E70C67E2}"/>
              </a:ext>
            </a:extLst>
          </p:cNvPr>
          <p:cNvSpPr>
            <a:spLocks noGrp="1"/>
          </p:cNvSpPr>
          <p:nvPr>
            <p:ph idx="1"/>
          </p:nvPr>
        </p:nvSpPr>
        <p:spPr>
          <a:xfrm>
            <a:off x="6096000" y="1008204"/>
            <a:ext cx="5826023" cy="5802008"/>
          </a:xfrm>
        </p:spPr>
        <p:txBody>
          <a:bodyPr>
            <a:noAutofit/>
          </a:bodyPr>
          <a:lstStyle/>
          <a:p>
            <a:pPr algn="r" rtl="1" fontAlgn="base">
              <a:lnSpc>
                <a:spcPct val="100000"/>
              </a:lnSpc>
              <a:buFont typeface="Arial" panose="020B0604020202020204" pitchFamily="34" charset="0"/>
              <a:buChar char="•"/>
            </a:pPr>
            <a:r>
              <a:rPr lang="ar-SA" sz="2400" b="1" dirty="0">
                <a:solidFill>
                  <a:srgbClr val="C00000"/>
                </a:solidFill>
              </a:rPr>
              <a:t>معالجة اللغات الطبيعية (</a:t>
            </a:r>
            <a:r>
              <a:rPr lang="en-US" sz="2400" b="1" dirty="0">
                <a:solidFill>
                  <a:srgbClr val="C00000"/>
                </a:solidFill>
              </a:rPr>
              <a:t>NLP</a:t>
            </a:r>
            <a:r>
              <a:rPr lang="ar-SA" sz="2400" b="1" dirty="0">
                <a:solidFill>
                  <a:srgbClr val="C00000"/>
                </a:solidFill>
              </a:rPr>
              <a:t> ):</a:t>
            </a:r>
            <a:endParaRPr lang="en-US" sz="2400" b="1" dirty="0">
              <a:solidFill>
                <a:srgbClr val="C00000"/>
              </a:solidFill>
            </a:endParaRPr>
          </a:p>
          <a:p>
            <a:pPr algn="r" rtl="1" fontAlgn="base">
              <a:lnSpc>
                <a:spcPct val="100000"/>
              </a:lnSpc>
              <a:buFont typeface="Arial" panose="020B0604020202020204" pitchFamily="34" charset="0"/>
              <a:buChar char="•"/>
            </a:pPr>
            <a:r>
              <a:rPr lang="ar-SA" sz="2000" dirty="0"/>
              <a:t>التعرف التلقائي على الكلام </a:t>
            </a:r>
            <a:r>
              <a:rPr lang="en-US" sz="2000" dirty="0"/>
              <a:t>ASR</a:t>
            </a:r>
            <a:r>
              <a:rPr lang="ar-SA" sz="2000" dirty="0"/>
              <a:t> </a:t>
            </a:r>
            <a:r>
              <a:rPr lang="en-US" sz="2000" dirty="0"/>
              <a:t> </a:t>
            </a:r>
            <a:r>
              <a:rPr lang="ar-SA" sz="2000" dirty="0"/>
              <a:t>التعرف على كلام الكمبيوتر، تحويل الكلام إلى نص</a:t>
            </a:r>
          </a:p>
          <a:p>
            <a:pPr algn="r" rtl="1" fontAlgn="base">
              <a:lnSpc>
                <a:spcPct val="100000"/>
              </a:lnSpc>
              <a:buFont typeface="Arial" panose="020B0604020202020204" pitchFamily="34" charset="0"/>
              <a:buChar char="•"/>
            </a:pPr>
            <a:r>
              <a:rPr lang="ar-SA" sz="2000" dirty="0"/>
              <a:t>تقوم العديد من الأجهزة المحمولة بدمج ميزة </a:t>
            </a:r>
            <a:r>
              <a:rPr lang="en-US" sz="2000" dirty="0"/>
              <a:t>ASR</a:t>
            </a:r>
            <a:r>
              <a:rPr lang="ar-SA" sz="2000" dirty="0"/>
              <a:t> </a:t>
            </a:r>
            <a:r>
              <a:rPr lang="en-US" sz="2000" dirty="0"/>
              <a:t> </a:t>
            </a:r>
            <a:r>
              <a:rPr lang="ar-SA" sz="2000" dirty="0"/>
              <a:t>في أنظمتها لإجراء البحث الصوتي: </a:t>
            </a:r>
            <a:r>
              <a:rPr lang="en-US" sz="2000" dirty="0"/>
              <a:t>Siri</a:t>
            </a:r>
          </a:p>
          <a:p>
            <a:pPr algn="r" rtl="1" fontAlgn="base">
              <a:lnSpc>
                <a:spcPct val="100000"/>
              </a:lnSpc>
              <a:buFont typeface="Arial" panose="020B0604020202020204" pitchFamily="34" charset="0"/>
              <a:buChar char="•"/>
            </a:pPr>
            <a:r>
              <a:rPr lang="en-US" sz="2000" dirty="0"/>
              <a:t>ChatGPT</a:t>
            </a:r>
          </a:p>
          <a:p>
            <a:pPr algn="r" rtl="1" fontAlgn="base">
              <a:lnSpc>
                <a:spcPct val="100000"/>
              </a:lnSpc>
              <a:buFont typeface="Arial" panose="020B0604020202020204" pitchFamily="34" charset="0"/>
              <a:buChar char="•"/>
            </a:pPr>
            <a:r>
              <a:rPr lang="ar-SA" sz="2400" b="1" dirty="0">
                <a:solidFill>
                  <a:srgbClr val="C00000"/>
                </a:solidFill>
              </a:rPr>
              <a:t>خدمة الزبائن:</a:t>
            </a:r>
          </a:p>
          <a:p>
            <a:pPr algn="r" rtl="1" fontAlgn="base">
              <a:lnSpc>
                <a:spcPct val="100000"/>
              </a:lnSpc>
              <a:buFont typeface="Arial" panose="020B0604020202020204" pitchFamily="34" charset="0"/>
              <a:buChar char="•"/>
            </a:pPr>
            <a:r>
              <a:rPr lang="ar-SA" sz="2000" dirty="0"/>
              <a:t>يحل الوكلاء الافتراضيون عبر الإنترنت محل الوكلاء البشريين</a:t>
            </a:r>
          </a:p>
          <a:p>
            <a:pPr algn="r" rtl="1" fontAlgn="base">
              <a:lnSpc>
                <a:spcPct val="100000"/>
              </a:lnSpc>
              <a:buFont typeface="Arial" panose="020B0604020202020204" pitchFamily="34" charset="0"/>
              <a:buChar char="•"/>
            </a:pPr>
            <a:r>
              <a:rPr lang="ar-SA" sz="2000" dirty="0"/>
              <a:t>يجيبون على (الأسئلة الشائعة) حول الشحن أو يقدمون نصائح شخصية أو منتجات البيع المتبادل أو يقترحون أحجامًا للمستخدمين</a:t>
            </a:r>
          </a:p>
          <a:p>
            <a:pPr algn="r" rtl="1" fontAlgn="base">
              <a:lnSpc>
                <a:spcPct val="100000"/>
              </a:lnSpc>
              <a:buFont typeface="Arial" panose="020B0604020202020204" pitchFamily="34" charset="0"/>
              <a:buChar char="•"/>
            </a:pPr>
            <a:r>
              <a:rPr lang="ar-SA" sz="2000" dirty="0"/>
              <a:t>روبوتات المراسلة على مواقع التجارة الإلكترونية باستخدام وكلاء افتراضيين وتطبيقات المراسلة: </a:t>
            </a:r>
            <a:r>
              <a:rPr lang="en-US" sz="2000" dirty="0"/>
              <a:t>Slack </a:t>
            </a:r>
            <a:r>
              <a:rPr lang="ar-SA" sz="2000" dirty="0"/>
              <a:t>و</a:t>
            </a:r>
            <a:r>
              <a:rPr lang="en-US" sz="2000" dirty="0"/>
              <a:t>Facebook Messenger</a:t>
            </a:r>
          </a:p>
        </p:txBody>
      </p:sp>
      <p:sp>
        <p:nvSpPr>
          <p:cNvPr id="4" name="Date Placeholder 3">
            <a:extLst>
              <a:ext uri="{FF2B5EF4-FFF2-40B4-BE49-F238E27FC236}">
                <a16:creationId xmlns:a16="http://schemas.microsoft.com/office/drawing/2014/main" id="{C56280B1-0AB8-9644-9283-5DC0D20241FD}"/>
              </a:ext>
            </a:extLst>
          </p:cNvPr>
          <p:cNvSpPr>
            <a:spLocks noGrp="1"/>
          </p:cNvSpPr>
          <p:nvPr>
            <p:ph type="dt" sz="half" idx="10"/>
          </p:nvPr>
        </p:nvSpPr>
        <p:spPr/>
        <p:txBody>
          <a:bodyPr/>
          <a:lstStyle/>
          <a:p>
            <a:fld id="{90D5456F-78A3-9D46-9C92-A7A680375666}" type="datetime1">
              <a:rPr lang="en-US" smtClean="0"/>
              <a:t>1/20/24</a:t>
            </a:fld>
            <a:endParaRPr lang="en-US"/>
          </a:p>
        </p:txBody>
      </p:sp>
      <p:sp>
        <p:nvSpPr>
          <p:cNvPr id="5" name="Slide Number Placeholder 4">
            <a:extLst>
              <a:ext uri="{FF2B5EF4-FFF2-40B4-BE49-F238E27FC236}">
                <a16:creationId xmlns:a16="http://schemas.microsoft.com/office/drawing/2014/main" id="{E9F8B5B0-C9B9-5F43-96AD-0016209C89D3}"/>
              </a:ext>
            </a:extLst>
          </p:cNvPr>
          <p:cNvSpPr>
            <a:spLocks noGrp="1"/>
          </p:cNvSpPr>
          <p:nvPr>
            <p:ph type="sldNum" sz="quarter" idx="12"/>
          </p:nvPr>
        </p:nvSpPr>
        <p:spPr/>
        <p:txBody>
          <a:bodyPr/>
          <a:lstStyle/>
          <a:p>
            <a:fld id="{70C38C08-47C7-4847-B0BE-B9D8DEEB3D1B}" type="slidenum">
              <a:rPr lang="en-US" smtClean="0"/>
              <a:t>9</a:t>
            </a:fld>
            <a:endParaRPr lang="en-US"/>
          </a:p>
        </p:txBody>
      </p:sp>
      <p:pic>
        <p:nvPicPr>
          <p:cNvPr id="8" name="Picture 7" descr="A screenshot of a computer&#10;&#10;Description automatically generated">
            <a:extLst>
              <a:ext uri="{FF2B5EF4-FFF2-40B4-BE49-F238E27FC236}">
                <a16:creationId xmlns:a16="http://schemas.microsoft.com/office/drawing/2014/main" id="{59D81C99-1177-32C5-3DA5-75F67E41FDD1}"/>
              </a:ext>
            </a:extLst>
          </p:cNvPr>
          <p:cNvPicPr>
            <a:picLocks noChangeAspect="1"/>
          </p:cNvPicPr>
          <p:nvPr/>
        </p:nvPicPr>
        <p:blipFill rotWithShape="1">
          <a:blip r:embed="rId3"/>
          <a:srcRect l="4771" t="5974" r="3646"/>
          <a:stretch/>
        </p:blipFill>
        <p:spPr>
          <a:xfrm>
            <a:off x="1391" y="3291067"/>
            <a:ext cx="5772238" cy="3544899"/>
          </a:xfrm>
          <a:prstGeom prst="rect">
            <a:avLst/>
          </a:prstGeom>
          <a:ln w="28575">
            <a:solidFill>
              <a:srgbClr val="7030A0"/>
            </a:solidFill>
          </a:ln>
        </p:spPr>
      </p:pic>
      <p:pic>
        <p:nvPicPr>
          <p:cNvPr id="10" name="Picture 9" descr="A screenshot of a computer&#10;&#10;Description automatically generated">
            <a:extLst>
              <a:ext uri="{FF2B5EF4-FFF2-40B4-BE49-F238E27FC236}">
                <a16:creationId xmlns:a16="http://schemas.microsoft.com/office/drawing/2014/main" id="{F75F47AB-6151-7909-396F-A7E0A5AA8560}"/>
              </a:ext>
            </a:extLst>
          </p:cNvPr>
          <p:cNvPicPr>
            <a:picLocks noChangeAspect="1"/>
          </p:cNvPicPr>
          <p:nvPr/>
        </p:nvPicPr>
        <p:blipFill>
          <a:blip r:embed="rId4"/>
          <a:stretch>
            <a:fillRect/>
          </a:stretch>
        </p:blipFill>
        <p:spPr>
          <a:xfrm>
            <a:off x="0" y="1"/>
            <a:ext cx="5773629" cy="3100552"/>
          </a:xfrm>
          <a:prstGeom prst="rect">
            <a:avLst/>
          </a:prstGeom>
          <a:ln w="28575">
            <a:solidFill>
              <a:schemeClr val="accent6">
                <a:lumMod val="50000"/>
              </a:schemeClr>
            </a:solidFill>
          </a:ln>
        </p:spPr>
      </p:pic>
    </p:spTree>
    <p:extLst>
      <p:ext uri="{BB962C8B-B14F-4D97-AF65-F5344CB8AC3E}">
        <p14:creationId xmlns:p14="http://schemas.microsoft.com/office/powerpoint/2010/main" val="109720066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Tahoma" pitchFamily="34" charset="0"/>
            <a:ea typeface="Tahoma" pitchFamily="34" charset="0"/>
            <a:cs typeface="Tahom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7388</TotalTime>
  <Words>1512</Words>
  <Application>Microsoft Macintosh PowerPoint</Application>
  <PresentationFormat>Widescreen</PresentationFormat>
  <Paragraphs>222</Paragraphs>
  <Slides>20</Slides>
  <Notes>15</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Arial</vt:lpstr>
      <vt:lpstr>Calibri</vt:lpstr>
      <vt:lpstr>Calibri Light</vt:lpstr>
      <vt:lpstr>DroidArabicKufiRegular</vt:lpstr>
      <vt:lpstr>inherit</vt:lpstr>
      <vt:lpstr>Inter Var</vt:lpstr>
      <vt:lpstr>Lucida Grande</vt:lpstr>
      <vt:lpstr>Noto Naskh Arabic</vt:lpstr>
      <vt:lpstr>PTBoldHeading</vt:lpstr>
      <vt:lpstr>sofia-pro</vt:lpstr>
      <vt:lpstr>Tahoma</vt:lpstr>
      <vt:lpstr>TimesNewRomanPS</vt:lpstr>
      <vt:lpstr>Default Theme</vt:lpstr>
      <vt:lpstr>Office Theme</vt:lpstr>
      <vt:lpstr>ماهية الذكاء الإصطناعي .. نعمة أم نقمة؟ ما له وما عليه</vt:lpstr>
      <vt:lpstr>تكنولوجيا الحوسبة</vt:lpstr>
      <vt:lpstr>الصحة الرقمية</vt:lpstr>
      <vt:lpstr>ما هو الذكاء الاصطناعي؟</vt:lpstr>
      <vt:lpstr>ما هو الذكاء الاصطناعي؟</vt:lpstr>
      <vt:lpstr>ما هو الذكاء الاصطناعي؟</vt:lpstr>
      <vt:lpstr>ما هو الذكاء الاصطناعي؟</vt:lpstr>
      <vt:lpstr>التعلم العميق مقابل تعليم الآلة</vt:lpstr>
      <vt:lpstr>تطبيقات الذكاء الاصطناعي</vt:lpstr>
      <vt:lpstr>تطبيقات الذكاء الاصطناعي</vt:lpstr>
      <vt:lpstr>تطبيقات الذكاء الاصطناعي في مجال الصحة</vt:lpstr>
      <vt:lpstr> تقنية الجراحة الروبوتية</vt:lpstr>
      <vt:lpstr>التفاعل مع المرضي</vt:lpstr>
      <vt:lpstr>المرافقين الافتراضين بالذكاء الاصطناعي </vt:lpstr>
      <vt:lpstr>أجهزة كشف السقوط</vt:lpstr>
      <vt:lpstr>هل يستطيع الذكاء الاصطناعي إصلاح السجلات الطبية؟</vt:lpstr>
      <vt:lpstr>أنواع البيانات في الصحة الرقمية</vt:lpstr>
      <vt:lpstr>كيفية التغلب على العقبات</vt:lpstr>
      <vt:lpstr>المخاوف بشأن استخدام تقنيات الذكاء الاصطناعي</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Artificial Intelligence?</dc:title>
  <dc:creator>Ayat Naguib</dc:creator>
  <cp:lastModifiedBy>Ayat Naguib</cp:lastModifiedBy>
  <cp:revision>32</cp:revision>
  <dcterms:created xsi:type="dcterms:W3CDTF">2024-01-21T01:05:09Z</dcterms:created>
  <dcterms:modified xsi:type="dcterms:W3CDTF">2024-01-26T04:14:07Z</dcterms:modified>
</cp:coreProperties>
</file>