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1133E-32DD-7A7F-FFD8-03457D06FD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9D6878-CF84-A15B-BC6C-13A68904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5C898-4FD1-451B-9BCE-56CF9882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7B91-A4DF-4464-A355-A872A1C8731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29BC6-C492-8E76-E633-FD5FAE9CE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AFC7B-F739-6014-B8BA-33CEDFB4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83-D5B8-4B18-8AED-F4357B61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2541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270B1-E94B-DE42-85BA-B5B5260A8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8E4274-026D-9CC1-A7B4-DD5307C39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4906B-267C-40A7-4E3D-52F2371F4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7B91-A4DF-4464-A355-A872A1C8731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0D0F1-F9E8-74C6-A9D3-35E2F3704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CCDD2-51A9-A928-C847-8FFB5C80A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83-D5B8-4B18-8AED-F4357B61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1647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4134A5-F3B0-5F50-6B70-F46688E5FD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31963-3A37-4576-E71B-CBCA5350D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CC4B4-4390-DAFA-1962-CBEA9880D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7B91-A4DF-4464-A355-A872A1C8731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BBCFA-FCE9-B9C9-4580-9B26E8D8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9B199-CEC4-FAB4-2637-6C3950FD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83-D5B8-4B18-8AED-F4357B61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7465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E405-F249-BD55-83EE-293C86900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C9F30-0B0B-EA0A-5B4E-3425429AB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E87BA-EE20-7120-1D33-A1B04952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7B91-A4DF-4464-A355-A872A1C8731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F6629-F1F0-1272-BE0A-9C16530E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A5D27-14BD-1710-98A7-4F7B9A5B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83-D5B8-4B18-8AED-F4357B61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2887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0400-9045-4C9D-99A4-70DA08D73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209C6-EF9C-9F9B-6DFB-576530388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CCDCE-D74B-60FF-0B25-5055FB24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7B91-A4DF-4464-A355-A872A1C8731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A1FD5-40CD-3F1E-EA5C-FB0BAB2D2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E69AE-CA74-6B0D-0F2A-A6A30A9D2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83-D5B8-4B18-8AED-F4357B61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276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2B68-3B5E-C752-02DA-70B6D7754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07FF-CE6B-61D4-0F64-81375F911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71A1B-8624-119A-D5EB-1E84E1C27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F4E45-8AF2-E2DD-0F2C-DED62CBEE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7B91-A4DF-4464-A355-A872A1C8731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5D3D9-5CAE-9D80-9008-E8F922390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0C7B5-E251-DA36-18A5-349718C8C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83-D5B8-4B18-8AED-F4357B61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3476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ED92-3811-968F-E319-C13CED5B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E1EA6-CE99-CEB1-E4F5-F7BCF9031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819A21-C4BA-F226-8D77-D51916885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6CF49-C7CF-DF6B-60FB-77DA06C61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69198B-A0E6-FF44-6AB1-F2FB0F4F95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4684F2-151F-D7A1-8B6F-201901221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7B91-A4DF-4464-A355-A872A1C8731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BD3A70-BD50-E54A-E97E-2A4829795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8903B-C153-1E1B-FE26-3D21F71D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83-D5B8-4B18-8AED-F4357B61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2155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10E4-1940-1794-6D1F-D5DE9089E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9BACD7-F68A-2BCE-19CF-6AA1AD4A1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7B91-A4DF-4464-A355-A872A1C8731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8B6897-C3D1-B8E4-C4FF-90A5393E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0D359F-3A0F-5C7E-E4B2-76B68DF60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83-D5B8-4B18-8AED-F4357B61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1097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8CCAD-33CF-07D1-3539-70D42754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7B91-A4DF-4464-A355-A872A1C8731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E086D1-AD78-9E03-BBA2-6A1455E0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35842-6214-642E-A3AF-795EC422B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83-D5B8-4B18-8AED-F4357B61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003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FC43-5C04-25E7-0E99-24BFAA501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F27EF-FD60-9AE9-CE2E-998F214C4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2ECF4-692F-D798-0316-4692C4A42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74A06-85B8-08A6-5F8F-15138F20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7B91-A4DF-4464-A355-A872A1C8731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8E6F3-A341-75B9-4CEC-8B843891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C0A4C-64F9-32FE-F34D-CA0A78EBE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83-D5B8-4B18-8AED-F4357B61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777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4086-B613-A996-59F5-41A5D174A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967B9A-6CEE-E005-BE2B-EFA8A0A9C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5E2154-85D4-6D56-43A3-668AAD3CE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56B00-47DC-EB4E-EB01-11F6449FA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7B91-A4DF-4464-A355-A872A1C8731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462FD-2543-23FF-2C5B-09E67C871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6FAAB-5745-E69A-6BC6-47B3ABD0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83-D5B8-4B18-8AED-F4357B61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1563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1BF525-831D-48E7-E16B-A97ADEB8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A5598-2D48-E25E-0A00-5A7ECAB0A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9B482-CF4A-42E3-C7D5-AAF42079C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F7B91-A4DF-4464-A355-A872A1C87318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10886-686F-7BA0-C600-9EDCFA27F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FEA9F-D202-A74A-85E6-6D12EBE64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9AA83-D5B8-4B18-8AED-F4357B610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9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CB56D-E582-0A09-56DC-FBE0298247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KW">
                <a:solidFill>
                  <a:srgbClr val="FF0000"/>
                </a:solidFill>
              </a:rPr>
              <a:t>الضوابط الخاصة </a:t>
            </a:r>
            <a:br>
              <a:rPr lang="ar-KW">
                <a:solidFill>
                  <a:srgbClr val="FF0000"/>
                </a:solidFill>
              </a:rPr>
            </a:br>
            <a:r>
              <a:rPr lang="ar-KW">
                <a:solidFill>
                  <a:srgbClr val="FF0000"/>
                </a:solidFill>
              </a:rPr>
              <a:t>بالذكاء الاصطناعي الاعلامية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64299-E879-05D2-45B5-2FC1377F4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2749" y="3593649"/>
            <a:ext cx="7094290" cy="1204854"/>
          </a:xfrm>
        </p:spPr>
        <p:txBody>
          <a:bodyPr>
            <a:normAutofit/>
          </a:bodyPr>
          <a:lstStyle/>
          <a:p>
            <a:pPr rtl="1"/>
            <a:r>
              <a:rPr lang="ar-KW"/>
              <a:t>د.  أنور الحربي </a:t>
            </a:r>
            <a:endParaRPr lang="en-US"/>
          </a:p>
          <a:p>
            <a:pPr rtl="1"/>
            <a:r>
              <a:rPr lang="en-US"/>
              <a:t>31-01-2024 </a:t>
            </a:r>
          </a:p>
          <a:p>
            <a:pPr rtl="1"/>
            <a:endParaRPr lang="ar-KW"/>
          </a:p>
          <a:p>
            <a:pPr rt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8062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CB56D-E582-0A09-56DC-FBE0298247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KW" sz="2000"/>
              <a:t> </a:t>
            </a:r>
            <a:endParaRPr lang="en-US" sz="2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64299-E879-05D2-45B5-2FC1377F4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2749" y="3593649"/>
            <a:ext cx="7094290" cy="1204854"/>
          </a:xfrm>
        </p:spPr>
        <p:txBody>
          <a:bodyPr/>
          <a:lstStyle/>
          <a:p>
            <a:pPr rtl="1"/>
            <a:r>
              <a:rPr lang="ar-KW"/>
              <a:t> </a:t>
            </a:r>
          </a:p>
          <a:p>
            <a:pPr rtl="1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FA2F4-4048-D20B-9320-AF3A573DCFBC}"/>
              </a:ext>
            </a:extLst>
          </p:cNvPr>
          <p:cNvSpPr txBox="1"/>
          <p:nvPr/>
        </p:nvSpPr>
        <p:spPr>
          <a:xfrm>
            <a:off x="5998128" y="1038677"/>
            <a:ext cx="41022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KW" sz="2400" b="1" i="0">
                <a:solidFill>
                  <a:srgbClr val="FF0000"/>
                </a:solidFill>
                <a:effectLst/>
                <a:latin typeface="Google Sans"/>
              </a:rPr>
              <a:t>المبادئ الأخلاقية للذكاء الاصطناعي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A73D9-0500-9831-34D5-9DA974B42E06}"/>
              </a:ext>
            </a:extLst>
          </p:cNvPr>
          <p:cNvSpPr txBox="1"/>
          <p:nvPr/>
        </p:nvSpPr>
        <p:spPr>
          <a:xfrm>
            <a:off x="3880956" y="1940302"/>
            <a:ext cx="613829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buFont typeface="Arial" panose="020b0604020202020204" pitchFamily="34" charset="0"/>
              <a:buChar char="•"/>
            </a:pPr>
            <a:r>
              <a:rPr lang="ar-KW" b="0" i="0">
                <a:solidFill>
                  <a:srgbClr val="1F1F1F"/>
                </a:solidFill>
                <a:effectLst/>
                <a:latin typeface="Google Sans"/>
              </a:rPr>
              <a:t>تعريف المبادئ الأخلاقية الرئيسية للذكاء الاصطناعي، مثل: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KW" b="1" i="0" u="sng">
                <a:solidFill>
                  <a:srgbClr val="FF0000"/>
                </a:solidFill>
                <a:effectLst/>
                <a:latin typeface="Google Sans"/>
              </a:rPr>
              <a:t>العدالة وعدم التمييز:</a:t>
            </a:r>
            <a:r>
              <a:rPr lang="ar-KW" b="1" i="0">
                <a:solidFill>
                  <a:srgbClr val="FF0000"/>
                </a:solidFill>
                <a:effectLst/>
                <a:latin typeface="Google Sans"/>
              </a:rPr>
              <a:t> </a:t>
            </a:r>
            <a:r>
              <a:rPr lang="ar-KW" b="0" i="0">
                <a:solidFill>
                  <a:srgbClr val="1F1F1F"/>
                </a:solidFill>
                <a:effectLst/>
                <a:latin typeface="Google Sans"/>
              </a:rPr>
              <a:t>تجنب التحيز وضمان تكافؤ الفرص في تطبيقات الذكاء الاصطناعي.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KW" b="1" u="sng">
                <a:solidFill>
                  <a:srgbClr val="FF0000"/>
                </a:solidFill>
                <a:latin typeface="Google Sans"/>
              </a:rPr>
              <a:t>الشفافية وقابلية التفسير</a:t>
            </a:r>
            <a:r>
              <a:rPr lang="ar-KW" b="0" i="0">
                <a:solidFill>
                  <a:srgbClr val="1F1F1F"/>
                </a:solidFill>
                <a:effectLst/>
                <a:latin typeface="Google Sans"/>
              </a:rPr>
              <a:t>: جعل قرارات الذكاء الاصطناعي وخوارزمياته مفهومة للبشر.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KW" b="1" u="sng">
                <a:solidFill>
                  <a:srgbClr val="FF0000"/>
                </a:solidFill>
                <a:latin typeface="Google Sans"/>
              </a:rPr>
              <a:t>المساءلة والمسؤولية: </a:t>
            </a:r>
            <a:r>
              <a:rPr lang="ar-KW" b="0" i="0">
                <a:solidFill>
                  <a:srgbClr val="1F1F1F"/>
                </a:solidFill>
                <a:effectLst/>
                <a:latin typeface="Google Sans"/>
              </a:rPr>
              <a:t>تحديد من المسؤول عن تصرفات الذكاء الاصطناعي ونتائجها.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KW" b="1" u="sng">
                <a:solidFill>
                  <a:srgbClr val="FF0000"/>
                </a:solidFill>
                <a:latin typeface="Google Sans"/>
              </a:rPr>
              <a:t>الخصوصية والأمان: </a:t>
            </a:r>
            <a:r>
              <a:rPr lang="ar-KW" b="0" i="0">
                <a:solidFill>
                  <a:srgbClr val="1F1F1F"/>
                </a:solidFill>
                <a:effectLst/>
                <a:latin typeface="Google Sans"/>
              </a:rPr>
              <a:t>حماية بيانات الأفراد وضمان أمان أنظمة الذكاء الاصطناعي.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KW" b="1" u="sng">
                <a:solidFill>
                  <a:srgbClr val="FF0000"/>
                </a:solidFill>
                <a:latin typeface="Google Sans"/>
              </a:rPr>
              <a:t>السيطرة البشرية والإشراف</a:t>
            </a:r>
            <a:r>
              <a:rPr lang="ar-KW" b="1" i="0" u="sng">
                <a:solidFill>
                  <a:srgbClr val="1F1F1F"/>
                </a:solidFill>
                <a:effectLst/>
                <a:latin typeface="Google Sans"/>
              </a:rPr>
              <a:t>:</a:t>
            </a:r>
            <a:r>
              <a:rPr lang="ar-KW" b="1" i="0">
                <a:solidFill>
                  <a:srgbClr val="1F1F1F"/>
                </a:solidFill>
                <a:effectLst/>
                <a:latin typeface="Google Sans"/>
              </a:rPr>
              <a:t> </a:t>
            </a:r>
            <a:r>
              <a:rPr lang="ar-KW" b="0" i="0">
                <a:solidFill>
                  <a:srgbClr val="1F1F1F"/>
                </a:solidFill>
                <a:effectLst/>
                <a:latin typeface="Google Sans"/>
              </a:rPr>
              <a:t>يجب أن يحتفظ البشر بالسيطرة النهائية على أنظمة الذكاء الاصطناعي.</a:t>
            </a:r>
          </a:p>
        </p:txBody>
      </p:sp>
    </p:spTree>
    <p:extLst>
      <p:ext uri="{BB962C8B-B14F-4D97-AF65-F5344CB8AC3E}">
        <p14:creationId xmlns:p14="http://schemas.microsoft.com/office/powerpoint/2010/main" val="346587256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CB56D-E582-0A09-56DC-FBE0298247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KW" sz="2000"/>
              <a:t> </a:t>
            </a:r>
            <a:endParaRPr lang="en-US" sz="2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64299-E879-05D2-45B5-2FC1377F4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2749" y="3593649"/>
            <a:ext cx="7094290" cy="1204854"/>
          </a:xfrm>
        </p:spPr>
        <p:txBody>
          <a:bodyPr/>
          <a:lstStyle/>
          <a:p>
            <a:pPr rtl="1"/>
            <a:r>
              <a:rPr lang="ar-KW"/>
              <a:t> </a:t>
            </a:r>
          </a:p>
          <a:p>
            <a:pPr rtl="1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FA2F4-4048-D20B-9320-AF3A573DCFBC}"/>
              </a:ext>
            </a:extLst>
          </p:cNvPr>
          <p:cNvSpPr txBox="1"/>
          <p:nvPr/>
        </p:nvSpPr>
        <p:spPr>
          <a:xfrm>
            <a:off x="6974747" y="1038677"/>
            <a:ext cx="19427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KW" sz="2000" b="1" i="0">
                <a:solidFill>
                  <a:srgbClr val="FF0000"/>
                </a:solidFill>
                <a:effectLst/>
                <a:latin typeface="Google Sans"/>
              </a:rPr>
              <a:t>دور المنظمات الدولية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A73D9-0500-9831-34D5-9DA974B42E06}"/>
              </a:ext>
            </a:extLst>
          </p:cNvPr>
          <p:cNvSpPr txBox="1"/>
          <p:nvPr/>
        </p:nvSpPr>
        <p:spPr>
          <a:xfrm>
            <a:off x="2608976" y="1999936"/>
            <a:ext cx="653292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buFont typeface="Arial" panose="020b0604020202020204" pitchFamily="34" charset="0"/>
              <a:buChar char="•"/>
            </a:pPr>
            <a:r>
              <a:rPr lang="ar-KW" b="1" u="sng">
                <a:solidFill>
                  <a:srgbClr val="FF0000"/>
                </a:solidFill>
                <a:latin typeface="Google Sans"/>
              </a:rPr>
              <a:t>الاتحاد الأوروبي</a:t>
            </a:r>
            <a:r>
              <a:rPr lang="ar-KW" b="1" i="0">
                <a:solidFill>
                  <a:srgbClr val="1F1F1F"/>
                </a:solidFill>
                <a:effectLst/>
                <a:latin typeface="Google Sans"/>
              </a:rPr>
              <a:t>: </a:t>
            </a:r>
            <a:r>
              <a:rPr lang="ar-KW" b="0" i="0">
                <a:solidFill>
                  <a:srgbClr val="1F1F1F"/>
                </a:solidFill>
                <a:effectLst/>
                <a:latin typeface="Google Sans"/>
              </a:rPr>
              <a:t>هناك استراتيجية الذكاء الاصطناعي للاتحاد الأوروبي 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KW" b="1" u="sng">
                <a:solidFill>
                  <a:srgbClr val="FF0000"/>
                </a:solidFill>
                <a:latin typeface="Google Sans"/>
              </a:rPr>
              <a:t>المبادرات :</a:t>
            </a:r>
            <a:r>
              <a:rPr lang="ar-KW" b="1">
                <a:solidFill>
                  <a:srgbClr val="1F1F1F"/>
                </a:solidFill>
                <a:latin typeface="Google Sans"/>
              </a:rPr>
              <a:t> </a:t>
            </a:r>
            <a:r>
              <a:rPr lang="ar-KW" b="0" i="0">
                <a:solidFill>
                  <a:srgbClr val="1F1F1F"/>
                </a:solidFill>
                <a:effectLst/>
                <a:latin typeface="Google Sans"/>
              </a:rPr>
              <a:t>مثل تحالف الذكاء الاصطناعي الأوروبي 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KW" b="0" i="0">
                <a:solidFill>
                  <a:srgbClr val="1F1F1F"/>
                </a:solidFill>
                <a:effectLst/>
                <a:latin typeface="Google Sans"/>
              </a:rPr>
              <a:t> المبادئ التوجيهية للأخلاق:  من أجل الذكاء الاصطناعي الجدير بالثقة.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KW" b="1" u="sng">
                <a:solidFill>
                  <a:srgbClr val="FF0000"/>
                </a:solidFill>
                <a:latin typeface="Google Sans"/>
              </a:rPr>
              <a:t>الأمم المتحدة</a:t>
            </a:r>
            <a:r>
              <a:rPr lang="ar-KW" b="0" i="0">
                <a:solidFill>
                  <a:srgbClr val="1F1F1F"/>
                </a:solidFill>
                <a:effectLst/>
                <a:latin typeface="Google Sans"/>
              </a:rPr>
              <a:t>:  جهود الأمم المتحدة من خلال مجموعة الخبراء المعنية بالذكاء الاصطناعي واللجنة </a:t>
            </a:r>
            <a:r>
              <a:rPr lang="ar-KW" b="1" u="sng">
                <a:solidFill>
                  <a:srgbClr val="1F1F1F"/>
                </a:solidFill>
                <a:latin typeface="Google Sans"/>
              </a:rPr>
              <a:t>رفيعة</a:t>
            </a:r>
            <a:r>
              <a:rPr lang="ar-KW" b="0" i="0">
                <a:solidFill>
                  <a:srgbClr val="1F1F1F"/>
                </a:solidFill>
                <a:effectLst/>
                <a:latin typeface="Google Sans"/>
              </a:rPr>
              <a:t> المستوى المعنية بالتعاون الرقمي.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ar-KW" b="1" u="sng">
                <a:solidFill>
                  <a:srgbClr val="FF0000"/>
                </a:solidFill>
                <a:latin typeface="Google Sans"/>
              </a:rPr>
              <a:t>اليونسكو</a:t>
            </a:r>
            <a:r>
              <a:rPr lang="ar-KW" b="0" i="0">
                <a:solidFill>
                  <a:srgbClr val="1F1F1F"/>
                </a:solidFill>
                <a:effectLst/>
                <a:latin typeface="Google Sans"/>
              </a:rPr>
              <a:t>:  توصية اليونسكو بشأن أخلاقيات الذكاء  </a:t>
            </a:r>
          </a:p>
        </p:txBody>
      </p:sp>
    </p:spTree>
    <p:extLst>
      <p:ext uri="{BB962C8B-B14F-4D97-AF65-F5344CB8AC3E}">
        <p14:creationId xmlns:p14="http://schemas.microsoft.com/office/powerpoint/2010/main" val="271859815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CB56D-E582-0A09-56DC-FBE0298247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KW" sz="2000"/>
              <a:t> </a:t>
            </a:r>
            <a:endParaRPr lang="en-US" sz="2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64299-E879-05D2-45B5-2FC1377F4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2749" y="3593649"/>
            <a:ext cx="7094290" cy="1204854"/>
          </a:xfrm>
        </p:spPr>
        <p:txBody>
          <a:bodyPr/>
          <a:lstStyle/>
          <a:p>
            <a:pPr rtl="1"/>
            <a:r>
              <a:rPr lang="ar-KW"/>
              <a:t> </a:t>
            </a:r>
          </a:p>
          <a:p>
            <a:pPr rtl="1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FA2F4-4048-D20B-9320-AF3A573DCFBC}"/>
              </a:ext>
            </a:extLst>
          </p:cNvPr>
          <p:cNvSpPr txBox="1"/>
          <p:nvPr/>
        </p:nvSpPr>
        <p:spPr>
          <a:xfrm>
            <a:off x="7067025" y="1048028"/>
            <a:ext cx="23873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KW" sz="2400" b="1" i="0">
                <a:solidFill>
                  <a:srgbClr val="FF0000"/>
                </a:solidFill>
                <a:effectLst/>
                <a:latin typeface="Google Sans"/>
              </a:rPr>
              <a:t>التحديات والفرص 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A73D9-0500-9831-34D5-9DA974B42E06}"/>
              </a:ext>
            </a:extLst>
          </p:cNvPr>
          <p:cNvSpPr txBox="1"/>
          <p:nvPr/>
        </p:nvSpPr>
        <p:spPr>
          <a:xfrm>
            <a:off x="2608976" y="1999936"/>
            <a:ext cx="653292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buFont typeface="Arial" panose="020b0604020202020204" pitchFamily="34" charset="0"/>
              <a:buChar char="•"/>
            </a:pPr>
            <a:r>
              <a:rPr lang="ar-KW" b="1" i="0">
                <a:solidFill>
                  <a:srgbClr val="1F1F1F"/>
                </a:solidFill>
                <a:effectLst/>
                <a:latin typeface="Google Sans"/>
              </a:rPr>
              <a:t>   </a:t>
            </a:r>
            <a:r>
              <a:rPr lang="ar-KW" b="1" i="0" u="sng">
                <a:solidFill>
                  <a:srgbClr val="FF0000"/>
                </a:solidFill>
                <a:effectLst/>
                <a:latin typeface="Google Sans"/>
              </a:rPr>
              <a:t>التحديات:</a:t>
            </a:r>
            <a:r>
              <a:rPr lang="ar-KW" b="1" i="0">
                <a:solidFill>
                  <a:srgbClr val="FF0000"/>
                </a:solidFill>
                <a:effectLst/>
                <a:latin typeface="Google Sans"/>
              </a:rPr>
              <a:t>  </a:t>
            </a:r>
            <a:r>
              <a:rPr lang="ar-KW">
                <a:solidFill>
                  <a:srgbClr val="1F1F1F"/>
                </a:solidFill>
                <a:latin typeface="Google Sans"/>
              </a:rPr>
              <a:t>مثل عدم وجود توافق في الآراء حول المبادئ الأخلاقية، وعقبات التنفيذ، والتطور السريع لتكنولوجيا الذكاء الاصطناعي.</a:t>
            </a:r>
          </a:p>
          <a:p>
            <a:pPr algn="r" rtl="1">
              <a:buFont typeface="Arial" panose="020b0604020202020204" pitchFamily="34" charset="0"/>
              <a:buChar char="•"/>
            </a:pPr>
            <a:endParaRPr lang="ar-KW">
              <a:solidFill>
                <a:srgbClr val="1F1F1F"/>
              </a:solidFill>
              <a:latin typeface="Google Sans"/>
            </a:endParaRPr>
          </a:p>
          <a:p>
            <a:pPr algn="r" rtl="1">
              <a:buFont typeface="Arial" panose="020b0604020202020204" pitchFamily="34" charset="0"/>
              <a:buChar char="•"/>
            </a:pPr>
            <a:endParaRPr lang="ar-KW">
              <a:solidFill>
                <a:srgbClr val="1F1F1F"/>
              </a:solidFill>
              <a:latin typeface="Google Sans"/>
            </a:endParaRPr>
          </a:p>
          <a:p>
            <a:pPr indent="-285750" algn="r" rtl="1">
              <a:buFont typeface="Arial" panose="020b0604020202020204" pitchFamily="34" charset="0"/>
              <a:buChar char="•"/>
            </a:pPr>
            <a:r>
              <a:rPr lang="ar-KW" b="1" i="0" u="sng">
                <a:solidFill>
                  <a:srgbClr val="FF0000"/>
                </a:solidFill>
                <a:effectLst/>
                <a:latin typeface="Google Sans"/>
              </a:rPr>
              <a:t> الفرص:</a:t>
            </a:r>
            <a:r>
              <a:rPr lang="ar-KW" b="1" i="0">
                <a:solidFill>
                  <a:srgbClr val="FF0000"/>
                </a:solidFill>
                <a:effectLst/>
                <a:latin typeface="Google Sans"/>
              </a:rPr>
              <a:t> </a:t>
            </a:r>
            <a:r>
              <a:rPr lang="ar-KW">
                <a:solidFill>
                  <a:srgbClr val="1F1F1F"/>
                </a:solidFill>
                <a:latin typeface="Google Sans"/>
              </a:rPr>
              <a:t>تعزيز الابتكار من خلال المبادئ التوجيهية الأخلاقية، وتعزيز التعاون الدولي، وضمان استفادة البشرية جمعاء من الذكاء الاصطناعي.</a:t>
            </a:r>
          </a:p>
          <a:p>
            <a:pPr algn="r" rtl="1">
              <a:buFont typeface="Arial" panose="020b0604020202020204" pitchFamily="34" charset="0"/>
              <a:buChar char="•"/>
            </a:pPr>
            <a:endParaRPr lang="ar-KW" b="0" i="0">
              <a:solidFill>
                <a:srgbClr val="1F1F1F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760519222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CB56D-E582-0A09-56DC-FBE0298247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KW" sz="2000"/>
              <a:t> </a:t>
            </a:r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5FA2F4-4048-D20B-9320-AF3A573DCFBC}"/>
              </a:ext>
            </a:extLst>
          </p:cNvPr>
          <p:cNvSpPr txBox="1"/>
          <p:nvPr/>
        </p:nvSpPr>
        <p:spPr>
          <a:xfrm>
            <a:off x="6974747" y="1038677"/>
            <a:ext cx="1942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KW" sz="2400" b="0" i="0">
                <a:solidFill>
                  <a:srgbClr val="FF0000"/>
                </a:solidFill>
                <a:effectLst/>
                <a:latin typeface="Google Sans"/>
              </a:rPr>
              <a:t>دعوة للعمل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A73D9-0500-9831-34D5-9DA974B42E06}"/>
              </a:ext>
            </a:extLst>
          </p:cNvPr>
          <p:cNvSpPr txBox="1"/>
          <p:nvPr/>
        </p:nvSpPr>
        <p:spPr>
          <a:xfrm>
            <a:off x="2608976" y="1999936"/>
            <a:ext cx="653292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KW" sz="2000" b="0" i="0">
                <a:solidFill>
                  <a:srgbClr val="1F1F1F"/>
                </a:solidFill>
                <a:effectLst/>
                <a:latin typeface="Google Sans"/>
              </a:rPr>
              <a:t>الجهود لتطوير وتنفيذ إطار أخلاقي دولي قوي للذكاء الاصطناعي.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KW" sz="2000" b="0" i="0">
                <a:solidFill>
                  <a:srgbClr val="1F1F1F"/>
                </a:solidFill>
                <a:effectLst/>
                <a:latin typeface="Google Sans"/>
              </a:rPr>
              <a:t> الحاجة إلى الاستمرار في البحث والتعليم والمشاركة العامة بشأن أخلاقيات الذكاء الاصطناعي.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KW" sz="2000" b="0" i="0">
                <a:solidFill>
                  <a:srgbClr val="1F1F1F"/>
                </a:solidFill>
                <a:effectLst/>
                <a:latin typeface="Google Sans"/>
              </a:rPr>
              <a:t> انشاء منصة خاصة بالذكاء الاصطناعي </a:t>
            </a:r>
            <a:r>
              <a:rPr lang="en-US" sz="2000" b="0" i="0">
                <a:solidFill>
                  <a:srgbClr val="1F1F1F"/>
                </a:solidFill>
                <a:effectLst/>
                <a:latin typeface="Google Sans"/>
              </a:rPr>
              <a:t>LARGE LANGUAGE MODEL LLM </a:t>
            </a:r>
            <a:r>
              <a:rPr lang="ar-KW" sz="2000" b="0" i="0">
                <a:solidFill>
                  <a:srgbClr val="1F1F1F"/>
                </a:solidFill>
                <a:effectLst/>
                <a:latin typeface="Google Sans"/>
              </a:rPr>
              <a:t> </a:t>
            </a:r>
            <a:r>
              <a:rPr lang="ar-KW" sz="2000">
                <a:solidFill>
                  <a:srgbClr val="1F1F1F"/>
                </a:solidFill>
                <a:latin typeface="Google Sans"/>
              </a:rPr>
              <a:t>مثل </a:t>
            </a:r>
            <a:r>
              <a:rPr lang="en-US" sz="2000">
                <a:solidFill>
                  <a:srgbClr val="1F1F1F"/>
                </a:solidFill>
                <a:latin typeface="Google Sans"/>
              </a:rPr>
              <a:t>CHATGPT  , BARD AI</a:t>
            </a:r>
            <a:endParaRPr lang="ar-KW" sz="2000" b="0" i="0">
              <a:solidFill>
                <a:srgbClr val="1F1F1F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304036937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45721505-3BAB-161D-EEA9-A02725A9D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View other drafts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42B749-EA22-200F-2E57-5CB798618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3" descr="🚀">
            <a:extLst>
              <a:ext uri="{FF2B5EF4-FFF2-40B4-BE49-F238E27FC236}">
                <a16:creationId xmlns:a16="http://schemas.microsoft.com/office/drawing/2014/main" id="{30429025-E373-1E4D-4274-A8F0DF575F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AE800E7-A0A5-D4BF-C25D-A3548EA3A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694" y="1372034"/>
            <a:ext cx="10456506" cy="4113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International Organizations Related to AI Ethics and Governance: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en-US" altLang="en-US">
                <a:solidFill>
                  <a:srgbClr val="FF0000"/>
                </a:solidFill>
                <a:latin typeface="Google Sans"/>
                <a:cs typeface="Times New Roman" panose="02020603050405020304" pitchFamily="18" charset="0"/>
              </a:rPr>
              <a:t>United Nations: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Group of Experts on Artificial Intelligence (GEA): Established by the UN Secretary-General, GEA advises on the ethical and social implications of AI.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High-Level Panel on Digital Cooperation: Provides recommendations on global digital governance, including responsible AI development.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UNESCO Recommendation on the Ethics of Artificial Intelligence: First-ever global standard-setting instrument on AI ethics, focusing on human rights and inclusivity.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>
                <a:solidFill>
                  <a:srgbClr val="FF0000"/>
                </a:solidFill>
                <a:latin typeface="Google Sans"/>
                <a:cs typeface="Times New Roman" panose="02020603050405020304" pitchFamily="18" charset="0"/>
              </a:rPr>
              <a:t>European Union: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European AI Alliance: Public-private partnership fostering collaboration on AI research and development, with ethical considerations as a core principle.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Ethics Guidelines for Trustworthy AI: Provides guidance on ethical principles for AI development and deployment, emphasizing transparency, accountability, and fairness.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Digital Single Market Strategy: Includes initiatives on AI regulation and data governance to ensure ethical and trustworthy AI applications.</a:t>
            </a:r>
          </a:p>
        </p:txBody>
      </p:sp>
    </p:spTree>
    <p:extLst>
      <p:ext uri="{BB962C8B-B14F-4D97-AF65-F5344CB8AC3E}">
        <p14:creationId xmlns:p14="http://schemas.microsoft.com/office/powerpoint/2010/main" val="1125349028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45721505-3BAB-161D-EEA9-A02725A9D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View other drafts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42B749-EA22-200F-2E57-5CB798618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3" descr="🚀">
            <a:extLst>
              <a:ext uri="{FF2B5EF4-FFF2-40B4-BE49-F238E27FC236}">
                <a16:creationId xmlns:a16="http://schemas.microsoft.com/office/drawing/2014/main" id="{30429025-E373-1E4D-4274-A8F0DF575F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AE800E7-A0A5-D4BF-C25D-A3548EA3A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694" y="633370"/>
            <a:ext cx="9517224" cy="559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Google Sans"/>
                <a:cs typeface="Times New Roman" panose="02020603050405020304" pitchFamily="18" charset="0"/>
              </a:rPr>
              <a:t>OECD: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AI Principles: Set of recommendations for responsible AI development and deployment, covering areas like fairness, human control, and privacy.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Global Forum on AI: Platform for governments to discuss and share best practices on AI policy and governance.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OECD AI Observatory: Provides data and analysis on AI trends and developments, informing policy discussions.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Google Sans"/>
                <a:cs typeface="Times New Roman" panose="02020603050405020304" pitchFamily="18" charset="0"/>
              </a:rPr>
              <a:t>Council of Europe: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Committee on Artificial Intelligence: Focuses on the legal and ethical aspects of AI, developing recommendations and guidance for member states.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Committee of Ministers Recommendation on Artificial Intelligence: Outlines principles for a human-centered approach to AI, emphasizing human rights and the rule of law.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Google Sans"/>
                <a:cs typeface="Times New Roman" panose="02020603050405020304" pitchFamily="18" charset="0"/>
              </a:rPr>
              <a:t>Other Organizations: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World Economic Forum: Publishes annual reports on AI trends and developments, including ethical considerations.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Partnership on AI: Multi-stakeholder initiative for responsible AI development, with members from academia, industry, and civil society.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oogle Sans"/>
                <a:cs typeface="Times New Roman" panose="02020603050405020304" pitchFamily="18" charset="0"/>
              </a:rPr>
              <a:t>International Telecommunication Union (ITU): Focuses on ethical considerations in AI applications within the telecommunications sector.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3538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52</Paragraphs>
  <Slides>7</Slides>
  <Notes>0</Notes>
  <TotalTime>26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Office Theme</vt:lpstr>
      <vt:lpstr>الضوابط الخاصة بالذكاء الاصطناعي الاعلامية</vt:lpstr>
      <vt:lpstr> </vt:lpstr>
      <vt:lpstr> </vt:lpstr>
      <vt:lpstr> </vt:lpstr>
      <vt:lpstr> </vt:lpstr>
      <vt:lpstr>Slide 6</vt:lpstr>
      <vt:lpstr>Slide 7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الضوابط الخاصة  بالذكاء الاصطناعي الاعلامية</dc:title>
  <dc:creator>DELL</dc:creator>
  <cp:lastModifiedBy>DELL</cp:lastModifiedBy>
  <cp:revision>3</cp:revision>
  <dcterms:created xsi:type="dcterms:W3CDTF">2024-01-31T10:52:03Z</dcterms:created>
  <dcterms:modified xsi:type="dcterms:W3CDTF">2024-02-05T17:10:14Z</dcterms:modified>
</cp:coreProperties>
</file>