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6.12.1.0-->
<p:presentation xmlns:r="http://schemas.openxmlformats.org/officeDocument/2006/relationships" xmlns:a="http://schemas.openxmlformats.org/drawingml/2006/main" xmlns:p="http://schemas.openxmlformats.org/presentationml/2006/main" saveSubsetFonts="1" autoCompressPictures="0">
  <p:sldMasterIdLst>
    <p:sldMasterId id="2147483648" r:id="rId1"/>
  </p:sldMasterIdLst>
  <p:sldIdLst>
    <p:sldId id="257" r:id="rId2"/>
    <p:sldId id="260" r:id="rId3"/>
    <p:sldId id="258" r:id="rId4"/>
    <p:sldId id="262" r:id="rId5"/>
    <p:sldId id="261" r:id="rId6"/>
    <p:sldId id="263" r:id="rId7"/>
    <p:sldId id="264" r:id="rId8"/>
    <p:sldId id="265" r:id="rId9"/>
    <p:sldId id="266" r:id="rId10"/>
    <p:sldId id="267" r:id="rId11"/>
    <p:sldId id="268" r:id="rId12"/>
    <p:sldId id="269" r:id="rId13"/>
    <p:sldId id="270" r:id="rId14"/>
  </p:sldIdLst>
  <p:sldSz cx="12192000" cy="6858000"/>
  <p:notesSz cx="6858000" cy="9144000"/>
  <p:custDataLst>
    <p:tags r:id="rId15"/>
  </p:custDataLst>
  <p:defaultTextStyle>
    <a:defPPr>
      <a:defRPr lang="en-A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B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02" d="100"/>
          <a:sy n="102" d="100"/>
        </p:scale>
        <p:origin x="918" y="108"/>
      </p:cViewPr>
      <p:guideLst/>
    </p:cSldViewPr>
  </p:slideViewPr>
  <p:notesTextViewPr>
    <p:cViewPr>
      <p:scale>
        <a:sx n="1" d="1"/>
        <a:sy n="1" d="1"/>
      </p:scale>
      <p:origin x="0" y="0"/>
    </p:cViewPr>
  </p:notesTextViewPr>
  <p:notesViewPr>
    <p:cSldViewPr>
      <p:cViewPr>
        <p:scale>
          <a:sx n="0" d="100"/>
          <a:sy n="0"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a:extLst>
              <a:ext uri="{FF2B5EF4-FFF2-40B4-BE49-F238E27FC236}">
                <a16:creationId xmlns:a16="http://schemas.microsoft.com/office/drawing/2014/main" id="{214D0D8C-3847-5480-362C-30541C007E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E"/>
          </a:p>
        </p:txBody>
      </p:sp>
      <p:sp>
        <p:nvSpPr>
          <p:cNvPr id="3" name="Subtitle 2">
            <a:extLst>
              <a:ext uri="{FF2B5EF4-FFF2-40B4-BE49-F238E27FC236}">
                <a16:creationId xmlns:a16="http://schemas.microsoft.com/office/drawing/2014/main" id="{33C72372-A644-5C38-28B5-EBF561C3AB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E"/>
          </a:p>
        </p:txBody>
      </p:sp>
      <p:sp>
        <p:nvSpPr>
          <p:cNvPr id="4" name="Date Placeholder 3">
            <a:extLst>
              <a:ext uri="{FF2B5EF4-FFF2-40B4-BE49-F238E27FC236}">
                <a16:creationId xmlns:a16="http://schemas.microsoft.com/office/drawing/2014/main" id="{C87DA3A1-00A1-F7F2-108A-2A588F8518BE}"/>
              </a:ext>
            </a:extLst>
          </p:cNvPr>
          <p:cNvSpPr>
            <a:spLocks noGrp="1"/>
          </p:cNvSpPr>
          <p:nvPr>
            <p:ph type="dt" sz="half" idx="10"/>
          </p:nvPr>
        </p:nvSpPr>
        <p:spPr/>
        <p:txBody>
          <a:bodyPr/>
          <a:lstStyle/>
          <a:p>
            <a:fld id="{08CF9D7C-681C-6148-B1E0-59FD675547AD}" type="datetimeFigureOut">
              <a:rPr lang="en-AE" smtClean="0"/>
              <a:t>1/31/24</a:t>
            </a:fld>
            <a:endParaRPr lang="en-AE"/>
          </a:p>
        </p:txBody>
      </p:sp>
      <p:sp>
        <p:nvSpPr>
          <p:cNvPr id="5" name="Footer Placeholder 4">
            <a:extLst>
              <a:ext uri="{FF2B5EF4-FFF2-40B4-BE49-F238E27FC236}">
                <a16:creationId xmlns:a16="http://schemas.microsoft.com/office/drawing/2014/main" id="{8D7295E2-31C1-782E-6C6C-071148BD2E04}"/>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55A37D8D-56D6-E268-702B-E7D2AE86CCB1}"/>
              </a:ext>
            </a:extLst>
          </p:cNvPr>
          <p:cNvSpPr>
            <a:spLocks noGrp="1"/>
          </p:cNvSpPr>
          <p:nvPr>
            <p:ph type="sldNum" sz="quarter" idx="12"/>
          </p:nvPr>
        </p:nvSpPr>
        <p:spPr/>
        <p:txBody>
          <a:bodyPr/>
          <a:lstStyle/>
          <a:p>
            <a:fld id="{0F6F2971-7722-1440-BCE7-8D05AACDE1F6}" type="slidenum">
              <a:rPr lang="en-AE" smtClean="0"/>
              <a:t>‹Nr.›</a:t>
            </a:fld>
            <a:endParaRPr lang="en-AE"/>
          </a:p>
        </p:txBody>
      </p:sp>
    </p:spTree>
    <p:extLst>
      <p:ext uri="{BB962C8B-B14F-4D97-AF65-F5344CB8AC3E}">
        <p14:creationId xmlns:p14="http://schemas.microsoft.com/office/powerpoint/2010/main" val="3102831325"/>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a:extLst>
              <a:ext uri="{FF2B5EF4-FFF2-40B4-BE49-F238E27FC236}">
                <a16:creationId xmlns:a16="http://schemas.microsoft.com/office/drawing/2014/main" id="{2222EFB4-A666-5E80-1360-27C06427FBC9}"/>
              </a:ext>
            </a:extLst>
          </p:cNvPr>
          <p:cNvSpPr>
            <a:spLocks noGrp="1"/>
          </p:cNvSpPr>
          <p:nvPr>
            <p:ph type="title"/>
          </p:nvPr>
        </p:nvSpPr>
        <p:spPr/>
        <p:txBody>
          <a:bodyPr/>
          <a:lstStyle/>
          <a:p>
            <a:r>
              <a:rPr lang="en-US"/>
              <a:t>Click to edit Master title style</a:t>
            </a:r>
            <a:endParaRPr lang="en-AE"/>
          </a:p>
        </p:txBody>
      </p:sp>
      <p:sp>
        <p:nvSpPr>
          <p:cNvPr id="3" name="Vertical Text Placeholder 2">
            <a:extLst>
              <a:ext uri="{FF2B5EF4-FFF2-40B4-BE49-F238E27FC236}">
                <a16:creationId xmlns:a16="http://schemas.microsoft.com/office/drawing/2014/main" id="{85A41450-B159-B253-49AC-B2B3570560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17CA9FE4-1A78-B0B4-3D52-F790F8B7F83E}"/>
              </a:ext>
            </a:extLst>
          </p:cNvPr>
          <p:cNvSpPr>
            <a:spLocks noGrp="1"/>
          </p:cNvSpPr>
          <p:nvPr>
            <p:ph type="dt" sz="half" idx="10"/>
          </p:nvPr>
        </p:nvSpPr>
        <p:spPr/>
        <p:txBody>
          <a:bodyPr/>
          <a:lstStyle/>
          <a:p>
            <a:fld id="{08CF9D7C-681C-6148-B1E0-59FD675547AD}" type="datetimeFigureOut">
              <a:rPr lang="en-AE" smtClean="0"/>
              <a:t>1/31/24</a:t>
            </a:fld>
            <a:endParaRPr lang="en-AE"/>
          </a:p>
        </p:txBody>
      </p:sp>
      <p:sp>
        <p:nvSpPr>
          <p:cNvPr id="5" name="Footer Placeholder 4">
            <a:extLst>
              <a:ext uri="{FF2B5EF4-FFF2-40B4-BE49-F238E27FC236}">
                <a16:creationId xmlns:a16="http://schemas.microsoft.com/office/drawing/2014/main" id="{E9AF6D90-8DCA-A2E8-1B35-B02C136C8C4D}"/>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DC85A03E-FB85-D790-0699-4597D13E8CBC}"/>
              </a:ext>
            </a:extLst>
          </p:cNvPr>
          <p:cNvSpPr>
            <a:spLocks noGrp="1"/>
          </p:cNvSpPr>
          <p:nvPr>
            <p:ph type="sldNum" sz="quarter" idx="12"/>
          </p:nvPr>
        </p:nvSpPr>
        <p:spPr/>
        <p:txBody>
          <a:bodyPr/>
          <a:lstStyle/>
          <a:p>
            <a:fld id="{0F6F2971-7722-1440-BCE7-8D05AACDE1F6}" type="slidenum">
              <a:rPr lang="en-AE" smtClean="0"/>
              <a:t>‹Nr.›</a:t>
            </a:fld>
            <a:endParaRPr lang="en-AE"/>
          </a:p>
        </p:txBody>
      </p:sp>
    </p:spTree>
    <p:extLst>
      <p:ext uri="{BB962C8B-B14F-4D97-AF65-F5344CB8AC3E}">
        <p14:creationId xmlns:p14="http://schemas.microsoft.com/office/powerpoint/2010/main" val="1728541536"/>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a:extLst>
              <a:ext uri="{FF2B5EF4-FFF2-40B4-BE49-F238E27FC236}">
                <a16:creationId xmlns:a16="http://schemas.microsoft.com/office/drawing/2014/main" id="{13C8267D-43FF-C09D-D8E4-18FF4B5F03A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E"/>
          </a:p>
        </p:txBody>
      </p:sp>
      <p:sp>
        <p:nvSpPr>
          <p:cNvPr id="3" name="Vertical Text Placeholder 2">
            <a:extLst>
              <a:ext uri="{FF2B5EF4-FFF2-40B4-BE49-F238E27FC236}">
                <a16:creationId xmlns:a16="http://schemas.microsoft.com/office/drawing/2014/main" id="{ECB2E5C6-66A8-662E-9C5F-7FE6A5DEB1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648201EE-97E1-6D5B-E6E5-73EAE48ECBA6}"/>
              </a:ext>
            </a:extLst>
          </p:cNvPr>
          <p:cNvSpPr>
            <a:spLocks noGrp="1"/>
          </p:cNvSpPr>
          <p:nvPr>
            <p:ph type="dt" sz="half" idx="10"/>
          </p:nvPr>
        </p:nvSpPr>
        <p:spPr/>
        <p:txBody>
          <a:bodyPr/>
          <a:lstStyle/>
          <a:p>
            <a:fld id="{08CF9D7C-681C-6148-B1E0-59FD675547AD}" type="datetimeFigureOut">
              <a:rPr lang="en-AE" smtClean="0"/>
              <a:t>1/31/24</a:t>
            </a:fld>
            <a:endParaRPr lang="en-AE"/>
          </a:p>
        </p:txBody>
      </p:sp>
      <p:sp>
        <p:nvSpPr>
          <p:cNvPr id="5" name="Footer Placeholder 4">
            <a:extLst>
              <a:ext uri="{FF2B5EF4-FFF2-40B4-BE49-F238E27FC236}">
                <a16:creationId xmlns:a16="http://schemas.microsoft.com/office/drawing/2014/main" id="{A45F64E3-A9A5-CAC2-3D1B-B7042628C1E7}"/>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EF8D4B9D-AA28-7C23-E38D-6D7D769FDD16}"/>
              </a:ext>
            </a:extLst>
          </p:cNvPr>
          <p:cNvSpPr>
            <a:spLocks noGrp="1"/>
          </p:cNvSpPr>
          <p:nvPr>
            <p:ph type="sldNum" sz="quarter" idx="12"/>
          </p:nvPr>
        </p:nvSpPr>
        <p:spPr/>
        <p:txBody>
          <a:bodyPr/>
          <a:lstStyle/>
          <a:p>
            <a:fld id="{0F6F2971-7722-1440-BCE7-8D05AACDE1F6}" type="slidenum">
              <a:rPr lang="en-AE" smtClean="0"/>
              <a:t>‹Nr.›</a:t>
            </a:fld>
            <a:endParaRPr lang="en-AE"/>
          </a:p>
        </p:txBody>
      </p:sp>
    </p:spTree>
    <p:extLst>
      <p:ext uri="{BB962C8B-B14F-4D97-AF65-F5344CB8AC3E}">
        <p14:creationId xmlns:p14="http://schemas.microsoft.com/office/powerpoint/2010/main" val="287341535"/>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a:extLst>
              <a:ext uri="{FF2B5EF4-FFF2-40B4-BE49-F238E27FC236}">
                <a16:creationId xmlns:a16="http://schemas.microsoft.com/office/drawing/2014/main" id="{C3A88B59-5BE2-89ED-752F-7F2B6578EB58}"/>
              </a:ext>
            </a:extLst>
          </p:cNvPr>
          <p:cNvSpPr>
            <a:spLocks noGrp="1"/>
          </p:cNvSpPr>
          <p:nvPr>
            <p:ph type="title"/>
          </p:nvPr>
        </p:nvSpPr>
        <p:spPr/>
        <p:txBody>
          <a:bodyPr/>
          <a:lstStyle/>
          <a:p>
            <a:r>
              <a:rPr lang="en-US"/>
              <a:t>Click to edit Master title style</a:t>
            </a:r>
            <a:endParaRPr lang="en-AE"/>
          </a:p>
        </p:txBody>
      </p:sp>
      <p:sp>
        <p:nvSpPr>
          <p:cNvPr id="3" name="Content Placeholder 2">
            <a:extLst>
              <a:ext uri="{FF2B5EF4-FFF2-40B4-BE49-F238E27FC236}">
                <a16:creationId xmlns:a16="http://schemas.microsoft.com/office/drawing/2014/main" id="{F796E4A1-D13F-0AD2-27E4-7503519D58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45BFDE4B-9AB9-4455-1D8E-A39C48C2C2D6}"/>
              </a:ext>
            </a:extLst>
          </p:cNvPr>
          <p:cNvSpPr>
            <a:spLocks noGrp="1"/>
          </p:cNvSpPr>
          <p:nvPr>
            <p:ph type="dt" sz="half" idx="10"/>
          </p:nvPr>
        </p:nvSpPr>
        <p:spPr/>
        <p:txBody>
          <a:bodyPr/>
          <a:lstStyle/>
          <a:p>
            <a:fld id="{08CF9D7C-681C-6148-B1E0-59FD675547AD}" type="datetimeFigureOut">
              <a:rPr lang="en-AE" smtClean="0"/>
              <a:t>1/31/24</a:t>
            </a:fld>
            <a:endParaRPr lang="en-AE"/>
          </a:p>
        </p:txBody>
      </p:sp>
      <p:sp>
        <p:nvSpPr>
          <p:cNvPr id="5" name="Footer Placeholder 4">
            <a:extLst>
              <a:ext uri="{FF2B5EF4-FFF2-40B4-BE49-F238E27FC236}">
                <a16:creationId xmlns:a16="http://schemas.microsoft.com/office/drawing/2014/main" id="{4E7EFC38-9EEB-99D9-8921-B3938EA87B74}"/>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E2968583-CBD0-0E94-D7D3-8FBF0636EB7A}"/>
              </a:ext>
            </a:extLst>
          </p:cNvPr>
          <p:cNvSpPr>
            <a:spLocks noGrp="1"/>
          </p:cNvSpPr>
          <p:nvPr>
            <p:ph type="sldNum" sz="quarter" idx="12"/>
          </p:nvPr>
        </p:nvSpPr>
        <p:spPr/>
        <p:txBody>
          <a:bodyPr/>
          <a:lstStyle/>
          <a:p>
            <a:fld id="{0F6F2971-7722-1440-BCE7-8D05AACDE1F6}" type="slidenum">
              <a:rPr lang="en-AE" smtClean="0"/>
              <a:t>‹Nr.›</a:t>
            </a:fld>
            <a:endParaRPr lang="en-AE"/>
          </a:p>
        </p:txBody>
      </p:sp>
    </p:spTree>
    <p:extLst>
      <p:ext uri="{BB962C8B-B14F-4D97-AF65-F5344CB8AC3E}">
        <p14:creationId xmlns:p14="http://schemas.microsoft.com/office/powerpoint/2010/main" val="813378367"/>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a:extLst>
              <a:ext uri="{FF2B5EF4-FFF2-40B4-BE49-F238E27FC236}">
                <a16:creationId xmlns:a16="http://schemas.microsoft.com/office/drawing/2014/main" id="{CBD2A7E8-5130-F09C-4DD1-7B442ABB63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E"/>
          </a:p>
        </p:txBody>
      </p:sp>
      <p:sp>
        <p:nvSpPr>
          <p:cNvPr id="3" name="Text Placeholder 2">
            <a:extLst>
              <a:ext uri="{FF2B5EF4-FFF2-40B4-BE49-F238E27FC236}">
                <a16:creationId xmlns:a16="http://schemas.microsoft.com/office/drawing/2014/main" id="{77BF870D-B1F3-50C1-397E-193E65EE47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8EE720-2FEC-0C00-F2BD-F422B388FF63}"/>
              </a:ext>
            </a:extLst>
          </p:cNvPr>
          <p:cNvSpPr>
            <a:spLocks noGrp="1"/>
          </p:cNvSpPr>
          <p:nvPr>
            <p:ph type="dt" sz="half" idx="10"/>
          </p:nvPr>
        </p:nvSpPr>
        <p:spPr/>
        <p:txBody>
          <a:bodyPr/>
          <a:lstStyle/>
          <a:p>
            <a:fld id="{08CF9D7C-681C-6148-B1E0-59FD675547AD}" type="datetimeFigureOut">
              <a:rPr lang="en-AE" smtClean="0"/>
              <a:t>1/31/24</a:t>
            </a:fld>
            <a:endParaRPr lang="en-AE"/>
          </a:p>
        </p:txBody>
      </p:sp>
      <p:sp>
        <p:nvSpPr>
          <p:cNvPr id="5" name="Footer Placeholder 4">
            <a:extLst>
              <a:ext uri="{FF2B5EF4-FFF2-40B4-BE49-F238E27FC236}">
                <a16:creationId xmlns:a16="http://schemas.microsoft.com/office/drawing/2014/main" id="{EB8FC6E4-ACDE-B22C-C3A2-166E18DBF807}"/>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28651A6E-F4A4-4892-A4A1-E926BD9EB9B2}"/>
              </a:ext>
            </a:extLst>
          </p:cNvPr>
          <p:cNvSpPr>
            <a:spLocks noGrp="1"/>
          </p:cNvSpPr>
          <p:nvPr>
            <p:ph type="sldNum" sz="quarter" idx="12"/>
          </p:nvPr>
        </p:nvSpPr>
        <p:spPr/>
        <p:txBody>
          <a:bodyPr/>
          <a:lstStyle/>
          <a:p>
            <a:fld id="{0F6F2971-7722-1440-BCE7-8D05AACDE1F6}" type="slidenum">
              <a:rPr lang="en-AE" smtClean="0"/>
              <a:t>‹Nr.›</a:t>
            </a:fld>
            <a:endParaRPr lang="en-AE"/>
          </a:p>
        </p:txBody>
      </p:sp>
    </p:spTree>
    <p:extLst>
      <p:ext uri="{BB962C8B-B14F-4D97-AF65-F5344CB8AC3E}">
        <p14:creationId xmlns:p14="http://schemas.microsoft.com/office/powerpoint/2010/main" val="2099349408"/>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a:extLst>
              <a:ext uri="{FF2B5EF4-FFF2-40B4-BE49-F238E27FC236}">
                <a16:creationId xmlns:a16="http://schemas.microsoft.com/office/drawing/2014/main" id="{4C48F7AD-7670-E0D2-DAED-505FFE66CFCB}"/>
              </a:ext>
            </a:extLst>
          </p:cNvPr>
          <p:cNvSpPr>
            <a:spLocks noGrp="1"/>
          </p:cNvSpPr>
          <p:nvPr>
            <p:ph type="title"/>
          </p:nvPr>
        </p:nvSpPr>
        <p:spPr/>
        <p:txBody>
          <a:bodyPr/>
          <a:lstStyle/>
          <a:p>
            <a:r>
              <a:rPr lang="en-US"/>
              <a:t>Click to edit Master title style</a:t>
            </a:r>
            <a:endParaRPr lang="en-AE"/>
          </a:p>
        </p:txBody>
      </p:sp>
      <p:sp>
        <p:nvSpPr>
          <p:cNvPr id="3" name="Content Placeholder 2">
            <a:extLst>
              <a:ext uri="{FF2B5EF4-FFF2-40B4-BE49-F238E27FC236}">
                <a16:creationId xmlns:a16="http://schemas.microsoft.com/office/drawing/2014/main" id="{059CA22E-F609-A389-4E3C-EDDDC67C0B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Content Placeholder 3">
            <a:extLst>
              <a:ext uri="{FF2B5EF4-FFF2-40B4-BE49-F238E27FC236}">
                <a16:creationId xmlns:a16="http://schemas.microsoft.com/office/drawing/2014/main" id="{1474892D-3DAC-777F-DFC5-94BFC550F9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5" name="Date Placeholder 4">
            <a:extLst>
              <a:ext uri="{FF2B5EF4-FFF2-40B4-BE49-F238E27FC236}">
                <a16:creationId xmlns:a16="http://schemas.microsoft.com/office/drawing/2014/main" id="{76952D96-3089-5056-FB95-9EEAB39C68A8}"/>
              </a:ext>
            </a:extLst>
          </p:cNvPr>
          <p:cNvSpPr>
            <a:spLocks noGrp="1"/>
          </p:cNvSpPr>
          <p:nvPr>
            <p:ph type="dt" sz="half" idx="10"/>
          </p:nvPr>
        </p:nvSpPr>
        <p:spPr/>
        <p:txBody>
          <a:bodyPr/>
          <a:lstStyle/>
          <a:p>
            <a:fld id="{08CF9D7C-681C-6148-B1E0-59FD675547AD}" type="datetimeFigureOut">
              <a:rPr lang="en-AE" smtClean="0"/>
              <a:t>1/31/24</a:t>
            </a:fld>
            <a:endParaRPr lang="en-AE"/>
          </a:p>
        </p:txBody>
      </p:sp>
      <p:sp>
        <p:nvSpPr>
          <p:cNvPr id="6" name="Footer Placeholder 5">
            <a:extLst>
              <a:ext uri="{FF2B5EF4-FFF2-40B4-BE49-F238E27FC236}">
                <a16:creationId xmlns:a16="http://schemas.microsoft.com/office/drawing/2014/main" id="{1BC675DB-ED73-BC7F-F2E3-7069E8009F81}"/>
              </a:ext>
            </a:extLst>
          </p:cNvPr>
          <p:cNvSpPr>
            <a:spLocks noGrp="1"/>
          </p:cNvSpPr>
          <p:nvPr>
            <p:ph type="ftr" sz="quarter" idx="11"/>
          </p:nvPr>
        </p:nvSpPr>
        <p:spPr/>
        <p:txBody>
          <a:bodyPr/>
          <a:lstStyle/>
          <a:p>
            <a:endParaRPr lang="en-AE"/>
          </a:p>
        </p:txBody>
      </p:sp>
      <p:sp>
        <p:nvSpPr>
          <p:cNvPr id="7" name="Slide Number Placeholder 6">
            <a:extLst>
              <a:ext uri="{FF2B5EF4-FFF2-40B4-BE49-F238E27FC236}">
                <a16:creationId xmlns:a16="http://schemas.microsoft.com/office/drawing/2014/main" id="{EDF64238-9D5F-20C5-C07F-F50E3BF872B6}"/>
              </a:ext>
            </a:extLst>
          </p:cNvPr>
          <p:cNvSpPr>
            <a:spLocks noGrp="1"/>
          </p:cNvSpPr>
          <p:nvPr>
            <p:ph type="sldNum" sz="quarter" idx="12"/>
          </p:nvPr>
        </p:nvSpPr>
        <p:spPr/>
        <p:txBody>
          <a:bodyPr/>
          <a:lstStyle/>
          <a:p>
            <a:fld id="{0F6F2971-7722-1440-BCE7-8D05AACDE1F6}" type="slidenum">
              <a:rPr lang="en-AE" smtClean="0"/>
              <a:t>‹Nr.›</a:t>
            </a:fld>
            <a:endParaRPr lang="en-AE"/>
          </a:p>
        </p:txBody>
      </p:sp>
    </p:spTree>
    <p:extLst>
      <p:ext uri="{BB962C8B-B14F-4D97-AF65-F5344CB8AC3E}">
        <p14:creationId xmlns:p14="http://schemas.microsoft.com/office/powerpoint/2010/main" val="1001138069"/>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a:extLst>
              <a:ext uri="{FF2B5EF4-FFF2-40B4-BE49-F238E27FC236}">
                <a16:creationId xmlns:a16="http://schemas.microsoft.com/office/drawing/2014/main" id="{96255B8F-7DBB-4D39-98F2-6848F48726AB}"/>
              </a:ext>
            </a:extLst>
          </p:cNvPr>
          <p:cNvSpPr>
            <a:spLocks noGrp="1"/>
          </p:cNvSpPr>
          <p:nvPr>
            <p:ph type="title"/>
          </p:nvPr>
        </p:nvSpPr>
        <p:spPr>
          <a:xfrm>
            <a:off x="839788" y="365125"/>
            <a:ext cx="10515600" cy="1325563"/>
          </a:xfrm>
        </p:spPr>
        <p:txBody>
          <a:bodyPr/>
          <a:lstStyle/>
          <a:p>
            <a:r>
              <a:rPr lang="en-US"/>
              <a:t>Click to edit Master title style</a:t>
            </a:r>
            <a:endParaRPr lang="en-AE"/>
          </a:p>
        </p:txBody>
      </p:sp>
      <p:sp>
        <p:nvSpPr>
          <p:cNvPr id="3" name="Text Placeholder 2">
            <a:extLst>
              <a:ext uri="{FF2B5EF4-FFF2-40B4-BE49-F238E27FC236}">
                <a16:creationId xmlns:a16="http://schemas.microsoft.com/office/drawing/2014/main" id="{1172E616-40CC-37D0-DC21-9148DCA779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9458FD-D737-486D-181A-E95016D697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5" name="Text Placeholder 4">
            <a:extLst>
              <a:ext uri="{FF2B5EF4-FFF2-40B4-BE49-F238E27FC236}">
                <a16:creationId xmlns:a16="http://schemas.microsoft.com/office/drawing/2014/main" id="{3527EC4E-387D-DC86-6066-6787D97118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DC7825-9FD3-78C8-58E2-B18A56445E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7" name="Date Placeholder 6">
            <a:extLst>
              <a:ext uri="{FF2B5EF4-FFF2-40B4-BE49-F238E27FC236}">
                <a16:creationId xmlns:a16="http://schemas.microsoft.com/office/drawing/2014/main" id="{8A4BCB59-A4E9-0740-FA0E-C8882B3795B1}"/>
              </a:ext>
            </a:extLst>
          </p:cNvPr>
          <p:cNvSpPr>
            <a:spLocks noGrp="1"/>
          </p:cNvSpPr>
          <p:nvPr>
            <p:ph type="dt" sz="half" idx="10"/>
          </p:nvPr>
        </p:nvSpPr>
        <p:spPr/>
        <p:txBody>
          <a:bodyPr/>
          <a:lstStyle/>
          <a:p>
            <a:fld id="{08CF9D7C-681C-6148-B1E0-59FD675547AD}" type="datetimeFigureOut">
              <a:rPr lang="en-AE" smtClean="0"/>
              <a:t>1/31/24</a:t>
            </a:fld>
            <a:endParaRPr lang="en-AE"/>
          </a:p>
        </p:txBody>
      </p:sp>
      <p:sp>
        <p:nvSpPr>
          <p:cNvPr id="8" name="Footer Placeholder 7">
            <a:extLst>
              <a:ext uri="{FF2B5EF4-FFF2-40B4-BE49-F238E27FC236}">
                <a16:creationId xmlns:a16="http://schemas.microsoft.com/office/drawing/2014/main" id="{344951BD-356F-61F2-9D72-214BA5FAEC22}"/>
              </a:ext>
            </a:extLst>
          </p:cNvPr>
          <p:cNvSpPr>
            <a:spLocks noGrp="1"/>
          </p:cNvSpPr>
          <p:nvPr>
            <p:ph type="ftr" sz="quarter" idx="11"/>
          </p:nvPr>
        </p:nvSpPr>
        <p:spPr/>
        <p:txBody>
          <a:bodyPr/>
          <a:lstStyle/>
          <a:p>
            <a:endParaRPr lang="en-AE"/>
          </a:p>
        </p:txBody>
      </p:sp>
      <p:sp>
        <p:nvSpPr>
          <p:cNvPr id="9" name="Slide Number Placeholder 8">
            <a:extLst>
              <a:ext uri="{FF2B5EF4-FFF2-40B4-BE49-F238E27FC236}">
                <a16:creationId xmlns:a16="http://schemas.microsoft.com/office/drawing/2014/main" id="{F55DE545-BB2F-9ED0-D20D-689D3C48B3A5}"/>
              </a:ext>
            </a:extLst>
          </p:cNvPr>
          <p:cNvSpPr>
            <a:spLocks noGrp="1"/>
          </p:cNvSpPr>
          <p:nvPr>
            <p:ph type="sldNum" sz="quarter" idx="12"/>
          </p:nvPr>
        </p:nvSpPr>
        <p:spPr/>
        <p:txBody>
          <a:bodyPr/>
          <a:lstStyle/>
          <a:p>
            <a:fld id="{0F6F2971-7722-1440-BCE7-8D05AACDE1F6}" type="slidenum">
              <a:rPr lang="en-AE" smtClean="0"/>
              <a:t>‹Nr.›</a:t>
            </a:fld>
            <a:endParaRPr lang="en-AE"/>
          </a:p>
        </p:txBody>
      </p:sp>
    </p:spTree>
    <p:extLst>
      <p:ext uri="{BB962C8B-B14F-4D97-AF65-F5344CB8AC3E}">
        <p14:creationId xmlns:p14="http://schemas.microsoft.com/office/powerpoint/2010/main" val="472823801"/>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a:extLst>
              <a:ext uri="{FF2B5EF4-FFF2-40B4-BE49-F238E27FC236}">
                <a16:creationId xmlns:a16="http://schemas.microsoft.com/office/drawing/2014/main" id="{DC09B28D-7354-6977-B76B-71FE440B7BEB}"/>
              </a:ext>
            </a:extLst>
          </p:cNvPr>
          <p:cNvSpPr>
            <a:spLocks noGrp="1"/>
          </p:cNvSpPr>
          <p:nvPr>
            <p:ph type="title"/>
          </p:nvPr>
        </p:nvSpPr>
        <p:spPr/>
        <p:txBody>
          <a:bodyPr/>
          <a:lstStyle/>
          <a:p>
            <a:r>
              <a:rPr lang="en-US"/>
              <a:t>Click to edit Master title style</a:t>
            </a:r>
            <a:endParaRPr lang="en-AE"/>
          </a:p>
        </p:txBody>
      </p:sp>
      <p:sp>
        <p:nvSpPr>
          <p:cNvPr id="3" name="Date Placeholder 2">
            <a:extLst>
              <a:ext uri="{FF2B5EF4-FFF2-40B4-BE49-F238E27FC236}">
                <a16:creationId xmlns:a16="http://schemas.microsoft.com/office/drawing/2014/main" id="{C151DC51-DC74-43D8-6320-13748E5C20FE}"/>
              </a:ext>
            </a:extLst>
          </p:cNvPr>
          <p:cNvSpPr>
            <a:spLocks noGrp="1"/>
          </p:cNvSpPr>
          <p:nvPr>
            <p:ph type="dt" sz="half" idx="10"/>
          </p:nvPr>
        </p:nvSpPr>
        <p:spPr/>
        <p:txBody>
          <a:bodyPr/>
          <a:lstStyle/>
          <a:p>
            <a:fld id="{08CF9D7C-681C-6148-B1E0-59FD675547AD}" type="datetimeFigureOut">
              <a:rPr lang="en-AE" smtClean="0"/>
              <a:t>1/31/24</a:t>
            </a:fld>
            <a:endParaRPr lang="en-AE"/>
          </a:p>
        </p:txBody>
      </p:sp>
      <p:sp>
        <p:nvSpPr>
          <p:cNvPr id="4" name="Footer Placeholder 3">
            <a:extLst>
              <a:ext uri="{FF2B5EF4-FFF2-40B4-BE49-F238E27FC236}">
                <a16:creationId xmlns:a16="http://schemas.microsoft.com/office/drawing/2014/main" id="{A2EB7135-F9E9-4C49-E4C0-E2B2D9BD65FC}"/>
              </a:ext>
            </a:extLst>
          </p:cNvPr>
          <p:cNvSpPr>
            <a:spLocks noGrp="1"/>
          </p:cNvSpPr>
          <p:nvPr>
            <p:ph type="ftr" sz="quarter" idx="11"/>
          </p:nvPr>
        </p:nvSpPr>
        <p:spPr/>
        <p:txBody>
          <a:bodyPr/>
          <a:lstStyle/>
          <a:p>
            <a:endParaRPr lang="en-AE"/>
          </a:p>
        </p:txBody>
      </p:sp>
      <p:sp>
        <p:nvSpPr>
          <p:cNvPr id="5" name="Slide Number Placeholder 4">
            <a:extLst>
              <a:ext uri="{FF2B5EF4-FFF2-40B4-BE49-F238E27FC236}">
                <a16:creationId xmlns:a16="http://schemas.microsoft.com/office/drawing/2014/main" id="{97F815D7-0E7D-3487-9E33-0C650FBEE4D8}"/>
              </a:ext>
            </a:extLst>
          </p:cNvPr>
          <p:cNvSpPr>
            <a:spLocks noGrp="1"/>
          </p:cNvSpPr>
          <p:nvPr>
            <p:ph type="sldNum" sz="quarter" idx="12"/>
          </p:nvPr>
        </p:nvSpPr>
        <p:spPr/>
        <p:txBody>
          <a:bodyPr/>
          <a:lstStyle/>
          <a:p>
            <a:fld id="{0F6F2971-7722-1440-BCE7-8D05AACDE1F6}" type="slidenum">
              <a:rPr lang="en-AE" smtClean="0"/>
              <a:t>‹Nr.›</a:t>
            </a:fld>
            <a:endParaRPr lang="en-AE"/>
          </a:p>
        </p:txBody>
      </p:sp>
    </p:spTree>
    <p:extLst>
      <p:ext uri="{BB962C8B-B14F-4D97-AF65-F5344CB8AC3E}">
        <p14:creationId xmlns:p14="http://schemas.microsoft.com/office/powerpoint/2010/main" val="3496754432"/>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Date Placeholder 1">
            <a:extLst>
              <a:ext uri="{FF2B5EF4-FFF2-40B4-BE49-F238E27FC236}">
                <a16:creationId xmlns:a16="http://schemas.microsoft.com/office/drawing/2014/main" id="{0D1BD58A-3BA6-EB8A-31A9-A3B91E74A4BE}"/>
              </a:ext>
            </a:extLst>
          </p:cNvPr>
          <p:cNvSpPr>
            <a:spLocks noGrp="1"/>
          </p:cNvSpPr>
          <p:nvPr>
            <p:ph type="dt" sz="half" idx="10"/>
          </p:nvPr>
        </p:nvSpPr>
        <p:spPr/>
        <p:txBody>
          <a:bodyPr/>
          <a:lstStyle/>
          <a:p>
            <a:fld id="{08CF9D7C-681C-6148-B1E0-59FD675547AD}" type="datetimeFigureOut">
              <a:rPr lang="en-AE" smtClean="0"/>
              <a:t>1/31/24</a:t>
            </a:fld>
            <a:endParaRPr lang="en-AE"/>
          </a:p>
        </p:txBody>
      </p:sp>
      <p:sp>
        <p:nvSpPr>
          <p:cNvPr id="3" name="Footer Placeholder 2">
            <a:extLst>
              <a:ext uri="{FF2B5EF4-FFF2-40B4-BE49-F238E27FC236}">
                <a16:creationId xmlns:a16="http://schemas.microsoft.com/office/drawing/2014/main" id="{9D1C5301-F546-6D7A-CB99-FE0604AFAA95}"/>
              </a:ext>
            </a:extLst>
          </p:cNvPr>
          <p:cNvSpPr>
            <a:spLocks noGrp="1"/>
          </p:cNvSpPr>
          <p:nvPr>
            <p:ph type="ftr" sz="quarter" idx="11"/>
          </p:nvPr>
        </p:nvSpPr>
        <p:spPr/>
        <p:txBody>
          <a:bodyPr/>
          <a:lstStyle/>
          <a:p>
            <a:endParaRPr lang="en-AE"/>
          </a:p>
        </p:txBody>
      </p:sp>
      <p:sp>
        <p:nvSpPr>
          <p:cNvPr id="4" name="Slide Number Placeholder 3">
            <a:extLst>
              <a:ext uri="{FF2B5EF4-FFF2-40B4-BE49-F238E27FC236}">
                <a16:creationId xmlns:a16="http://schemas.microsoft.com/office/drawing/2014/main" id="{7E6D0D7A-6DFE-1718-2E3E-C4D8A8ECD9BE}"/>
              </a:ext>
            </a:extLst>
          </p:cNvPr>
          <p:cNvSpPr>
            <a:spLocks noGrp="1"/>
          </p:cNvSpPr>
          <p:nvPr>
            <p:ph type="sldNum" sz="quarter" idx="12"/>
          </p:nvPr>
        </p:nvSpPr>
        <p:spPr/>
        <p:txBody>
          <a:bodyPr/>
          <a:lstStyle/>
          <a:p>
            <a:fld id="{0F6F2971-7722-1440-BCE7-8D05AACDE1F6}" type="slidenum">
              <a:rPr lang="en-AE" smtClean="0"/>
              <a:t>‹Nr.›</a:t>
            </a:fld>
            <a:endParaRPr lang="en-AE"/>
          </a:p>
        </p:txBody>
      </p:sp>
    </p:spTree>
    <p:extLst>
      <p:ext uri="{BB962C8B-B14F-4D97-AF65-F5344CB8AC3E}">
        <p14:creationId xmlns:p14="http://schemas.microsoft.com/office/powerpoint/2010/main" val="842090634"/>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a:extLst>
              <a:ext uri="{FF2B5EF4-FFF2-40B4-BE49-F238E27FC236}">
                <a16:creationId xmlns:a16="http://schemas.microsoft.com/office/drawing/2014/main" id="{4C43D1F3-6FBB-04A2-DAE4-7D31B4703D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E"/>
          </a:p>
        </p:txBody>
      </p:sp>
      <p:sp>
        <p:nvSpPr>
          <p:cNvPr id="3" name="Content Placeholder 2">
            <a:extLst>
              <a:ext uri="{FF2B5EF4-FFF2-40B4-BE49-F238E27FC236}">
                <a16:creationId xmlns:a16="http://schemas.microsoft.com/office/drawing/2014/main" id="{C4054FF9-E201-49CE-1A7C-4EC0A87285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Text Placeholder 3">
            <a:extLst>
              <a:ext uri="{FF2B5EF4-FFF2-40B4-BE49-F238E27FC236}">
                <a16:creationId xmlns:a16="http://schemas.microsoft.com/office/drawing/2014/main" id="{765AD85C-7BEC-CAE4-3C61-12B46E6090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CB914F-6EE0-A5D1-A813-DAD160DECD75}"/>
              </a:ext>
            </a:extLst>
          </p:cNvPr>
          <p:cNvSpPr>
            <a:spLocks noGrp="1"/>
          </p:cNvSpPr>
          <p:nvPr>
            <p:ph type="dt" sz="half" idx="10"/>
          </p:nvPr>
        </p:nvSpPr>
        <p:spPr/>
        <p:txBody>
          <a:bodyPr/>
          <a:lstStyle/>
          <a:p>
            <a:fld id="{08CF9D7C-681C-6148-B1E0-59FD675547AD}" type="datetimeFigureOut">
              <a:rPr lang="en-AE" smtClean="0"/>
              <a:t>1/31/24</a:t>
            </a:fld>
            <a:endParaRPr lang="en-AE"/>
          </a:p>
        </p:txBody>
      </p:sp>
      <p:sp>
        <p:nvSpPr>
          <p:cNvPr id="6" name="Footer Placeholder 5">
            <a:extLst>
              <a:ext uri="{FF2B5EF4-FFF2-40B4-BE49-F238E27FC236}">
                <a16:creationId xmlns:a16="http://schemas.microsoft.com/office/drawing/2014/main" id="{7B91F429-17D5-773D-1364-D6FA964B85C5}"/>
              </a:ext>
            </a:extLst>
          </p:cNvPr>
          <p:cNvSpPr>
            <a:spLocks noGrp="1"/>
          </p:cNvSpPr>
          <p:nvPr>
            <p:ph type="ftr" sz="quarter" idx="11"/>
          </p:nvPr>
        </p:nvSpPr>
        <p:spPr/>
        <p:txBody>
          <a:bodyPr/>
          <a:lstStyle/>
          <a:p>
            <a:endParaRPr lang="en-AE"/>
          </a:p>
        </p:txBody>
      </p:sp>
      <p:sp>
        <p:nvSpPr>
          <p:cNvPr id="7" name="Slide Number Placeholder 6">
            <a:extLst>
              <a:ext uri="{FF2B5EF4-FFF2-40B4-BE49-F238E27FC236}">
                <a16:creationId xmlns:a16="http://schemas.microsoft.com/office/drawing/2014/main" id="{CED46094-E31A-D9B7-2D85-AB8262FAD9F0}"/>
              </a:ext>
            </a:extLst>
          </p:cNvPr>
          <p:cNvSpPr>
            <a:spLocks noGrp="1"/>
          </p:cNvSpPr>
          <p:nvPr>
            <p:ph type="sldNum" sz="quarter" idx="12"/>
          </p:nvPr>
        </p:nvSpPr>
        <p:spPr/>
        <p:txBody>
          <a:bodyPr/>
          <a:lstStyle/>
          <a:p>
            <a:fld id="{0F6F2971-7722-1440-BCE7-8D05AACDE1F6}" type="slidenum">
              <a:rPr lang="en-AE" smtClean="0"/>
              <a:t>‹Nr.›</a:t>
            </a:fld>
            <a:endParaRPr lang="en-AE"/>
          </a:p>
        </p:txBody>
      </p:sp>
    </p:spTree>
    <p:extLst>
      <p:ext uri="{BB962C8B-B14F-4D97-AF65-F5344CB8AC3E}">
        <p14:creationId xmlns:p14="http://schemas.microsoft.com/office/powerpoint/2010/main" val="3487251163"/>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a:extLst>
              <a:ext uri="{FF2B5EF4-FFF2-40B4-BE49-F238E27FC236}">
                <a16:creationId xmlns:a16="http://schemas.microsoft.com/office/drawing/2014/main" id="{751FB4E8-367A-602D-929A-618168FEEA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E"/>
          </a:p>
        </p:txBody>
      </p:sp>
      <p:sp>
        <p:nvSpPr>
          <p:cNvPr id="3" name="Picture Placeholder 2">
            <a:extLst>
              <a:ext uri="{FF2B5EF4-FFF2-40B4-BE49-F238E27FC236}">
                <a16:creationId xmlns:a16="http://schemas.microsoft.com/office/drawing/2014/main" id="{8DA1460E-845A-0DBA-7C96-609286F8D3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E"/>
          </a:p>
        </p:txBody>
      </p:sp>
      <p:sp>
        <p:nvSpPr>
          <p:cNvPr id="4" name="Text Placeholder 3">
            <a:extLst>
              <a:ext uri="{FF2B5EF4-FFF2-40B4-BE49-F238E27FC236}">
                <a16:creationId xmlns:a16="http://schemas.microsoft.com/office/drawing/2014/main" id="{E82F6FD5-5FA9-DB61-2401-D4238C2569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020ACE-0D38-7824-B698-7D73EC930025}"/>
              </a:ext>
            </a:extLst>
          </p:cNvPr>
          <p:cNvSpPr>
            <a:spLocks noGrp="1"/>
          </p:cNvSpPr>
          <p:nvPr>
            <p:ph type="dt" sz="half" idx="10"/>
          </p:nvPr>
        </p:nvSpPr>
        <p:spPr/>
        <p:txBody>
          <a:bodyPr/>
          <a:lstStyle/>
          <a:p>
            <a:fld id="{08CF9D7C-681C-6148-B1E0-59FD675547AD}" type="datetimeFigureOut">
              <a:rPr lang="en-AE" smtClean="0"/>
              <a:t>1/31/24</a:t>
            </a:fld>
            <a:endParaRPr lang="en-AE"/>
          </a:p>
        </p:txBody>
      </p:sp>
      <p:sp>
        <p:nvSpPr>
          <p:cNvPr id="6" name="Footer Placeholder 5">
            <a:extLst>
              <a:ext uri="{FF2B5EF4-FFF2-40B4-BE49-F238E27FC236}">
                <a16:creationId xmlns:a16="http://schemas.microsoft.com/office/drawing/2014/main" id="{D522DE91-C493-815B-4698-C45C22FAEFE0}"/>
              </a:ext>
            </a:extLst>
          </p:cNvPr>
          <p:cNvSpPr>
            <a:spLocks noGrp="1"/>
          </p:cNvSpPr>
          <p:nvPr>
            <p:ph type="ftr" sz="quarter" idx="11"/>
          </p:nvPr>
        </p:nvSpPr>
        <p:spPr/>
        <p:txBody>
          <a:bodyPr/>
          <a:lstStyle/>
          <a:p>
            <a:endParaRPr lang="en-AE"/>
          </a:p>
        </p:txBody>
      </p:sp>
      <p:sp>
        <p:nvSpPr>
          <p:cNvPr id="7" name="Slide Number Placeholder 6">
            <a:extLst>
              <a:ext uri="{FF2B5EF4-FFF2-40B4-BE49-F238E27FC236}">
                <a16:creationId xmlns:a16="http://schemas.microsoft.com/office/drawing/2014/main" id="{117DE05A-0A78-E381-F5D2-D4F1D89050CB}"/>
              </a:ext>
            </a:extLst>
          </p:cNvPr>
          <p:cNvSpPr>
            <a:spLocks noGrp="1"/>
          </p:cNvSpPr>
          <p:nvPr>
            <p:ph type="sldNum" sz="quarter" idx="12"/>
          </p:nvPr>
        </p:nvSpPr>
        <p:spPr/>
        <p:txBody>
          <a:bodyPr/>
          <a:lstStyle/>
          <a:p>
            <a:fld id="{0F6F2971-7722-1440-BCE7-8D05AACDE1F6}" type="slidenum">
              <a:rPr lang="en-AE" smtClean="0"/>
              <a:t>‹Nr.›</a:t>
            </a:fld>
            <a:endParaRPr lang="en-AE"/>
          </a:p>
        </p:txBody>
      </p:sp>
    </p:spTree>
    <p:extLst>
      <p:ext uri="{BB962C8B-B14F-4D97-AF65-F5344CB8AC3E}">
        <p14:creationId xmlns:p14="http://schemas.microsoft.com/office/powerpoint/2010/main" val="3162357266"/>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a:extLst>
              <a:ext uri="{FF2B5EF4-FFF2-40B4-BE49-F238E27FC236}">
                <a16:creationId xmlns:a16="http://schemas.microsoft.com/office/drawing/2014/main" id="{386C361E-4577-EA77-672E-8612B32CE6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E"/>
          </a:p>
        </p:txBody>
      </p:sp>
      <p:sp>
        <p:nvSpPr>
          <p:cNvPr id="3" name="Text Placeholder 2">
            <a:extLst>
              <a:ext uri="{FF2B5EF4-FFF2-40B4-BE49-F238E27FC236}">
                <a16:creationId xmlns:a16="http://schemas.microsoft.com/office/drawing/2014/main" id="{2DD8547A-6B55-0185-6421-9F2BC19DBD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E6B4AAF6-C0FC-62D3-5302-070C47F48A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CF9D7C-681C-6148-B1E0-59FD675547AD}" type="datetimeFigureOut">
              <a:rPr lang="en-AE" smtClean="0"/>
              <a:t>1/31/24</a:t>
            </a:fld>
            <a:endParaRPr lang="en-AE"/>
          </a:p>
        </p:txBody>
      </p:sp>
      <p:sp>
        <p:nvSpPr>
          <p:cNvPr id="5" name="Footer Placeholder 4">
            <a:extLst>
              <a:ext uri="{FF2B5EF4-FFF2-40B4-BE49-F238E27FC236}">
                <a16:creationId xmlns:a16="http://schemas.microsoft.com/office/drawing/2014/main" id="{C570809B-163A-453C-55A4-E1D0C392BC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E"/>
          </a:p>
        </p:txBody>
      </p:sp>
      <p:sp>
        <p:nvSpPr>
          <p:cNvPr id="6" name="Slide Number Placeholder 5">
            <a:extLst>
              <a:ext uri="{FF2B5EF4-FFF2-40B4-BE49-F238E27FC236}">
                <a16:creationId xmlns:a16="http://schemas.microsoft.com/office/drawing/2014/main" id="{026EFEC2-92F1-E497-7187-0B9FF75151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6F2971-7722-1440-BCE7-8D05AACDE1F6}" type="slidenum">
              <a:rPr lang="en-AE" smtClean="0"/>
              <a:t>‹Nr.›</a:t>
            </a:fld>
            <a:endParaRPr lang="en-AE"/>
          </a:p>
        </p:txBody>
      </p:sp>
    </p:spTree>
    <p:extLst>
      <p:ext uri="{BB962C8B-B14F-4D97-AF65-F5344CB8AC3E}">
        <p14:creationId xmlns:p14="http://schemas.microsoft.com/office/powerpoint/2010/main" val="2591628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jpe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jpe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1">
          <a:blip r:embed="rId2">
            <a:lum/>
          </a:blip>
          <a:stretch>
            <a:fillRect t="-3000" b="-3000"/>
          </a:stretch>
        </a:blipFill>
        <a:effectLst/>
      </p:bgPr>
    </p:bg>
    <p:spTree>
      <p:nvGrpSpPr>
        <p:cNvPr id="1" name=""/>
        <p:cNvGrpSpPr/>
        <p:nvPr/>
      </p:nvGrpSpPr>
      <p:grpSpPr>
        <a:xfrm>
          <a:off x="0" y="0"/>
          <a:ext cx="0" cy="0"/>
        </a:xfrm>
      </p:grpSpPr>
      <p:sp>
        <p:nvSpPr>
          <p:cNvPr id="10" name="Textfeld 9">
            <a:extLst>
              <a:ext uri="{FF2B5EF4-FFF2-40B4-BE49-F238E27FC236}">
                <a16:creationId xmlns:a16="http://schemas.microsoft.com/office/drawing/2014/main" id="{9DA0C729-0BBD-718D-7718-BB93EDB891E8}"/>
              </a:ext>
            </a:extLst>
          </p:cNvPr>
          <p:cNvSpPr txBox="1"/>
          <p:nvPr/>
        </p:nvSpPr>
        <p:spPr>
          <a:xfrm>
            <a:off x="970961" y="933809"/>
            <a:ext cx="9624767" cy="4585871"/>
          </a:xfrm>
          <a:prstGeom prst="rect">
            <a:avLst/>
          </a:prstGeom>
          <a:noFill/>
        </p:spPr>
        <p:txBody>
          <a:bodyPr wrap="square">
            <a:spAutoFit/>
          </a:bodyPr>
          <a:lstStyle/>
          <a:p>
            <a:pPr algn="ctr"/>
            <a:endParaRPr lang="ar-SA"/>
          </a:p>
          <a:p>
            <a:pPr algn="ctr" rtl="1"/>
            <a:r>
              <a:rPr lang="ar-SA"/>
              <a:t>بحث:</a:t>
            </a:r>
          </a:p>
          <a:p>
            <a:pPr algn="ctr" rtl="1"/>
            <a:r>
              <a:rPr lang="ar-SA" sz="2000" b="1"/>
              <a:t>الذكاء الاصطناعي وحفظ المال</a:t>
            </a:r>
          </a:p>
          <a:p>
            <a:pPr algn="ctr" rtl="1"/>
            <a:endParaRPr lang="ar-SA"/>
          </a:p>
          <a:p>
            <a:pPr algn="ctr" rtl="1"/>
            <a:endParaRPr lang="ar-SA"/>
          </a:p>
          <a:p>
            <a:pPr algn="ctr" rtl="1"/>
            <a:r>
              <a:rPr lang="ar-SA"/>
              <a:t>أنجزه الدكتور</a:t>
            </a:r>
          </a:p>
          <a:p>
            <a:pPr algn="ctr" rtl="1"/>
            <a:r>
              <a:rPr lang="ar-SA" sz="2000" b="1"/>
              <a:t>عبد الحق الكواني</a:t>
            </a:r>
          </a:p>
          <a:p>
            <a:pPr algn="ctr" rtl="1"/>
            <a:endParaRPr lang="ar-SA"/>
          </a:p>
          <a:p>
            <a:pPr algn="ctr" rtl="1"/>
            <a:r>
              <a:rPr lang="ar-SA"/>
              <a:t>للمشاركة في المؤتمر الدولي السادس عشر</a:t>
            </a:r>
          </a:p>
          <a:p>
            <a:pPr algn="ctr" rtl="1"/>
            <a:r>
              <a:rPr lang="ar-SA"/>
              <a:t>الذي تنظمه</a:t>
            </a:r>
          </a:p>
          <a:p>
            <a:pPr algn="ctr" rtl="1"/>
            <a:r>
              <a:rPr lang="ar-SA"/>
              <a:t>المنظمة الإسلامية للعلوم الطبية</a:t>
            </a:r>
          </a:p>
          <a:p>
            <a:pPr algn="ctr" rtl="1"/>
            <a:r>
              <a:rPr lang="ar-SA"/>
              <a:t>في موضوع:</a:t>
            </a:r>
          </a:p>
          <a:p>
            <a:pPr algn="ctr" rtl="1"/>
            <a:r>
              <a:rPr lang="ar-SA" sz="2000" b="1"/>
              <a:t>"الذكاء الاصطناعي... تعزيز للصحة وتحقيق لمقاصد الشريعة الإسلامية"</a:t>
            </a:r>
          </a:p>
          <a:p>
            <a:pPr algn="ctr" rtl="1"/>
            <a:endParaRPr lang="ar-SA"/>
          </a:p>
          <a:p>
            <a:pPr algn="ctr" rtl="1"/>
            <a:r>
              <a:rPr lang="ar-SA"/>
              <a:t>في الفترة من 18-21 رجب 1445ه الموافق ل 30يناير 2 فبراير 2024م</a:t>
            </a:r>
          </a:p>
          <a:p>
            <a:endParaRPr lang="ar-SA"/>
          </a:p>
        </p:txBody>
      </p:sp>
    </p:spTree>
    <p:extLst>
      <p:ext uri="{BB962C8B-B14F-4D97-AF65-F5344CB8AC3E}">
        <p14:creationId xmlns:p14="http://schemas.microsoft.com/office/powerpoint/2010/main" val="3011883472"/>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1">
          <a:blip r:embed="rId2">
            <a:lum/>
          </a:blip>
          <a:stretch>
            <a:fillRect t="-3000" b="-3000"/>
          </a:stretch>
        </a:blipFill>
        <a:effectLst/>
      </p:bgPr>
    </p:bg>
    <p:spTree>
      <p:nvGrpSpPr>
        <p:cNvPr id="1" name=""/>
        <p:cNvGrpSpPr/>
        <p:nvPr/>
      </p:nvGrpSpPr>
      <p:grpSpPr>
        <a:xfrm>
          <a:off x="0" y="0"/>
          <a:ext cx="0" cy="0"/>
        </a:xfrm>
      </p:grpSpPr>
      <p:sp>
        <p:nvSpPr>
          <p:cNvPr id="4" name="Textfeld 3">
            <a:extLst>
              <a:ext uri="{FF2B5EF4-FFF2-40B4-BE49-F238E27FC236}">
                <a16:creationId xmlns:a16="http://schemas.microsoft.com/office/drawing/2014/main" id="{2C1A79CE-73CE-9E25-AFEC-B9CCD4FF42F3}"/>
              </a:ext>
            </a:extLst>
          </p:cNvPr>
          <p:cNvSpPr txBox="1"/>
          <p:nvPr/>
        </p:nvSpPr>
        <p:spPr>
          <a:xfrm>
            <a:off x="556182" y="424206"/>
            <a:ext cx="10708849" cy="5632311"/>
          </a:xfrm>
          <a:prstGeom prst="rect">
            <a:avLst/>
          </a:prstGeom>
          <a:noFill/>
        </p:spPr>
        <p:txBody>
          <a:bodyPr wrap="square">
            <a:spAutoFit/>
          </a:bodyPr>
          <a:lstStyle/>
          <a:p>
            <a:pPr marL="457200" algn="r" rtl="1"/>
            <a:r>
              <a:rPr lang="ar-SA" sz="2000" b="1" kern="100">
                <a:effectLst/>
                <a:latin typeface="Calibri" panose="020f0502020204030204" pitchFamily="34" charset="0"/>
                <a:ea typeface="Calibri" panose="020f0502020204030204" pitchFamily="34" charset="0"/>
                <a:cs typeface="Arial" panose="020b0604020202020204" pitchFamily="34" charset="0"/>
              </a:rPr>
              <a:t>المبحث الثاني: دور تقنيات الذكاء الاصطناعي في تحقيق مقصد حفظ المال:</a:t>
            </a:r>
          </a:p>
          <a:p>
            <a:pPr marL="457200" algn="r" rtl="1"/>
            <a:r>
              <a:rPr lang="ar-SA" sz="2000" b="1" kern="100">
                <a:effectLst/>
                <a:latin typeface="Calibri" panose="020f0502020204030204" pitchFamily="34" charset="0"/>
                <a:ea typeface="Calibri" panose="020f0502020204030204" pitchFamily="34" charset="0"/>
                <a:cs typeface="Arial" panose="020b0604020202020204" pitchFamily="34" charset="0"/>
              </a:rPr>
              <a:t>المطلب الأول: دور الذكاء الاصطناعي في تحقيق مقصد حفظ المال بجانب الوجودوالعدم: </a:t>
            </a:r>
          </a:p>
          <a:p>
            <a:pPr marL="457200" algn="r" rtl="1"/>
            <a:r>
              <a:rPr lang="ar-SA" sz="2000" b="1" kern="100">
                <a:effectLst/>
                <a:latin typeface="Calibri" panose="020f0502020204030204" pitchFamily="34" charset="0"/>
                <a:ea typeface="Calibri" panose="020f0502020204030204" pitchFamily="34" charset="0"/>
                <a:cs typeface="Arial" panose="020b0604020202020204" pitchFamily="34" charset="0"/>
              </a:rPr>
              <a:t>الفرع الأول: دور الذكاء الاصطناعي في تحقيق حفظ المال من جهة الوجود:</a:t>
            </a: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ومن الأدوار التي يقوم بها الذكاء الاصطناعي في هذا الاطار مما يرتبط بدوران المال وعدم تكديسه ووقوفه ما يلي: </a:t>
            </a: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أولا: تحقق الرفاه للأفراد والمجتمعات: يسهم في تييسر معاملات الناس وتسريعها وتخليصها من التعقيد والبيروقراطية التي تقترن بإجراءاتها التقليدية.</a:t>
            </a: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ثانيا: تطوير منتجات مالية مبتكرة: يتيح للمصرفية الإسلامية إمكانية تطوير منتجات مالية مبتكرة تتوافق مع مبادئ الشريعة الإسلامية.</a:t>
            </a: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ثالثا: تحسين تجربة العملاء في المصارف: يمكن تحسين تجارب العملاء في المصرفية الإسلامية من خلال توفير خدمات مالية شخصية مخصصة لغايات تتوافق مع طبيعة هؤلاء العملاء، وتقديم توجيهات استثمارية دقيقة تناسب أهداف العملاء ولا تتعارض مع القيم الإسلامية.</a:t>
            </a: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رابعا: الرفع من مستوى كفاءة العمليات: يستطيع تحسين العديد من العمليات المالية التي قد يصيبها الخطأ. كأي إدارة أخرى، تتضمن الإدارة المالية عمليات إدخال البيانات. </a:t>
            </a: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خامسا: تحقيق الميزة التنافسية: حيث تقدم خدمات ذات جودة عالية ومميزة، وكلفة منخفضة </a:t>
            </a: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سادسا: توفير التحليلات الدقيقة:بمساعدة أدوات الذكاء الاصطناعي، تصبح القرارات أقوى تأثيرًا؛ بناءً على تحليلات شاملة، وتصبح لدى العميل نظرة متكاملة واقعية للحاضر وتمهد الطريق إلى المستقبل.</a:t>
            </a:r>
          </a:p>
          <a:p>
            <a:pPr marL="457200" algn="r" rtl="1"/>
            <a:endParaRPr lang="ar-SA" sz="2000" kern="100">
              <a:effectLst/>
              <a:latin typeface="Calibri" panose="020f0502020204030204" pitchFamily="34" charset="0"/>
              <a:ea typeface="Calibri" panose="020f0502020204030204" pitchFamily="34" charset="0"/>
              <a:cs typeface="Arial" panose="020b0604020202020204" pitchFamily="34" charset="0"/>
            </a:endParaRPr>
          </a:p>
          <a:p>
            <a:pPr marL="457200" algn="r" rtl="1"/>
            <a:endParaRPr lang="ar-SA" sz="2000" kern="1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87350807"/>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1">
          <a:blip r:embed="rId2">
            <a:lum/>
          </a:blip>
          <a:stretch>
            <a:fillRect t="-3000" b="-3000"/>
          </a:stretch>
        </a:blipFill>
        <a:effectLst/>
      </p:bgPr>
    </p:bg>
    <p:spTree>
      <p:nvGrpSpPr>
        <p:cNvPr id="1" name=""/>
        <p:cNvGrpSpPr/>
        <p:nvPr/>
      </p:nvGrpSpPr>
      <p:grpSpPr>
        <a:xfrm>
          <a:off x="0" y="0"/>
          <a:ext cx="0" cy="0"/>
        </a:xfrm>
      </p:grpSpPr>
      <p:sp>
        <p:nvSpPr>
          <p:cNvPr id="4" name="Textfeld 3">
            <a:extLst>
              <a:ext uri="{FF2B5EF4-FFF2-40B4-BE49-F238E27FC236}">
                <a16:creationId xmlns:a16="http://schemas.microsoft.com/office/drawing/2014/main" id="{2C1A79CE-73CE-9E25-AFEC-B9CCD4FF42F3}"/>
              </a:ext>
            </a:extLst>
          </p:cNvPr>
          <p:cNvSpPr txBox="1"/>
          <p:nvPr/>
        </p:nvSpPr>
        <p:spPr>
          <a:xfrm>
            <a:off x="556182" y="424206"/>
            <a:ext cx="10708849" cy="4708981"/>
          </a:xfrm>
          <a:prstGeom prst="rect">
            <a:avLst/>
          </a:prstGeom>
          <a:noFill/>
        </p:spPr>
        <p:txBody>
          <a:bodyPr wrap="square">
            <a:spAutoFit/>
          </a:bodyPr>
          <a:lstStyle/>
          <a:p>
            <a:pPr marL="457200" algn="r" rtl="1"/>
            <a:r>
              <a:rPr lang="ar-SA" sz="2000" b="1" kern="100">
                <a:effectLst/>
                <a:latin typeface="Calibri" panose="020f0502020204030204" pitchFamily="34" charset="0"/>
                <a:ea typeface="Calibri" panose="020f0502020204030204" pitchFamily="34" charset="0"/>
                <a:cs typeface="Arial" panose="020b0604020202020204" pitchFamily="34" charset="0"/>
              </a:rPr>
              <a:t>الفرع الثاني: دور الذكاء الاصطناعي في تحقيق مقصد حفظ المال من جهة العدم:</a:t>
            </a:r>
          </a:p>
          <a:p>
            <a:pPr marL="457200" algn="r" rtl="1"/>
            <a:r>
              <a:rPr lang="ar-SA" sz="2000" kern="100">
                <a:solidFill>
                  <a:srgbClr val="7030A0"/>
                </a:solidFill>
                <a:effectLst/>
                <a:latin typeface="Calibri" panose="020f0502020204030204" pitchFamily="34" charset="0"/>
                <a:ea typeface="Calibri" panose="020f0502020204030204" pitchFamily="34" charset="0"/>
                <a:cs typeface="Arial" panose="020b0604020202020204" pitchFamily="34" charset="0"/>
              </a:rPr>
              <a:t>ومن الأدوار التي يقووم بها الذكاء الاصطناعي في سبيل تحقيق هذا لحفظ المال:</a:t>
            </a:r>
          </a:p>
          <a:p>
            <a:pPr marL="457200" algn="r" rtl="1"/>
            <a:r>
              <a:rPr lang="ar-SA" sz="2000" kern="100">
                <a:solidFill>
                  <a:srgbClr val="7030A0"/>
                </a:solidFill>
                <a:effectLst/>
                <a:latin typeface="Calibri" panose="020f0502020204030204" pitchFamily="34" charset="0"/>
                <a:ea typeface="Calibri" panose="020f0502020204030204" pitchFamily="34" charset="0"/>
                <a:cs typeface="Arial" panose="020b0604020202020204" pitchFamily="34" charset="0"/>
              </a:rPr>
              <a:t>أولا: مكافحة غسل الأموال وتمويل الإرهاب:يمكن أن يساهم في تعزيز النزاهة المالية من خلال عمليات ذكية تعمل على تطوير وتحسين جودة مراقبة المعاملات المالية</a:t>
            </a:r>
          </a:p>
          <a:p>
            <a:pPr marL="457200" algn="r" rtl="1"/>
            <a:r>
              <a:rPr lang="ar-SA" sz="2000" kern="100">
                <a:solidFill>
                  <a:srgbClr val="7030A0"/>
                </a:solidFill>
                <a:effectLst/>
                <a:latin typeface="Calibri" panose="020f0502020204030204" pitchFamily="34" charset="0"/>
                <a:ea typeface="Calibri" panose="020f0502020204030204" pitchFamily="34" charset="0"/>
                <a:cs typeface="Arial" panose="020b0604020202020204" pitchFamily="34" charset="0"/>
              </a:rPr>
              <a:t>ثانيا: زيادة دقة النتائج:يتميز بقدرات تجعل منه قوة مؤثرة في مجال إدارة الحسابات والمالية . فيمكنه مراجعة آلاف التحويلات في دقائق معدودة ليكتشف أية أخطاء أو شكوك. </a:t>
            </a: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ثالثا: توفير التكلفة: ينجح الذكاء الاصطناعي في توفير التكاليف التي تتحملها شركتك بطرق غير مباشرة. </a:t>
            </a: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رابعا: إدارة المخاطرالائتمانية</a:t>
            </a: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خامسا: تحسين الكفاءة والتحكم في المخاطر: يمكن أن يساهم في تطوير المصرفية الإسلامية من خلال تحسين كفاءة عملياتها بتحسين عمليات التحليل وإدارة التحكم بالمخاطر</a:t>
            </a: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سادسا: يساعد الذكاء الاصطناعي على تفادي الأخطاء البشرية؛ التي يمكن وقوعها أثناء إدارة الماليات</a:t>
            </a: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سابعا: تفادي التضخيم أو التقليل من المخاطر المالية: يصاب الإنسان بالتحيز في كثير من المواقف، والذي يؤثر أحيانًا على عمله</a:t>
            </a: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ثامنا: الحماية من محاولات الاحتيال تعرض الشركات لعمليات الاحتيال يكلفها خسائر مادية ومعنوية.</a:t>
            </a: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تاسعا: متابعة الامتثال لسياسات الأمان: كل نشاط يخالف السياسات المالية العامة الخاصة بشركتك يسهل رصدها </a:t>
            </a:r>
          </a:p>
        </p:txBody>
      </p:sp>
    </p:spTree>
    <p:extLst>
      <p:ext uri="{BB962C8B-B14F-4D97-AF65-F5344CB8AC3E}">
        <p14:creationId xmlns:p14="http://schemas.microsoft.com/office/powerpoint/2010/main" val="3320032499"/>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1">
          <a:blip r:embed="rId2">
            <a:lum/>
          </a:blip>
          <a:stretch>
            <a:fillRect t="-3000" b="-3000"/>
          </a:stretch>
        </a:blipFill>
        <a:effectLst/>
      </p:bgPr>
    </p:bg>
    <p:spTree>
      <p:nvGrpSpPr>
        <p:cNvPr id="1" name=""/>
        <p:cNvGrpSpPr/>
        <p:nvPr/>
      </p:nvGrpSpPr>
      <p:grpSpPr>
        <a:xfrm>
          <a:off x="0" y="0"/>
          <a:ext cx="0" cy="0"/>
        </a:xfrm>
      </p:grpSpPr>
      <p:sp>
        <p:nvSpPr>
          <p:cNvPr id="4" name="Textfeld 3">
            <a:extLst>
              <a:ext uri="{FF2B5EF4-FFF2-40B4-BE49-F238E27FC236}">
                <a16:creationId xmlns:a16="http://schemas.microsoft.com/office/drawing/2014/main" id="{2C1A79CE-73CE-9E25-AFEC-B9CCD4FF42F3}"/>
              </a:ext>
            </a:extLst>
          </p:cNvPr>
          <p:cNvSpPr txBox="1"/>
          <p:nvPr/>
        </p:nvSpPr>
        <p:spPr>
          <a:xfrm>
            <a:off x="556182" y="424206"/>
            <a:ext cx="10708849" cy="6555641"/>
          </a:xfrm>
          <a:prstGeom prst="rect">
            <a:avLst/>
          </a:prstGeom>
          <a:noFill/>
        </p:spPr>
        <p:txBody>
          <a:bodyPr wrap="square">
            <a:spAutoFit/>
          </a:bodyPr>
          <a:lstStyle/>
          <a:p>
            <a:pPr marL="457200" algn="r" rtl="1"/>
            <a:r>
              <a:rPr lang="ar-SA" sz="2000" b="1" kern="100">
                <a:effectLst/>
                <a:latin typeface="Calibri" panose="020f0502020204030204" pitchFamily="34" charset="0"/>
                <a:ea typeface="Calibri" panose="020f0502020204030204" pitchFamily="34" charset="0"/>
                <a:cs typeface="Arial" panose="020b0604020202020204" pitchFamily="34" charset="0"/>
              </a:rPr>
              <a:t>المطلب الثاني: الضوابط الشرعية للاستفادة من الذكاء الاصطناعي في تحقيق مقصد حفظ المال:</a:t>
            </a: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رغم المصالح التي يسهمها الذكالاء الاصطناعي في تحقيق مقصد حفظ المال فثمة بعض المخاطر والمفاسد التي تتعلق بإعماله بما لايحقق هذا المقصد؛ ومن أمثلة ذلك: جرائم السطو التي ترتبط بالتعاملات الالكترونية، والاعتداء على الحسابات المصرفية؛ من خلال البطاقات المصرفية والائتمانية، وجريمة تزوير التوقيع الالكتروني، وجريمة غسيل الأموال، واستخدام الحاسب الآلي لتزييف العملة أو اختلاسها باستخدام بعض تقنيات الذكاء الاصطناعي، أو التعدي على الحقوق ومنها التعدي على الملكية الفكرية وبراءات الاختراع، فضلا عن إتلاف البرامج والمعلومات المعالجة آليا، ومحو البيانات الكترونيا، وتطوير الفيروسات ونشرها، وما يلحق ذلك من أضرار ماليا واقتصاديا بالغة مما يعد اعتداء على الأموال...</a:t>
            </a: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 ولذلك كان من الضروري أن يُستحضر معه تصميما وتطويرا وإعمالا، عدد من الضوابط التي إذا ما روعيت فإنه سيستفاد من الذكاء الاصطناعي في تحقيق هذا المقصد والمقاصد الأخرى التي راعتها الشريعة واعتبرتها، ومن أهمها:\</a:t>
            </a:r>
          </a:p>
          <a:p>
            <a:pPr marL="457200" algn="r" rtl="1"/>
            <a:r>
              <a:rPr lang="ar-SA" sz="2000" b="1" kern="100">
                <a:latin typeface="Calibri" panose="020f0502020204030204" pitchFamily="34" charset="0"/>
                <a:ea typeface="Calibri" panose="020f0502020204030204" pitchFamily="34" charset="0"/>
                <a:cs typeface="Arial" panose="020b0604020202020204" pitchFamily="34" charset="0"/>
              </a:rPr>
              <a:t>أولا: تحقيق النفع وتحصيله؛ حيث يتحقق به أمن الأموال: </a:t>
            </a:r>
            <a:r>
              <a:rPr lang="ar-SA" sz="2000" kern="100">
                <a:latin typeface="Calibri" panose="020f0502020204030204" pitchFamily="34" charset="0"/>
                <a:ea typeface="Calibri" panose="020f0502020204030204" pitchFamily="34" charset="0"/>
                <a:cs typeface="Arial" panose="020b0604020202020204" pitchFamily="34" charset="0"/>
              </a:rPr>
              <a:t>الأمن من أهم ضرورويات استقرار المجتمعات ونمائها وازدهارها، ومنه قوله تعالى:(رب اجعل هذا البلد آمنا) غبراهيم الآية 35</a:t>
            </a:r>
          </a:p>
          <a:p>
            <a:pPr marL="457200" algn="r" rtl="1"/>
            <a:r>
              <a:rPr lang="ar-SA" sz="2000" b="1" kern="100">
                <a:latin typeface="Calibri" panose="020f0502020204030204" pitchFamily="34" charset="0"/>
                <a:ea typeface="Calibri" panose="020f0502020204030204" pitchFamily="34" charset="0"/>
                <a:cs typeface="Arial" panose="020b0604020202020204" pitchFamily="34" charset="0"/>
              </a:rPr>
              <a:t>ثانيا: رفع الضرر أو دفعه:</a:t>
            </a:r>
            <a:r>
              <a:rPr lang="ar-SA" sz="2000" kern="100">
                <a:latin typeface="Calibri" panose="020f0502020204030204" pitchFamily="34" charset="0"/>
                <a:ea typeface="Calibri" panose="020f0502020204030204" pitchFamily="34" charset="0"/>
                <a:cs typeface="Arial" panose="020b0604020202020204" pitchFamily="34" charset="0"/>
              </a:rPr>
              <a:t> ودليله قاعدة" لاضرر ولاضرار"(منع التعدي على البيانات والخصوصيات، والتلاعب بالبرامج، والاستيلاء على أموال العملاء بالسرقة والاختلاس، والحد من عمليات تهريب الأموال... ومنع أكل أموال الناس بالباطل، ومنع إضاعة المال: إضاعة المال من الفساد المحرم...  )</a:t>
            </a:r>
          </a:p>
          <a:p>
            <a:pPr marL="457200" algn="r" rtl="1"/>
            <a:r>
              <a:rPr lang="ar-SA" sz="2000" b="1" kern="100">
                <a:latin typeface="Calibri" panose="020f0502020204030204" pitchFamily="34" charset="0"/>
                <a:ea typeface="Calibri" panose="020f0502020204030204" pitchFamily="34" charset="0"/>
                <a:cs typeface="Arial" panose="020b0604020202020204" pitchFamily="34" charset="0"/>
              </a:rPr>
              <a:t>ثالثا: ألا تستخدم للعبث بمايؤدي إلى عواقب وخيمة تعود بالضرر على النفس والمال</a:t>
            </a:r>
          </a:p>
          <a:p>
            <a:pPr marL="457200" algn="r" rtl="1"/>
            <a:r>
              <a:rPr lang="ar-SA" sz="2000" b="1" kern="100">
                <a:latin typeface="Calibri" panose="020f0502020204030204" pitchFamily="34" charset="0"/>
                <a:ea typeface="Calibri" panose="020f0502020204030204" pitchFamily="34" charset="0"/>
                <a:cs typeface="Arial" panose="020b0604020202020204" pitchFamily="34" charset="0"/>
              </a:rPr>
              <a:t>رابعا: الاستخدام بقدر الحاجة المطلوبة؛ </a:t>
            </a:r>
            <a:r>
              <a:rPr lang="ar-SA" sz="2000" kern="100">
                <a:latin typeface="Calibri" panose="020f0502020204030204" pitchFamily="34" charset="0"/>
                <a:ea typeface="Calibri" panose="020f0502020204030204" pitchFamily="34" charset="0"/>
                <a:cs typeface="Arial" panose="020b0604020202020204" pitchFamily="34" charset="0"/>
              </a:rPr>
              <a:t>فيجب التصرف على النحو اللآئق لتعظيم الفوائد</a:t>
            </a:r>
          </a:p>
          <a:p>
            <a:pPr marL="457200" algn="r" rtl="1"/>
            <a:r>
              <a:rPr lang="ar-SA" sz="2000" b="1" kern="100">
                <a:latin typeface="Calibri" panose="020f0502020204030204" pitchFamily="34" charset="0"/>
                <a:ea typeface="Calibri" panose="020f0502020204030204" pitchFamily="34" charset="0"/>
                <a:cs typeface="Arial" panose="020b0604020202020204" pitchFamily="34" charset="0"/>
              </a:rPr>
              <a:t>خامسا: عدم التلاعب بالبرامج والأجهزة، </a:t>
            </a:r>
            <a:r>
              <a:rPr lang="ar-SA" sz="2000" kern="100">
                <a:latin typeface="Calibri" panose="020f0502020204030204" pitchFamily="34" charset="0"/>
                <a:ea typeface="Calibri" panose="020f0502020204030204" pitchFamily="34" charset="0"/>
                <a:cs typeface="Arial" panose="020b0604020202020204" pitchFamily="34" charset="0"/>
              </a:rPr>
              <a:t>وعدم الاعتداء عليها بالسرقة، أو الإتلاف المنهي عنه</a:t>
            </a:r>
          </a:p>
          <a:p>
            <a:pPr marL="457200" algn="r" rtl="1"/>
            <a:r>
              <a:rPr lang="ar-SA" sz="2000" b="1" kern="100">
                <a:effectLst/>
                <a:latin typeface="Calibri" panose="020f0502020204030204" pitchFamily="34" charset="0"/>
                <a:ea typeface="Calibri" panose="020f0502020204030204" pitchFamily="34" charset="0"/>
                <a:cs typeface="Arial" panose="020b0604020202020204" pitchFamily="34" charset="0"/>
              </a:rPr>
              <a:t>سادسا: تجنب المخاطر التي تنشأ من استقلالية الذكاء الاصطناعي؛ </a:t>
            </a:r>
            <a:r>
              <a:rPr lang="ar-SA" sz="2000" kern="100">
                <a:effectLst/>
                <a:latin typeface="Calibri" panose="020f0502020204030204" pitchFamily="34" charset="0"/>
                <a:ea typeface="Calibri" panose="020f0502020204030204" pitchFamily="34" charset="0"/>
                <a:cs typeface="Arial" panose="020b0604020202020204" pitchFamily="34" charset="0"/>
              </a:rPr>
              <a:t>ومن مخاطر استقلاليته مشكلة السيطرة على هذه الآلات.</a:t>
            </a:r>
          </a:p>
          <a:p>
            <a:pPr marL="457200" algn="r" rtl="1"/>
            <a:r>
              <a:rPr lang="ar-SA" sz="2000" b="1" kern="100">
                <a:effectLst/>
                <a:latin typeface="Calibri" panose="020f0502020204030204" pitchFamily="34" charset="0"/>
                <a:ea typeface="Calibri" panose="020f0502020204030204" pitchFamily="34" charset="0"/>
                <a:cs typeface="Arial" panose="020b0604020202020204" pitchFamily="34" charset="0"/>
              </a:rPr>
              <a:t>سابعا: تجنب المخاطر التي تنشأ عن جرائم الذكاء الاصطناعي:</a:t>
            </a:r>
            <a:r>
              <a:rPr lang="ar-SA" sz="2000" kern="100">
                <a:effectLst/>
                <a:latin typeface="Calibri" panose="020f0502020204030204" pitchFamily="34" charset="0"/>
                <a:ea typeface="Calibri" panose="020f0502020204030204" pitchFamily="34" charset="0"/>
                <a:cs typeface="Arial" panose="020b0604020202020204" pitchFamily="34" charset="0"/>
              </a:rPr>
              <a:t> التي تتصف بالسهولة والخطورة والتعقيد</a:t>
            </a:r>
          </a:p>
          <a:p>
            <a:pPr marL="457200" algn="r" rtl="1"/>
            <a:r>
              <a:rPr lang="ar-SA" sz="2000" b="1" kern="100">
                <a:effectLst/>
                <a:latin typeface="Calibri" panose="020f0502020204030204" pitchFamily="34" charset="0"/>
                <a:ea typeface="Calibri" panose="020f0502020204030204" pitchFamily="34" charset="0"/>
                <a:cs typeface="Arial" panose="020b0604020202020204" pitchFamily="34" charset="0"/>
              </a:rPr>
              <a:t>ثامنا: تجنب المخاطر التي تنشأ عن حلول الآلات محل البشر،</a:t>
            </a:r>
            <a:r>
              <a:rPr lang="ar-SA" sz="2000" kern="100">
                <a:effectLst/>
                <a:latin typeface="Calibri" panose="020f0502020204030204" pitchFamily="34" charset="0"/>
                <a:ea typeface="Calibri" panose="020f0502020204030204" pitchFamily="34" charset="0"/>
                <a:cs typeface="Arial" panose="020b0604020202020204" pitchFamily="34" charset="0"/>
              </a:rPr>
              <a:t> فيؤدي ذلك إلى انفاض العمالة، وزيادة البطالة بسبب مكننة وأتمتة العمليات الروتينية وغير الروتينية.</a:t>
            </a:r>
          </a:p>
        </p:txBody>
      </p:sp>
    </p:spTree>
    <p:extLst>
      <p:ext uri="{BB962C8B-B14F-4D97-AF65-F5344CB8AC3E}">
        <p14:creationId xmlns:p14="http://schemas.microsoft.com/office/powerpoint/2010/main" val="4008771564"/>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1">
          <a:blip r:embed="rId2">
            <a:lum/>
          </a:blip>
          <a:stretch>
            <a:fillRect t="-3000" b="-3000"/>
          </a:stretch>
        </a:blipFill>
        <a:effectLst/>
      </p:bgPr>
    </p:bg>
    <p:spTree>
      <p:nvGrpSpPr>
        <p:cNvPr id="1" name=""/>
        <p:cNvGrpSpPr/>
        <p:nvPr/>
      </p:nvGrpSpPr>
      <p:grpSpPr>
        <a:xfrm>
          <a:off x="0" y="0"/>
          <a:ext cx="0" cy="0"/>
        </a:xfrm>
      </p:grpSpPr>
      <p:sp>
        <p:nvSpPr>
          <p:cNvPr id="4" name="Textfeld 3">
            <a:extLst>
              <a:ext uri="{FF2B5EF4-FFF2-40B4-BE49-F238E27FC236}">
                <a16:creationId xmlns:a16="http://schemas.microsoft.com/office/drawing/2014/main" id="{2C1A79CE-73CE-9E25-AFEC-B9CCD4FF42F3}"/>
              </a:ext>
            </a:extLst>
          </p:cNvPr>
          <p:cNvSpPr txBox="1"/>
          <p:nvPr/>
        </p:nvSpPr>
        <p:spPr>
          <a:xfrm>
            <a:off x="556182" y="424206"/>
            <a:ext cx="10708849" cy="4524315"/>
          </a:xfrm>
          <a:prstGeom prst="rect">
            <a:avLst/>
          </a:prstGeom>
          <a:noFill/>
        </p:spPr>
        <p:txBody>
          <a:bodyPr wrap="square">
            <a:spAutoFit/>
          </a:bodyPr>
          <a:lstStyle/>
          <a:p>
            <a:pPr marL="457200" algn="ctr" rtl="1"/>
            <a:r>
              <a:rPr lang="ar-SA" sz="2400" b="1" kern="100">
                <a:effectLst/>
                <a:latin typeface="Calibri" panose="020f0502020204030204" pitchFamily="34" charset="0"/>
                <a:ea typeface="Calibri" panose="020f0502020204030204" pitchFamily="34" charset="0"/>
                <a:cs typeface="Arial" panose="020b0604020202020204" pitchFamily="34" charset="0"/>
              </a:rPr>
              <a:t>خاتمة تتضمن نتائج البحث والتوصيات</a:t>
            </a:r>
          </a:p>
          <a:p>
            <a:pPr marL="457200" algn="ctr" rtl="1"/>
            <a:endParaRPr lang="ar-SA" sz="2400" b="1" kern="100">
              <a:effectLst/>
              <a:latin typeface="Calibri" panose="020f0502020204030204" pitchFamily="34" charset="0"/>
              <a:ea typeface="Calibri" panose="020f0502020204030204" pitchFamily="34" charset="0"/>
              <a:cs typeface="Arial" panose="020b0604020202020204" pitchFamily="34" charset="0"/>
            </a:endParaRPr>
          </a:p>
          <a:p>
            <a:pPr marL="914400" indent="-457200" algn="r" rtl="1">
              <a:buFont typeface="+mj-lt"/>
              <a:buAutoNum type="arabicPeriod"/>
            </a:pPr>
            <a:r>
              <a:rPr lang="ar-SA" sz="2000" kern="100">
                <a:effectLst/>
                <a:latin typeface="Calibri" panose="020f0502020204030204" pitchFamily="34" charset="0"/>
                <a:ea typeface="Calibri" panose="020f0502020204030204" pitchFamily="34" charset="0"/>
                <a:cs typeface="Arial" panose="020b0604020202020204" pitchFamily="34" charset="0"/>
              </a:rPr>
              <a:t>هناك فرص لاستخدام الذكاء الاصطناعي لتحقيق مقصد المال؛ منها: تقديم خدمات مالية مميزة، ورفع درجته التنافسية، وخفض التكلفة التشغيلية، وهناك مخاطر وتحديات يجب مواجهتها بالطرائق التكنولوجية والتقنية.</a:t>
            </a:r>
          </a:p>
          <a:p>
            <a:pPr marL="914400" indent="-457200" algn="r" rtl="1">
              <a:buFont typeface="+mj-lt"/>
              <a:buAutoNum type="arabicPeriod"/>
            </a:pPr>
            <a:r>
              <a:rPr lang="ar-SA" sz="2000" kern="100">
                <a:effectLst/>
                <a:latin typeface="Calibri" panose="020f0502020204030204" pitchFamily="34" charset="0"/>
                <a:ea typeface="Calibri" panose="020f0502020204030204" pitchFamily="34" charset="0"/>
                <a:cs typeface="Arial" panose="020b0604020202020204" pitchFamily="34" charset="0"/>
              </a:rPr>
              <a:t>هناك ضوابط وشرعية لاستخدام الذكاء الاصطناعي الذكاء الاصطناعي هو قدرة الآلة على محاكاة الإنسان في التفكير والاستفادة من التجارب السابقة التي مرت به في حل مشكلات مماثلة حالية.</a:t>
            </a:r>
          </a:p>
          <a:p>
            <a:pPr marL="914400" indent="-457200" algn="r" rtl="1">
              <a:buFont typeface="+mj-lt"/>
              <a:buAutoNum type="arabicPeriod"/>
            </a:pPr>
            <a:r>
              <a:rPr lang="ar-SA" sz="2000" kern="100">
                <a:effectLst/>
                <a:latin typeface="Calibri" panose="020f0502020204030204" pitchFamily="34" charset="0"/>
                <a:ea typeface="Calibri" panose="020f0502020204030204" pitchFamily="34" charset="0"/>
                <a:cs typeface="Arial" panose="020b0604020202020204" pitchFamily="34" charset="0"/>
              </a:rPr>
              <a:t>أهمية استخدام الذكاء الاصطناعي في تحقيق االمصلحة المنشودة المتوافقة مع  مقصد حفظ المال.</a:t>
            </a:r>
          </a:p>
          <a:p>
            <a:pPr marL="914400" indent="-457200" algn="r" rtl="1">
              <a:buFont typeface="+mj-lt"/>
              <a:buAutoNum type="arabicPeriod"/>
            </a:pPr>
            <a:r>
              <a:rPr lang="ar-SA" sz="2000" kern="100">
                <a:effectLst/>
                <a:latin typeface="Calibri" panose="020f0502020204030204" pitchFamily="34" charset="0"/>
                <a:ea typeface="Calibri" panose="020f0502020204030204" pitchFamily="34" charset="0"/>
                <a:cs typeface="Arial" panose="020b0604020202020204" pitchFamily="34" charset="0"/>
              </a:rPr>
              <a:t>من أهم ضوابط الذكاء الاصطناعي التي تسهم في تحقيق مقصد حفظ المال:</a:t>
            </a:r>
          </a:p>
          <a:p>
            <a:pPr marL="800100" indent="-342900" algn="r" rtl="1">
              <a:buFont typeface="Wingdings" panose="05000000000000000000" pitchFamily="2" charset="2"/>
              <a:buChar char="v"/>
            </a:pPr>
            <a:r>
              <a:rPr lang="ar-SA" sz="2000" kern="100">
                <a:effectLst/>
                <a:latin typeface="Calibri" panose="020f0502020204030204" pitchFamily="34" charset="0"/>
                <a:ea typeface="Calibri" panose="020f0502020204030204" pitchFamily="34" charset="0"/>
                <a:cs typeface="Arial" panose="020b0604020202020204" pitchFamily="34" charset="0"/>
              </a:rPr>
              <a:t>توعية الناس بأهمية الالتزام بالقيم الإسلامية في صناعة المالية الإسلامية.</a:t>
            </a:r>
          </a:p>
          <a:p>
            <a:pPr marL="800100" indent="-342900" algn="r" rtl="1">
              <a:buFont typeface="Wingdings" panose="05000000000000000000" pitchFamily="2" charset="2"/>
              <a:buChar char="v"/>
            </a:pPr>
            <a:r>
              <a:rPr lang="ar-SA" sz="2000" kern="100">
                <a:effectLst/>
                <a:latin typeface="Calibri" panose="020f0502020204030204" pitchFamily="34" charset="0"/>
                <a:ea typeface="Calibri" panose="020f0502020204030204" pitchFamily="34" charset="0"/>
                <a:cs typeface="Arial" panose="020b0604020202020204" pitchFamily="34" charset="0"/>
              </a:rPr>
              <a:t>للتمسك بأخلاقيات الذكاء الاصطناعي</a:t>
            </a:r>
          </a:p>
          <a:p>
            <a:pPr marL="800100" indent="-342900" algn="r" rtl="1">
              <a:buFont typeface="Wingdings" panose="05000000000000000000" pitchFamily="2" charset="2"/>
              <a:buChar char="v"/>
            </a:pPr>
            <a:r>
              <a:rPr lang="ar-SA" sz="2000" kern="100">
                <a:effectLst/>
                <a:latin typeface="Calibri" panose="020f0502020204030204" pitchFamily="34" charset="0"/>
                <a:ea typeface="Calibri" panose="020f0502020204030204" pitchFamily="34" charset="0"/>
                <a:cs typeface="Arial" panose="020b0604020202020204" pitchFamily="34" charset="0"/>
              </a:rPr>
              <a:t> تنمية روح التطوير والجودة العلمية في المالية الإسلامية.</a:t>
            </a:r>
          </a:p>
          <a:p>
            <a:pPr marL="800100" indent="-342900" algn="r" rtl="1">
              <a:buFont typeface="Wingdings" panose="05000000000000000000" pitchFamily="2" charset="2"/>
              <a:buChar char="v"/>
            </a:pPr>
            <a:r>
              <a:rPr lang="ar-SA" sz="2000" kern="100">
                <a:effectLst/>
                <a:latin typeface="Calibri" panose="020f0502020204030204" pitchFamily="34" charset="0"/>
                <a:ea typeface="Calibri" panose="020f0502020204030204" pitchFamily="34" charset="0"/>
                <a:cs typeface="Arial" panose="020b0604020202020204" pitchFamily="34" charset="0"/>
              </a:rPr>
              <a:t>تعليم كيفية استثمار المال وقيمة الادخار</a:t>
            </a:r>
          </a:p>
          <a:p>
            <a:pPr marL="457200" algn="r" rtl="1"/>
            <a:r>
              <a:rPr lang="ar-SA" sz="2000" b="1" kern="100">
                <a:effectLst/>
                <a:latin typeface="Calibri" panose="020f0502020204030204" pitchFamily="34" charset="0"/>
                <a:ea typeface="Calibri" panose="020f0502020204030204" pitchFamily="34" charset="0"/>
                <a:cs typeface="Arial" panose="020b0604020202020204" pitchFamily="34" charset="0"/>
              </a:rPr>
              <a:t>التوصيات:</a:t>
            </a: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تدريس مقاصد الشريعة الإسلامية للمتخصصين في المجال المال ووسائل استخدام الذكاء الاصطناعي.</a:t>
            </a:r>
          </a:p>
        </p:txBody>
      </p:sp>
    </p:spTree>
    <p:extLst>
      <p:ext uri="{BB962C8B-B14F-4D97-AF65-F5344CB8AC3E}">
        <p14:creationId xmlns:p14="http://schemas.microsoft.com/office/powerpoint/2010/main" val="241292160"/>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1">
          <a:blip r:embed="rId2">
            <a:lum/>
          </a:blip>
          <a:stretch>
            <a:fillRect t="-3000" b="-3000"/>
          </a:stretch>
        </a:blipFill>
        <a:effectLst/>
      </p:bgPr>
    </p:bg>
    <p:spTree>
      <p:nvGrpSpPr>
        <p:cNvPr id="1" name=""/>
        <p:cNvGrpSpPr/>
        <p:nvPr/>
      </p:nvGrpSpPr>
      <p:grpSpPr>
        <a:xfrm>
          <a:off x="0" y="0"/>
          <a:ext cx="0" cy="0"/>
        </a:xfrm>
      </p:grpSpPr>
      <p:sp>
        <p:nvSpPr>
          <p:cNvPr id="6" name="Textfeld 5">
            <a:extLst>
              <a:ext uri="{FF2B5EF4-FFF2-40B4-BE49-F238E27FC236}">
                <a16:creationId xmlns:a16="http://schemas.microsoft.com/office/drawing/2014/main" id="{6EEEF97D-FC8E-06D1-2C0E-6CAFB72EF877}"/>
              </a:ext>
            </a:extLst>
          </p:cNvPr>
          <p:cNvSpPr txBox="1"/>
          <p:nvPr/>
        </p:nvSpPr>
        <p:spPr>
          <a:xfrm>
            <a:off x="499620" y="753700"/>
            <a:ext cx="10774837" cy="5386090"/>
          </a:xfrm>
          <a:prstGeom prst="rect">
            <a:avLst/>
          </a:prstGeom>
          <a:noFill/>
        </p:spPr>
        <p:txBody>
          <a:bodyPr wrap="square">
            <a:spAutoFit/>
          </a:bodyPr>
          <a:lstStyle/>
          <a:p>
            <a:pPr algn="ctr" rtl="1"/>
            <a:r>
              <a:rPr lang="ar-SA" sz="4000" b="1"/>
              <a:t>مقدمة</a:t>
            </a:r>
          </a:p>
          <a:p>
            <a:pPr algn="just" rtl="1"/>
            <a:endParaRPr lang="ar-SA" sz="2400"/>
          </a:p>
          <a:p>
            <a:pPr algn="just" rtl="1"/>
            <a:r>
              <a:rPr lang="ar-SA" sz="2000"/>
              <a:t>بسم الله الرحمن الرحيم وصلى الله وسلم على سيدنا محمد وآله، وبعد:</a:t>
            </a:r>
          </a:p>
          <a:p>
            <a:pPr algn="just" rtl="1"/>
            <a:r>
              <a:rPr lang="ar-SA" sz="2000"/>
              <a:t>منذ دخول العالم مرحلة الثورة الرقمية، والإبداع والاختراع يسابق الزمن في إحداث انقلابات كبرى في الحياة البشرية وأنماط عيشها وتفكيرها لم يشهد لها العالم مثيلا من قبل، وكاد الناس يخيل إليهم أنهم في حلم، مما يرون من آثار الذكاء الاصطناعي والبرمجة الإلكترونية المتحكمة في كل مجال ... وذلك راجع أساسا لمحاكاة الذكاء الاصطناعي- الذي حير عقول البشر- لذكاء الإنسان في كل شيء تقريبا، بما في ذلك التنبؤات المستقبلية.</a:t>
            </a:r>
          </a:p>
          <a:p>
            <a:pPr algn="just" rtl="1"/>
            <a:r>
              <a:rPr lang="ar-SA" sz="2000"/>
              <a:t>ولأن جوهر هذا الابتكار-الذكاء الاصطناعي- مرتبط بالأساس بمصلحة الإنسان، فإنه يلتقي مع مقاصد الشارع من الخلق الخمسة وهي: حفظ الدين، والنفس، والعقل، والمال، والنسل؛ قال الإمام الغزالي:"مقصود الشارع من الخلق خمسة: هو أن يحفظ عليهم دينهم وعقلهم ونسلهم ومالهم، فكل ما تضمن حفظ هذه الأصول الخمسة فهو مصلحة، وكل ما يفوت هذه الأصول فهو مفسدة، ودفعها مصلحة".</a:t>
            </a:r>
          </a:p>
          <a:p>
            <a:pPr algn="just" rtl="1"/>
            <a:r>
              <a:rPr lang="ar-SA" sz="2000"/>
              <a:t>وهذا البحث عرض وبسط لنقاط الالتقاء بين الذكاء الاصطناعي مع مقصد حفظ المال؛ وبيان مدى خدمة الذكاء الاصطناعي لهذا المقصد؛ وتحقيق المناط في ضمان المصالح والمنافع واندفاع المفاسد المتعلقة بالمال للأنام، نجيب من خلاله عن سؤالين محوريين وهما:</a:t>
            </a:r>
          </a:p>
          <a:p>
            <a:pPr algn="just" rtl="1"/>
            <a:r>
              <a:rPr lang="ar-SA" sz="2000"/>
              <a:t>1- ما دور الذكاء الاصطناعي في تحقيق مقصد حفظ المال؟ </a:t>
            </a:r>
          </a:p>
          <a:p>
            <a:pPr algn="just" rtl="1"/>
            <a:r>
              <a:rPr lang="ar-SA" sz="2000"/>
              <a:t>2- ماهي المعايير والضوابط الشرعية للاستفادة من الذكاء الاصطناعي في تحقيق مقصد حفظ لمال؟</a:t>
            </a:r>
          </a:p>
        </p:txBody>
      </p:sp>
    </p:spTree>
    <p:extLst>
      <p:ext uri="{BB962C8B-B14F-4D97-AF65-F5344CB8AC3E}">
        <p14:creationId xmlns:p14="http://schemas.microsoft.com/office/powerpoint/2010/main" val="95845025"/>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1">
          <a:blip r:embed="rId2">
            <a:lum/>
          </a:blip>
          <a:stretch>
            <a:fillRect t="-3000" b="-3000"/>
          </a:stretch>
        </a:blipFill>
        <a:effectLst/>
      </p:bgPr>
    </p:bg>
    <p:spTree>
      <p:nvGrpSpPr>
        <p:cNvPr id="1" name=""/>
        <p:cNvGrpSpPr/>
        <p:nvPr/>
      </p:nvGrpSpPr>
      <p:grpSpPr>
        <a:xfrm>
          <a:off x="0" y="0"/>
          <a:ext cx="0" cy="0"/>
        </a:xfrm>
      </p:grpSpPr>
      <p:sp>
        <p:nvSpPr>
          <p:cNvPr id="4" name="Textfeld 3">
            <a:extLst>
              <a:ext uri="{FF2B5EF4-FFF2-40B4-BE49-F238E27FC236}">
                <a16:creationId xmlns:a16="http://schemas.microsoft.com/office/drawing/2014/main" id="{2C1A79CE-73CE-9E25-AFEC-B9CCD4FF42F3}"/>
              </a:ext>
            </a:extLst>
          </p:cNvPr>
          <p:cNvSpPr txBox="1"/>
          <p:nvPr/>
        </p:nvSpPr>
        <p:spPr>
          <a:xfrm>
            <a:off x="584462" y="2400305"/>
            <a:ext cx="10784264" cy="3477875"/>
          </a:xfrm>
          <a:prstGeom prst="rect">
            <a:avLst/>
          </a:prstGeom>
          <a:noFill/>
        </p:spPr>
        <p:txBody>
          <a:bodyPr wrap="square">
            <a:spAutoFit/>
          </a:bodyPr>
          <a:lstStyle/>
          <a:p>
            <a:pPr marL="457200" algn="ctr" rtl="1"/>
            <a:r>
              <a:rPr lang="ar-SA" sz="2800" b="1" kern="100">
                <a:effectLst/>
                <a:latin typeface="Calibri" panose="020f0502020204030204" pitchFamily="34" charset="0"/>
                <a:ea typeface="Calibri" panose="020f0502020204030204" pitchFamily="34" charset="0"/>
                <a:cs typeface="Simplified Arabic" panose="02020603050405020304" pitchFamily="18" charset="-78"/>
              </a:rPr>
              <a:t>محاور العرض</a:t>
            </a:r>
          </a:p>
          <a:p>
            <a:pPr marL="457200" algn="just" rtl="1"/>
            <a:endParaRPr lang="ar-SA" sz="2400" kern="100">
              <a:latin typeface="Calibri" panose="020f0502020204030204" pitchFamily="34" charset="0"/>
              <a:ea typeface="Calibri" panose="020f0502020204030204" pitchFamily="34" charset="0"/>
              <a:cs typeface="Simplified Arabic" panose="02020603050405020304" pitchFamily="18" charset="-78"/>
            </a:endParaRPr>
          </a:p>
          <a:p>
            <a:pPr marL="800100" indent="-342900" algn="just" rtl="1">
              <a:buFont typeface="Arial" panose="020b0604020202020204" pitchFamily="34" charset="0"/>
              <a:buChar char="•"/>
            </a:pPr>
            <a:r>
              <a:rPr lang="ar-SA" sz="2400" kern="100">
                <a:effectLst/>
                <a:latin typeface="Calibri" panose="020f0502020204030204" pitchFamily="34" charset="0"/>
                <a:ea typeface="Calibri" panose="020f0502020204030204" pitchFamily="34" charset="0"/>
                <a:cs typeface="Simplified Arabic" panose="02020603050405020304" pitchFamily="18" charset="-78"/>
              </a:rPr>
              <a:t>المبحث الأول: الذكاء الاصطناعي وعلاقته بمقصد حفظ المال.</a:t>
            </a:r>
            <a:endParaRPr lang="de-DE" sz="2400" kern="100">
              <a:effectLst/>
              <a:latin typeface="Calibri" panose="020f0502020204030204" pitchFamily="34" charset="0"/>
              <a:ea typeface="Calibri" panose="020f0502020204030204" pitchFamily="34" charset="0"/>
              <a:cs typeface="Arial" panose="020b0604020202020204" pitchFamily="34" charset="0"/>
            </a:endParaRPr>
          </a:p>
          <a:p>
            <a:pPr marL="800100" indent="-342900" algn="just" rtl="1">
              <a:buFont typeface="Wingdings" panose="05000000000000000000" pitchFamily="2" charset="2"/>
              <a:buChar char="v"/>
            </a:pPr>
            <a:r>
              <a:rPr lang="ar-SA" sz="2400" kern="100">
                <a:effectLst/>
                <a:latin typeface="Calibri" panose="020f0502020204030204" pitchFamily="34" charset="0"/>
                <a:ea typeface="Calibri" panose="020f0502020204030204" pitchFamily="34" charset="0"/>
                <a:cs typeface="Simplified Arabic" panose="02020603050405020304" pitchFamily="18" charset="-78"/>
              </a:rPr>
              <a:t>  المطلب الأول: تعريف الذكاء الاصطناعي، ومجالات استخدامه في المجال المالي.</a:t>
            </a:r>
            <a:endParaRPr lang="de-DE" sz="2400" kern="100">
              <a:effectLst/>
              <a:latin typeface="Calibri" panose="020f0502020204030204" pitchFamily="34" charset="0"/>
              <a:ea typeface="Calibri" panose="020f0502020204030204" pitchFamily="34" charset="0"/>
              <a:cs typeface="Arial" panose="020b0604020202020204" pitchFamily="34" charset="0"/>
            </a:endParaRPr>
          </a:p>
          <a:p>
            <a:pPr marL="800100" indent="-342900" algn="just" rtl="1">
              <a:buFont typeface="Wingdings" panose="05000000000000000000" pitchFamily="2" charset="2"/>
              <a:buChar char="v"/>
            </a:pPr>
            <a:r>
              <a:rPr lang="ar-SA" sz="2400" kern="100">
                <a:effectLst/>
                <a:latin typeface="Calibri" panose="020f0502020204030204" pitchFamily="34" charset="0"/>
                <a:ea typeface="Calibri" panose="020f0502020204030204" pitchFamily="34" charset="0"/>
                <a:cs typeface="Simplified Arabic" panose="02020603050405020304" pitchFamily="18" charset="-78"/>
              </a:rPr>
              <a:t>  المطلب الثاني: مقاصد الشريعة في المعاملات المالية، ومركزية مقصد حفظ المال.</a:t>
            </a:r>
            <a:endParaRPr lang="de-DE" sz="2400" kern="100">
              <a:effectLst/>
              <a:latin typeface="Calibri" panose="020f0502020204030204" pitchFamily="34" charset="0"/>
              <a:ea typeface="Calibri" panose="020f0502020204030204" pitchFamily="34" charset="0"/>
              <a:cs typeface="Arial" panose="020b0604020202020204" pitchFamily="34" charset="0"/>
            </a:endParaRPr>
          </a:p>
          <a:p>
            <a:pPr marL="800100" indent="-342900" algn="just" rtl="1">
              <a:buFont typeface="Arial" panose="020b0604020202020204" pitchFamily="34" charset="0"/>
              <a:buChar char="•"/>
            </a:pPr>
            <a:r>
              <a:rPr lang="ar-SA" sz="2400" kern="100">
                <a:effectLst/>
                <a:latin typeface="Calibri" panose="020f0502020204030204" pitchFamily="34" charset="0"/>
                <a:ea typeface="Calibri" panose="020f0502020204030204" pitchFamily="34" charset="0"/>
                <a:cs typeface="Simplified Arabic" panose="02020603050405020304" pitchFamily="18" charset="-78"/>
              </a:rPr>
              <a:t>المبحث الثاني: دور تقنيات الذكاء الاصطناعي في تحقيق مقصد حفظ المال.</a:t>
            </a:r>
            <a:endParaRPr lang="de-DE" sz="2400" kern="100">
              <a:effectLst/>
              <a:latin typeface="Calibri" panose="020f0502020204030204" pitchFamily="34" charset="0"/>
              <a:ea typeface="Calibri" panose="020f0502020204030204" pitchFamily="34" charset="0"/>
              <a:cs typeface="Arial" panose="020b0604020202020204" pitchFamily="34" charset="0"/>
            </a:endParaRPr>
          </a:p>
          <a:p>
            <a:pPr marL="800100" indent="-342900" algn="just" rtl="1">
              <a:buFont typeface="Wingdings" panose="05000000000000000000" pitchFamily="2" charset="2"/>
              <a:buChar char="v"/>
            </a:pPr>
            <a:r>
              <a:rPr lang="ar-SA" sz="2400" kern="100">
                <a:effectLst/>
                <a:latin typeface="Calibri" panose="020f0502020204030204" pitchFamily="34" charset="0"/>
                <a:ea typeface="Calibri" panose="020f0502020204030204" pitchFamily="34" charset="0"/>
                <a:cs typeface="Simplified Arabic" panose="02020603050405020304" pitchFamily="18" charset="-78"/>
              </a:rPr>
              <a:t>  المطلب الأول: أهمية الذكاء الاصطناعي في تحقيق مقصد حفظ المال.</a:t>
            </a:r>
            <a:endParaRPr lang="de-DE" sz="2400" kern="100">
              <a:effectLst/>
              <a:latin typeface="Calibri" panose="020f0502020204030204" pitchFamily="34" charset="0"/>
              <a:ea typeface="Calibri" panose="020f0502020204030204" pitchFamily="34" charset="0"/>
              <a:cs typeface="Arial" panose="020b0604020202020204" pitchFamily="34" charset="0"/>
            </a:endParaRPr>
          </a:p>
          <a:p>
            <a:pPr marL="800100" indent="-342900" algn="just" rtl="1">
              <a:buFont typeface="Wingdings" panose="05000000000000000000" pitchFamily="2" charset="2"/>
              <a:buChar char="v"/>
            </a:pPr>
            <a:r>
              <a:rPr lang="ar-SA" sz="2400" kern="100">
                <a:effectLst/>
                <a:latin typeface="Calibri" panose="020f0502020204030204" pitchFamily="34" charset="0"/>
                <a:ea typeface="Calibri" panose="020f0502020204030204" pitchFamily="34" charset="0"/>
                <a:cs typeface="Simplified Arabic" panose="02020603050405020304" pitchFamily="18" charset="-78"/>
              </a:rPr>
              <a:t>  المطلب الثاني: الضوابط الشرعية للاستفادة من الذكاء الاصطناعي في تحقيق مقصد حفظ المال.</a:t>
            </a:r>
            <a:endParaRPr lang="de-DE" sz="2400" kern="100">
              <a:effectLst/>
              <a:latin typeface="Calibri" panose="020f0502020204030204" pitchFamily="34" charset="0"/>
              <a:ea typeface="Calibri" panose="020f0502020204030204" pitchFamily="34" charset="0"/>
              <a:cs typeface="Arial" panose="020b0604020202020204" pitchFamily="34" charset="0"/>
            </a:endParaRPr>
          </a:p>
          <a:p>
            <a:pPr marL="800100" indent="-342900" algn="just" rtl="1">
              <a:buFont typeface="Arial" panose="020b0604020202020204" pitchFamily="34" charset="0"/>
              <a:buChar char="•"/>
            </a:pPr>
            <a:r>
              <a:rPr lang="ar-SA" sz="2400" kern="100">
                <a:effectLst/>
                <a:latin typeface="Calibri" panose="020f0502020204030204" pitchFamily="34" charset="0"/>
                <a:ea typeface="Calibri" panose="020f0502020204030204" pitchFamily="34" charset="0"/>
                <a:cs typeface="Simplified Arabic" panose="02020603050405020304" pitchFamily="18" charset="-78"/>
              </a:rPr>
              <a:t>خاتمة تتضمن نتائج البحث والتوصيات.</a:t>
            </a:r>
            <a:endParaRPr lang="de-DE" sz="2400" kern="1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05823155"/>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1">
          <a:blip r:embed="rId2">
            <a:lum/>
          </a:blip>
          <a:stretch>
            <a:fillRect t="-3000" b="-3000"/>
          </a:stretch>
        </a:blipFill>
        <a:effectLst/>
      </p:bgPr>
    </p:bg>
    <p:spTree>
      <p:nvGrpSpPr>
        <p:cNvPr id="1" name=""/>
        <p:cNvGrpSpPr/>
        <p:nvPr/>
      </p:nvGrpSpPr>
      <p:grpSpPr>
        <a:xfrm>
          <a:off x="0" y="0"/>
          <a:ext cx="0" cy="0"/>
        </a:xfrm>
      </p:grpSpPr>
      <p:sp>
        <p:nvSpPr>
          <p:cNvPr id="4" name="Textfeld 3">
            <a:extLst>
              <a:ext uri="{FF2B5EF4-FFF2-40B4-BE49-F238E27FC236}">
                <a16:creationId xmlns:a16="http://schemas.microsoft.com/office/drawing/2014/main" id="{2C1A79CE-73CE-9E25-AFEC-B9CCD4FF42F3}"/>
              </a:ext>
            </a:extLst>
          </p:cNvPr>
          <p:cNvSpPr txBox="1"/>
          <p:nvPr/>
        </p:nvSpPr>
        <p:spPr>
          <a:xfrm>
            <a:off x="395925" y="1206630"/>
            <a:ext cx="10765411" cy="5632311"/>
          </a:xfrm>
          <a:prstGeom prst="rect">
            <a:avLst/>
          </a:prstGeom>
          <a:noFill/>
        </p:spPr>
        <p:txBody>
          <a:bodyPr wrap="square">
            <a:spAutoFit/>
          </a:bodyPr>
          <a:lstStyle/>
          <a:p>
            <a:pPr marL="457200" algn="just" rtl="1"/>
            <a:r>
              <a:rPr lang="ar-SA" sz="2400" b="1" kern="100">
                <a:latin typeface="Calibri" panose="020f0502020204030204" pitchFamily="34" charset="0"/>
                <a:ea typeface="Calibri" panose="020f0502020204030204" pitchFamily="34" charset="0"/>
                <a:cs typeface="Simplified Arabic" panose="02020603050405020304" pitchFamily="18" charset="-78"/>
              </a:rPr>
              <a:t>المبحث الأول: الذكاء الاصطناعي وعلاقته بمقصد حفظ المال:</a:t>
            </a:r>
          </a:p>
          <a:p>
            <a:pPr marL="457200" algn="just" rtl="1"/>
            <a:r>
              <a:rPr lang="ar-SA" sz="2400" b="1" kern="100">
                <a:latin typeface="Calibri" panose="020f0502020204030204" pitchFamily="34" charset="0"/>
                <a:ea typeface="Calibri" panose="020f0502020204030204" pitchFamily="34" charset="0"/>
                <a:cs typeface="Simplified Arabic" panose="02020603050405020304" pitchFamily="18" charset="-78"/>
              </a:rPr>
              <a:t>المطلب الأول: تعريف الذكاء الاصطناعي، ومجالات استخدامه في المجال المالي:</a:t>
            </a:r>
          </a:p>
          <a:p>
            <a:pPr marL="457200" algn="just" rtl="1"/>
            <a:r>
              <a:rPr lang="ar-SA" sz="2400" b="1" kern="100">
                <a:latin typeface="Calibri" panose="020f0502020204030204" pitchFamily="34" charset="0"/>
                <a:ea typeface="Calibri" panose="020f0502020204030204" pitchFamily="34" charset="0"/>
                <a:cs typeface="Simplified Arabic" panose="02020603050405020304" pitchFamily="18" charset="-78"/>
              </a:rPr>
              <a:t>الفرع الأول: تعريف الذكاء الاصطناعي:</a:t>
            </a:r>
          </a:p>
          <a:p>
            <a:pPr marL="457200" algn="just" rtl="1"/>
            <a:r>
              <a:rPr lang="ar-SA" sz="2400" kern="100">
                <a:latin typeface="Calibri" panose="020f0502020204030204" pitchFamily="34" charset="0"/>
                <a:ea typeface="Calibri" panose="020f0502020204030204" pitchFamily="34" charset="0"/>
                <a:cs typeface="Simplified Arabic" panose="02020603050405020304" pitchFamily="18" charset="-78"/>
              </a:rPr>
              <a:t>عرف الذكاء الاصطناعي بأنه:"العلم المتعلق بصناعة الآلات وتصميم البرمجيات التي تقوم بأنشطة ومهام تتطلب ذكاء إذا قام بها الإنسان"، كما يمكن تعريفه بأنه:"علم يهتم بصناعة آلات تقوم بتصرفات يعتبرها الإنسان تصرفات ذكية" .</a:t>
            </a:r>
          </a:p>
          <a:p>
            <a:pPr marL="457200" algn="just" rtl="1"/>
            <a:r>
              <a:rPr lang="ar-SA" sz="2400" b="1" kern="100">
                <a:latin typeface="Calibri" panose="020f0502020204030204" pitchFamily="34" charset="0"/>
                <a:ea typeface="Calibri" panose="020f0502020204030204" pitchFamily="34" charset="0"/>
                <a:cs typeface="Simplified Arabic" panose="02020603050405020304" pitchFamily="18" charset="-78"/>
              </a:rPr>
              <a:t>الفرع الثاني: مجالات استخدام الاصطناعي في المجال المالي:</a:t>
            </a:r>
          </a:p>
          <a:p>
            <a:pPr marL="457200" algn="just" rtl="1"/>
            <a:r>
              <a:rPr lang="ar-SA" sz="2400" kern="100">
                <a:latin typeface="Calibri" panose="020f0502020204030204" pitchFamily="34" charset="0"/>
                <a:ea typeface="Calibri" panose="020f0502020204030204" pitchFamily="34" charset="0"/>
                <a:cs typeface="Simplified Arabic" panose="02020603050405020304" pitchFamily="18" charset="-78"/>
              </a:rPr>
              <a:t>تتحقق بالذكاء الاصطناعي فوائد جمة للبشر تلتقي مع المقاصد الشرعية على نحو ما تفعل مثلا التطبيقات الطبية التي ترقي بإمكانات علاج الإنسان، والتطبيقات العسكرية عندما تستخدم في رد المعتدين، والتطبيقات الاستكشافية، والتطبيقات الآبية كتطوير سيارات صديقة للبيئة أو ذات قيادة ذاتية تجنب الحوادث أو تقللها، وفي القطاع الصناعي والعلمي من خلال إحلال الآلة محل الإنسان في الإنتاج والعمل وقيادة المركبات والاكتشاف العلمية والفضائية والأرضية، لقدرة الآلة على العمل الشاق المتواصل وفي ظروف لاتلائم البشر، أو بما لايقدر عليه البشر؛ </a:t>
            </a:r>
            <a:r>
              <a:rPr lang="ar-SA" sz="2400" kern="100">
                <a:solidFill>
                  <a:srgbClr val="7030A0"/>
                </a:solidFill>
                <a:latin typeface="Calibri" panose="020f0502020204030204" pitchFamily="34" charset="0"/>
                <a:ea typeface="Calibri" panose="020f0502020204030204" pitchFamily="34" charset="0"/>
                <a:cs typeface="Simplified Arabic" panose="02020603050405020304" pitchFamily="18" charset="-78"/>
              </a:rPr>
              <a:t>وفي القطاع المالي تعددت المجالات التي استخدم فيها الذكاء الاصطناعي لعل من أبرزها ما يلي:</a:t>
            </a:r>
          </a:p>
          <a:p>
            <a:pPr marL="457200" algn="just" rtl="1"/>
            <a:endParaRPr lang="ar-SA" sz="2400" kern="100">
              <a:latin typeface="Calibri" panose="020f0502020204030204" pitchFamily="34"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700241988"/>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1">
          <a:blip r:embed="rId2">
            <a:lum/>
          </a:blip>
          <a:stretch>
            <a:fillRect t="-3000" b="-3000"/>
          </a:stretch>
        </a:blipFill>
        <a:effectLst/>
      </p:bgPr>
    </p:bg>
    <p:spTree>
      <p:nvGrpSpPr>
        <p:cNvPr id="1" name=""/>
        <p:cNvGrpSpPr/>
        <p:nvPr/>
      </p:nvGrpSpPr>
      <p:grpSpPr>
        <a:xfrm>
          <a:off x="0" y="0"/>
          <a:ext cx="0" cy="0"/>
        </a:xfrm>
      </p:grpSpPr>
      <p:sp>
        <p:nvSpPr>
          <p:cNvPr id="4" name="Textfeld 3">
            <a:extLst>
              <a:ext uri="{FF2B5EF4-FFF2-40B4-BE49-F238E27FC236}">
                <a16:creationId xmlns:a16="http://schemas.microsoft.com/office/drawing/2014/main" id="{2C1A79CE-73CE-9E25-AFEC-B9CCD4FF42F3}"/>
              </a:ext>
            </a:extLst>
          </p:cNvPr>
          <p:cNvSpPr txBox="1"/>
          <p:nvPr/>
        </p:nvSpPr>
        <p:spPr>
          <a:xfrm>
            <a:off x="772998" y="741188"/>
            <a:ext cx="10784264" cy="6247864"/>
          </a:xfrm>
          <a:prstGeom prst="rect">
            <a:avLst/>
          </a:prstGeom>
          <a:noFill/>
        </p:spPr>
        <p:txBody>
          <a:bodyPr wrap="square">
            <a:spAutoFit/>
          </a:bodyPr>
          <a:lstStyle/>
          <a:p>
            <a:pPr marL="457200" algn="just" rtl="1"/>
            <a:r>
              <a:rPr lang="ar-SA" sz="2200" kern="100">
                <a:effectLst/>
                <a:latin typeface="Calibri" panose="020f0502020204030204" pitchFamily="34" charset="0"/>
                <a:ea typeface="Calibri" panose="020f0502020204030204" pitchFamily="34" charset="0"/>
                <a:cs typeface="Arial" panose="020b0604020202020204" pitchFamily="34" charset="0"/>
              </a:rPr>
              <a:t>1-	ابتكار عملات وأدوات استثمارية جديدة يستطيع الفرد من مكانه الاستثمار فيها وتداولها، وتيسير المعاملات المالية بين أطراف متباعدة، وتحليل الأسواق وتنبؤ الأرباح والخسائر من خلال خوارزميات خاصة</a:t>
            </a:r>
          </a:p>
          <a:p>
            <a:pPr marL="457200" algn="just" rtl="1"/>
            <a:r>
              <a:rPr lang="ar-SA" sz="2200" kern="100">
                <a:effectLst/>
                <a:latin typeface="Calibri" panose="020f0502020204030204" pitchFamily="34" charset="0"/>
                <a:ea typeface="Calibri" panose="020f0502020204030204" pitchFamily="34" charset="0"/>
                <a:cs typeface="Arial" panose="020b0604020202020204" pitchFamily="34" charset="0"/>
              </a:rPr>
              <a:t>2-	العقود الذكية: وقد عرف مجمع الفقه الإسلامي العقود الذكية بأنها:" عقد بين طرفين ينفذ تلقائيا يقوم على فكرة الند للند</a:t>
            </a:r>
            <a:r>
              <a:rPr lang="de-DE" sz="2200" kern="100">
                <a:effectLst/>
                <a:latin typeface="Calibri" panose="020f0502020204030204" pitchFamily="34" charset="0"/>
                <a:ea typeface="Calibri" panose="020f0502020204030204" pitchFamily="34" charset="0"/>
                <a:cs typeface="Arial" panose="020b0604020202020204" pitchFamily="34" charset="0"/>
              </a:rPr>
              <a:t>Peer peer  </a:t>
            </a:r>
            <a:r>
              <a:rPr lang="ar-SA" sz="2200" kern="100">
                <a:effectLst/>
                <a:latin typeface="Calibri" panose="020f0502020204030204" pitchFamily="34" charset="0"/>
                <a:ea typeface="Calibri" panose="020f0502020204030204" pitchFamily="34" charset="0"/>
                <a:cs typeface="Arial" panose="020b0604020202020204" pitchFamily="34" charset="0"/>
              </a:rPr>
              <a:t>دون وسيط من خلال شبكة توزيع لامركزية سلسلة الكتل </a:t>
            </a:r>
            <a:r>
              <a:rPr lang="de-DE" sz="2200" kern="100">
                <a:effectLst/>
                <a:latin typeface="Calibri" panose="020f0502020204030204" pitchFamily="34" charset="0"/>
                <a:ea typeface="Calibri" panose="020f0502020204030204" pitchFamily="34" charset="0"/>
                <a:cs typeface="Arial" panose="020b0604020202020204" pitchFamily="34" charset="0"/>
              </a:rPr>
              <a:t>Block chain  </a:t>
            </a:r>
            <a:r>
              <a:rPr lang="ar-SA" sz="2200" kern="100">
                <a:effectLst/>
                <a:latin typeface="Calibri" panose="020f0502020204030204" pitchFamily="34" charset="0"/>
                <a:ea typeface="Calibri" panose="020f0502020204030204" pitchFamily="34" charset="0"/>
                <a:cs typeface="Arial" panose="020b0604020202020204" pitchFamily="34" charset="0"/>
              </a:rPr>
              <a:t>ويتم بالعملات المرمزة (المشفرة) مثل البيتكوين وغيرها" </a:t>
            </a:r>
          </a:p>
          <a:p>
            <a:pPr marL="457200" algn="just" rtl="1"/>
            <a:r>
              <a:rPr lang="ar-SA" sz="2200" kern="100">
                <a:effectLst/>
                <a:latin typeface="Calibri" panose="020f0502020204030204" pitchFamily="34" charset="0"/>
                <a:ea typeface="Calibri" panose="020f0502020204030204" pitchFamily="34" charset="0"/>
                <a:cs typeface="Arial" panose="020b0604020202020204" pitchFamily="34" charset="0"/>
              </a:rPr>
              <a:t>3-	البيع في المتاجر الذكية: يمثل ظهور المتاجر الذكية نقلة نوعية في مشهد الاقتصاد الالكتروني حيث تعتبر المتاجر التي يتم إدارتها بالكاملمن خلال أنظمة الذكاء الاصطناعي، أحد معالم التجارة الذكية في العصر الحالي، والتي ستجد طريقها للانتشار قريبا في جميع أنحاء العالم.</a:t>
            </a:r>
          </a:p>
          <a:p>
            <a:pPr marL="457200" algn="just" rtl="1"/>
            <a:r>
              <a:rPr lang="ar-SA" sz="2200" kern="100">
                <a:effectLst/>
                <a:latin typeface="Calibri" panose="020f0502020204030204" pitchFamily="34" charset="0"/>
                <a:ea typeface="Calibri" panose="020f0502020204030204" pitchFamily="34" charset="0"/>
                <a:cs typeface="Arial" panose="020b0604020202020204" pitchFamily="34" charset="0"/>
              </a:rPr>
              <a:t>4-	إبرام العقود في التجارة الإلكترونية بواسطة الوكيل الذكي </a:t>
            </a:r>
            <a:r>
              <a:rPr lang="de-DE" sz="2200" kern="100">
                <a:effectLst/>
                <a:latin typeface="Calibri" panose="020f0502020204030204" pitchFamily="34" charset="0"/>
                <a:ea typeface="Calibri" panose="020f0502020204030204" pitchFamily="34" charset="0"/>
                <a:cs typeface="Arial" panose="020b0604020202020204" pitchFamily="34" charset="0"/>
              </a:rPr>
              <a:t>Intelligent Agent:</a:t>
            </a:r>
          </a:p>
          <a:p>
            <a:pPr marL="457200" algn="just" rtl="1"/>
            <a:r>
              <a:rPr lang="ar-SA" sz="2200" kern="100">
                <a:effectLst/>
                <a:latin typeface="Calibri" panose="020f0502020204030204" pitchFamily="34" charset="0"/>
                <a:ea typeface="Calibri" panose="020f0502020204030204" pitchFamily="34" charset="0"/>
                <a:cs typeface="Arial" panose="020b0604020202020204" pitchFamily="34" charset="0"/>
              </a:rPr>
              <a:t>وهو فرع من فروع التجارة الإلكترونية وهي:"مجموعة متكاملة من أنشطة وعمليات إنتاج وتوزيع وتسويق وبيع السلع والخدمات عبر الوسائل الإلكترونية" </a:t>
            </a:r>
          </a:p>
          <a:p>
            <a:pPr marL="457200" algn="just" rtl="1"/>
            <a:r>
              <a:rPr lang="ar-SA" sz="2200" kern="100">
                <a:effectLst/>
                <a:latin typeface="Calibri" panose="020f0502020204030204" pitchFamily="34" charset="0"/>
                <a:ea typeface="Calibri" panose="020f0502020204030204" pitchFamily="34" charset="0"/>
                <a:cs typeface="Arial" panose="020b0604020202020204" pitchFamily="34" charset="0"/>
              </a:rPr>
              <a:t>5-	المتاجرة بالبيانات الضخمة </a:t>
            </a:r>
            <a:r>
              <a:rPr lang="de-DE" sz="2200" kern="100">
                <a:effectLst/>
                <a:latin typeface="Calibri" panose="020f0502020204030204" pitchFamily="34" charset="0"/>
                <a:ea typeface="Calibri" panose="020f0502020204030204" pitchFamily="34" charset="0"/>
                <a:cs typeface="Arial" panose="020b0604020202020204" pitchFamily="34" charset="0"/>
              </a:rPr>
              <a:t>Big Data</a:t>
            </a:r>
            <a:r>
              <a:rPr lang="ar-SA" sz="2200" kern="100">
                <a:effectLst/>
                <a:latin typeface="Calibri" panose="020f0502020204030204" pitchFamily="34" charset="0"/>
                <a:ea typeface="Calibri" panose="020f0502020204030204" pitchFamily="34" charset="0"/>
                <a:cs typeface="Arial" panose="020b0604020202020204" pitchFamily="34" charset="0"/>
              </a:rPr>
              <a:t>: حيث تتراكم البيانات الشخصية في عصرنا وتتضاعف بصورة غير مسبوقة بسبب نشاطات الملايين من البشر على شبكة الإنترنت، واتصال مليارات الأجهزة بهذه الشبكة</a:t>
            </a:r>
            <a:r>
              <a:rPr lang="ar-SA" sz="2200" kern="100">
                <a:solidFill>
                  <a:srgbClr val="7030A0"/>
                </a:solidFill>
                <a:effectLst/>
                <a:latin typeface="Calibri" panose="020f0502020204030204" pitchFamily="34" charset="0"/>
                <a:ea typeface="Calibri" panose="020f0502020204030204" pitchFamily="34" charset="0"/>
                <a:cs typeface="Arial" panose="020b0604020202020204" pitchFamily="34" charset="0"/>
              </a:rPr>
              <a:t>؛"نفط القرن الحادي والعشرين"</a:t>
            </a:r>
          </a:p>
          <a:p>
            <a:pPr marL="457200" algn="just" rtl="1"/>
            <a:r>
              <a:rPr lang="ar-SA" sz="2200" kern="100">
                <a:latin typeface="Calibri" panose="020f0502020204030204" pitchFamily="34" charset="0"/>
                <a:ea typeface="Calibri" panose="020f0502020204030204" pitchFamily="34" charset="0"/>
                <a:cs typeface="Arial" panose="020b0604020202020204" pitchFamily="34" charset="0"/>
              </a:rPr>
              <a:t>6-	الإدارة المالية: طبقت عدد من الشركات الذكاء الاصطناعي في الإدارة المالية، للكشف عن محاولات الاحتيال في التحويلات والدفوعات مبكرًا دون خسائر</a:t>
            </a:r>
          </a:p>
          <a:p>
            <a:pPr marL="457200" algn="just" rtl="1"/>
            <a:endParaRPr lang="ar-SA" sz="2400" kern="100">
              <a:effectLst/>
              <a:latin typeface="Calibri" panose="020f0502020204030204" pitchFamily="34" charset="0"/>
              <a:ea typeface="Calibri" panose="020f0502020204030204" pitchFamily="34" charset="0"/>
              <a:cs typeface="Arial" panose="020b0604020202020204" pitchFamily="34" charset="0"/>
            </a:endParaRPr>
          </a:p>
          <a:p>
            <a:pPr marL="457200" algn="just" rtl="1"/>
            <a:endParaRPr lang="de-DE" sz="2400" kern="1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56582472"/>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1">
          <a:blip r:embed="rId2">
            <a:lum/>
          </a:blip>
          <a:stretch>
            <a:fillRect t="-3000" b="-3000"/>
          </a:stretch>
        </a:blipFill>
        <a:effectLst/>
      </p:bgPr>
    </p:bg>
    <p:spTree>
      <p:nvGrpSpPr>
        <p:cNvPr id="1" name=""/>
        <p:cNvGrpSpPr/>
        <p:nvPr/>
      </p:nvGrpSpPr>
      <p:grpSpPr>
        <a:xfrm>
          <a:off x="0" y="0"/>
          <a:ext cx="0" cy="0"/>
        </a:xfrm>
      </p:grpSpPr>
      <p:sp>
        <p:nvSpPr>
          <p:cNvPr id="4" name="Textfeld 3">
            <a:extLst>
              <a:ext uri="{FF2B5EF4-FFF2-40B4-BE49-F238E27FC236}">
                <a16:creationId xmlns:a16="http://schemas.microsoft.com/office/drawing/2014/main" id="{2C1A79CE-73CE-9E25-AFEC-B9CCD4FF42F3}"/>
              </a:ext>
            </a:extLst>
          </p:cNvPr>
          <p:cNvSpPr txBox="1"/>
          <p:nvPr/>
        </p:nvSpPr>
        <p:spPr>
          <a:xfrm>
            <a:off x="556182" y="669302"/>
            <a:ext cx="10680569" cy="7232749"/>
          </a:xfrm>
          <a:prstGeom prst="rect">
            <a:avLst/>
          </a:prstGeom>
          <a:noFill/>
        </p:spPr>
        <p:txBody>
          <a:bodyPr wrap="square">
            <a:spAutoFit/>
          </a:bodyPr>
          <a:lstStyle/>
          <a:p>
            <a:pPr marL="457200" algn="r" rtl="1"/>
            <a:r>
              <a:rPr lang="ar-SA" sz="2000" b="1" kern="100">
                <a:effectLst/>
                <a:latin typeface="Calibri" panose="020f0502020204030204" pitchFamily="34" charset="0"/>
                <a:ea typeface="Calibri" panose="020f0502020204030204" pitchFamily="34" charset="0"/>
                <a:cs typeface="Arial" panose="020b0604020202020204" pitchFamily="34" charset="0"/>
              </a:rPr>
              <a:t>المطلب الثاني مقاصد الشريعة في المعاملات المالية، ومركزية مقصد حفظ المال:</a:t>
            </a:r>
          </a:p>
          <a:p>
            <a:pPr marL="457200" algn="r" rtl="1"/>
            <a:r>
              <a:rPr lang="ar-SA" sz="2000" b="1" kern="100">
                <a:effectLst/>
                <a:latin typeface="Calibri" panose="020f0502020204030204" pitchFamily="34" charset="0"/>
                <a:ea typeface="Calibri" panose="020f0502020204030204" pitchFamily="34" charset="0"/>
                <a:cs typeface="Arial" panose="020b0604020202020204" pitchFamily="34" charset="0"/>
              </a:rPr>
              <a:t>الفرع الأول: تعريف المقصد لغة واصطلاحا:</a:t>
            </a:r>
          </a:p>
          <a:p>
            <a:pPr marL="457200" algn="just" rtl="1"/>
            <a:r>
              <a:rPr lang="ar-SA" sz="2400" kern="100">
                <a:latin typeface="Calibri" panose="020f0502020204030204" pitchFamily="34" charset="0"/>
                <a:ea typeface="Calibri" panose="020f0502020204030204" pitchFamily="34" charset="0"/>
                <a:cs typeface="Arial" panose="020b0604020202020204" pitchFamily="34" charset="0"/>
              </a:rPr>
              <a:t>المقصد هو مصدر ميمي، مأخوذ من الفعل "قصد" ويطلق في اللسان العربي على عدد كبير من المعاني؛ أبرزها الاستقامة، والاعتدال، والنهوض، والاعتزام، والتوجه نحو الشيء، وطلب الشيء....</a:t>
            </a:r>
          </a:p>
          <a:p>
            <a:pPr marL="457200" algn="just" rtl="1"/>
            <a:r>
              <a:rPr lang="ar-SA" sz="2400" kern="100">
                <a:latin typeface="Calibri" panose="020f0502020204030204" pitchFamily="34" charset="0"/>
                <a:ea typeface="Calibri" panose="020f0502020204030204" pitchFamily="34" charset="0"/>
                <a:cs typeface="Arial" panose="020b0604020202020204" pitchFamily="34" charset="0"/>
              </a:rPr>
              <a:t>ووردت عدة تعاريف لمقاصد الشريعة من أجمعها:</a:t>
            </a:r>
          </a:p>
          <a:p>
            <a:pPr marL="457200" algn="just" rtl="1"/>
            <a:r>
              <a:rPr lang="ar-SA" sz="2400" kern="100">
                <a:latin typeface="Calibri" panose="020f0502020204030204" pitchFamily="34" charset="0"/>
                <a:ea typeface="Calibri" panose="020f0502020204030204" pitchFamily="34" charset="0"/>
                <a:cs typeface="Arial" panose="020b0604020202020204" pitchFamily="34" charset="0"/>
              </a:rPr>
              <a:t>تعريف العلامة العلامة ابن عاشور لها بأنها :" المعاني والحكم الملحوظة للشارع في جميع أحوال التشريع أو معظمها"</a:t>
            </a:r>
          </a:p>
          <a:p>
            <a:pPr marL="457200" algn="just" rtl="1"/>
            <a:r>
              <a:rPr lang="ar-SA" sz="2400" kern="100">
                <a:latin typeface="Calibri" panose="020f0502020204030204" pitchFamily="34" charset="0"/>
                <a:ea typeface="Calibri" panose="020f0502020204030204" pitchFamily="34" charset="0"/>
                <a:cs typeface="Arial" panose="020b0604020202020204" pitchFamily="34" charset="0"/>
              </a:rPr>
              <a:t>وتنقسم مقاصد الشريعة من حيث العموم إلى قسمين كبيرين؛ وهما المقاصد العامة والمقاصد الخاصة.</a:t>
            </a:r>
          </a:p>
          <a:p>
            <a:pPr marL="457200" algn="just" rtl="1"/>
            <a:r>
              <a:rPr lang="ar-SA" sz="2400" b="1" kern="100">
                <a:solidFill>
                  <a:srgbClr val="7030A0"/>
                </a:solidFill>
                <a:latin typeface="Calibri" panose="020f0502020204030204" pitchFamily="34" charset="0"/>
                <a:ea typeface="Calibri" panose="020f0502020204030204" pitchFamily="34" charset="0"/>
                <a:cs typeface="Arial" panose="020b0604020202020204" pitchFamily="34" charset="0"/>
              </a:rPr>
              <a:t>أما المقاصد العامة: </a:t>
            </a:r>
            <a:r>
              <a:rPr lang="ar-SA" sz="2400" kern="100">
                <a:latin typeface="Calibri" panose="020f0502020204030204" pitchFamily="34" charset="0"/>
                <a:ea typeface="Calibri" panose="020f0502020204030204" pitchFamily="34" charset="0"/>
                <a:cs typeface="Arial" panose="020b0604020202020204" pitchFamily="34" charset="0"/>
              </a:rPr>
              <a:t>فهي الأهداف العامة والغايات الكلية التي أرادها الشارع من مجموع تشريعاته، وذلك كالمقاصد المرادة للشارع من تشريع مجموع العبادات والمعاملات والجنايات ، وأشهر أمثلتها الضروريات الخمس، التي هي حفظ الدين والمال والنفس والنسل والعقل. </a:t>
            </a:r>
          </a:p>
          <a:p>
            <a:pPr marL="457200" algn="just" rtl="1"/>
            <a:r>
              <a:rPr lang="ar-SA" sz="2400" kern="100">
                <a:latin typeface="Calibri" panose="020f0502020204030204" pitchFamily="34" charset="0"/>
                <a:ea typeface="Calibri" panose="020f0502020204030204" pitchFamily="34" charset="0"/>
                <a:cs typeface="Arial" panose="020b0604020202020204" pitchFamily="34" charset="0"/>
              </a:rPr>
              <a:t>ومن المقاصد العامة للشريعة أيضا: عبادة الله تعالى، وتحقيق الاستخلاف، وعمارة الأرض، وإقامة العدل، وحفظ كرامة الإنسان، وإخراج المكلف عن داعية هواه، وحفظ نظام الأمة، وضبط الخَلْق منعاً للتسيب والتنازع والاضطراب في حياتهم.</a:t>
            </a:r>
          </a:p>
          <a:p>
            <a:pPr marL="457200" algn="just" rtl="1"/>
            <a:r>
              <a:rPr lang="ar-SA" sz="2400" kern="100">
                <a:solidFill>
                  <a:srgbClr val="7030A0"/>
                </a:solidFill>
                <a:latin typeface="Calibri" panose="020f0502020204030204" pitchFamily="34" charset="0"/>
                <a:ea typeface="Calibri" panose="020f0502020204030204" pitchFamily="34" charset="0"/>
                <a:cs typeface="Arial" panose="020b0604020202020204" pitchFamily="34" charset="0"/>
              </a:rPr>
              <a:t>أما المقاصد الخاصة: </a:t>
            </a:r>
            <a:r>
              <a:rPr lang="ar-SA" sz="2400" kern="100">
                <a:latin typeface="Calibri" panose="020f0502020204030204" pitchFamily="34" charset="0"/>
                <a:ea typeface="Calibri" panose="020f0502020204030204" pitchFamily="34" charset="0"/>
                <a:cs typeface="Arial" panose="020b0604020202020204" pitchFamily="34" charset="0"/>
              </a:rPr>
              <a:t>فهي الأهداف والغايات والمعاني الخاصة بباب معين، من أبواب الشريعة؛ أو بأبواب متجانسة منها، أو في مجال معين من مجالاتها ، وذلك كمقاصد الطهارات، أو مقاصد العبادات عامة، ومقاصد نظام الأسرة، ومقاصد العقوبات، ومقاصد الأحكام المالية، ومقاصد الولايات العامة. </a:t>
            </a:r>
          </a:p>
          <a:p>
            <a:pPr marL="457200" algn="just" rtl="1"/>
            <a:endParaRPr lang="ar-SA" sz="2400" kern="100">
              <a:latin typeface="Calibri" panose="020f0502020204030204" pitchFamily="34" charset="0"/>
              <a:ea typeface="Calibri" panose="020f0502020204030204" pitchFamily="34" charset="0"/>
              <a:cs typeface="Arial" panose="020b0604020202020204" pitchFamily="34" charset="0"/>
            </a:endParaRPr>
          </a:p>
          <a:p>
            <a:pPr marL="457200" algn="r" rtl="1"/>
            <a:endParaRPr lang="ar-SA" sz="2000" b="1" kern="100">
              <a:effectLst/>
              <a:latin typeface="Calibri" panose="020f0502020204030204" pitchFamily="34" charset="0"/>
              <a:ea typeface="Calibri" panose="020f0502020204030204" pitchFamily="34" charset="0"/>
              <a:cs typeface="Arial" panose="020b0604020202020204" pitchFamily="34" charset="0"/>
            </a:endParaRPr>
          </a:p>
          <a:p>
            <a:pPr marL="457200" algn="r" rtl="1"/>
            <a:endParaRPr lang="ar-SA" sz="2000" b="1" kern="1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36300651"/>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1">
          <a:blip r:embed="rId2">
            <a:lum/>
          </a:blip>
          <a:stretch>
            <a:fillRect t="-3000" b="-3000"/>
          </a:stretch>
        </a:blipFill>
        <a:effectLst/>
      </p:bgPr>
    </p:bg>
    <p:spTree>
      <p:nvGrpSpPr>
        <p:cNvPr id="1" name=""/>
        <p:cNvGrpSpPr/>
        <p:nvPr/>
      </p:nvGrpSpPr>
      <p:grpSpPr>
        <a:xfrm>
          <a:off x="0" y="0"/>
          <a:ext cx="0" cy="0"/>
        </a:xfrm>
      </p:grpSpPr>
      <p:sp>
        <p:nvSpPr>
          <p:cNvPr id="4" name="Textfeld 3">
            <a:extLst>
              <a:ext uri="{FF2B5EF4-FFF2-40B4-BE49-F238E27FC236}">
                <a16:creationId xmlns:a16="http://schemas.microsoft.com/office/drawing/2014/main" id="{2C1A79CE-73CE-9E25-AFEC-B9CCD4FF42F3}"/>
              </a:ext>
            </a:extLst>
          </p:cNvPr>
          <p:cNvSpPr txBox="1"/>
          <p:nvPr/>
        </p:nvSpPr>
        <p:spPr>
          <a:xfrm>
            <a:off x="556182" y="1489435"/>
            <a:ext cx="10699422" cy="3477875"/>
          </a:xfrm>
          <a:prstGeom prst="rect">
            <a:avLst/>
          </a:prstGeom>
          <a:noFill/>
        </p:spPr>
        <p:txBody>
          <a:bodyPr wrap="square">
            <a:spAutoFit/>
          </a:bodyPr>
          <a:lstStyle/>
          <a:p>
            <a:pPr marL="457200" algn="r" rtl="1"/>
            <a:r>
              <a:rPr lang="ar-SA" sz="2000" b="1" kern="100">
                <a:effectLst/>
                <a:latin typeface="Calibri" panose="020f0502020204030204" pitchFamily="34" charset="0"/>
                <a:ea typeface="Calibri" panose="020f0502020204030204" pitchFamily="34" charset="0"/>
                <a:cs typeface="Arial" panose="020b0604020202020204" pitchFamily="34" charset="0"/>
              </a:rPr>
              <a:t>الفرع الثاني: تعريف المال لغة واصطلاحا:</a:t>
            </a:r>
          </a:p>
          <a:p>
            <a:pPr marL="457200" algn="r" rtl="1"/>
            <a:r>
              <a:rPr lang="ar-SA" sz="2000" kern="100">
                <a:latin typeface="Calibri" panose="020f0502020204030204" pitchFamily="34" charset="0"/>
                <a:ea typeface="Calibri" panose="020f0502020204030204" pitchFamily="34" charset="0"/>
                <a:cs typeface="Arial" panose="020b0604020202020204" pitchFamily="34" charset="0"/>
              </a:rPr>
              <a:t>المال لغة: كل ما يتمول ويعده الإنسان مالا،  والمال ما ملكته من جميع الأشياء، ومال الرجل يمول ويمال مولا؛ إذا صار ذا مال وتصغيره مويل، وهو موله مثله موله غيره وملته أعطيته المال ، </a:t>
            </a:r>
          </a:p>
          <a:p>
            <a:pPr marL="457200" algn="r" rtl="1"/>
            <a:r>
              <a:rPr lang="ar-SA" sz="2000" kern="100">
                <a:latin typeface="Calibri" panose="020f0502020204030204" pitchFamily="34" charset="0"/>
                <a:ea typeface="Calibri" panose="020f0502020204030204" pitchFamily="34" charset="0"/>
                <a:cs typeface="Arial" panose="020b0604020202020204" pitchFamily="34" charset="0"/>
              </a:rPr>
              <a:t>وتنقسم مقاصد الشريعة من حيث العموم إلى قسمين كبيرين؛ وهما المقاصد العامة والمقاصد الخاصة.</a:t>
            </a:r>
          </a:p>
          <a:p>
            <a:pPr marL="457200" algn="just" rtl="1"/>
            <a:r>
              <a:rPr lang="ar-SA" sz="2000" kern="100">
                <a:latin typeface="Calibri" panose="020f0502020204030204" pitchFamily="34" charset="0"/>
                <a:ea typeface="Calibri" panose="020f0502020204030204" pitchFamily="34" charset="0"/>
                <a:cs typeface="Arial" panose="020b0604020202020204" pitchFamily="34" charset="0"/>
              </a:rPr>
              <a:t>وفي الاصطلاح عرف بتعاريف كثيرة منها: تعريف ابن عاشور له بقوله: "هو ما بقدره يكون قدر إقامة نظام معاش أفراد الناس في تناول الضروريات والحاجيات والتحسينات، بحسب مبلغ حضارتهم حاصلا بكدح" ، وعرفه أبو زهرة له بأنه:" اسم لغير الآدمي وأمكن إحرازه والتصرف فيه على وجيه الاختيار" ، وجاء في معجم لغة الفقهاء أنه:" كل ما يمكن الانتفاع به مما أباح الشرع الانتفاع به في غير حالات الضرورة"</a:t>
            </a:r>
          </a:p>
          <a:p>
            <a:pPr marL="457200" algn="just" rtl="1"/>
            <a:r>
              <a:rPr lang="ar-SA" sz="2000" b="1" kern="100">
                <a:latin typeface="Calibri" panose="020f0502020204030204" pitchFamily="34" charset="0"/>
                <a:ea typeface="Calibri" panose="020f0502020204030204" pitchFamily="34" charset="0"/>
                <a:cs typeface="Arial" panose="020b0604020202020204" pitchFamily="34" charset="0"/>
              </a:rPr>
              <a:t> </a:t>
            </a:r>
            <a:endParaRPr lang="ar-SA" sz="2400" kern="100">
              <a:latin typeface="Calibri" panose="020f0502020204030204" pitchFamily="34" charset="0"/>
              <a:ea typeface="Calibri" panose="020f0502020204030204" pitchFamily="34" charset="0"/>
              <a:cs typeface="Arial" panose="020b0604020202020204" pitchFamily="34" charset="0"/>
            </a:endParaRPr>
          </a:p>
          <a:p>
            <a:pPr marL="457200" algn="r" rtl="1"/>
            <a:endParaRPr lang="ar-SA" sz="2000" b="1" kern="100">
              <a:effectLst/>
              <a:latin typeface="Calibri" panose="020f0502020204030204" pitchFamily="34" charset="0"/>
              <a:ea typeface="Calibri" panose="020f0502020204030204" pitchFamily="34" charset="0"/>
              <a:cs typeface="Arial" panose="020b0604020202020204" pitchFamily="34" charset="0"/>
            </a:endParaRPr>
          </a:p>
          <a:p>
            <a:pPr marL="457200" algn="r" rtl="1"/>
            <a:endParaRPr lang="ar-SA" sz="2000" b="1" kern="1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78557720"/>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1">
          <a:blip r:embed="rId2">
            <a:lum/>
          </a:blip>
          <a:stretch>
            <a:fillRect t="-3000" b="-3000"/>
          </a:stretch>
        </a:blipFill>
        <a:effectLst/>
      </p:bgPr>
    </p:bg>
    <p:spTree>
      <p:nvGrpSpPr>
        <p:cNvPr id="1" name=""/>
        <p:cNvGrpSpPr/>
        <p:nvPr/>
      </p:nvGrpSpPr>
      <p:grpSpPr>
        <a:xfrm>
          <a:off x="0" y="0"/>
          <a:ext cx="0" cy="0"/>
        </a:xfrm>
      </p:grpSpPr>
      <p:sp>
        <p:nvSpPr>
          <p:cNvPr id="4" name="Textfeld 3">
            <a:extLst>
              <a:ext uri="{FF2B5EF4-FFF2-40B4-BE49-F238E27FC236}">
                <a16:creationId xmlns:a16="http://schemas.microsoft.com/office/drawing/2014/main" id="{2C1A79CE-73CE-9E25-AFEC-B9CCD4FF42F3}"/>
              </a:ext>
            </a:extLst>
          </p:cNvPr>
          <p:cNvSpPr txBox="1"/>
          <p:nvPr/>
        </p:nvSpPr>
        <p:spPr>
          <a:xfrm>
            <a:off x="556182" y="669302"/>
            <a:ext cx="10680569" cy="6555641"/>
          </a:xfrm>
          <a:prstGeom prst="rect">
            <a:avLst/>
          </a:prstGeom>
          <a:noFill/>
        </p:spPr>
        <p:txBody>
          <a:bodyPr wrap="square">
            <a:spAutoFit/>
          </a:bodyPr>
          <a:lstStyle/>
          <a:p>
            <a:pPr marL="457200" algn="r" rtl="1"/>
            <a:r>
              <a:rPr lang="ar-SA" sz="2000" b="1" kern="100">
                <a:effectLst/>
                <a:latin typeface="Calibri" panose="020f0502020204030204" pitchFamily="34" charset="0"/>
                <a:ea typeface="Calibri" panose="020f0502020204030204" pitchFamily="34" charset="0"/>
                <a:cs typeface="Arial" panose="020b0604020202020204" pitchFamily="34" charset="0"/>
              </a:rPr>
              <a:t>الفرع الثالث:  مقاصد الشريعة في المالية:                                                                                                                                                                  </a:t>
            </a: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المقاصد التي تعتري الأموال في شريعتنا الغراء على قسمين: عامة وخاصة؛ والمقصود بالمقاصد العامة تلك المقاصد التي تشمل الأموال وغيرها مما هو من متعلقات الأمر والنهي، ويمكن إجمال هذه المقاصد العامة في خمسة وهي :</a:t>
            </a: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1-	مقصد العبادة: {وما خلقت الجن والأنس إلا ليعبدون} (سورة الذاريات الآية56)، فالعبادة حاصلها امتثال الأمر واجتناب النواهي.</a:t>
            </a: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2-	مقصد الابتلاء:{ ليبلوكم أيكم أحسن عملا}(سورة الملك الآية2)، والابتلاء مقصد كبير يترجح بين القدري والتشريعي وقد قال بعض العلماء إنه المقصود بالتكليف.</a:t>
            </a: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3-	مقصد العمارة{هُوَ أَنشَأَكُمْ مِنَ الأَرْضِ وَاسْتَعْمَرَكُمْ فِيهَا}(سورة هود الآية 61) أي طلب منكم عمارتها</a:t>
            </a:r>
          </a:p>
          <a:p>
            <a:pPr marL="457200" algn="r" rtl="1"/>
            <a:endParaRPr lang="ar-SA" sz="2000" kern="100">
              <a:effectLst/>
              <a:latin typeface="Calibri" panose="020f0502020204030204" pitchFamily="34" charset="0"/>
              <a:ea typeface="Calibri" panose="020f0502020204030204" pitchFamily="34" charset="0"/>
              <a:cs typeface="Arial" panose="020b0604020202020204" pitchFamily="34" charset="0"/>
            </a:endParaRP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4-	مقصد الاستخلاف: فالاستخلاف هو أن يقوم النائب عمن أنابه بتنفيذ أمره في هذا الكون.</a:t>
            </a: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5-	العدل {إن الله يأمر بالعدل والإحسان} (النحل الاية 90) وهو مقصد عام لكل شئون الحياة وللمال منه نصيب.</a:t>
            </a:r>
          </a:p>
          <a:p>
            <a:pPr marL="457200" algn="r" rtl="1"/>
            <a:endParaRPr lang="ar-SA" sz="2000" kern="100">
              <a:effectLst/>
              <a:latin typeface="Calibri" panose="020f0502020204030204" pitchFamily="34" charset="0"/>
              <a:ea typeface="Calibri" panose="020f0502020204030204" pitchFamily="34" charset="0"/>
              <a:cs typeface="Arial" panose="020b0604020202020204" pitchFamily="34" charset="0"/>
            </a:endParaRP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أما المقاصد الخاصة بالأموال: فقد تعددت رؤى العلماء في تحديد مقاصد الشريعة الخاصة في الأموال  من أقدمها وأجمعها رأي العلامة ابن عاشور-رحمه الله- الذي يعد صاحب السبق في هذا الباب: ويرى أن المقاصد المعتبرة في المال خمسة؛ يقول في بيانها:"والمقصد الشرعي في الأموال كلها خمسة أمور:</a:t>
            </a:r>
          </a:p>
          <a:p>
            <a:pPr marL="800100" indent="-342900" algn="r" rtl="1">
              <a:buFont typeface="Wingdings" panose="05000000000000000000" pitchFamily="2" charset="2"/>
              <a:buChar char="v"/>
            </a:pPr>
            <a:r>
              <a:rPr lang="ar-SA" sz="2000" kern="100">
                <a:effectLst/>
                <a:latin typeface="Calibri" panose="020f0502020204030204" pitchFamily="34" charset="0"/>
                <a:ea typeface="Calibri" panose="020f0502020204030204" pitchFamily="34" charset="0"/>
                <a:cs typeface="Arial" panose="020b0604020202020204" pitchFamily="34" charset="0"/>
              </a:rPr>
              <a:t> رواجها.</a:t>
            </a:r>
          </a:p>
          <a:p>
            <a:pPr marL="800100" indent="-342900" algn="r" rtl="1">
              <a:buFont typeface="Wingdings" panose="05000000000000000000" pitchFamily="2" charset="2"/>
              <a:buChar char="v"/>
            </a:pPr>
            <a:r>
              <a:rPr lang="ar-SA" sz="2000" kern="100">
                <a:effectLst/>
                <a:latin typeface="Calibri" panose="020f0502020204030204" pitchFamily="34" charset="0"/>
                <a:ea typeface="Calibri" panose="020f0502020204030204" pitchFamily="34" charset="0"/>
                <a:cs typeface="Arial" panose="020b0604020202020204" pitchFamily="34" charset="0"/>
              </a:rPr>
              <a:t> ووضوحها.</a:t>
            </a:r>
          </a:p>
          <a:p>
            <a:pPr marL="800100" indent="-342900" algn="r" rtl="1">
              <a:buFont typeface="Wingdings" panose="05000000000000000000" pitchFamily="2" charset="2"/>
              <a:buChar char="v"/>
            </a:pPr>
            <a:r>
              <a:rPr lang="ar-SA" sz="2000" kern="100">
                <a:effectLst/>
                <a:latin typeface="Calibri" panose="020f0502020204030204" pitchFamily="34" charset="0"/>
                <a:ea typeface="Calibri" panose="020f0502020204030204" pitchFamily="34" charset="0"/>
                <a:cs typeface="Arial" panose="020b0604020202020204" pitchFamily="34" charset="0"/>
              </a:rPr>
              <a:t> وحفظه.</a:t>
            </a:r>
          </a:p>
          <a:p>
            <a:pPr marL="800100" indent="-342900" algn="r" rtl="1">
              <a:buFont typeface="Wingdings" panose="05000000000000000000" pitchFamily="2" charset="2"/>
              <a:buChar char="v"/>
            </a:pPr>
            <a:r>
              <a:rPr lang="ar-SA" sz="2000" kern="100">
                <a:effectLst/>
                <a:latin typeface="Calibri" panose="020f0502020204030204" pitchFamily="34" charset="0"/>
                <a:ea typeface="Calibri" panose="020f0502020204030204" pitchFamily="34" charset="0"/>
                <a:cs typeface="Arial" panose="020b0604020202020204" pitchFamily="34" charset="0"/>
              </a:rPr>
              <a:t>وثباته.</a:t>
            </a:r>
          </a:p>
          <a:p>
            <a:pPr marL="800100" indent="-342900" algn="r" rtl="1">
              <a:buFont typeface="Wingdings" panose="05000000000000000000" pitchFamily="2" charset="2"/>
              <a:buChar char="v"/>
            </a:pPr>
            <a:r>
              <a:rPr lang="ar-SA" sz="2000" kern="100">
                <a:effectLst/>
                <a:latin typeface="Calibri" panose="020f0502020204030204" pitchFamily="34" charset="0"/>
                <a:ea typeface="Calibri" panose="020f0502020204030204" pitchFamily="34" charset="0"/>
                <a:cs typeface="Arial" panose="020b0604020202020204" pitchFamily="34" charset="0"/>
              </a:rPr>
              <a:t>والعدل فيها</a:t>
            </a:r>
          </a:p>
          <a:p>
            <a:pPr marL="457200" algn="r" rtl="1"/>
            <a:endParaRPr lang="ar-SA" sz="2000" b="1" kern="1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69422081"/>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1">
          <a:blip r:embed="rId2">
            <a:lum/>
          </a:blip>
          <a:stretch>
            <a:fillRect t="-3000" b="-3000"/>
          </a:stretch>
        </a:blipFill>
        <a:effectLst/>
      </p:bgPr>
    </p:bg>
    <p:spTree>
      <p:nvGrpSpPr>
        <p:cNvPr id="1" name=""/>
        <p:cNvGrpSpPr/>
        <p:nvPr/>
      </p:nvGrpSpPr>
      <p:grpSpPr>
        <a:xfrm>
          <a:off x="0" y="0"/>
          <a:ext cx="0" cy="0"/>
        </a:xfrm>
      </p:grpSpPr>
      <p:sp>
        <p:nvSpPr>
          <p:cNvPr id="4" name="Textfeld 3">
            <a:extLst>
              <a:ext uri="{FF2B5EF4-FFF2-40B4-BE49-F238E27FC236}">
                <a16:creationId xmlns:a16="http://schemas.microsoft.com/office/drawing/2014/main" id="{2C1A79CE-73CE-9E25-AFEC-B9CCD4FF42F3}"/>
              </a:ext>
            </a:extLst>
          </p:cNvPr>
          <p:cNvSpPr txBox="1"/>
          <p:nvPr/>
        </p:nvSpPr>
        <p:spPr>
          <a:xfrm>
            <a:off x="556182" y="424206"/>
            <a:ext cx="10708849" cy="6863417"/>
          </a:xfrm>
          <a:prstGeom prst="rect">
            <a:avLst/>
          </a:prstGeom>
          <a:noFill/>
        </p:spPr>
        <p:txBody>
          <a:bodyPr wrap="square">
            <a:spAutoFit/>
          </a:bodyPr>
          <a:lstStyle/>
          <a:p>
            <a:pPr marL="457200" algn="r" rtl="1"/>
            <a:r>
              <a:rPr lang="ar-SA" sz="2000" b="1" kern="100">
                <a:effectLst/>
                <a:latin typeface="Calibri" panose="020f0502020204030204" pitchFamily="34" charset="0"/>
                <a:ea typeface="Calibri" panose="020f0502020204030204" pitchFamily="34" charset="0"/>
                <a:cs typeface="Arial" panose="020b0604020202020204" pitchFamily="34" charset="0"/>
              </a:rPr>
              <a:t>الفرع الرابع: مقصد حفظ المال في الشريعة الإسلامية:</a:t>
            </a: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يعتبر مقصد حفظ المال هو مقصدا ضروريا رئيسيا؛ فهو المقصد الذي جعله الأصوليون خامس المقاصد الضرورية؛ ويقصد به: حفظ المال العام والخاص، وأصله قول الله تعالى: {ولا تأكلوا أموالكم بينكم بالباطل وتدلوا بها إلى الحكام لتأكلوا فريقا من أموال الناس بالإثم وأنتم تعلمون}(سورة البقرة 188)، وقوله تعالى: {يا أيها الذين ءامنوا لا تأكلوا أموالكم بينكم بالباطل}(سورة النساء 29)، وقول النبي ﷺ  في خطبة حجة الوداع:(إن دماءكم وأموالكم عليكم حرام؛ كحرمة يومكم هذا في شهركم هذا في بلدكم هذا) وقوله:(لايحل مال امرئ مسلم إلا عن طيب نفس)؛ وعن أبي بكرة رضي الله عنه، أن النبي ﷺ : (إن دماءكم وأموالكم عليكم حرام كحرمة يومكم هذا في شهركم هذا في بلدكم هذا) .</a:t>
            </a:r>
          </a:p>
          <a:p>
            <a:pPr marL="457200" algn="r" rtl="1"/>
            <a:r>
              <a:rPr lang="ar-SA" sz="2000" b="1" kern="100">
                <a:effectLst/>
                <a:latin typeface="Calibri" panose="020f0502020204030204" pitchFamily="34" charset="0"/>
                <a:ea typeface="Calibri" panose="020f0502020204030204" pitchFamily="34" charset="0"/>
                <a:cs typeface="Arial" panose="020b0604020202020204" pitchFamily="34" charset="0"/>
              </a:rPr>
              <a:t> ويتحقق هذا المقصد بأحد طريقين:</a:t>
            </a: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الطريق الأول: حفظه من جهة تحصيل أسباب وجوده، ويعرف بجانب الوجود؛ ويتحقق بتشريع التملك، والحض على تكسب الحلال، والترغيب في التجارة والأعمال وكلها أمور رغب فيها الشارع وحض.</a:t>
            </a:r>
          </a:p>
          <a:p>
            <a:pPr marL="457200" algn="r" rtl="1"/>
            <a:r>
              <a:rPr lang="ar-SA" sz="2000" kern="100">
                <a:effectLst/>
                <a:latin typeface="Calibri" panose="020f0502020204030204" pitchFamily="34" charset="0"/>
                <a:ea typeface="Calibri" panose="020f0502020204030204" pitchFamily="34" charset="0"/>
                <a:cs typeface="Arial" panose="020b0604020202020204" pitchFamily="34" charset="0"/>
              </a:rPr>
              <a:t>الطريق الثاني: حفظه من جهة تحصيل أسباب صونه ونفي الفساد عنه، ويعرف بجانب العدم؛ ويكون بحفظ الأموال من جهة العدم وهي بدرء الفساد الواقع والمتوقع فيه؛ ولذلك حرم الاعتداء على الأموال، وحرم إضاعة المال وتبذيره والإسراف فيه، وأمر بضمان المغصوب، وأكد على التوثيق والإشهاد.</a:t>
            </a:r>
          </a:p>
          <a:p>
            <a:pPr marL="457200" algn="r" rtl="1"/>
            <a:r>
              <a:rPr lang="ar-SA" sz="2000" b="1" kern="100">
                <a:effectLst/>
                <a:latin typeface="Calibri" panose="020f0502020204030204" pitchFamily="34" charset="0"/>
                <a:ea typeface="Calibri" panose="020f0502020204030204" pitchFamily="34" charset="0"/>
                <a:cs typeface="Arial" panose="020b0604020202020204" pitchFamily="34" charset="0"/>
              </a:rPr>
              <a:t> ومن هنا تتفرع جملة من المقاصد فمن حيث الوجو تتنوع إلى:</a:t>
            </a:r>
          </a:p>
          <a:p>
            <a:pPr marL="457200" algn="r" rtl="1"/>
            <a:r>
              <a:rPr lang="ar-SA" sz="2000" kern="100">
                <a:solidFill>
                  <a:srgbClr val="7030A0"/>
                </a:solidFill>
                <a:effectLst/>
                <a:latin typeface="Calibri" panose="020f0502020204030204" pitchFamily="34" charset="0"/>
                <a:ea typeface="Calibri" panose="020f0502020204030204" pitchFamily="34" charset="0"/>
                <a:cs typeface="Arial" panose="020b0604020202020204" pitchFamily="34" charset="0"/>
              </a:rPr>
              <a:t>حسن التدبير: </a:t>
            </a:r>
            <a:r>
              <a:rPr lang="ar-SA" sz="2000" kern="100">
                <a:effectLst/>
                <a:latin typeface="Calibri" panose="020f0502020204030204" pitchFamily="34" charset="0"/>
                <a:ea typeface="Calibri" panose="020f0502020204030204" pitchFamily="34" charset="0"/>
                <a:cs typeface="Arial" panose="020b0604020202020204" pitchFamily="34" charset="0"/>
              </a:rPr>
              <a:t>وهو الذي يقابل التبذير والإسراف.</a:t>
            </a:r>
          </a:p>
          <a:p>
            <a:pPr marL="457200" algn="r" rtl="1"/>
            <a:r>
              <a:rPr lang="ar-SA" sz="2000" kern="100">
                <a:solidFill>
                  <a:srgbClr val="7030A0"/>
                </a:solidFill>
                <a:effectLst/>
                <a:latin typeface="Calibri" panose="020f0502020204030204" pitchFamily="34" charset="0"/>
                <a:ea typeface="Calibri" panose="020f0502020204030204" pitchFamily="34" charset="0"/>
                <a:cs typeface="Arial" panose="020b0604020202020204" pitchFamily="34" charset="0"/>
              </a:rPr>
              <a:t>الادخار</a:t>
            </a:r>
            <a:r>
              <a:rPr lang="ar-SA" sz="2000" kern="100">
                <a:effectLst/>
                <a:latin typeface="Calibri" panose="020f0502020204030204" pitchFamily="34" charset="0"/>
                <a:ea typeface="Calibri" panose="020f0502020204030204" pitchFamily="34" charset="0"/>
                <a:cs typeface="Arial" panose="020b0604020202020204" pitchFamily="34" charset="0"/>
              </a:rPr>
              <a:t>: وهو حجز مال للعاقبة، لكنه لا يمنع الحقوق عن الآخرين، بخلاف الكنز فإنه تجميع وتكديس للأموال، وهو تجميد وعدم تحريك، وأنانية.</a:t>
            </a:r>
          </a:p>
          <a:p>
            <a:pPr marL="457200" algn="r" rtl="1"/>
            <a:r>
              <a:rPr lang="ar-SA" sz="2000" kern="100">
                <a:solidFill>
                  <a:srgbClr val="7030A0"/>
                </a:solidFill>
                <a:effectLst/>
                <a:latin typeface="Calibri" panose="020f0502020204030204" pitchFamily="34" charset="0"/>
                <a:ea typeface="Calibri" panose="020f0502020204030204" pitchFamily="34" charset="0"/>
                <a:cs typeface="Arial" panose="020b0604020202020204" pitchFamily="34" charset="0"/>
              </a:rPr>
              <a:t>الوسطية في الإنفاق</a:t>
            </a:r>
            <a:r>
              <a:rPr lang="ar-SA" sz="2000" kern="100">
                <a:effectLst/>
                <a:latin typeface="Calibri" panose="020f0502020204030204" pitchFamily="34" charset="0"/>
                <a:ea typeface="Calibri" panose="020f0502020204030204" pitchFamily="34" charset="0"/>
                <a:cs typeface="Arial" panose="020b0604020202020204" pitchFamily="34" charset="0"/>
              </a:rPr>
              <a:t>: وينشأ عنه أيضاً الوسطية في الإنفاق، {وَالَّذِينَ إِذَا أَنْفَقُوا لَمْ يُسْرِفُوا وَلَمْ يَقْتُرُوا وَكَانَ بَيْنَ ذَلِكَ قَوَاماً}(الفرقان: الآية 67)، {وَلا تَجْعَلْ يَدَكَ مَغْلُولَةً إِلَى عُنُقِكَ وَلا تَبْسُطْهَا كُلَّ الْبَسْطِ فَتَقْعُدَ مَلُوماً مَحْسُوراً}.(الإسراء الآية 29)</a:t>
            </a:r>
          </a:p>
          <a:p>
            <a:pPr marL="457200" algn="r" rtl="1"/>
            <a:r>
              <a:rPr lang="ar-SA" sz="2000" kern="100">
                <a:solidFill>
                  <a:srgbClr val="7030A0"/>
                </a:solidFill>
                <a:effectLst/>
                <a:latin typeface="Calibri" panose="020f0502020204030204" pitchFamily="34" charset="0"/>
                <a:ea typeface="Calibri" panose="020f0502020204030204" pitchFamily="34" charset="0"/>
                <a:cs typeface="Arial" panose="020b0604020202020204" pitchFamily="34" charset="0"/>
              </a:rPr>
              <a:t>وأما حفظه من جهة العدم فمنه:</a:t>
            </a:r>
            <a:r>
              <a:rPr lang="ar-SA" sz="2000" kern="100">
                <a:effectLst/>
                <a:latin typeface="Calibri" panose="020f0502020204030204" pitchFamily="34" charset="0"/>
                <a:ea typeface="Calibri" panose="020f0502020204030204" pitchFamily="34" charset="0"/>
                <a:cs typeface="Arial" panose="020b0604020202020204" pitchFamily="34" charset="0"/>
              </a:rPr>
              <a:t> منعُ الاعتداء على المال، بتحريم الغصب والسرقة والإضرار بالغير في ملكه . </a:t>
            </a:r>
          </a:p>
          <a:p>
            <a:pPr marL="457200" algn="r" rtl="1"/>
            <a:endParaRPr lang="ar-SA" sz="2000" kern="100">
              <a:effectLst/>
              <a:latin typeface="Calibri" panose="020f0502020204030204" pitchFamily="34" charset="0"/>
              <a:ea typeface="Calibri" panose="020f0502020204030204" pitchFamily="34" charset="0"/>
              <a:cs typeface="Arial" panose="020b0604020202020204" pitchFamily="34" charset="0"/>
            </a:endParaRPr>
          </a:p>
          <a:p>
            <a:pPr marL="457200" algn="r" rtl="1"/>
            <a:endParaRPr lang="ar-SA" sz="2000" kern="1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03938357"/>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7.01.13"/>
  <p:tag name="AS_TITLE" val="Aspose.Slides for .NET 4.0"/>
  <p:tag name="AS_VERSION" val="16.12.1.0"/>
  <p:tag name="ISPRING_RESOURCE_PATHS_HASH_PRESENTER" val="7132ce1203d39a36d3a6140d58a621ff2b3e24"/>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Breitbild</PresentationFormat>
  <Paragraphs>118</Paragraphs>
  <Slides>13</Slides>
  <Notes>0</Notes>
  <HiddenSlides>0</HiddenSlides>
  <MMClips>0</MMClips>
  <ScaleCrop>0</ScaleCrop>
  <HeadingPairs>
    <vt:vector baseType="variant" size="4">
      <vt:variant>
        <vt:lpstr>Theme</vt:lpstr>
      </vt:variant>
      <vt:variant>
        <vt:i4>1</vt:i4>
      </vt:variant>
      <vt:variant>
        <vt:lpstr>Slide Titles</vt:lpstr>
      </vt:variant>
      <vt:variant>
        <vt:i4>13</vt:i4>
      </vt:variant>
    </vt:vector>
  </HeadingPairs>
  <TitlesOfParts>
    <vt:vector baseType="lpstr" size="14">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0</LinksUpToDate>
  <SharedDoc>0</SharedDoc>
  <HyperlinksChanged>0</HyperlinksChanged>
  <Application>Aspose.Slides for .NET</Application>
  <AppVersion>16.1201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dc:creator>Zwaya Al7ammadi</dc:creator>
  <cp:lastModifiedBy>aelkouani@outlook.de</cp:lastModifiedBy>
  <cp:revision>14</cp:revision>
  <dcterms:created xsi:type="dcterms:W3CDTF">2022-10-14T04:16:21Z</dcterms:created>
  <dcterms:modified xsi:type="dcterms:W3CDTF">2024-02-05T17:09:59Z</dcterms:modified>
</cp:coreProperties>
</file>