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705" r:id="rId2"/>
    <p:sldMasterId id="2147483723" r:id="rId3"/>
  </p:sldMasterIdLst>
  <p:sldIdLst>
    <p:sldId id="286" r:id="rId4"/>
    <p:sldId id="287" r:id="rId5"/>
    <p:sldId id="263" r:id="rId6"/>
    <p:sldId id="288" r:id="rId7"/>
    <p:sldId id="289" r:id="rId8"/>
    <p:sldId id="272" r:id="rId9"/>
    <p:sldId id="256" r:id="rId10"/>
    <p:sldId id="274" r:id="rId11"/>
    <p:sldId id="290" r:id="rId12"/>
    <p:sldId id="293" r:id="rId13"/>
    <p:sldId id="291" r:id="rId14"/>
    <p:sldId id="271" r:id="rId15"/>
    <p:sldId id="270" r:id="rId16"/>
    <p:sldId id="292" r:id="rId17"/>
    <p:sldId id="278" r:id="rId18"/>
    <p:sldId id="280" r:id="rId19"/>
    <p:sldId id="281" r:id="rId20"/>
    <p:sldId id="294" r:id="rId21"/>
    <p:sldId id="279" r:id="rId22"/>
    <p:sldId id="269" r:id="rId23"/>
    <p:sldId id="295" r:id="rId24"/>
    <p:sldId id="277" r:id="rId25"/>
    <p:sldId id="282" r:id="rId26"/>
    <p:sldId id="296" r:id="rId27"/>
    <p:sldId id="297" r:id="rId28"/>
    <p:sldId id="298" r:id="rId29"/>
    <p:sldId id="299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7b20f79f9b104a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7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omments/comment1.xml><?xml version="1.0" encoding="utf-8"?>
<p:cmLst xmlns:a="http://schemas.openxmlformats.org/drawingml/2006/main" xmlns:p="http://schemas.openxmlformats.org/presentationml/2006/main">
  <p:cm authorId="1" dt="2024-01-28T21:46:20.167000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D3D9020-A5B6-4793-A46C-1CE31D69AC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539E64-2B33-4A91-B3C0-6CA5E256230F}" type="parTrans" cxnId="{DA403CA7-CC35-4464-BBC8-423823E48EC2}">
      <dgm:prSet/>
      <dgm:spPr/>
      <dgm:t>
        <a:bodyPr/>
        <a:lstStyle/>
        <a:p>
          <a:endParaRPr lang="en-US"/>
        </a:p>
      </dgm:t>
    </dgm:pt>
    <dgm:pt modelId="{D194C129-ED4F-4031-8CB0-EFE3AE0B1E45}">
      <dgm:prSet/>
      <dgm:spPr/>
      <dgm:t>
        <a:bodyPr/>
        <a:lstStyle/>
        <a:p>
          <a:pPr rtl="0"/>
          <a:r>
            <a:rPr lang="ar-SA"/>
            <a:t>التحول الرقمي الذكي لتشخيص السرطان</a:t>
          </a:r>
          <a:endParaRPr lang="en-US"/>
        </a:p>
      </dgm:t>
    </dgm:pt>
    <dgm:pt modelId="{4B41918C-CE9B-40BC-A5E6-893F02ED31BE}" type="sibTrans" cxnId="{DA403CA7-CC35-4464-BBC8-423823E48EC2}">
      <dgm:prSet/>
      <dgm:spPr/>
      <dgm:t>
        <a:bodyPr/>
        <a:lstStyle/>
        <a:p>
          <a:endParaRPr lang="en-US"/>
        </a:p>
      </dgm:t>
    </dgm:pt>
    <dgm:pt modelId="{A9A21BFD-5922-493C-885A-05F518667884}" type="pres">
      <dgm:prSet presAssocID="{8D3D9020-A5B6-4793-A46C-1CE31D69AC21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5F902-8F3F-425B-B0BF-DCF5F46E38E6}" type="pres">
      <dgm:prSet presAssocID="{D194C129-ED4F-4031-8CB0-EFE3AE0B1E45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03CA7-CC35-4464-BBC8-423823E48EC2}" srcId="{8D3D9020-A5B6-4793-A46C-1CE31D69AC21}" destId="{D194C129-ED4F-4031-8CB0-EFE3AE0B1E45}" srcOrd="0" destOrd="0" parTransId="{01539E64-2B33-4A91-B3C0-6CA5E256230F}" sibTransId="{4B41918C-CE9B-40BC-A5E6-893F02ED31BE}"/>
    <dgm:cxn modelId="{01DEACD2-26A8-45F0-862F-5B06109A4079}" type="presOf" srcId="{8D3D9020-A5B6-4793-A46C-1CE31D69AC21}" destId="{A9A21BFD-5922-493C-885A-05F518667884}" srcOrd="0" destOrd="0" presId="urn:microsoft.com/office/officeart/2005/8/layout/vList2"/>
    <dgm:cxn modelId="{78069992-AAA2-47D4-AC47-7981B9BE73C0}" type="presParOf" srcId="{A9A21BFD-5922-493C-885A-05F518667884}" destId="{B0A5F902-8F3F-425B-B0BF-DCF5F46E38E6}" srcOrd="0" destOrd="0" presId="urn:microsoft.com/office/officeart/2005/8/layout/vList2"/>
    <dgm:cxn modelId="{16334A31-6FE4-433A-B93B-2938D79AC6FC}" type="presOf" srcId="{D194C129-ED4F-4031-8CB0-EFE3AE0B1E45}" destId="{B0A5F902-8F3F-425B-B0BF-DCF5F46E38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9043FB4-1453-46D8-A839-B02FBD60D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6C76F-3731-42F8-90AC-E219C831ECD5}" type="parTrans" cxnId="{D11B4BBE-BE5D-4352-8F25-4E8ED1372F8F}">
      <dgm:prSet/>
      <dgm:spPr/>
      <dgm:t>
        <a:bodyPr/>
        <a:lstStyle/>
        <a:p>
          <a:endParaRPr lang="en-US"/>
        </a:p>
      </dgm:t>
    </dgm:pt>
    <dgm:pt modelId="{18856AFC-17AC-4147-A33C-4317540AB3BB}">
      <dgm:prSet/>
      <dgm:spPr/>
      <dgm:t>
        <a:bodyPr/>
        <a:lstStyle/>
        <a:p>
          <a:pPr algn="ctr" rtl="0"/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السرطان يعد ثاني أكبر سبب للوفيات على مستوى العالم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B865C5-AB58-4349-91D5-39DC005F3A36}" type="sibTrans" cxnId="{D11B4BBE-BE5D-4352-8F25-4E8ED1372F8F}">
      <dgm:prSet/>
      <dgm:spPr/>
      <dgm:t>
        <a:bodyPr/>
        <a:lstStyle/>
        <a:p>
          <a:endParaRPr lang="en-US"/>
        </a:p>
      </dgm:t>
    </dgm:pt>
    <dgm:pt modelId="{D58D2891-C780-4254-B31B-B533221552E5}" type="parTrans" cxnId="{61287C33-A552-4E83-9A74-3124D549DD27}">
      <dgm:prSet/>
      <dgm:spPr/>
      <dgm:t>
        <a:bodyPr/>
        <a:lstStyle/>
        <a:p>
          <a:endParaRPr lang="en-US"/>
        </a:p>
      </dgm:t>
    </dgm:pt>
    <dgm:pt modelId="{BA2FC926-8446-43A0-AD73-3A10C3534A17}">
      <dgm:prSet/>
      <dgm:spPr/>
      <dgm:t>
        <a:bodyPr/>
        <a:lstStyle/>
        <a:p>
          <a:pPr algn="ctr" rtl="0"/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21 مليون حالات سرطانية تسجل سنوياً مع زيادة 70% كل عشر سنوات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2FBBF9-5A29-43AE-B17B-369D6A4F7B4E}" type="sibTrans" cxnId="{61287C33-A552-4E83-9A74-3124D549DD27}">
      <dgm:prSet/>
      <dgm:spPr/>
      <dgm:t>
        <a:bodyPr/>
        <a:lstStyle/>
        <a:p>
          <a:endParaRPr lang="en-US"/>
        </a:p>
      </dgm:t>
    </dgm:pt>
    <dgm:pt modelId="{D0C196F7-3A8D-431E-87AD-85300B040F1A}" type="parTrans" cxnId="{528D24D5-9C72-40B2-8BD0-1E4B1F3DFA67}">
      <dgm:prSet/>
      <dgm:spPr/>
      <dgm:t>
        <a:bodyPr/>
        <a:lstStyle/>
        <a:p>
          <a:endParaRPr lang="en-US"/>
        </a:p>
      </dgm:t>
    </dgm:pt>
    <dgm:pt modelId="{F4385C08-B114-4433-A170-ACC04A43D94E}">
      <dgm:prSet custT="1"/>
      <dgm:spPr/>
      <dgm:t>
        <a:bodyPr/>
        <a:lstStyle/>
        <a:p>
          <a:pPr algn="ctr" rtl="0"/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3E378F60-C55B-44EA-B121-B31185663BBF}" type="sibTrans" cxnId="{528D24D5-9C72-40B2-8BD0-1E4B1F3DFA67}">
      <dgm:prSet/>
      <dgm:spPr/>
      <dgm:t>
        <a:bodyPr/>
        <a:lstStyle/>
        <a:p>
          <a:endParaRPr lang="en-US"/>
        </a:p>
      </dgm:t>
    </dgm:pt>
    <dgm:pt modelId="{2B30CB8A-25F6-4C92-B19C-00AC1E418397}" type="parTrans" cxnId="{85FCFA3B-37ED-481A-A865-9A2AE14D6D99}">
      <dgm:prSet/>
      <dgm:spPr/>
      <dgm:t>
        <a:bodyPr/>
        <a:lstStyle/>
        <a:p>
          <a:endParaRPr lang="en-US"/>
        </a:p>
      </dgm:t>
    </dgm:pt>
    <dgm:pt modelId="{98A0E9B1-21A3-4673-A721-333C615850AD}">
      <dgm:prSet/>
      <dgm:spPr/>
      <dgm:t>
        <a:bodyPr/>
        <a:lstStyle/>
        <a:p>
          <a:pPr algn="ctr" rtl="0"/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ar-SA" baseline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rPr>
            <a:t>منظمة الصحة العالمية</a:t>
          </a:r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n-US"/>
        </a:p>
      </dgm:t>
    </dgm:pt>
    <dgm:pt modelId="{1CB54F05-A225-4297-B367-9EBCC907CE5F}" type="sibTrans" cxnId="{85FCFA3B-37ED-481A-A865-9A2AE14D6D99}">
      <dgm:prSet/>
      <dgm:spPr/>
      <dgm:t>
        <a:bodyPr/>
        <a:lstStyle/>
        <a:p>
          <a:endParaRPr lang="en-US"/>
        </a:p>
      </dgm:t>
    </dgm:pt>
    <dgm:pt modelId="{92B8EF40-37B4-498A-A022-07F64FA7CAF0}" type="pres">
      <dgm:prSet presAssocID="{89043FB4-1453-46D8-A839-B02FBD60DED1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45AE02-4BD0-4F65-81E5-B3BA860DB709}" type="pres">
      <dgm:prSet presAssocID="{18856AFC-17AC-4147-A33C-4317540AB3BB}" presName="parentText" presStyleLbl="node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37F1F-5135-46C3-AAF1-8E356456CABB}" type="pres">
      <dgm:prSet presAssocID="{FDB865C5-AB58-4349-91D5-39DC005F3A36}" presName="spacer"/>
      <dgm:spPr/>
      <dgm:t>
        <a:bodyPr/>
        <a:lstStyle/>
        <a:p/>
      </dgm:t>
    </dgm:pt>
    <dgm:pt modelId="{7B65E599-CD9C-49E4-AAC1-F89F810DB835}" type="pres">
      <dgm:prSet presAssocID="{BA2FC926-8446-43A0-AD73-3A10C3534A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1E872-52C6-4B9A-A599-04DBA6627ACD}" type="pres">
      <dgm:prSet presAssocID="{3F2FBBF9-5A29-43AE-B17B-369D6A4F7B4E}" presName="spacer"/>
      <dgm:spPr/>
      <dgm:t>
        <a:bodyPr/>
        <a:lstStyle/>
        <a:p/>
      </dgm:t>
    </dgm:pt>
    <dgm:pt modelId="{A4E9AE1E-7E8D-4A1B-A766-816AEC9A63A4}" type="pres">
      <dgm:prSet presAssocID="{F4385C08-B114-4433-A170-ACC04A43D94E}" presName="parentText" presStyleLbl="node1" presStyleIdx="2" presStyleCnt="4" custScaleX="76303" custScaleY="815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771-DCE0-4696-B6CE-0FE90E5F7704}" type="pres">
      <dgm:prSet presAssocID="{3E378F60-C55B-44EA-B121-B31185663BBF}" presName="spacer"/>
      <dgm:spPr/>
      <dgm:t>
        <a:bodyPr/>
        <a:lstStyle/>
        <a:p/>
      </dgm:t>
    </dgm:pt>
    <dgm:pt modelId="{1B1AE607-3EE7-4083-8F82-495A83DAE156}" type="pres">
      <dgm:prSet presAssocID="{98A0E9B1-21A3-4673-A721-333C615850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B4BBE-BE5D-4352-8F25-4E8ED1372F8F}" srcId="{89043FB4-1453-46D8-A839-B02FBD60DED1}" destId="{18856AFC-17AC-4147-A33C-4317540AB3BB}" srcOrd="0" destOrd="0" parTransId="{E826C76F-3731-42F8-90AC-E219C831ECD5}" sibTransId="{FDB865C5-AB58-4349-91D5-39DC005F3A36}"/>
    <dgm:cxn modelId="{61287C33-A552-4E83-9A74-3124D549DD27}" srcId="{89043FB4-1453-46D8-A839-B02FBD60DED1}" destId="{BA2FC926-8446-43A0-AD73-3A10C3534A17}" srcOrd="1" destOrd="0" parTransId="{D58D2891-C780-4254-B31B-B533221552E5}" sibTransId="{3F2FBBF9-5A29-43AE-B17B-369D6A4F7B4E}"/>
    <dgm:cxn modelId="{528D24D5-9C72-40B2-8BD0-1E4B1F3DFA67}" srcId="{89043FB4-1453-46D8-A839-B02FBD60DED1}" destId="{F4385C08-B114-4433-A170-ACC04A43D94E}" srcOrd="2" destOrd="0" parTransId="{D0C196F7-3A8D-431E-87AD-85300B040F1A}" sibTransId="{3E378F60-C55B-44EA-B121-B31185663BBF}"/>
    <dgm:cxn modelId="{85FCFA3B-37ED-481A-A865-9A2AE14D6D99}" srcId="{89043FB4-1453-46D8-A839-B02FBD60DED1}" destId="{98A0E9B1-21A3-4673-A721-333C615850AD}" srcOrd="3" destOrd="0" parTransId="{2B30CB8A-25F6-4C92-B19C-00AC1E418397}" sibTransId="{1CB54F05-A225-4297-B367-9EBCC907CE5F}"/>
    <dgm:cxn modelId="{B4E7D8C2-1A8B-42A5-909F-E863DEDD3EA5}" type="presOf" srcId="{89043FB4-1453-46D8-A839-B02FBD60DED1}" destId="{92B8EF40-37B4-498A-A022-07F64FA7CAF0}" srcOrd="0" destOrd="0" presId="urn:microsoft.com/office/officeart/2005/8/layout/vList2"/>
    <dgm:cxn modelId="{4ABEDFC1-0598-47EC-920B-349DF4B59A06}" type="presParOf" srcId="{92B8EF40-37B4-498A-A022-07F64FA7CAF0}" destId="{E845AE02-4BD0-4F65-81E5-B3BA860DB709}" srcOrd="0" destOrd="0" presId="urn:microsoft.com/office/officeart/2005/8/layout/vList2"/>
    <dgm:cxn modelId="{124FB70A-5362-45FD-82D0-82B2C49ECFB5}" type="presOf" srcId="{18856AFC-17AC-4147-A33C-4317540AB3BB}" destId="{E845AE02-4BD0-4F65-81E5-B3BA860DB709}" srcOrd="0" destOrd="0" presId="urn:microsoft.com/office/officeart/2005/8/layout/vList2"/>
    <dgm:cxn modelId="{65DC6785-0205-4560-BC80-DF16DB0FBA26}" type="presParOf" srcId="{92B8EF40-37B4-498A-A022-07F64FA7CAF0}" destId="{C5337F1F-5135-46C3-AAF1-8E356456CABB}" srcOrd="1" destOrd="0" presId="urn:microsoft.com/office/officeart/2005/8/layout/vList2"/>
    <dgm:cxn modelId="{53FC7A21-84B1-468F-987D-647AD9D07954}" type="presParOf" srcId="{92B8EF40-37B4-498A-A022-07F64FA7CAF0}" destId="{7B65E599-CD9C-49E4-AAC1-F89F810DB835}" srcOrd="2" destOrd="0" presId="urn:microsoft.com/office/officeart/2005/8/layout/vList2"/>
    <dgm:cxn modelId="{DFE0A790-6F53-473D-920E-84030B479B7B}" type="presOf" srcId="{BA2FC926-8446-43A0-AD73-3A10C3534A17}" destId="{7B65E599-CD9C-49E4-AAC1-F89F810DB835}" srcOrd="0" destOrd="0" presId="urn:microsoft.com/office/officeart/2005/8/layout/vList2"/>
    <dgm:cxn modelId="{1904066E-7FE6-40A6-934F-29F01CBD8075}" type="presParOf" srcId="{92B8EF40-37B4-498A-A022-07F64FA7CAF0}" destId="{87A1E872-52C6-4B9A-A599-04DBA6627ACD}" srcOrd="3" destOrd="0" presId="urn:microsoft.com/office/officeart/2005/8/layout/vList2"/>
    <dgm:cxn modelId="{5C308468-10A3-4D39-BB3E-0B5BC4678659}" type="presParOf" srcId="{92B8EF40-37B4-498A-A022-07F64FA7CAF0}" destId="{A4E9AE1E-7E8D-4A1B-A766-816AEC9A63A4}" srcOrd="4" destOrd="0" presId="urn:microsoft.com/office/officeart/2005/8/layout/vList2"/>
    <dgm:cxn modelId="{FC324F35-F9BA-4C7F-8078-9875DADC85D7}" type="presOf" srcId="{F4385C08-B114-4433-A170-ACC04A43D94E}" destId="{A4E9AE1E-7E8D-4A1B-A766-816AEC9A63A4}" srcOrd="0" destOrd="0" presId="urn:microsoft.com/office/officeart/2005/8/layout/vList2"/>
    <dgm:cxn modelId="{D39FF1B8-E453-4F2A-9CC3-D9C1CB72DD0C}" type="presParOf" srcId="{92B8EF40-37B4-498A-A022-07F64FA7CAF0}" destId="{90A97771-DCE0-4696-B6CE-0FE90E5F7704}" srcOrd="5" destOrd="0" presId="urn:microsoft.com/office/officeart/2005/8/layout/vList2"/>
    <dgm:cxn modelId="{E7EEE0D9-9217-4480-BAB1-A40ED6782296}" type="presParOf" srcId="{92B8EF40-37B4-498A-A022-07F64FA7CAF0}" destId="{1B1AE607-3EE7-4083-8F82-495A83DAE156}" srcOrd="6" destOrd="0" presId="urn:microsoft.com/office/officeart/2005/8/layout/vList2"/>
    <dgm:cxn modelId="{FD444486-769C-4442-8D21-4350B4AEF9A0}" type="presOf" srcId="{98A0E9B1-21A3-4673-A721-333C615850AD}" destId="{1B1AE607-3EE7-4083-8F82-495A83DAE1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0D6B922-F44D-4F7C-BE17-D54ADAFA5F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F4555-2737-43CC-A5B1-E0DF0DDC9838}" type="parTrans" cxnId="{C194A4DA-9140-4952-83C4-3F15AFCEF90E}">
      <dgm:prSet/>
      <dgm:spPr/>
      <dgm:t>
        <a:bodyPr/>
        <a:lstStyle/>
        <a:p>
          <a:endParaRPr lang="en-US"/>
        </a:p>
      </dgm:t>
    </dgm:pt>
    <dgm:pt modelId="{CBFF0880-0556-4E77-B358-9918D55E3C35}">
      <dgm:prSet/>
      <dgm:spPr/>
      <dgm:t>
        <a:bodyPr/>
        <a:lstStyle/>
        <a:p>
          <a:pPr algn="ctr" rtl="1"/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من كل 6 وفيات (احدها بسبب السرطان).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9D082E-74B7-41D9-967A-F73CDA8E9F7B}" type="sibTrans" cxnId="{C194A4DA-9140-4952-83C4-3F15AFCEF90E}">
      <dgm:prSet/>
      <dgm:spPr/>
      <dgm:t>
        <a:bodyPr/>
        <a:lstStyle/>
        <a:p>
          <a:endParaRPr lang="en-US"/>
        </a:p>
      </dgm:t>
    </dgm:pt>
    <dgm:pt modelId="{0308C705-2965-4EE9-81EF-1CE1C9FC8026}" type="parTrans" cxnId="{45891AC1-4F9D-4EE3-A8D6-42A9753E8A58}">
      <dgm:prSet/>
      <dgm:spPr/>
      <dgm:t>
        <a:bodyPr/>
        <a:lstStyle/>
        <a:p>
          <a:endParaRPr lang="en-US"/>
        </a:p>
      </dgm:t>
    </dgm:pt>
    <dgm:pt modelId="{C51F091E-67F3-48C5-8662-6C491A7FEE1F}">
      <dgm:prSet/>
      <dgm:spPr/>
      <dgm:t>
        <a:bodyPr/>
        <a:lstStyle/>
        <a:p>
          <a:pPr algn="ctr" rtl="1"/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70% من الوفيات بسبب السرطان تحدث في دول الدخل المتدني الى المتوسط.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64581E-AA1A-4DA5-8A5E-B7AED20ABF23}" type="sibTrans" cxnId="{45891AC1-4F9D-4EE3-A8D6-42A9753E8A58}">
      <dgm:prSet/>
      <dgm:spPr/>
      <dgm:t>
        <a:bodyPr/>
        <a:lstStyle/>
        <a:p>
          <a:endParaRPr lang="en-US"/>
        </a:p>
      </dgm:t>
    </dgm:pt>
    <dgm:pt modelId="{1CC9FC77-9875-4BBF-A9F5-3B9CFFCC1002}" type="parTrans" cxnId="{4E3D104B-BF32-4A46-A564-D7673334014F}">
      <dgm:prSet/>
      <dgm:spPr/>
      <dgm:t>
        <a:bodyPr/>
        <a:lstStyle/>
        <a:p>
          <a:endParaRPr lang="en-US"/>
        </a:p>
      </dgm:t>
    </dgm:pt>
    <dgm:pt modelId="{94B126EC-9CDE-46FB-A6E6-CF6580701648}">
      <dgm:prSet/>
      <dgm:spPr/>
      <dgm:t>
        <a:bodyPr/>
        <a:lstStyle/>
        <a:p>
          <a:pPr algn="ctr" rtl="1"/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80% من دول العالم الثالث لا تملك بيانات إحصائية </a:t>
          </a: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 لعمل أليات لمحاربة السرطان (</a:t>
          </a:r>
          <a:r>
            <a:rPr lang="ar-SA" baseline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rPr>
            <a:t>منظمة الصحة العالمية</a:t>
          </a:r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B4A96D-781C-4E61-89B0-E3ABBDB1AB19}" type="sibTrans" cxnId="{4E3D104B-BF32-4A46-A564-D7673334014F}">
      <dgm:prSet/>
      <dgm:spPr/>
      <dgm:t>
        <a:bodyPr/>
        <a:lstStyle/>
        <a:p>
          <a:endParaRPr lang="en-US"/>
        </a:p>
      </dgm:t>
    </dgm:pt>
    <dgm:pt modelId="{F2337B24-4A2A-40A0-869A-66824E7A2C71}" type="pres">
      <dgm:prSet presAssocID="{40D6B922-F44D-4F7C-BE17-D54ADAFA5F3A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E8291D-668F-4194-8DC8-0D8560D318A9}" type="pres">
      <dgm:prSet presAssocID="{CBFF0880-0556-4E77-B358-9918D55E3C35}" presName="parentText" presStyleLbl="node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A802A-F896-4BFC-9D3D-2725778C66A2}" type="pres">
      <dgm:prSet presAssocID="{F59D082E-74B7-41D9-967A-F73CDA8E9F7B}" presName="spacer"/>
      <dgm:spPr/>
      <dgm:t>
        <a:bodyPr/>
        <a:lstStyle/>
        <a:p/>
      </dgm:t>
    </dgm:pt>
    <dgm:pt modelId="{E289EEFE-0FA6-4C50-A63F-2EC0F9F94E45}" type="pres">
      <dgm:prSet presAssocID="{C51F091E-67F3-48C5-8662-6C491A7FEE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9447-B6C4-4841-BD12-9422551C66FA}" type="pres">
      <dgm:prSet presAssocID="{3B64581E-AA1A-4DA5-8A5E-B7AED20ABF23}" presName="spacer"/>
      <dgm:spPr/>
      <dgm:t>
        <a:bodyPr/>
        <a:lstStyle/>
        <a:p/>
      </dgm:t>
    </dgm:pt>
    <dgm:pt modelId="{F5746E0B-2D09-485B-9884-1BD694DCA543}" type="pres">
      <dgm:prSet presAssocID="{94B126EC-9CDE-46FB-A6E6-CF65807016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4A4DA-9140-4952-83C4-3F15AFCEF90E}" srcId="{40D6B922-F44D-4F7C-BE17-D54ADAFA5F3A}" destId="{CBFF0880-0556-4E77-B358-9918D55E3C35}" srcOrd="0" destOrd="0" parTransId="{F03F4555-2737-43CC-A5B1-E0DF0DDC9838}" sibTransId="{F59D082E-74B7-41D9-967A-F73CDA8E9F7B}"/>
    <dgm:cxn modelId="{45891AC1-4F9D-4EE3-A8D6-42A9753E8A58}" srcId="{40D6B922-F44D-4F7C-BE17-D54ADAFA5F3A}" destId="{C51F091E-67F3-48C5-8662-6C491A7FEE1F}" srcOrd="1" destOrd="0" parTransId="{0308C705-2965-4EE9-81EF-1CE1C9FC8026}" sibTransId="{3B64581E-AA1A-4DA5-8A5E-B7AED20ABF23}"/>
    <dgm:cxn modelId="{4E3D104B-BF32-4A46-A564-D7673334014F}" srcId="{40D6B922-F44D-4F7C-BE17-D54ADAFA5F3A}" destId="{94B126EC-9CDE-46FB-A6E6-CF6580701648}" srcOrd="2" destOrd="0" parTransId="{1CC9FC77-9875-4BBF-A9F5-3B9CFFCC1002}" sibTransId="{F2B4A96D-781C-4E61-89B0-E3ABBDB1AB19}"/>
    <dgm:cxn modelId="{BFC8E863-7BF6-486C-B26D-A7DD774F4262}" type="presOf" srcId="{40D6B922-F44D-4F7C-BE17-D54ADAFA5F3A}" destId="{F2337B24-4A2A-40A0-869A-66824E7A2C71}" srcOrd="0" destOrd="0" presId="urn:microsoft.com/office/officeart/2005/8/layout/vList2"/>
    <dgm:cxn modelId="{4FD9830A-D7CA-4743-B13C-441C9581C533}" type="presParOf" srcId="{F2337B24-4A2A-40A0-869A-66824E7A2C71}" destId="{61E8291D-668F-4194-8DC8-0D8560D318A9}" srcOrd="0" destOrd="0" presId="urn:microsoft.com/office/officeart/2005/8/layout/vList2"/>
    <dgm:cxn modelId="{C8EF4AB7-6F5A-457A-B918-61CEFF43924A}" type="presOf" srcId="{CBFF0880-0556-4E77-B358-9918D55E3C35}" destId="{61E8291D-668F-4194-8DC8-0D8560D318A9}" srcOrd="0" destOrd="0" presId="urn:microsoft.com/office/officeart/2005/8/layout/vList2"/>
    <dgm:cxn modelId="{BB9237CA-5AA2-446B-AEFB-FF3B8F1EDD4E}" type="presParOf" srcId="{F2337B24-4A2A-40A0-869A-66824E7A2C71}" destId="{204A802A-F896-4BFC-9D3D-2725778C66A2}" srcOrd="1" destOrd="0" presId="urn:microsoft.com/office/officeart/2005/8/layout/vList2"/>
    <dgm:cxn modelId="{6BE06918-89AB-4913-A728-109AB6F2B1CB}" type="presParOf" srcId="{F2337B24-4A2A-40A0-869A-66824E7A2C71}" destId="{E289EEFE-0FA6-4C50-A63F-2EC0F9F94E45}" srcOrd="2" destOrd="0" presId="urn:microsoft.com/office/officeart/2005/8/layout/vList2"/>
    <dgm:cxn modelId="{B84DAB7E-311B-45BF-92FC-DAD4055F7ABB}" type="presOf" srcId="{C51F091E-67F3-48C5-8662-6C491A7FEE1F}" destId="{E289EEFE-0FA6-4C50-A63F-2EC0F9F94E45}" srcOrd="0" destOrd="0" presId="urn:microsoft.com/office/officeart/2005/8/layout/vList2"/>
    <dgm:cxn modelId="{267DAD5A-0F6B-4CF6-8F80-C27040320CC1}" type="presParOf" srcId="{F2337B24-4A2A-40A0-869A-66824E7A2C71}" destId="{B1229447-B6C4-4841-BD12-9422551C66FA}" srcOrd="3" destOrd="0" presId="urn:microsoft.com/office/officeart/2005/8/layout/vList2"/>
    <dgm:cxn modelId="{55960BDA-0B10-4380-AA30-589C42F3EB60}" type="presParOf" srcId="{F2337B24-4A2A-40A0-869A-66824E7A2C71}" destId="{F5746E0B-2D09-485B-9884-1BD694DCA543}" srcOrd="4" destOrd="0" presId="urn:microsoft.com/office/officeart/2005/8/layout/vList2"/>
    <dgm:cxn modelId="{4206746E-0A51-44E8-8B83-976915CF51B5}" type="presOf" srcId="{94B126EC-9CDE-46FB-A6E6-CF6580701648}" destId="{F5746E0B-2D09-485B-9884-1BD694DCA5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DDCC91E-B6CC-496C-9305-9BED4DCB1B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DBB16-902F-4FC2-8F12-5D8ED821EBA3}" type="parTrans" cxnId="{17B43AAE-91C9-4300-9727-30747FF18E78}">
      <dgm:prSet/>
      <dgm:spPr/>
      <dgm:t>
        <a:bodyPr/>
        <a:lstStyle/>
        <a:p>
          <a:endParaRPr lang="en-US"/>
        </a:p>
      </dgm:t>
    </dgm:pt>
    <dgm:pt modelId="{A6D9BC70-4D53-4B47-91CE-F04A31A0E5F9}">
      <dgm:prSet/>
      <dgm:spPr/>
      <dgm:t>
        <a:bodyPr/>
        <a:lstStyle/>
        <a:p>
          <a:pPr algn="ctr" rtl="1"/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سرطان عنق الرحم.</a:t>
          </a:r>
          <a:br>
            <a:rPr lang="ar-SA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سرطان الثدي.</a:t>
          </a:r>
          <a:br>
            <a:rPr lang="ar-SA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هما أكبر </a:t>
          </a:r>
          <a:r>
            <a:rPr lang="ar-SA" smtClean="0">
              <a:latin typeface="Calibri" panose="020f0502020204030204" pitchFamily="34" charset="0"/>
              <a:cs typeface="Calibri" panose="020f0502020204030204" pitchFamily="34" charset="0"/>
            </a:rPr>
            <a:t>أنواع السرطان </a:t>
          </a:r>
          <a:r>
            <a:rPr lang="ar-SA">
              <a:latin typeface="Calibri" panose="020f0502020204030204" pitchFamily="34" charset="0"/>
              <a:cs typeface="Calibri" panose="020f0502020204030204" pitchFamily="34" charset="0"/>
            </a:rPr>
            <a:t>القاتلة للنساء في دول العالم الثالث.</a:t>
          </a:r>
          <a:br>
            <a:rPr lang="ar-SA"/>
          </a:br>
          <a:endParaRPr lang="en-US"/>
        </a:p>
      </dgm:t>
    </dgm:pt>
    <dgm:pt modelId="{098970FD-7392-4A97-B549-FF07A5A757AA}" type="sibTrans" cxnId="{17B43AAE-91C9-4300-9727-30747FF18E78}">
      <dgm:prSet/>
      <dgm:spPr/>
      <dgm:t>
        <a:bodyPr/>
        <a:lstStyle/>
        <a:p>
          <a:endParaRPr lang="en-US"/>
        </a:p>
      </dgm:t>
    </dgm:pt>
    <dgm:pt modelId="{B8F906CD-D4EA-4703-BA36-31BC023CF02F}" type="pres">
      <dgm:prSet presAssocID="{ADDCC91E-B6CC-496C-9305-9BED4DCB1B1F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0F6EB-9727-4FA3-8E13-DAACDF90AB17}" type="pres">
      <dgm:prSet presAssocID="{A6D9BC70-4D53-4B47-91CE-F04A31A0E5F9}" presName="parentText" presStyleLbl="node1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43AAE-91C9-4300-9727-30747FF18E78}" srcId="{ADDCC91E-B6CC-496C-9305-9BED4DCB1B1F}" destId="{A6D9BC70-4D53-4B47-91CE-F04A31A0E5F9}" srcOrd="0" destOrd="0" parTransId="{4CBDBB16-902F-4FC2-8F12-5D8ED821EBA3}" sibTransId="{098970FD-7392-4A97-B549-FF07A5A757AA}"/>
    <dgm:cxn modelId="{0136B7CB-BE91-467D-AE7E-A00AF51B1101}" type="presOf" srcId="{ADDCC91E-B6CC-496C-9305-9BED4DCB1B1F}" destId="{B8F906CD-D4EA-4703-BA36-31BC023CF02F}" srcOrd="0" destOrd="0" presId="urn:microsoft.com/office/officeart/2005/8/layout/vList2"/>
    <dgm:cxn modelId="{EBC17E5F-9E7C-4532-A9B3-442841314B13}" type="presParOf" srcId="{B8F906CD-D4EA-4703-BA36-31BC023CF02F}" destId="{4520F6EB-9727-4FA3-8E13-DAACDF90AB17}" srcOrd="0" destOrd="0" presId="urn:microsoft.com/office/officeart/2005/8/layout/vList2"/>
    <dgm:cxn modelId="{CF9CC669-F8D3-489F-83F8-C2861DD94007}" type="presOf" srcId="{A6D9BC70-4D53-4B47-91CE-F04A31A0E5F9}" destId="{4520F6EB-9727-4FA3-8E13-DAACDF90AB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B0A5F902-8F3F-425B-B0BF-DCF5F46E38E6}">
      <dsp:nvSpPr>
        <dsp:cNvPr id="7" name=""/>
        <dsp:cNvSpPr/>
      </dsp:nvSpPr>
      <dsp:spPr>
        <a:xfrm>
          <a:off x="0" y="290059"/>
          <a:ext cx="6815669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/>
            <a:t>التحول الرقمي الذكي لتشخيص السرطان</a:t>
          </a:r>
          <a:endParaRPr lang="en-US" sz="3900" kern="1200"/>
        </a:p>
      </dsp:txBody>
      <dsp:txXfrm>
        <a:off x="45663" y="335722"/>
        <a:ext cx="6724343" cy="844089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" name=""/>
      <dsp:cNvGrpSpPr/>
    </dsp:nvGrpSpPr>
    <dsp:grpSpPr/>
    <dsp:sp modelId="{E845AE02-4BD0-4F65-81E5-B3BA860DB709}">
      <dsp:nvSpPr>
        <dsp:cNvPr id="5" name=""/>
        <dsp:cNvSpPr/>
      </dsp:nvSpPr>
      <dsp:spPr>
        <a:xfrm>
          <a:off x="0" y="822910"/>
          <a:ext cx="939448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>
              <a:latin typeface="Calibri" panose="020f0502020204030204" pitchFamily="34" charset="0"/>
              <a:cs typeface="Calibri" panose="020f0502020204030204" pitchFamily="34" charset="0"/>
            </a:rPr>
            <a:t>السرطان يعد ثاني أكبر سبب للوفيات على مستوى العالم</a:t>
          </a:r>
          <a:endParaRPr lang="en-US" sz="3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25" y="858035"/>
        <a:ext cx="9324230" cy="649299"/>
      </dsp:txXfrm>
    </dsp:sp>
    <dsp:sp modelId="{7B65E599-CD9C-49E4-AAC1-F89F810DB835}">
      <dsp:nvSpPr>
        <dsp:cNvPr id="6" name=""/>
        <dsp:cNvSpPr/>
      </dsp:nvSpPr>
      <dsp:spPr>
        <a:xfrm>
          <a:off x="0" y="1628860"/>
          <a:ext cx="939448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>
              <a:latin typeface="Calibri" panose="020f0502020204030204" pitchFamily="34" charset="0"/>
              <a:cs typeface="Calibri" panose="020f0502020204030204" pitchFamily="34" charset="0"/>
            </a:rPr>
            <a:t>21 مليون حالات سرطانية تسجل سنوياً مع زيادة 70% كل عشر سنوات </a:t>
          </a:r>
          <a:endParaRPr lang="en-US" sz="3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25" y="1663985"/>
        <a:ext cx="9324230" cy="649299"/>
      </dsp:txXfrm>
    </dsp:sp>
    <dsp:sp modelId="{A4E9AE1E-7E8D-4A1B-A766-816AEC9A63A4}">
      <dsp:nvSpPr>
        <dsp:cNvPr id="7" name=""/>
        <dsp:cNvSpPr/>
      </dsp:nvSpPr>
      <dsp:spPr>
        <a:xfrm>
          <a:off x="1113104" y="2434810"/>
          <a:ext cx="7168270" cy="586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1141749" y="2463455"/>
        <a:ext cx="7110980" cy="529503"/>
      </dsp:txXfrm>
    </dsp:sp>
    <dsp:sp modelId="{1B1AE607-3EE7-4083-8F82-495A83DAE156}">
      <dsp:nvSpPr>
        <dsp:cNvPr id="8" name=""/>
        <dsp:cNvSpPr/>
      </dsp:nvSpPr>
      <dsp:spPr>
        <a:xfrm>
          <a:off x="0" y="3108004"/>
          <a:ext cx="939448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ar-SA" sz="3000" kern="1200" baseline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rPr>
            <a:t>منظمة الصحة العالمية</a:t>
          </a:r>
          <a:r>
            <a:rPr lang="ar-SA" sz="3000" kern="1200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n-US" sz="3000" kern="1200"/>
        </a:p>
      </dsp:txBody>
      <dsp:txXfrm>
        <a:off x="35125" y="3143129"/>
        <a:ext cx="9324230" cy="649299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" name=""/>
      <dsp:cNvGrpSpPr/>
    </dsp:nvGrpSpPr>
    <dsp:grpSpPr/>
    <dsp:sp modelId="{61E8291D-668F-4194-8DC8-0D8560D318A9}">
      <dsp:nvSpPr>
        <dsp:cNvPr id="5" name=""/>
        <dsp:cNvSpPr/>
      </dsp:nvSpPr>
      <dsp:spPr>
        <a:xfrm>
          <a:off x="0" y="27540"/>
          <a:ext cx="8633255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>
              <a:latin typeface="Calibri" panose="020f0502020204030204" pitchFamily="34" charset="0"/>
              <a:cs typeface="Calibri" panose="020f0502020204030204" pitchFamily="34" charset="0"/>
            </a:rPr>
            <a:t>من كل 6 وفيات (احدها بسبب السرطان).</a:t>
          </a: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055" y="89595"/>
        <a:ext cx="8509145" cy="1147095"/>
      </dsp:txXfrm>
    </dsp:sp>
    <dsp:sp modelId="{E289EEFE-0FA6-4C50-A63F-2EC0F9F94E45}">
      <dsp:nvSpPr>
        <dsp:cNvPr id="6" name=""/>
        <dsp:cNvSpPr/>
      </dsp:nvSpPr>
      <dsp:spPr>
        <a:xfrm>
          <a:off x="0" y="1390905"/>
          <a:ext cx="8633255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>
              <a:latin typeface="Calibri" panose="020f0502020204030204" pitchFamily="34" charset="0"/>
              <a:cs typeface="Calibri" panose="020f0502020204030204" pitchFamily="34" charset="0"/>
            </a:rPr>
            <a:t>70% من الوفيات بسبب السرطان تحدث في دول الدخل المتدني الى المتوسط.</a:t>
          </a: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055" y="1452960"/>
        <a:ext cx="8509145" cy="1147095"/>
      </dsp:txXfrm>
    </dsp:sp>
    <dsp:sp modelId="{F5746E0B-2D09-485B-9884-1BD694DCA543}">
      <dsp:nvSpPr>
        <dsp:cNvPr id="7" name=""/>
        <dsp:cNvSpPr/>
      </dsp:nvSpPr>
      <dsp:spPr>
        <a:xfrm>
          <a:off x="0" y="2754270"/>
          <a:ext cx="8633255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>
              <a:latin typeface="Calibri" panose="020f0502020204030204" pitchFamily="34" charset="0"/>
              <a:cs typeface="Calibri" panose="020f0502020204030204" pitchFamily="34" charset="0"/>
            </a:rPr>
            <a:t>80% من دول العالم الثالث لا تملك بيانات إحصائية </a:t>
          </a:r>
          <a:r>
            <a:rPr lang="en-US" sz="3200" kern="120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3200" kern="1200">
              <a:latin typeface="Calibri" panose="020f0502020204030204" pitchFamily="34" charset="0"/>
              <a:cs typeface="Calibri" panose="020f0502020204030204" pitchFamily="34" charset="0"/>
            </a:rPr>
            <a:t> لعمل أليات لمحاربة السرطان (</a:t>
          </a:r>
          <a:r>
            <a:rPr lang="ar-SA" sz="3200" kern="1200" baseline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rPr>
            <a:t>منظمة الصحة العالمية</a:t>
          </a:r>
          <a:r>
            <a:rPr lang="ar-SA" sz="3200" kern="1200"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n-US" sz="3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055" y="2816325"/>
        <a:ext cx="8509145" cy="1147095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4520F6EB-9727-4FA3-8E13-DAACDF90AB17}">
      <dsp:nvSpPr>
        <dsp:cNvPr id="7" name=""/>
        <dsp:cNvSpPr/>
      </dsp:nvSpPr>
      <dsp:spPr>
        <a:xfrm>
          <a:off x="0" y="4825"/>
          <a:ext cx="9601196" cy="196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>
              <a:latin typeface="Calibri" panose="020f0502020204030204" pitchFamily="34" charset="0"/>
              <a:cs typeface="Calibri" panose="020f0502020204030204" pitchFamily="34" charset="0"/>
            </a:rPr>
            <a:t>سرطان عنق الرحم.</a:t>
          </a:r>
          <a:br>
            <a:rPr lang="ar-SA" sz="2800" kern="120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ar-SA" sz="2800" kern="1200">
              <a:latin typeface="Calibri" panose="020f0502020204030204" pitchFamily="34" charset="0"/>
              <a:cs typeface="Calibri" panose="020f0502020204030204" pitchFamily="34" charset="0"/>
            </a:rPr>
            <a:t>سرطان الثدي.</a:t>
          </a:r>
          <a:br>
            <a:rPr lang="ar-SA" sz="2800" kern="120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ar-SA" sz="2800" kern="1200">
              <a:latin typeface="Calibri" panose="020f0502020204030204" pitchFamily="34" charset="0"/>
              <a:cs typeface="Calibri" panose="020f0502020204030204" pitchFamily="34" charset="0"/>
            </a:rPr>
            <a:t>هما أكبر </a:t>
          </a:r>
          <a:r>
            <a:rPr lang="ar-SA" sz="2800" kern="1200" smtClean="0">
              <a:latin typeface="Calibri" panose="020f0502020204030204" pitchFamily="34" charset="0"/>
              <a:cs typeface="Calibri" panose="020f0502020204030204" pitchFamily="34" charset="0"/>
            </a:rPr>
            <a:t>أنواع السرطان </a:t>
          </a:r>
          <a:r>
            <a:rPr lang="ar-SA" sz="2800" kern="1200">
              <a:latin typeface="Calibri" panose="020f0502020204030204" pitchFamily="34" charset="0"/>
              <a:cs typeface="Calibri" panose="020f0502020204030204" pitchFamily="34" charset="0"/>
            </a:rPr>
            <a:t>القاتلة للنساء في دول العالم الثالث.</a:t>
          </a:r>
          <a:br>
            <a:rPr lang="ar-SA" sz="2800" kern="1200"/>
          </a:br>
          <a:endParaRPr lang="en-US" sz="2800" kern="1200"/>
        </a:p>
      </dsp:txBody>
      <dsp:txXfrm>
        <a:off x="95953" y="100778"/>
        <a:ext cx="9409290" cy="1773694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7.jpeg" /><Relationship Id="rId3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51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40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709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10414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408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70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144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919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55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0235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63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228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1879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1470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7888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9341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0620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1137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007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2908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8237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909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725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901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9643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ct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3828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1540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598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39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413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4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6165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439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4335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jpeg" /><Relationship Id="rId19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3.jpeg" /><Relationship Id="rId21" Type="http://schemas.openxmlformats.org/officeDocument/2006/relationships/image" Target="../media/image4.jpeg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7.xml" /><Relationship Id="rId11" Type="http://schemas.openxmlformats.org/officeDocument/2006/relationships/slideLayout" Target="../slideLayouts/slideLayout28.xml" /><Relationship Id="rId12" Type="http://schemas.openxmlformats.org/officeDocument/2006/relationships/slideLayout" Target="../slideLayouts/slideLayout29.xml" /><Relationship Id="rId13" Type="http://schemas.openxmlformats.org/officeDocument/2006/relationships/slideLayout" Target="../slideLayouts/slideLayout30.xml" /><Relationship Id="rId14" Type="http://schemas.openxmlformats.org/officeDocument/2006/relationships/slideLayout" Target="../slideLayouts/slideLayout31.xml" /><Relationship Id="rId15" Type="http://schemas.openxmlformats.org/officeDocument/2006/relationships/slideLayout" Target="../slideLayouts/slideLayout32.xml" /><Relationship Id="rId16" Type="http://schemas.openxmlformats.org/officeDocument/2006/relationships/slideLayout" Target="../slideLayouts/slideLayout33.xml" /><Relationship Id="rId17" Type="http://schemas.openxmlformats.org/officeDocument/2006/relationships/slideLayout" Target="../slideLayouts/slideLayout34.xml" /><Relationship Id="rId18" Type="http://schemas.openxmlformats.org/officeDocument/2006/relationships/image" Target="../media/image8.jpeg" /><Relationship Id="rId19" Type="http://schemas.openxmlformats.org/officeDocument/2006/relationships/image" Target="../media/image9.jpeg" /><Relationship Id="rId2" Type="http://schemas.openxmlformats.org/officeDocument/2006/relationships/slideLayout" Target="../slideLayouts/slideLayout19.xml" /><Relationship Id="rId20" Type="http://schemas.openxmlformats.org/officeDocument/2006/relationships/theme" Target="../theme/theme2.xml" /><Relationship Id="rId3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21.xml" /><Relationship Id="rId5" Type="http://schemas.openxmlformats.org/officeDocument/2006/relationships/slideLayout" Target="../slideLayouts/slideLayout22.xml" /><Relationship Id="rId6" Type="http://schemas.openxmlformats.org/officeDocument/2006/relationships/slideLayout" Target="../slideLayouts/slideLayout23.xml" /><Relationship Id="rId7" Type="http://schemas.openxmlformats.org/officeDocument/2006/relationships/slideLayout" Target="../slideLayouts/slideLayout24.xml" /><Relationship Id="rId8" Type="http://schemas.openxmlformats.org/officeDocument/2006/relationships/slideLayout" Target="../slideLayouts/slideLayout25.xml" /><Relationship Id="rId9" Type="http://schemas.openxmlformats.org/officeDocument/2006/relationships/slideLayout" Target="../slideLayouts/slideLayout2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 r="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7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855C29-DE25-4ECF-B97C-E2FA0CD489E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669D18-8D49-434B-96B8-7C18EF9E2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omments" Target="../comments/comment1.xml" /><Relationship Id="rId3" Type="http://schemas.openxmlformats.org/officeDocument/2006/relationships/image" Target="../media/image2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Diagram 4"/>
          <p:cNvGraphicFramePr/>
          <p:nvPr/>
        </p:nvGraphicFramePr>
        <p:xfrm>
          <a:off x="2692398" y="1871131"/>
          <a:ext cx="6815669" cy="1515533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13473"/>
          </a:xfrm>
        </p:spPr>
        <p:txBody>
          <a:bodyPr>
            <a:noAutofit/>
          </a:bodyPr>
          <a:lstStyle/>
          <a:p>
            <a:pPr rtl="1"/>
            <a:r>
              <a:rPr lang="ar-SA" sz="2800" b="1">
                <a:latin typeface="Calibri" panose="020f0502020204030204" pitchFamily="34" charset="0"/>
                <a:cs typeface="Calibri" panose="020f0502020204030204" pitchFamily="34" charset="0"/>
              </a:rPr>
              <a:t>أفاق واسعة للعمل التطوعي</a:t>
            </a: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rtl="1"/>
            <a:r>
              <a:rPr lang="ar-SA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د/ عبدالعزيز العجلان </a:t>
            </a:r>
          </a:p>
          <a:p>
            <a:pPr rtl="1"/>
            <a:r>
              <a:rPr lang="ar-SA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رئيس قسم علم الامراض والطب المخبري </a:t>
            </a:r>
          </a:p>
          <a:p>
            <a:pPr rtl="1"/>
            <a:r>
              <a:rPr lang="ar-SA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بمدينة الملك عبدالعزيز الطبية بالرياض</a:t>
            </a:r>
          </a:p>
          <a:p>
            <a:pPr rtl="1"/>
            <a:endParaRPr lang="ar-SA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1446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631093" y="1046205"/>
            <a:ext cx="8320216" cy="425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المسح الخاص بالسرطان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لماذا نحتاج تنفيذه:</a:t>
            </a:r>
            <a:endParaRPr kumimoji="0" lang="ar-SA" sz="20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 السرطان منتشر.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 السرطان يمكن اكتشافه مبكراً.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3- الطريقة بسيطة وغير مكلفة.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4- له اليه وطنية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الاحتياجات.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 التدريب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 الكوادر المؤهلة.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3- ميزانية مناسبة.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4047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2331308" y="1573427"/>
            <a:ext cx="7455243" cy="3542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هل توجد إشكاليات في التشخيص؟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 قلة الاستشاريين المؤهلين لعمل التشخيص.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 ضعف كفاءة المختصين.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2950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6" y="0"/>
            <a:ext cx="479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3108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937A68-6675-4E99-86A2-A365903D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" y="0"/>
            <a:ext cx="121881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9276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869988" y="1573427"/>
            <a:ext cx="7916563" cy="3542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في لاجوس بنيجيريا(2016) تمت مراجعة تقارير تشخيصية</a:t>
            </a:r>
            <a:r>
              <a:rPr kumimoji="0" lang="ar-SA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1- 60% من التقارير ناقصة مثل عدم فحص الغدد اللمفاوية.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2- 50% لم يحدد التقرير هل السرطان أزيل بالكامل أم لا.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3- 74% بدون توضيح مستقبلات الهرمون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5- 46.7% التشخيص خاطئ.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6- التقارير تستغرق 71 يوماً !!.</a:t>
            </a: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7791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481226-FB10-4C67-A2C7-1BBCCB50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8" r="2082" b="-1"/>
          <a:stretch>
            <a:fillRect/>
          </a:stretch>
        </p:blipFill>
        <p:spPr>
          <a:xfrm>
            <a:off x="1514474" y="0"/>
            <a:ext cx="695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050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BCF22D-23C7-45B5-86BC-1DC8E25BE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86" y="0"/>
            <a:ext cx="5486911" cy="6858000"/>
          </a:xfrm>
        </p:spPr>
      </p:pic>
    </p:spTree>
    <p:extLst>
      <p:ext uri="{BB962C8B-B14F-4D97-AF65-F5344CB8AC3E}">
        <p14:creationId xmlns:p14="http://schemas.microsoft.com/office/powerpoint/2010/main" val="82561839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C1E480-D4F9-4867-B49F-A5682C83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3" y="300037"/>
            <a:ext cx="9446080" cy="6357938"/>
          </a:xfrm>
        </p:spPr>
      </p:pic>
    </p:spTree>
    <p:extLst>
      <p:ext uri="{BB962C8B-B14F-4D97-AF65-F5344CB8AC3E}">
        <p14:creationId xmlns:p14="http://schemas.microsoft.com/office/powerpoint/2010/main" val="339428868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2438400" y="1573427"/>
            <a:ext cx="7941276" cy="383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علم الامراض الرقمي والذكاء الصناعي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 تحويل الشرائح الزجاجية إلى صورة رقمية عن طريق ماسح متخصص.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 يمكن النظام قراءة الحالات </a:t>
            </a:r>
            <a:r>
              <a:rPr kumimoji="0" lang="ar-SA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عن بعد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3- باستخدام الذكاء </a:t>
            </a:r>
            <a:r>
              <a:rPr kumimoji="0" lang="ar-SA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الاصطناعي يمكن قراءة الحالات وإظهار النتائج بشكل سريع.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7303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A78E25-A9D4-4640-AE07-EA8DEDEE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855329"/>
            <a:ext cx="949846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685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7723186"/>
              </p:ext>
            </p:extLst>
          </p:nvPr>
        </p:nvGraphicFramePr>
        <p:xfrm>
          <a:off x="1523999" y="1161860"/>
          <a:ext cx="9394480" cy="4650465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319513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s://www.mdpi.com/polymers/polymers-15-02928/article_deploy/html/images/polymers-15-02928-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321" y="960539"/>
            <a:ext cx="9174635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4427" y="3443283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العلاج الانتقائي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38" y="4807951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العلاج المناعي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4865" y="3443283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العلاج الإشعاعي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9362" y="5655674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العلاج الكيميائي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188" y="5655674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العلاج الهرموني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8707" y="4807951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العلاج الجراحي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2191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927654" y="1713470"/>
            <a:ext cx="8344930" cy="33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الذكاء الصناعي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 المسح الاستقصائي ( التشخيص).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 قراءة رقمية للعلامات الحيوية.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3- تحديد العلاج الانتقائي.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8877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xmlns="" id="{7EAED3D8-195F-4B00-AEC4-9B7E29B7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154" y="432462"/>
            <a:ext cx="8478058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2471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C0B2841-4B60-4574-B63E-2BA070E6E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975483"/>
            <a:ext cx="9193018" cy="5029200"/>
          </a:xfrm>
        </p:spPr>
      </p:pic>
    </p:spTree>
    <p:extLst>
      <p:ext uri="{BB962C8B-B14F-4D97-AF65-F5344CB8AC3E}">
        <p14:creationId xmlns:p14="http://schemas.microsoft.com/office/powerpoint/2010/main" val="333100644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927654" y="1713470"/>
            <a:ext cx="8344930" cy="33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SA" sz="28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مبادرة طهور</a:t>
            </a:r>
            <a:endParaRPr lang="ar-SA" sz="28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 rtl="1">
              <a:defRPr/>
            </a:pPr>
            <a:endParaRPr lang="ar-SA" sz="28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تهدف المبادرة إلى: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المساهمة في التخفيف من معاناة المرضى بالتشخيص الدقيق واختيار العلاج المناسب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المساهمة في تحسين الوقاية من هذه الامراض باكتشافها مبكراً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المساهمة في معرفة الأسباب ودعم اكتشاف بعض الإجراءات الوقائية والأدوية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رفع وبناء القدرات الفنية المحلية لمكافحة الانتشار وزيادة الوعي الوقائي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تمكين العمل التطوعي عن بعد في الأهداف الأربعة أعلاه</a:t>
            </a:r>
            <a:endParaRPr lang="ar-SA" sz="20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4861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927654" y="1713470"/>
            <a:ext cx="8344930" cy="33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SA" sz="28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مكونات المبادرة الرئيسية</a:t>
            </a:r>
            <a:endParaRPr lang="ar-SA" sz="28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 rtl="1">
              <a:defRPr/>
            </a:pPr>
            <a:endParaRPr lang="ar-SA" sz="28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لكي نحقق الأهداف السامية للمبادرة نحتاج إلى: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إيجاد مختبرات مرجعية قادرة على تجهيز الحالات بشكل مقبول طبياً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إطلاق منصة طهور الذكية من خلال استضافتها وتجهيز الممكنات التقنية اللازمة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إطلاق منصة ذكاء للتدريب ورفع القدرات الفنية وزيادة مهارات التجهيز للحالات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بناء شبكة طهور التطوعية والتي يمكن للمختصين في هذا المجال المشاركة في التشخيص وتحديد نوعية العلاج اللازمة للحالة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تأمين الأجهزة والمواد اللازمة لتفعيل المبادرة والاستفادة المثلى منها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981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927654" y="1713470"/>
            <a:ext cx="8344930" cy="33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SA" sz="28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إطلاق المبادرة</a:t>
            </a:r>
            <a:endParaRPr lang="ar-SA" sz="28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 rtl="1">
              <a:defRPr/>
            </a:pPr>
            <a:endParaRPr lang="ar-SA" sz="28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لكي يكون التفعيل عملياً ومقبول ويحقق الأهداف نقترح الآتي: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تقسيم الدول إلى 3 مجموعات حسب انتشار السرطان للنوعين المختارين في بداية المبادرة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تفعيل المجموعة الأولى لعدد خمس دول فقط يركز فيها للتعرف على تحديات التفعيل والحلول لتجاوزها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إطلاق منصة التدريب لكافة المجموعات الثلاث لرأب الفجوة في القدرات الفنية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تأمين المتطلبات اللازمة في خمس مختبرات مرجعية يتم اختيارها وتطويرها أو إنشاءها حسب الإمكانيات المتاحة</a:t>
            </a:r>
          </a:p>
          <a:p>
            <a:pPr algn="r" defTabSz="914400" rtl="1">
              <a:defRPr/>
            </a:pPr>
            <a:r>
              <a:rPr lang="ar-SA" sz="2000" b="1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تدشين شبكة طهور التطوعية وتدريب المختصين على استخدام منصة طهور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4691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024299" y="1882773"/>
            <a:ext cx="9156339" cy="3429002"/>
            <a:chOff x="9886" y="1582736"/>
            <a:chExt cx="9156339" cy="3429002"/>
          </a:xfrm>
        </p:grpSpPr>
        <p:pic>
          <p:nvPicPr>
            <p:cNvPr id="3074" name="Picture 2" descr="https://statt.cc/wp-content/uploads/2018/07/2305-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0225" y="1582737"/>
              <a:ext cx="6096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4" t="4166" r="17121" b="14584"/>
            <a:stretch>
              <a:fillRect/>
            </a:stretch>
          </p:blipFill>
          <p:spPr>
            <a:xfrm>
              <a:off x="9886" y="1582736"/>
              <a:ext cx="3604847" cy="3429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81180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A0BAA0-ED4C-42A6-BD97-088381DB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47" y="0"/>
            <a:ext cx="7950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9131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9820346"/>
              </p:ext>
            </p:extLst>
          </p:nvPr>
        </p:nvGraphicFramePr>
        <p:xfrm>
          <a:off x="2314831" y="1276865"/>
          <a:ext cx="8633255" cy="4053016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48658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5995488"/>
              </p:ext>
            </p:extLst>
          </p:nvPr>
        </p:nvGraphicFramePr>
        <p:xfrm>
          <a:off x="1295402" y="982132"/>
          <a:ext cx="9601196" cy="197525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95402" y="3393989"/>
            <a:ext cx="9537355" cy="195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سرطان الثدي يعد القاتل الأول للنساء في العالم.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2.26 مليون حالة تسجل سنوياً.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لكل ستة حالات سرطانية، حالة واحدة سرطان الثدي.</a:t>
            </a:r>
          </a:p>
        </p:txBody>
      </p:sp>
    </p:spTree>
    <p:extLst>
      <p:ext uri="{BB962C8B-B14F-4D97-AF65-F5344CB8AC3E}">
        <p14:creationId xmlns:p14="http://schemas.microsoft.com/office/powerpoint/2010/main" val="127347465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8ED7F5-8799-4DD7-A6F3-6F4E22E9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18" y="0"/>
            <a:ext cx="7262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252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383423-A46F-483C-94A7-22A0D026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1" y="465749"/>
            <a:ext cx="11811701" cy="612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16699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BC7377-2067-4C2A-99F9-942E6AB5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3" b="34312"/>
          <a:stretch>
            <a:fillRect/>
          </a:stretch>
        </p:blipFill>
        <p:spPr bwMode="auto">
          <a:xfrm>
            <a:off x="1520859" y="1224793"/>
            <a:ext cx="9150281" cy="39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1575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861751" y="1268627"/>
            <a:ext cx="8690919" cy="1631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الوقاية خير من العلاج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1751" y="3204519"/>
            <a:ext cx="8690919" cy="25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المسح الاستقصائي للسرطان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سرطان عنق الرحم (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PAP Smear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سرطان الثدي (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mammography FNA + Breast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Bx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097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jpeg" /><Relationship Id="rId2" Type="http://schemas.openxmlformats.org/officeDocument/2006/relationships/image" Target="../media/image11.jpeg" /></Relationships>
</file>

<file path=ppt/theme/theme1.xml><?xml version="1.0" encoding="utf-8"?>
<a:theme xmlns:r="http://schemas.openxmlformats.org/officeDocument/2006/relationships"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Arial"/>
        <a:cs typeface="Arial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/>
  <PresentationFormat>Widescreen</PresentationFormat>
  <Paragraphs>76</Paragraphs>
  <Slides>27</Slides>
  <Notes>0</Notes>
  <TotalTime>170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28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Amelia</dc:creator>
  <cp:lastModifiedBy>Microsoft account</cp:lastModifiedBy>
  <cp:revision>23</cp:revision>
  <dcterms:created xsi:type="dcterms:W3CDTF">2024-01-25T11:57:18Z</dcterms:created>
  <dcterms:modified xsi:type="dcterms:W3CDTF">2024-02-05T17:09:54Z</dcterms:modified>
</cp:coreProperties>
</file>