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1pPr>
    <a:lvl2pPr marL="0" marR="0" indent="457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2pPr>
    <a:lvl3pPr marL="0" marR="0" indent="914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3pPr>
    <a:lvl4pPr marL="0" marR="0" indent="1371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4pPr>
    <a:lvl5pPr marL="0" marR="0" indent="18288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5pPr>
    <a:lvl6pPr marL="0" marR="0" indent="22860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6pPr>
    <a:lvl7pPr marL="0" marR="0" indent="27432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7pPr>
    <a:lvl8pPr marL="0" marR="0" indent="32004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8pPr>
    <a:lvl9pPr marL="0" marR="0" indent="365760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b="def" i="def"/>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b="def" i="def"/>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Shape 201"/>
          <p:cNvSpPr/>
          <p:nvPr>
            <p:ph type="sldImg"/>
          </p:nvPr>
        </p:nvSpPr>
        <p:spPr>
          <a:prstGeom prst="rect">
            <a:avLst/>
          </a:prstGeom>
        </p:spPr>
        <p:txBody>
          <a:bodyPr/>
          <a:lstStyle/>
          <a:p>
            <a:pPr/>
          </a:p>
        </p:txBody>
      </p:sp>
      <p:sp>
        <p:nvSpPr>
          <p:cNvPr id="202" name="Shape 202"/>
          <p:cNvSpPr/>
          <p:nvPr>
            <p:ph type="body" sz="quarter" idx="1"/>
          </p:nvPr>
        </p:nvSpPr>
        <p:spPr>
          <a:prstGeom prst="rect">
            <a:avLst/>
          </a:prstGeom>
        </p:spPr>
        <p:txBody>
          <a:bodyPr/>
          <a:lstStyle/>
          <a:p>
            <a:pPr algn="r" rtl="1">
              <a:defRPr/>
            </a:pPr>
            <a:r>
              <a:t>وقد رصدت دراسة دبوس وعباس (2003) أهم المآخذ على أداء الإعلام في تناول الشأن الطبي والصحي في مصر نوجزها فيما يأتي:</a:t>
            </a:r>
          </a:p>
          <a:p>
            <a:pPr algn="r" rtl="1">
              <a:defRPr/>
            </a:pPr>
            <a:r>
              <a:t>المبالغة والتضخيم في إبراز الأخطاء المهنية لبعض الأطباء، سواء فيما يتصل بإجراء العمليات الجراحية أو توصيف العلاج أو خلاف ذلك، وخطورة ذلك تكمن في الانطباعات السيئة التي تتكون لدى الجمهور وميلهم إلى تعميم ذلك على كل الأطباء.</a:t>
            </a:r>
          </a:p>
          <a:p>
            <a:pPr algn="r" rtl="1">
              <a:defRPr/>
            </a:pPr>
            <a:r>
              <a:t>التركيز على التجاوزات الأخلاقية لبعض الأطباء مع مرضاهم، ورغم الإقرار بأن هذه أخطاء لا ينبغي التعامل معها بالتسامح؛ فإن النشر فيها يسيء للمهنة وينبغي تناوله بمراعاة المسئولية الاجتماعية المترتبة على النشر.</a:t>
            </a:r>
          </a:p>
          <a:p>
            <a:pPr algn="r" rtl="1">
              <a:defRPr/>
            </a:pPr>
            <a:r>
              <a:t>	التركيز على المعالجات المرتبطة بموضوعات طبية وصحية على أسماء طبية، فالإعلام هو أحد الوسائل الأساسية التي تصنع الأسماء اللامعة، وفي تركيز الإعلام على أسماء بعينها حرمان لأسماء أخرى من حقها أن يعرفها الجمهور ويستمع إلى آرائها.</a:t>
            </a:r>
          </a:p>
          <a:p>
            <a:pPr algn="r" rtl="1">
              <a:defRPr/>
            </a:pPr>
            <a:r>
              <a:t>اهتمام الصحف - خاصة الصفراء - بالدجل والشعوذة والخرافات على حساب قيمة الطب والعلم في حياتنا المعاصرة، وهو ما من شأنه التأثير في أنصاف المتعلمين والمثقفين سلبيًا</a:t>
            </a:r>
          </a:p>
          <a:p>
            <a:pPr algn="r" rtl="1">
              <a:defRPr/>
            </a:pPr>
            <a:r>
              <a:t>	عدم تقديم التوصيف الدقيق لأعراض بعض الأمراض في المعالجة الصحفية وتقديم أعراض عامة، وكذلك وصفات علاجية ونصائح عامة قد لا تلائم حالات بعض المرضى.</a:t>
            </a:r>
          </a:p>
          <a:p>
            <a:pPr algn="r" rtl="1">
              <a:defRPr/>
            </a:pPr>
            <a:r>
              <a:t>المبالغة في تقديم المزايا التي تتمتع بها بعض العقاقير التي تعد دعاية غير مباشرة لهذه الأدوية يترتب عليها استخدام البعض لها من دون استشارة الطبيب وما ينطوي عليه ذلك من مخاطر.</a:t>
            </a:r>
          </a:p>
          <a:p>
            <a:pPr algn="r" rtl="1">
              <a:defRPr/>
            </a:pPr>
            <a:r>
              <a:t>المبالغة في تقديم الروشتات الجاهزة لبعض أمراض العصر أو تقديم نصائح بتناول بعض الأغذية التي من شأنها أن تخفف المرض أو تقضي عليه، وتكمن مخاطر ذلك في إضعاف العلاقة بين الطبيب والمريض. فبدلًا من استشارة الطبيب يمكن الاستعاضة عنه بما يقدم في وسائل الإعلام.</a:t>
            </a:r>
          </a:p>
          <a:p>
            <a:pPr algn="r" rtl="1">
              <a:defRPr/>
            </a:pPr>
            <a:r>
              <a:t>المبالغة في تبسيط المعلومة الصحية المقدمة لجمهور وسائل الإعلام حول العقاقير والاكتشافات الطبية الجديدة بما يفقدها معناها الحقيقي، خاصة إذا تم التبسيط علي يد محرر غير متخصص</a:t>
            </a:r>
          </a:p>
          <a:p>
            <a:pPr algn="r" rtl="1">
              <a:defRPr/>
            </a:pPr>
            <a:r>
              <a:t>	بث الرعب في نفوس الجماهير من خلال التقديم المبالغ فيه للآثار السلبية الجانبية المترتبة على الإصابة ببعض الأمراض</a:t>
            </a:r>
          </a:p>
          <a:p>
            <a:pPr algn="r" rtl="1">
              <a:defRPr/>
            </a:pPr>
            <a:r>
              <a:t>	هناك مشكلة جماعية يشترك فيها بعض الأطباء وشركات الأدوية والإعلام حين تسخر الوسائل للدعاية لمنتج دوائي بعينه، وتستضيف أساتذة بأعينهم للدعاية للدواء والدعاية الشخصية لذواتهم من دون الالتفات لآلام المرضى.</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hape 206"/>
          <p:cNvSpPr/>
          <p:nvPr>
            <p:ph type="sldImg"/>
          </p:nvPr>
        </p:nvSpPr>
        <p:spPr>
          <a:prstGeom prst="rect">
            <a:avLst/>
          </a:prstGeom>
        </p:spPr>
        <p:txBody>
          <a:bodyPr/>
          <a:lstStyle/>
          <a:p>
            <a:pPr/>
          </a:p>
        </p:txBody>
      </p:sp>
      <p:sp>
        <p:nvSpPr>
          <p:cNvPr id="207" name="Shape 207"/>
          <p:cNvSpPr/>
          <p:nvPr>
            <p:ph type="body" sz="quarter" idx="1"/>
          </p:nvPr>
        </p:nvSpPr>
        <p:spPr>
          <a:prstGeom prst="rect">
            <a:avLst/>
          </a:prstGeom>
        </p:spPr>
        <p:txBody>
          <a:bodyPr/>
          <a:lstStyle/>
          <a:p>
            <a:pPr/>
            <a:r>
              <a:t>الحاجة الملحة للتخصص سواء على مستوى المحتوى أو القائم بالاتصال أو المصادر ذاتها العاملة في القطاع الصحي والطبي، فالإعلامي المتخصص قادر على فهم واستيعاب المضمون الطبي الذي يتعرض له سواء في المؤتمرات أو ما يصل إليه من دراسات وبحوث وتقارير وتصريحات، يستطيع أن يتحقق منها ومن صدقها ودقتها، كما يستطيع أن يفند ما بها من أكاذيب ومبالغات، ويستطيع في مستوى مهني احترافي أوسع ممارسة التحري والتقصي لتقديم تناول استقصائي متعمق معتمد على البيانات والأدلة والشواهد والوثائق السرية والعلنية، والصور والمقاطع الصوتية ومقاطع الفيديو والمقابلات التي تثري المحتوى، وترفع الوعي والتثقيف الصحي، بديلًا عن ترديد الأقوال والمقولات غير المتخصصة، التي تفتقد إلى الأدلة العلمية والبراهين، التي يمكن تصنيفها في خانة الآراء والاجتهادات والتوقعات والتخمينات، وكلها لا مجال لها في الإعلام الاحترافي المتخصص، خاصة إذا ما اقترب من صحة الإنسان وحياته.</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1" name="Shape 211"/>
          <p:cNvSpPr/>
          <p:nvPr>
            <p:ph type="sldImg"/>
          </p:nvPr>
        </p:nvSpPr>
        <p:spPr>
          <a:prstGeom prst="rect">
            <a:avLst/>
          </a:prstGeom>
        </p:spPr>
        <p:txBody>
          <a:bodyPr/>
          <a:lstStyle/>
          <a:p>
            <a:pPr/>
          </a:p>
        </p:txBody>
      </p:sp>
      <p:sp>
        <p:nvSpPr>
          <p:cNvPr id="212" name="Shape 212"/>
          <p:cNvSpPr/>
          <p:nvPr>
            <p:ph type="body" sz="quarter" idx="1"/>
          </p:nvPr>
        </p:nvSpPr>
        <p:spPr>
          <a:prstGeom prst="rect">
            <a:avLst/>
          </a:prstGeom>
        </p:spPr>
        <p:txBody>
          <a:bodyPr/>
          <a:lstStyle/>
          <a:p>
            <a:pPr algn="r" rtl="1">
              <a:defRPr/>
            </a:pPr>
            <a:r>
              <a:t>إشكاليات وتحديات التناول الإعلامي للشأن الصحي في العالم العربي - سمير محمد.</a:t>
            </a:r>
          </a:p>
          <a:p>
            <a:pPr algn="r" rtl="1">
              <a:defRPr/>
            </a:pPr>
            <a:r>
              <a:t>“الأمر الآخر الذي أكدته الورقة العلمية، أنه بالقدر الذي أيدت فيه عدة دراسات، الدور السلبي لوسائل التواصل الاجتماعي في نشر المعلومات المغلوطة والزائفة والبيانات الكاذبة، بالقدر الذي حركت فيه المياه الراكدة لإعادة ثقة الجمهور في وسائل الإعلام التقليدية، وضاعفت مسؤوليته في تحري الدقة وتقديم المعلومات الوافية الكافية عن الشأن الصحي من مختلف جوانبه وبالعودة لمصادره المتخصصة خاصة فيما يتعلق بالقضايا الصحية المسكوت عنها وذات الحساسية الاجتماعية لارتباطها بالوصم والسمعة والمكانة، وفرضت الضغوط الإعلامية الجماهيرية على وسائل الإعلام التقليدية، التحرر من ترهلها ونمطيتها وبطء تغطياتها، عبر التحديث المستمر لصفحاتها ومواقعها الإلكترونية ومنصاتها الرقمية المتاحة على الإنترنت؛ لضمان تحقق ثراء الوسيلة الإعلامية وزيادة مستويات التفاعلية معها، خاصة في أوقات الأزمات والأوبئة الصحية، التي قد تضر السياسات الصحية للدولة بالقدر ذاته الذي تهدد فيه الشائعات والأكاذيب والمعلومات الناقصة وأنصاف الحقائق صحة الإنسان وتعرض حياته للخطر.</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500" y="12268950"/>
            <a:ext cx="21971000" cy="660401"/>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Author and Date</a:t>
            </a:r>
          </a:p>
        </p:txBody>
      </p:sp>
      <p:sp>
        <p:nvSpPr>
          <p:cNvPr id="12" name="Body Level One…"/>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13" name="Presentation Title"/>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Presentation Title</a:t>
            </a:r>
          </a:p>
        </p:txBody>
      </p:sp>
      <p:sp>
        <p:nvSpPr>
          <p:cNvPr id="14" name="Slide Number"/>
          <p:cNvSpPr txBox="1"/>
          <p:nvPr>
            <p:ph type="sldNum" sz="quarter" idx="2"/>
          </p:nvPr>
        </p:nvSpPr>
        <p:spPr>
          <a:xfrm>
            <a:off x="23558499" y="12460720"/>
            <a:ext cx="388621" cy="429261"/>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100" name="Slide Title"/>
          <p:cNvSpPr txBox="1"/>
          <p:nvPr>
            <p:ph type="title" hasCustomPrompt="1"/>
          </p:nvPr>
        </p:nvSpPr>
        <p:spPr>
          <a:prstGeom prst="rect">
            <a:avLst/>
          </a:prstGeom>
        </p:spPr>
        <p:txBody>
          <a:bodyPr/>
          <a:lstStyle/>
          <a:p>
            <a:pPr/>
            <a:r>
              <a:t>Slide Title</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Agenda Subtitle</a:t>
            </a:r>
          </a:p>
        </p:txBody>
      </p:sp>
      <p:sp>
        <p:nvSpPr>
          <p:cNvPr id="109" name="Body Level One…"/>
          <p:cNvSpPr txBox="1"/>
          <p:nvPr>
            <p:ph type="body" idx="1" hasCustomPrompt="1"/>
          </p:nvPr>
        </p:nvSpPr>
        <p:spPr>
          <a:prstGeom prst="rect">
            <a:avLst/>
          </a:prstGeom>
        </p:spPr>
        <p:txBody>
          <a:bodyPr/>
          <a:lstStyle>
            <a:lvl1pPr marL="0" indent="0">
              <a:spcBef>
                <a:spcPts val="6000"/>
              </a:spcBef>
              <a:buSzTx/>
              <a:buNone/>
              <a:defRPr sz="5000"/>
            </a:lvl1pPr>
            <a:lvl2pPr marL="0" indent="457200">
              <a:spcBef>
                <a:spcPts val="6000"/>
              </a:spcBef>
              <a:buSzTx/>
              <a:buNone/>
              <a:defRPr sz="5000"/>
            </a:lvl2pPr>
            <a:lvl3pPr marL="0" indent="914400">
              <a:spcBef>
                <a:spcPts val="6000"/>
              </a:spcBef>
              <a:buSzTx/>
              <a:buNone/>
              <a:defRPr sz="5000"/>
            </a:lvl3pPr>
            <a:lvl4pPr marL="0" indent="1371600">
              <a:spcBef>
                <a:spcPts val="6000"/>
              </a:spcBef>
              <a:buSzTx/>
              <a:buNone/>
              <a:defRPr sz="5000"/>
            </a:lvl4pPr>
            <a:lvl5pPr marL="0" indent="1828800">
              <a:spcBef>
                <a:spcPts val="6000"/>
              </a:spcBef>
              <a:buSzTx/>
              <a:buNone/>
              <a:defRPr sz="5000"/>
            </a:lvl5pPr>
          </a:lstStyle>
          <a:p>
            <a:pPr/>
            <a:r>
              <a:t>Agenda Topics</a:t>
            </a:r>
          </a:p>
          <a:p>
            <a:pPr lvl="1"/>
            <a:r>
              <a:t/>
            </a:r>
          </a:p>
          <a:p>
            <a:pPr lvl="2"/>
            <a:r>
              <a:t/>
            </a:r>
          </a:p>
          <a:p>
            <a:pPr lvl="3"/>
            <a:r>
              <a:t/>
            </a:r>
          </a:p>
          <a:p>
            <a:pPr lvl="4"/>
            <a:r>
              <a:t/>
            </a:r>
          </a:p>
        </p:txBody>
      </p:sp>
      <p:sp>
        <p:nvSpPr>
          <p:cNvPr id="110" name="Agenda Title"/>
          <p:cNvSpPr txBox="1"/>
          <p:nvPr>
            <p:ph type="title" hasCustomPrompt="1"/>
          </p:nvPr>
        </p:nvSpPr>
        <p:spPr>
          <a:prstGeom prst="rect">
            <a:avLst/>
          </a:prstGeom>
        </p:spPr>
        <p:txBody>
          <a:bodyPr/>
          <a:lstStyle/>
          <a:p>
            <a:pPr/>
            <a:r>
              <a:t>Agenda Title</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191000"/>
            <a:ext cx="21971000" cy="4089400"/>
          </a:xfrm>
          <a:prstGeom prst="rect">
            <a:avLst/>
          </a:prstGeom>
        </p:spPr>
        <p:txBody>
          <a:bodyPr anchor="ctr"/>
          <a:lstStyle>
            <a:lvl1pPr marL="0" indent="0" algn="ctr" defTabSz="2438400">
              <a:lnSpc>
                <a:spcPct val="90000"/>
              </a:lnSpc>
              <a:spcBef>
                <a:spcPts val="0"/>
              </a:spcBef>
              <a:buSzTx/>
              <a:buNone/>
              <a:defRPr spc="-119" sz="12000">
                <a:latin typeface="+mn-lt"/>
                <a:ea typeface="+mn-ea"/>
                <a:cs typeface="+mn-cs"/>
                <a:sym typeface="Produkt Extralight"/>
              </a:defRPr>
            </a:lvl1pPr>
            <a:lvl2pPr marL="0" indent="457200" algn="ctr" defTabSz="2438400">
              <a:lnSpc>
                <a:spcPct val="90000"/>
              </a:lnSpc>
              <a:spcBef>
                <a:spcPts val="0"/>
              </a:spcBef>
              <a:buSzTx/>
              <a:buNone/>
              <a:defRPr spc="-119" sz="12000">
                <a:latin typeface="+mn-lt"/>
                <a:ea typeface="+mn-ea"/>
                <a:cs typeface="+mn-cs"/>
                <a:sym typeface="Produkt Extralight"/>
              </a:defRPr>
            </a:lvl2pPr>
            <a:lvl3pPr marL="0" indent="914400" algn="ctr" defTabSz="2438400">
              <a:lnSpc>
                <a:spcPct val="90000"/>
              </a:lnSpc>
              <a:spcBef>
                <a:spcPts val="0"/>
              </a:spcBef>
              <a:buSzTx/>
              <a:buNone/>
              <a:defRPr spc="-119" sz="12000">
                <a:latin typeface="+mn-lt"/>
                <a:ea typeface="+mn-ea"/>
                <a:cs typeface="+mn-cs"/>
                <a:sym typeface="Produkt Extralight"/>
              </a:defRPr>
            </a:lvl3pPr>
            <a:lvl4pPr marL="0" indent="1371600" algn="ctr" defTabSz="2438400">
              <a:lnSpc>
                <a:spcPct val="90000"/>
              </a:lnSpc>
              <a:spcBef>
                <a:spcPts val="0"/>
              </a:spcBef>
              <a:buSzTx/>
              <a:buNone/>
              <a:defRPr spc="-119" sz="12000">
                <a:latin typeface="+mn-lt"/>
                <a:ea typeface="+mn-ea"/>
                <a:cs typeface="+mn-cs"/>
                <a:sym typeface="Produkt Extralight"/>
              </a:defRPr>
            </a:lvl4pPr>
            <a:lvl5pPr marL="0" indent="1828800" algn="ctr" defTabSz="2438400">
              <a:lnSpc>
                <a:spcPct val="90000"/>
              </a:lnSpc>
              <a:spcBef>
                <a:spcPts val="0"/>
              </a:spcBef>
              <a:buSzTx/>
              <a:buNone/>
              <a:defRPr spc="-119" sz="12000">
                <a:latin typeface="+mn-lt"/>
                <a:ea typeface="+mn-ea"/>
                <a:cs typeface="+mn-cs"/>
                <a:sym typeface="Produkt Extralight"/>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206500"/>
            <a:ext cx="21971000" cy="7353300"/>
          </a:xfrm>
          <a:prstGeom prst="rect">
            <a:avLst/>
          </a:prstGeom>
        </p:spPr>
        <p:txBody>
          <a:bodyPr anchor="b"/>
          <a:lstStyle>
            <a:lvl1pPr marL="0" indent="0" algn="ctr" defTabSz="2438400">
              <a:lnSpc>
                <a:spcPct val="90000"/>
              </a:lnSpc>
              <a:spcBef>
                <a:spcPts val="0"/>
              </a:spcBef>
              <a:buSzTx/>
              <a:buNone/>
              <a:defRPr spc="-1750" sz="35000">
                <a:latin typeface="+mn-lt"/>
                <a:ea typeface="+mn-ea"/>
                <a:cs typeface="+mn-cs"/>
                <a:sym typeface="Produkt Extralight"/>
              </a:defRPr>
            </a:lvl1pPr>
            <a:lvl2pPr marL="0" indent="457200" algn="ctr" defTabSz="2438400">
              <a:lnSpc>
                <a:spcPct val="90000"/>
              </a:lnSpc>
              <a:spcBef>
                <a:spcPts val="0"/>
              </a:spcBef>
              <a:buSzTx/>
              <a:buNone/>
              <a:defRPr spc="-1750" sz="35000">
                <a:latin typeface="+mn-lt"/>
                <a:ea typeface="+mn-ea"/>
                <a:cs typeface="+mn-cs"/>
                <a:sym typeface="Produkt Extralight"/>
              </a:defRPr>
            </a:lvl2pPr>
            <a:lvl3pPr marL="0" indent="914400" algn="ctr" defTabSz="2438400">
              <a:lnSpc>
                <a:spcPct val="90000"/>
              </a:lnSpc>
              <a:spcBef>
                <a:spcPts val="0"/>
              </a:spcBef>
              <a:buSzTx/>
              <a:buNone/>
              <a:defRPr spc="-1750" sz="35000">
                <a:latin typeface="+mn-lt"/>
                <a:ea typeface="+mn-ea"/>
                <a:cs typeface="+mn-cs"/>
                <a:sym typeface="Produkt Extralight"/>
              </a:defRPr>
            </a:lvl3pPr>
            <a:lvl4pPr marL="0" indent="1371600" algn="ctr" defTabSz="2438400">
              <a:lnSpc>
                <a:spcPct val="90000"/>
              </a:lnSpc>
              <a:spcBef>
                <a:spcPts val="0"/>
              </a:spcBef>
              <a:buSzTx/>
              <a:buNone/>
              <a:defRPr spc="-1750" sz="35000">
                <a:latin typeface="+mn-lt"/>
                <a:ea typeface="+mn-ea"/>
                <a:cs typeface="+mn-cs"/>
                <a:sym typeface="Produkt Extralight"/>
              </a:defRPr>
            </a:lvl4pPr>
            <a:lvl5pPr marL="0" indent="1828800" algn="ctr" defTabSz="2438400">
              <a:lnSpc>
                <a:spcPct val="90000"/>
              </a:lnSpc>
              <a:spcBef>
                <a:spcPts val="0"/>
              </a:spcBef>
              <a:buSzTx/>
              <a:buNone/>
              <a:defRPr spc="-1750" sz="35000">
                <a:latin typeface="+mn-lt"/>
                <a:ea typeface="+mn-ea"/>
                <a:cs typeface="+mn-cs"/>
                <a:sym typeface="Produkt Extralight"/>
              </a:defRPr>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128000"/>
            <a:ext cx="21971000" cy="1079500"/>
          </a:xfrm>
          <a:prstGeom prst="rect">
            <a:avLst/>
          </a:prstGeom>
        </p:spPr>
        <p:txBody>
          <a:bodyPr lIns="45719" tIns="45719" rIns="45719" bIns="45719"/>
          <a:lstStyle>
            <a:lvl1pPr marL="0" indent="0" algn="ctr" defTabSz="825500">
              <a:lnSpc>
                <a:spcPct val="90000"/>
              </a:lnSpc>
              <a:spcBef>
                <a:spcPts val="0"/>
              </a:spcBef>
              <a:buSzTx/>
              <a:buNone/>
              <a:defRPr spc="-55" sz="5500">
                <a:latin typeface="+mn-lt"/>
                <a:ea typeface="+mn-ea"/>
                <a:cs typeface="+mn-cs"/>
                <a:sym typeface="Produkt Extralight"/>
              </a:defRPr>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Attribution"/>
          <p:cNvSpPr txBox="1"/>
          <p:nvPr>
            <p:ph type="body" sz="quarter" idx="21" hasCustomPrompt="1"/>
          </p:nvPr>
        </p:nvSpPr>
        <p:spPr>
          <a:xfrm>
            <a:off x="5461000" y="9563100"/>
            <a:ext cx="13728700" cy="698500"/>
          </a:xfrm>
          <a:prstGeom prst="rect">
            <a:avLst/>
          </a:prstGeom>
        </p:spPr>
        <p:txBody>
          <a:bodyPr lIns="45719" tIns="45719" rIns="45719" bIns="45719"/>
          <a:lstStyle>
            <a:lvl1pPr marL="0" indent="0" defTabSz="825500">
              <a:spcBef>
                <a:spcPts val="0"/>
              </a:spcBef>
              <a:buSzTx/>
              <a:buNone/>
              <a:defRPr sz="3600">
                <a:latin typeface="Produkt Light"/>
                <a:ea typeface="Produkt Light"/>
                <a:cs typeface="Produkt Light"/>
                <a:sym typeface="Produkt Light"/>
              </a:defRPr>
            </a:lvl1pPr>
          </a:lstStyle>
          <a:p>
            <a:pPr/>
            <a:r>
              <a:t>Attribution</a:t>
            </a:r>
          </a:p>
        </p:txBody>
      </p:sp>
      <p:sp>
        <p:nvSpPr>
          <p:cNvPr id="136" name="Body Level One…"/>
          <p:cNvSpPr txBox="1"/>
          <p:nvPr>
            <p:ph type="body" sz="quarter" idx="1" hasCustomPrompt="1"/>
          </p:nvPr>
        </p:nvSpPr>
        <p:spPr>
          <a:xfrm>
            <a:off x="5194300" y="4165600"/>
            <a:ext cx="13995400" cy="4432300"/>
          </a:xfrm>
          <a:prstGeom prst="rect">
            <a:avLst/>
          </a:prstGeom>
        </p:spPr>
        <p:txBody>
          <a:bodyPr anchor="b"/>
          <a:lstStyle>
            <a:lvl1pPr marL="254000" indent="-254000" defTabSz="2438400">
              <a:lnSpc>
                <a:spcPct val="90000"/>
              </a:lnSpc>
              <a:spcBef>
                <a:spcPts val="0"/>
              </a:spcBef>
              <a:buSzTx/>
              <a:buNone/>
              <a:defRPr spc="-93" sz="9300">
                <a:latin typeface="+mn-lt"/>
                <a:ea typeface="+mn-ea"/>
                <a:cs typeface="+mn-cs"/>
                <a:sym typeface="Produkt Extralight"/>
              </a:defRPr>
            </a:lvl1pPr>
            <a:lvl2pPr marL="254000" indent="203200" defTabSz="2438400">
              <a:lnSpc>
                <a:spcPct val="90000"/>
              </a:lnSpc>
              <a:spcBef>
                <a:spcPts val="0"/>
              </a:spcBef>
              <a:buSzTx/>
              <a:buNone/>
              <a:defRPr spc="-93" sz="9300">
                <a:latin typeface="+mn-lt"/>
                <a:ea typeface="+mn-ea"/>
                <a:cs typeface="+mn-cs"/>
                <a:sym typeface="Produkt Extralight"/>
              </a:defRPr>
            </a:lvl2pPr>
            <a:lvl3pPr marL="254000" indent="660400" defTabSz="2438400">
              <a:lnSpc>
                <a:spcPct val="90000"/>
              </a:lnSpc>
              <a:spcBef>
                <a:spcPts val="0"/>
              </a:spcBef>
              <a:buSzTx/>
              <a:buNone/>
              <a:defRPr spc="-93" sz="9300">
                <a:latin typeface="+mn-lt"/>
                <a:ea typeface="+mn-ea"/>
                <a:cs typeface="+mn-cs"/>
                <a:sym typeface="Produkt Extralight"/>
              </a:defRPr>
            </a:lvl3pPr>
            <a:lvl4pPr marL="254000" indent="1117600" defTabSz="2438400">
              <a:lnSpc>
                <a:spcPct val="90000"/>
              </a:lnSpc>
              <a:spcBef>
                <a:spcPts val="0"/>
              </a:spcBef>
              <a:buSzTx/>
              <a:buNone/>
              <a:defRPr spc="-93" sz="9300">
                <a:latin typeface="+mn-lt"/>
                <a:ea typeface="+mn-ea"/>
                <a:cs typeface="+mn-cs"/>
                <a:sym typeface="Produkt Extralight"/>
              </a:defRPr>
            </a:lvl4pPr>
            <a:lvl5pPr marL="254000" indent="1574800" defTabSz="2438400">
              <a:lnSpc>
                <a:spcPct val="90000"/>
              </a:lnSpc>
              <a:spcBef>
                <a:spcPts val="0"/>
              </a:spcBef>
              <a:buSzTx/>
              <a:buNone/>
              <a:defRPr spc="-93" sz="9300">
                <a:latin typeface="+mn-lt"/>
                <a:ea typeface="+mn-ea"/>
                <a:cs typeface="+mn-cs"/>
                <a:sym typeface="Produkt Extralight"/>
              </a:defRPr>
            </a:lvl5pPr>
          </a:lstStyle>
          <a:p>
            <a:pPr/>
            <a:r>
              <a:t>“Notable Quote”</a:t>
            </a:r>
          </a:p>
          <a:p>
            <a:pPr lvl="1"/>
            <a:r>
              <a:t/>
            </a:r>
          </a:p>
          <a:p>
            <a:pPr lvl="2"/>
            <a:r>
              <a:t/>
            </a:r>
          </a:p>
          <a:p>
            <a:pPr lvl="3"/>
            <a:r>
              <a:t/>
            </a:r>
          </a:p>
          <a:p>
            <a:pPr lvl="4"/>
            <a:r>
              <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Corridor of an open-air stone building under a pink and purple sky"/>
          <p:cNvSpPr/>
          <p:nvPr>
            <p:ph type="pic" sz="quarter" idx="21"/>
          </p:nvPr>
        </p:nvSpPr>
        <p:spPr>
          <a:xfrm>
            <a:off x="1257300" y="3213100"/>
            <a:ext cx="7289800" cy="7289800"/>
          </a:xfrm>
          <a:prstGeom prst="rect">
            <a:avLst/>
          </a:prstGeom>
        </p:spPr>
        <p:txBody>
          <a:bodyPr lIns="91439" tIns="45719" rIns="91439" bIns="45719">
            <a:noAutofit/>
          </a:bodyPr>
          <a:lstStyle/>
          <a:p>
            <a:pPr/>
          </a:p>
        </p:txBody>
      </p:sp>
      <p:sp>
        <p:nvSpPr>
          <p:cNvPr id="145" name="Black and white close-up of a curved roof"/>
          <p:cNvSpPr/>
          <p:nvPr>
            <p:ph type="pic" sz="half" idx="22"/>
          </p:nvPr>
        </p:nvSpPr>
        <p:spPr>
          <a:xfrm>
            <a:off x="6577500" y="3632200"/>
            <a:ext cx="11228999" cy="6451600"/>
          </a:xfrm>
          <a:prstGeom prst="rect">
            <a:avLst/>
          </a:prstGeom>
        </p:spPr>
        <p:txBody>
          <a:bodyPr lIns="91439" tIns="45719" rIns="91439" bIns="45719">
            <a:noAutofit/>
          </a:bodyPr>
          <a:lstStyle/>
          <a:p>
            <a:pPr/>
          </a:p>
        </p:txBody>
      </p:sp>
      <p:sp>
        <p:nvSpPr>
          <p:cNvPr id="146" name="Low angle view of a metal spiral staircase"/>
          <p:cNvSpPr/>
          <p:nvPr>
            <p:ph type="pic" sz="quarter" idx="23"/>
          </p:nvPr>
        </p:nvSpPr>
        <p:spPr>
          <a:xfrm>
            <a:off x="14643100" y="3632200"/>
            <a:ext cx="9677400" cy="6451600"/>
          </a:xfrm>
          <a:prstGeom prst="rect">
            <a:avLst/>
          </a:prstGeom>
        </p:spPr>
        <p:txBody>
          <a:bodyPr lIns="91439" tIns="45719" rIns="91439" bIns="45719">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54" name="Futuristic, white corridor with shadows"/>
          <p:cNvSpPr/>
          <p:nvPr>
            <p:ph type="pic" idx="21"/>
          </p:nvPr>
        </p:nvSpPr>
        <p:spPr>
          <a:xfrm>
            <a:off x="-38100" y="-520700"/>
            <a:ext cx="24447500" cy="14763310"/>
          </a:xfrm>
          <a:prstGeom prst="rect">
            <a:avLst/>
          </a:prstGeom>
        </p:spPr>
        <p:txBody>
          <a:bodyPr lIns="91439" tIns="45719" rIns="91439" bIns="45719">
            <a:noAutofit/>
          </a:bodyPr>
          <a:lstStyle/>
          <a:p>
            <a:pPr/>
          </a:p>
        </p:txBody>
      </p:sp>
      <p:sp>
        <p:nvSpPr>
          <p:cNvPr id="1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1" name="Curved, white arches on a gray reflective floor"/>
          <p:cNvSpPr/>
          <p:nvPr>
            <p:ph type="pic" idx="21"/>
          </p:nvPr>
        </p:nvSpPr>
        <p:spPr>
          <a:xfrm>
            <a:off x="-76200" y="-558800"/>
            <a:ext cx="24574500" cy="1483951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06500" y="12268200"/>
            <a:ext cx="21971000" cy="660400"/>
          </a:xfrm>
          <a:prstGeom prst="rect">
            <a:avLst/>
          </a:prstGeom>
        </p:spPr>
        <p:txBody>
          <a:bodyPr lIns="45719" tIns="45719" rIns="45719" bIns="45719" anchor="b"/>
          <a:lstStyle>
            <a:lvl1pPr marL="0" indent="0" defTabSz="825500">
              <a:spcBef>
                <a:spcPts val="0"/>
              </a:spcBef>
              <a:buSzTx/>
              <a:buNone/>
              <a:defRPr sz="3300">
                <a:latin typeface="Produkt Light"/>
                <a:ea typeface="Produkt Light"/>
                <a:cs typeface="Produkt Light"/>
                <a:sym typeface="Produkt Light"/>
              </a:defRPr>
            </a:lvl1pPr>
          </a:lstStyle>
          <a:p>
            <a:pPr/>
            <a:r>
              <a:t>Author and Date</a:t>
            </a:r>
          </a:p>
        </p:txBody>
      </p:sp>
      <p:sp>
        <p:nvSpPr>
          <p:cNvPr id="23" name="Body Level One…"/>
          <p:cNvSpPr txBox="1"/>
          <p:nvPr>
            <p:ph type="body" sz="quarter" idx="1" hasCustomPrompt="1"/>
          </p:nvPr>
        </p:nvSpPr>
        <p:spPr>
          <a:xfrm>
            <a:off x="1206500" y="7353300"/>
            <a:ext cx="21971000" cy="2006600"/>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Presentation Subtitle</a:t>
            </a:r>
          </a:p>
          <a:p>
            <a:pPr lvl="1"/>
            <a:r>
              <a:t/>
            </a:r>
          </a:p>
          <a:p>
            <a:pPr lvl="2"/>
            <a:r>
              <a:t/>
            </a:r>
          </a:p>
          <a:p>
            <a:pPr lvl="3"/>
            <a:r>
              <a:t/>
            </a:r>
          </a:p>
          <a:p>
            <a:pPr lvl="4"/>
            <a:r>
              <a:t/>
            </a:r>
          </a:p>
        </p:txBody>
      </p:sp>
      <p:sp>
        <p:nvSpPr>
          <p:cNvPr id="24" name="Presentation Title"/>
          <p:cNvSpPr txBox="1"/>
          <p:nvPr>
            <p:ph type="title" hasCustomPrompt="1"/>
          </p:nvPr>
        </p:nvSpPr>
        <p:spPr>
          <a:xfrm>
            <a:off x="1206500" y="2616200"/>
            <a:ext cx="21971004" cy="4648200"/>
          </a:xfrm>
          <a:prstGeom prst="rect">
            <a:avLst/>
          </a:prstGeom>
        </p:spPr>
        <p:txBody>
          <a:bodyPr anchor="b"/>
          <a:lstStyle>
            <a:lvl1pPr defTabSz="355600">
              <a:defRPr spc="-119" sz="12000"/>
            </a:lvl1pPr>
          </a:lstStyle>
          <a:p>
            <a:pPr/>
            <a:r>
              <a:t>Presentation Title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Low angle view of a tall building with mirrored glass windows"/>
          <p:cNvSpPr/>
          <p:nvPr>
            <p:ph type="pic" idx="21"/>
          </p:nvPr>
        </p:nvSpPr>
        <p:spPr>
          <a:xfrm>
            <a:off x="8140700" y="-1"/>
            <a:ext cx="20574000" cy="13716001"/>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3335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150100"/>
            <a:ext cx="9779000" cy="5385424"/>
          </a:xfrm>
          <a:prstGeom prst="rect">
            <a:avLst/>
          </a:prstGeom>
        </p:spPr>
        <p:txBody>
          <a:bodyPr/>
          <a:lstStyle>
            <a:lvl1pPr marL="0" indent="0" defTabSz="825500">
              <a:spcBef>
                <a:spcPts val="0"/>
              </a:spcBef>
              <a:buSzTx/>
              <a:buNone/>
              <a:defRPr sz="5500">
                <a:latin typeface="+mn-lt"/>
                <a:ea typeface="+mn-ea"/>
                <a:cs typeface="+mn-cs"/>
                <a:sym typeface="Produkt Extralight"/>
              </a:defRPr>
            </a:lvl1pPr>
            <a:lvl2pPr marL="0" indent="457200" defTabSz="825500">
              <a:spcBef>
                <a:spcPts val="0"/>
              </a:spcBef>
              <a:buSzTx/>
              <a:buNone/>
              <a:defRPr sz="5500">
                <a:latin typeface="+mn-lt"/>
                <a:ea typeface="+mn-ea"/>
                <a:cs typeface="+mn-cs"/>
                <a:sym typeface="Produkt Extralight"/>
              </a:defRPr>
            </a:lvl2pPr>
            <a:lvl3pPr marL="0" indent="914400" defTabSz="825500">
              <a:spcBef>
                <a:spcPts val="0"/>
              </a:spcBef>
              <a:buSzTx/>
              <a:buNone/>
              <a:defRPr sz="5500">
                <a:latin typeface="+mn-lt"/>
                <a:ea typeface="+mn-ea"/>
                <a:cs typeface="+mn-cs"/>
                <a:sym typeface="Produkt Extralight"/>
              </a:defRPr>
            </a:lvl3pPr>
            <a:lvl4pPr marL="0" indent="1371600" defTabSz="825500">
              <a:spcBef>
                <a:spcPts val="0"/>
              </a:spcBef>
              <a:buSzTx/>
              <a:buNone/>
              <a:defRPr sz="5500">
                <a:latin typeface="+mn-lt"/>
                <a:ea typeface="+mn-ea"/>
                <a:cs typeface="+mn-cs"/>
                <a:sym typeface="Produkt Extralight"/>
              </a:defRPr>
            </a:lvl4pPr>
            <a:lvl5pPr marL="0" indent="1828800" defTabSz="825500">
              <a:spcBef>
                <a:spcPts val="0"/>
              </a:spcBef>
              <a:buSzTx/>
              <a:buNone/>
              <a:defRPr sz="5500">
                <a:latin typeface="+mn-lt"/>
                <a:ea typeface="+mn-ea"/>
                <a:cs typeface="+mn-cs"/>
                <a:sym typeface="Produkt Extralight"/>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43" name="Slide Title"/>
          <p:cNvSpPr txBox="1"/>
          <p:nvPr>
            <p:ph type="title" hasCustomPrompt="1"/>
          </p:nvPr>
        </p:nvSpPr>
        <p:spPr>
          <a:prstGeom prst="rect">
            <a:avLst/>
          </a:prstGeom>
        </p:spPr>
        <p:txBody>
          <a:bodyPr/>
          <a:lstStyle/>
          <a:p>
            <a:pPr/>
            <a:r>
              <a:t>Slide 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Partial view of a ceiling with wood paneling"/>
          <p:cNvSpPr/>
          <p:nvPr>
            <p:ph type="pic" idx="21"/>
          </p:nvPr>
        </p:nvSpPr>
        <p:spPr>
          <a:xfrm>
            <a:off x="9588500" y="-482600"/>
            <a:ext cx="21513800" cy="14300200"/>
          </a:xfrm>
          <a:prstGeom prst="rect">
            <a:avLst/>
          </a:prstGeom>
        </p:spPr>
        <p:txBody>
          <a:bodyPr lIns="91439" tIns="45719" rIns="91439" bIns="45719">
            <a:noAutofit/>
          </a:bodyPr>
          <a:lstStyle/>
          <a:p>
            <a:pPr/>
          </a:p>
        </p:txBody>
      </p:sp>
      <p:sp>
        <p:nvSpPr>
          <p:cNvPr id="61" name="Slide Subtitle"/>
          <p:cNvSpPr txBox="1"/>
          <p:nvPr>
            <p:ph type="body" sz="quarter" idx="22"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62"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6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Slide Subtitle"/>
          <p:cNvSpPr txBox="1"/>
          <p:nvPr>
            <p:ph type="body" sz="quarter" idx="21" hasCustomPrompt="1"/>
          </p:nvPr>
        </p:nvSpPr>
        <p:spPr>
          <a:xfrm>
            <a:off x="1206500" y="2324100"/>
            <a:ext cx="21971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72" name="Slide Title"/>
          <p:cNvSpPr txBox="1"/>
          <p:nvPr>
            <p:ph type="title" hasCustomPrompt="1"/>
          </p:nvPr>
        </p:nvSpPr>
        <p:spPr>
          <a:prstGeom prst="rect">
            <a:avLst/>
          </a:prstGeom>
        </p:spPr>
        <p:txBody>
          <a:bodyPr/>
          <a:lstStyle/>
          <a:p>
            <a:pPr/>
            <a:r>
              <a:t>Slide Title</a:t>
            </a:r>
          </a:p>
        </p:txBody>
      </p:sp>
      <p:sp>
        <p:nvSpPr>
          <p:cNvPr id="7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Slide Subtitle"/>
          <p:cNvSpPr txBox="1"/>
          <p:nvPr>
            <p:ph type="body" sz="quarter" idx="21" hasCustomPrompt="1"/>
          </p:nvPr>
        </p:nvSpPr>
        <p:spPr>
          <a:xfrm>
            <a:off x="1206500" y="2324100"/>
            <a:ext cx="9779000" cy="1003300"/>
          </a:xfrm>
          <a:prstGeom prst="rect">
            <a:avLst/>
          </a:prstGeom>
        </p:spPr>
        <p:txBody>
          <a:bodyPr lIns="45719" tIns="45719" rIns="45719" bIns="45719"/>
          <a:lstStyle>
            <a:lvl1pPr marL="0" indent="0" defTabSz="825500">
              <a:spcBef>
                <a:spcPts val="0"/>
              </a:spcBef>
              <a:buSzTx/>
              <a:buNone/>
              <a:defRPr sz="5500">
                <a:latin typeface="+mn-lt"/>
                <a:ea typeface="+mn-ea"/>
                <a:cs typeface="+mn-cs"/>
                <a:sym typeface="Produkt Extralight"/>
              </a:defRPr>
            </a:lvl1pPr>
          </a:lstStyle>
          <a:p>
            <a:pPr/>
            <a:r>
              <a:t>Slide Subtitle</a:t>
            </a:r>
          </a:p>
        </p:txBody>
      </p:sp>
      <p:sp>
        <p:nvSpPr>
          <p:cNvPr id="82" name="Slide Title"/>
          <p:cNvSpPr txBox="1"/>
          <p:nvPr>
            <p:ph type="title" hasCustomPrompt="1"/>
          </p:nvPr>
        </p:nvSpPr>
        <p:spPr>
          <a:xfrm>
            <a:off x="1206500" y="635000"/>
            <a:ext cx="9779000" cy="1689100"/>
          </a:xfrm>
          <a:prstGeom prst="rect">
            <a:avLst/>
          </a:prstGeom>
        </p:spPr>
        <p:txBody>
          <a:bodyPr/>
          <a:lstStyle/>
          <a:p>
            <a:pPr/>
            <a:r>
              <a:t>Slide Title</a:t>
            </a:r>
          </a:p>
        </p:txBody>
      </p:sp>
      <p:sp>
        <p:nvSpPr>
          <p:cNvPr id="83"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3911600"/>
            <a:ext cx="21971004" cy="4648200"/>
          </a:xfrm>
          <a:prstGeom prst="rect">
            <a:avLst/>
          </a:prstGeom>
        </p:spPr>
        <p:txBody>
          <a:bodyPr anchor="ctr"/>
          <a:lstStyle>
            <a:lvl1pPr>
              <a:defRPr spc="-119" sz="12000"/>
            </a:lvl1pPr>
          </a:lstStyle>
          <a:p>
            <a:pPr/>
            <a:r>
              <a:t>Section Title</a:t>
            </a:r>
          </a:p>
        </p:txBody>
      </p:sp>
      <p:sp>
        <p:nvSpPr>
          <p:cNvPr id="9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635000"/>
            <a:ext cx="21971000" cy="1689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23558499" y="12458699"/>
            <a:ext cx="388621" cy="429261"/>
          </a:xfrm>
          <a:prstGeom prst="rect">
            <a:avLst/>
          </a:prstGeom>
          <a:ln w="12700">
            <a:miter lim="400000"/>
          </a:ln>
        </p:spPr>
        <p:txBody>
          <a:bodyPr wrap="none" lIns="50800" tIns="50800" rIns="50800" bIns="50800" anchor="b">
            <a:spAutoFit/>
          </a:bodyPr>
          <a:lstStyle>
            <a:lvl1pPr algn="r" defTabSz="584200">
              <a:spcBef>
                <a:spcPts val="0"/>
              </a:spcBef>
              <a:defRPr sz="2000">
                <a:latin typeface="Graphik"/>
                <a:ea typeface="Graphik"/>
                <a:cs typeface="Graphik"/>
                <a:sym typeface="Graphik"/>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transition xmlns:p14="http://schemas.microsoft.com/office/powerpoint/2010/main" spd="med" advClick="1"/>
  <p:txStyles>
    <p:titleStyle>
      <a:lvl1pPr marL="0" marR="0" indent="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1pPr>
      <a:lvl2pPr marL="0" marR="0" indent="457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2pPr>
      <a:lvl3pPr marL="0" marR="0" indent="914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3pPr>
      <a:lvl4pPr marL="0" marR="0" indent="1371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4pPr>
      <a:lvl5pPr marL="0" marR="0" indent="18288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5pPr>
      <a:lvl6pPr marL="0" marR="0" indent="22860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6pPr>
      <a:lvl7pPr marL="0" marR="0" indent="27432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7pPr>
      <a:lvl8pPr marL="0" marR="0" indent="32004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8pPr>
      <a:lvl9pPr marL="0" marR="0" indent="3657600" algn="l" defTabSz="2438400" rtl="0" latinLnBrk="0">
        <a:lnSpc>
          <a:spcPct val="90000"/>
        </a:lnSpc>
        <a:spcBef>
          <a:spcPts val="0"/>
        </a:spcBef>
        <a:spcAft>
          <a:spcPts val="0"/>
        </a:spcAft>
        <a:buClrTx/>
        <a:buSzTx/>
        <a:buFontTx/>
        <a:buNone/>
        <a:tabLst/>
        <a:defRPr b="0" baseline="0" cap="none" i="0" spc="-100" strike="noStrike" sz="10000" u="none">
          <a:solidFill>
            <a:schemeClr val="accent1">
              <a:satOff val="-9155"/>
              <a:lumOff val="-32673"/>
            </a:schemeClr>
          </a:solidFill>
          <a:uFillTx/>
          <a:latin typeface="+mn-lt"/>
          <a:ea typeface="+mn-ea"/>
          <a:cs typeface="+mn-cs"/>
          <a:sym typeface="Produkt Extralight"/>
        </a:defRPr>
      </a:lvl9pPr>
    </p:titleStyle>
    <p:bodyStyle>
      <a:lvl1pPr marL="457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1pPr>
      <a:lvl2pPr marL="914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2pPr>
      <a:lvl3pPr marL="1371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3pPr>
      <a:lvl4pPr marL="1828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4pPr>
      <a:lvl5pPr marL="22860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5pPr>
      <a:lvl6pPr marL="27432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6pPr>
      <a:lvl7pPr marL="32004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7pPr>
      <a:lvl8pPr marL="36576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8pPr>
      <a:lvl9pPr marL="4114800" marR="0" indent="-457200" algn="l" defTabSz="355600" rtl="0" latinLnBrk="0">
        <a:lnSpc>
          <a:spcPct val="100000"/>
        </a:lnSpc>
        <a:spcBef>
          <a:spcPts val="4700"/>
        </a:spcBef>
        <a:spcAft>
          <a:spcPts val="0"/>
        </a:spcAft>
        <a:buClrTx/>
        <a:buSzPct val="100000"/>
        <a:buFontTx/>
        <a:buChar char="•"/>
        <a:tabLst/>
        <a:defRPr b="0" baseline="0" cap="none" i="0" spc="0" strike="noStrike" sz="4000" u="none">
          <a:solidFill>
            <a:schemeClr val="accent1">
              <a:satOff val="-9155"/>
              <a:lumOff val="-32673"/>
            </a:schemeClr>
          </a:solidFill>
          <a:uFillTx/>
          <a:latin typeface="Graphik Light"/>
          <a:ea typeface="Graphik Light"/>
          <a:cs typeface="Graphik Light"/>
          <a:sym typeface="Graphik Light"/>
        </a:defRPr>
      </a:lvl9pPr>
    </p:bodyStyle>
    <p:otherStyle>
      <a:lvl1pPr marL="0" marR="0" indent="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1pPr>
      <a:lvl2pPr marL="0" marR="0" indent="457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2pPr>
      <a:lvl3pPr marL="0" marR="0" indent="914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3pPr>
      <a:lvl4pPr marL="0" marR="0" indent="1371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4pPr>
      <a:lvl5pPr marL="0" marR="0" indent="18288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5pPr>
      <a:lvl6pPr marL="0" marR="0" indent="22860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6pPr>
      <a:lvl7pPr marL="0" marR="0" indent="27432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7pPr>
      <a:lvl8pPr marL="0" marR="0" indent="32004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8pPr>
      <a:lvl9pPr marL="0" marR="0" indent="3657600" algn="r" defTabSz="584200" rtl="0" latinLnBrk="0">
        <a:lnSpc>
          <a:spcPct val="100000"/>
        </a:lnSpc>
        <a:spcBef>
          <a:spcPts val="0"/>
        </a:spcBef>
        <a:spcAft>
          <a:spcPts val="0"/>
        </a:spcAft>
        <a:buClrTx/>
        <a:buSzTx/>
        <a:buFontTx/>
        <a:buNone/>
        <a:tabLst/>
        <a:defRPr b="0" baseline="0" cap="none" i="0" spc="0" strike="noStrike" sz="20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png"/><Relationship Id="rId3" Type="http://schemas.openxmlformats.org/officeDocument/2006/relationships/image" Target="../media/image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 Id="rId3" Type="http://schemas.openxmlformats.org/officeDocument/2006/relationships/image" Target="../media/image8.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1" name="25/9/2023"/>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25/9/2023</a:t>
            </a:r>
          </a:p>
        </p:txBody>
      </p:sp>
      <p:sp>
        <p:nvSpPr>
          <p:cNvPr id="172" name="د. بسام البطحي    استشاري طب عائلة  واستشاري نفسي"/>
          <p:cNvSpPr txBox="1"/>
          <p:nvPr>
            <p:ph type="subTitle" sz="quarter" idx="1"/>
          </p:nvPr>
        </p:nvSpPr>
        <p:spPr>
          <a:prstGeom prst="rect">
            <a:avLst/>
          </a:prstGeom>
        </p:spPr>
        <p:txBody>
          <a:bodyPr/>
          <a:lstStyle>
            <a:lvl1pPr algn="r" rtl="1">
              <a:defRPr/>
            </a:lvl1pPr>
          </a:lstStyle>
          <a:p>
            <a:pPr/>
            <a:r>
              <a:t>د. بسام البطحي    استشاري طب عائلة  واستشاري نفسي</a:t>
            </a:r>
          </a:p>
        </p:txBody>
      </p:sp>
      <p:sp>
        <p:nvSpPr>
          <p:cNvPr id="173" name="التحديات الإعلامية تجاه الإبتكارات الطبية"/>
          <p:cNvSpPr txBox="1"/>
          <p:nvPr>
            <p:ph type="ctrTitle"/>
          </p:nvPr>
        </p:nvSpPr>
        <p:spPr>
          <a:prstGeom prst="rect">
            <a:avLst/>
          </a:prstGeom>
        </p:spPr>
        <p:txBody>
          <a:bodyPr/>
          <a:lstStyle>
            <a:lvl1pPr algn="r" rtl="1">
              <a:defRPr/>
            </a:lvl1pPr>
          </a:lstStyle>
          <a:p>
            <a:pPr/>
            <a:r>
              <a:t>التحديات الإعلامية تجاه الإبتكارات الطبية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شكرا لكم"/>
          <p:cNvSpPr txBox="1"/>
          <p:nvPr>
            <p:ph type="title"/>
          </p:nvPr>
        </p:nvSpPr>
        <p:spPr>
          <a:prstGeom prst="rect">
            <a:avLst/>
          </a:prstGeom>
        </p:spPr>
        <p:txBody>
          <a:bodyPr/>
          <a:lstStyle>
            <a:lvl1pPr algn="r" defTabSz="2170176" rtl="1">
              <a:defRPr spc="-89" sz="8900"/>
            </a:lvl1pPr>
          </a:lstStyle>
          <a:p>
            <a:pPr/>
            <a:r>
              <a:t>شكرا لكم </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إحصائيات"/>
          <p:cNvSpPr txBox="1"/>
          <p:nvPr>
            <p:ph type="title"/>
          </p:nvPr>
        </p:nvSpPr>
        <p:spPr>
          <a:prstGeom prst="rect">
            <a:avLst/>
          </a:prstGeom>
        </p:spPr>
        <p:txBody>
          <a:bodyPr/>
          <a:lstStyle>
            <a:lvl1pPr algn="r" rtl="1">
              <a:defRPr/>
            </a:lvl1pPr>
          </a:lstStyle>
          <a:p>
            <a:pPr/>
            <a:r>
              <a:t>إحصائيات</a:t>
            </a:r>
          </a:p>
        </p:txBody>
      </p:sp>
      <p:sp>
        <p:nvSpPr>
          <p:cNvPr id="176" name="2023 users of social media —&gt; 4.9 / out of 8 billion…"/>
          <p:cNvSpPr txBox="1"/>
          <p:nvPr>
            <p:ph type="body" sz="half" idx="1"/>
          </p:nvPr>
        </p:nvSpPr>
        <p:spPr>
          <a:xfrm>
            <a:off x="1206500" y="3894086"/>
            <a:ext cx="12974261" cy="8572275"/>
          </a:xfrm>
          <a:prstGeom prst="rect">
            <a:avLst/>
          </a:prstGeom>
        </p:spPr>
        <p:txBody>
          <a:bodyPr/>
          <a:lstStyle/>
          <a:p>
            <a:pPr/>
            <a:r>
              <a:t>2023 users of social media —&gt; 4.9 / out of 8 billion </a:t>
            </a:r>
          </a:p>
          <a:p>
            <a:pPr/>
            <a:r>
              <a:t>Average platforms: 6-7 / month</a:t>
            </a:r>
          </a:p>
          <a:p>
            <a:pPr/>
            <a:r>
              <a:t>The average person spends about 145 minutes / day</a:t>
            </a:r>
          </a:p>
          <a:p>
            <a:pPr/>
            <a:r>
              <a:t>The most engaging type of content on social media is short-form videos (66% </a:t>
            </a:r>
          </a:p>
          <a:p>
            <a:pPr/>
            <a:r>
              <a:t>78% do so exclusively from their phones. </a:t>
            </a:r>
          </a:p>
          <a:p>
            <a:pPr/>
            <a:r>
              <a:t>76% use social media for health purpose </a:t>
            </a:r>
          </a:p>
        </p:txBody>
      </p:sp>
      <p:grpSp>
        <p:nvGrpSpPr>
          <p:cNvPr id="179" name="Screenshot 2023-09-23 at 6.56.55 AM.png"/>
          <p:cNvGrpSpPr/>
          <p:nvPr/>
        </p:nvGrpSpPr>
        <p:grpSpPr>
          <a:xfrm>
            <a:off x="14568926" y="4603658"/>
            <a:ext cx="9115050" cy="7305531"/>
            <a:chOff x="0" y="0"/>
            <a:chExt cx="9115049" cy="7305530"/>
          </a:xfrm>
        </p:grpSpPr>
        <p:pic>
          <p:nvPicPr>
            <p:cNvPr id="178" name="Screenshot 2023-09-23 at 6.56.55 AM.png" descr="Screenshot 2023-09-23 at 6.56.55 AM.png"/>
            <p:cNvPicPr>
              <a:picLocks noChangeAspect="1"/>
            </p:cNvPicPr>
            <p:nvPr/>
          </p:nvPicPr>
          <p:blipFill>
            <a:blip r:embed="rId2">
              <a:extLst/>
            </a:blip>
            <a:stretch>
              <a:fillRect/>
            </a:stretch>
          </p:blipFill>
          <p:spPr>
            <a:xfrm>
              <a:off x="127000" y="88900"/>
              <a:ext cx="8861050" cy="6975331"/>
            </a:xfrm>
            <a:prstGeom prst="rect">
              <a:avLst/>
            </a:prstGeom>
            <a:ln>
              <a:noFill/>
            </a:ln>
            <a:effectLst/>
          </p:spPr>
        </p:pic>
        <p:pic>
          <p:nvPicPr>
            <p:cNvPr id="177" name="Screenshot 2023-09-23 at 6.56.55 AM.png" descr="Screenshot 2023-09-23 at 6.56.55 AM.png"/>
            <p:cNvPicPr>
              <a:picLocks noChangeAspect="0"/>
            </p:cNvPicPr>
            <p:nvPr/>
          </p:nvPicPr>
          <p:blipFill>
            <a:blip r:embed="rId3">
              <a:extLst/>
            </a:blip>
            <a:stretch>
              <a:fillRect/>
            </a:stretch>
          </p:blipFill>
          <p:spPr>
            <a:xfrm>
              <a:off x="0" y="0"/>
              <a:ext cx="9115050" cy="7305531"/>
            </a:xfrm>
            <a:prstGeom prst="rect">
              <a:avLst/>
            </a:prstGeom>
            <a:effectLst/>
          </p:spPr>
        </p:pic>
      </p:gr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الإعلام والصحة"/>
          <p:cNvSpPr txBox="1"/>
          <p:nvPr>
            <p:ph type="title"/>
          </p:nvPr>
        </p:nvSpPr>
        <p:spPr>
          <a:prstGeom prst="rect">
            <a:avLst/>
          </a:prstGeom>
        </p:spPr>
        <p:txBody>
          <a:bodyPr/>
          <a:lstStyle>
            <a:lvl1pPr algn="r" defTabSz="2170176" rtl="1">
              <a:defRPr spc="-89" sz="8900"/>
            </a:lvl1pPr>
          </a:lstStyle>
          <a:p>
            <a:pPr/>
            <a:r>
              <a:t>الإعلام والصحة</a:t>
            </a:r>
          </a:p>
        </p:txBody>
      </p:sp>
      <p:sp>
        <p:nvSpPr>
          <p:cNvPr id="182" name="في 2021 في المملكة العربية السعودية (92.6%) يستخدمون الإنترنت للحصول على معلومات طبية تتعلق بحالتهم الصحية أو أحد أفراد الأسرة…"/>
          <p:cNvSpPr txBox="1"/>
          <p:nvPr>
            <p:ph type="body" idx="1"/>
          </p:nvPr>
        </p:nvSpPr>
        <p:spPr>
          <a:prstGeom prst="rect">
            <a:avLst/>
          </a:prstGeom>
        </p:spPr>
        <p:txBody>
          <a:bodyPr/>
          <a:lstStyle/>
          <a:p>
            <a:pPr marL="537209" indent="-537209" algn="r" rtl="1">
              <a:defRPr sz="4700"/>
            </a:pPr>
            <a:r>
              <a:t>في 2021 في المملكة العربية السعودية (92.6%) يستخدمون الإنترنت للحصول على معلومات طبية تتعلق بحالتهم الصحية أو أحد أفراد الأسرة</a:t>
            </a:r>
          </a:p>
          <a:p>
            <a:pPr algn="r" rtl="1">
              <a:defRPr/>
            </a:pPr>
            <a:r>
              <a:t>1  من 10 في الولايات المتحدة يستخدم وسائل التواصل في البحث عن المعلومات الطبية، 90٪ من كبار السن يحثون عن المعلومات الطبية</a:t>
            </a:r>
          </a:p>
        </p:txBody>
      </p:sp>
      <p:grpSp>
        <p:nvGrpSpPr>
          <p:cNvPr id="185" name="Screenshot 2023-09-23 at 7.09.05 AM.png"/>
          <p:cNvGrpSpPr/>
          <p:nvPr/>
        </p:nvGrpSpPr>
        <p:grpSpPr>
          <a:xfrm>
            <a:off x="1858632" y="8813370"/>
            <a:ext cx="11002638" cy="4143020"/>
            <a:chOff x="0" y="0"/>
            <a:chExt cx="11002636" cy="4143018"/>
          </a:xfrm>
        </p:grpSpPr>
        <p:pic>
          <p:nvPicPr>
            <p:cNvPr id="184" name="Screenshot 2023-09-23 at 7.09.05 AM.png" descr="Screenshot 2023-09-23 at 7.09.05 AM.png"/>
            <p:cNvPicPr>
              <a:picLocks noChangeAspect="1"/>
            </p:cNvPicPr>
            <p:nvPr/>
          </p:nvPicPr>
          <p:blipFill>
            <a:blip r:embed="rId2">
              <a:extLst/>
            </a:blip>
            <a:srcRect l="0" t="0" r="0" b="0"/>
            <a:stretch>
              <a:fillRect/>
            </a:stretch>
          </p:blipFill>
          <p:spPr>
            <a:xfrm>
              <a:off x="127000" y="88899"/>
              <a:ext cx="10748638" cy="3812820"/>
            </a:xfrm>
            <a:prstGeom prst="rect">
              <a:avLst/>
            </a:prstGeom>
            <a:ln>
              <a:noFill/>
            </a:ln>
            <a:effectLst/>
          </p:spPr>
        </p:pic>
        <p:pic>
          <p:nvPicPr>
            <p:cNvPr id="183" name="Screenshot 2023-09-23 at 7.09.05 AM.png" descr="Screenshot 2023-09-23 at 7.09.05 AM.png"/>
            <p:cNvPicPr>
              <a:picLocks noChangeAspect="0"/>
            </p:cNvPicPr>
            <p:nvPr/>
          </p:nvPicPr>
          <p:blipFill>
            <a:blip r:embed="rId3">
              <a:extLst/>
            </a:blip>
            <a:stretch>
              <a:fillRect/>
            </a:stretch>
          </p:blipFill>
          <p:spPr>
            <a:xfrm>
              <a:off x="0" y="-1"/>
              <a:ext cx="11002637" cy="4143020"/>
            </a:xfrm>
            <a:prstGeom prst="rect">
              <a:avLst/>
            </a:prstGeom>
            <a:effectLst/>
          </p:spPr>
        </p:pic>
      </p:gr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فوائد"/>
          <p:cNvSpPr txBox="1"/>
          <p:nvPr>
            <p:ph type="title"/>
          </p:nvPr>
        </p:nvSpPr>
        <p:spPr>
          <a:prstGeom prst="rect">
            <a:avLst/>
          </a:prstGeom>
        </p:spPr>
        <p:txBody>
          <a:bodyPr/>
          <a:lstStyle>
            <a:lvl1pPr algn="r" rtl="1">
              <a:defRPr/>
            </a:lvl1pPr>
          </a:lstStyle>
          <a:p>
            <a:pPr/>
            <a:r>
              <a:t>فوائد</a:t>
            </a:r>
          </a:p>
        </p:txBody>
      </p:sp>
      <p:sp>
        <p:nvSpPr>
          <p:cNvPr id="188" name="نشر الأخبار والمعلومات الصحية من إنجازات وندوات وورش عمل وقضايا صحية وتجارب طبية…"/>
          <p:cNvSpPr txBox="1"/>
          <p:nvPr>
            <p:ph type="body" idx="1"/>
          </p:nvPr>
        </p:nvSpPr>
        <p:spPr>
          <a:prstGeom prst="rect">
            <a:avLst/>
          </a:prstGeom>
        </p:spPr>
        <p:txBody>
          <a:bodyPr/>
          <a:lstStyle/>
          <a:p>
            <a:pPr algn="r" rtl="1">
              <a:defRPr/>
            </a:pPr>
            <a:r>
              <a:t>نشر الأخبار والمعلومات الصحية من إنجازات وندوات وورش عمل وقضايا صحية وتجارب طبية</a:t>
            </a:r>
          </a:p>
          <a:p>
            <a:pPr algn="r" rtl="1">
              <a:defRPr/>
            </a:pPr>
            <a:r>
              <a:t>تقديم الإحصائيات والبيانات الصحية وتحليلها</a:t>
            </a:r>
          </a:p>
          <a:p>
            <a:pPr algn="r" rtl="1">
              <a:defRPr/>
            </a:pPr>
            <a:r>
              <a:t>تقديم المعلومات الصحيحة والتحذير من الشائعات والمعلومات الخاطئة</a:t>
            </a:r>
          </a:p>
          <a:p>
            <a:pPr algn="r" rtl="1">
              <a:defRPr/>
            </a:pPr>
            <a:r>
              <a:t>تشجيع مؤسسات المجتمع المختلفة والتعاون معها للإسهام في خدمة المجال الصحي للمجتمع</a:t>
            </a:r>
          </a:p>
          <a:p>
            <a:pPr algn="r" rtl="1">
              <a:defRPr/>
            </a:pPr>
            <a:r>
              <a:t>القيام بالأنشطة التي تهدف إلى رفع الوعي الصحي وغرس السلوكيات الصحية السليمة لدى الأفراد والمجتمعات</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مخاطر"/>
          <p:cNvSpPr txBox="1"/>
          <p:nvPr>
            <p:ph type="title"/>
          </p:nvPr>
        </p:nvSpPr>
        <p:spPr>
          <a:prstGeom prst="rect">
            <a:avLst/>
          </a:prstGeom>
        </p:spPr>
        <p:txBody>
          <a:bodyPr/>
          <a:lstStyle>
            <a:lvl1pPr algn="r" rtl="1">
              <a:defRPr/>
            </a:lvl1pPr>
          </a:lstStyle>
          <a:p>
            <a:pPr/>
            <a:r>
              <a:t>مخاطر</a:t>
            </a:r>
          </a:p>
        </p:txBody>
      </p:sp>
      <p:sp>
        <p:nvSpPr>
          <p:cNvPr id="191" name="كثرة المعلومات   Information overload  تسببت في الإهاق الذهني، والقلق، وفقدان الثقة، وصعوبة اتخاذ القرا…"/>
          <p:cNvSpPr txBox="1"/>
          <p:nvPr>
            <p:ph type="body" idx="1"/>
          </p:nvPr>
        </p:nvSpPr>
        <p:spPr>
          <a:prstGeom prst="rect">
            <a:avLst/>
          </a:prstGeom>
        </p:spPr>
        <p:txBody>
          <a:bodyPr/>
          <a:lstStyle/>
          <a:p>
            <a:pPr algn="r" rtl="1">
              <a:defRPr/>
            </a:pPr>
            <a:r>
              <a:t>كثرة المعلومات   Information overload  تسببت في الإهاق الذهني، والقلق، وفقدان الثقة، وصعوبة اتخاذ القرا</a:t>
            </a:r>
          </a:p>
          <a:p>
            <a:pPr algn="r" rtl="1">
              <a:defRPr/>
            </a:pPr>
            <a:r>
              <a:t>صحة المعلومات ومدى مواكبتها للأحداث ؟ 87%   غير صحيح !!</a:t>
            </a:r>
          </a:p>
        </p:txBody>
      </p:sp>
      <p:grpSp>
        <p:nvGrpSpPr>
          <p:cNvPr id="194" name="Screenshot 2023-09-23 at 8.21.58 AM.png"/>
          <p:cNvGrpSpPr/>
          <p:nvPr/>
        </p:nvGrpSpPr>
        <p:grpSpPr>
          <a:xfrm>
            <a:off x="1647965" y="6916783"/>
            <a:ext cx="11442701" cy="6324601"/>
            <a:chOff x="0" y="0"/>
            <a:chExt cx="11442700" cy="6324600"/>
          </a:xfrm>
        </p:grpSpPr>
        <p:pic>
          <p:nvPicPr>
            <p:cNvPr id="193" name="Screenshot 2023-09-23 at 8.21.58 AM.png" descr="Screenshot 2023-09-23 at 8.21.58 AM.png"/>
            <p:cNvPicPr>
              <a:picLocks noChangeAspect="1"/>
            </p:cNvPicPr>
            <p:nvPr/>
          </p:nvPicPr>
          <p:blipFill>
            <a:blip r:embed="rId2">
              <a:extLst/>
            </a:blip>
            <a:stretch>
              <a:fillRect/>
            </a:stretch>
          </p:blipFill>
          <p:spPr>
            <a:xfrm>
              <a:off x="127000" y="88900"/>
              <a:ext cx="11188700" cy="5994400"/>
            </a:xfrm>
            <a:prstGeom prst="rect">
              <a:avLst/>
            </a:prstGeom>
            <a:ln>
              <a:noFill/>
            </a:ln>
            <a:effectLst/>
          </p:spPr>
        </p:pic>
        <p:pic>
          <p:nvPicPr>
            <p:cNvPr id="192" name="Screenshot 2023-09-23 at 8.21.58 AM.png" descr="Screenshot 2023-09-23 at 8.21.58 AM.png"/>
            <p:cNvPicPr>
              <a:picLocks noChangeAspect="0"/>
            </p:cNvPicPr>
            <p:nvPr/>
          </p:nvPicPr>
          <p:blipFill>
            <a:blip r:embed="rId3">
              <a:extLst/>
            </a:blip>
            <a:stretch>
              <a:fillRect/>
            </a:stretch>
          </p:blipFill>
          <p:spPr>
            <a:xfrm>
              <a:off x="0" y="0"/>
              <a:ext cx="11442700" cy="6324600"/>
            </a:xfrm>
            <a:prstGeom prst="rect">
              <a:avLst/>
            </a:prstGeom>
            <a:effectLst/>
          </p:spPr>
        </p:pic>
      </p:gr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6" name="تحديات"/>
          <p:cNvSpPr txBox="1"/>
          <p:nvPr>
            <p:ph type="title"/>
          </p:nvPr>
        </p:nvSpPr>
        <p:spPr>
          <a:prstGeom prst="rect">
            <a:avLst/>
          </a:prstGeom>
        </p:spPr>
        <p:txBody>
          <a:bodyPr/>
          <a:lstStyle>
            <a:lvl1pPr algn="r" rtl="1">
              <a:defRPr/>
            </a:lvl1pPr>
          </a:lstStyle>
          <a:p>
            <a:pPr/>
            <a:r>
              <a:t>تحديات</a:t>
            </a:r>
          </a:p>
        </p:txBody>
      </p:sp>
      <p:sp>
        <p:nvSpPr>
          <p:cNvPr id="197" name="عدم وجود إعلام متخصص يتناول الشأن الصحي وفق آليات ومعايير محددة…"/>
          <p:cNvSpPr txBox="1"/>
          <p:nvPr>
            <p:ph type="body" idx="1"/>
          </p:nvPr>
        </p:nvSpPr>
        <p:spPr>
          <a:prstGeom prst="rect">
            <a:avLst/>
          </a:prstGeom>
        </p:spPr>
        <p:txBody>
          <a:bodyPr/>
          <a:lstStyle/>
          <a:p>
            <a:pPr marL="438911" indent="-438911" algn="r" defTabSz="341375" rtl="1">
              <a:spcBef>
                <a:spcPts val="4500"/>
              </a:spcBef>
              <a:defRPr sz="3839"/>
            </a:pPr>
            <a:r>
              <a:t>عدم وجود إعلام متخصص يتناول الشأن الصحي وفق آليات ومعايير محددة</a:t>
            </a:r>
          </a:p>
          <a:p>
            <a:pPr marL="438911" indent="-438911" algn="r" defTabSz="341375" rtl="1">
              <a:spcBef>
                <a:spcPts val="4500"/>
              </a:spcBef>
              <a:defRPr sz="3839"/>
            </a:pPr>
            <a:r>
              <a:t>ركون الأطباء والعاملين في المجال الطبي للدائرة المريحة الإستمرار في متابعة آخر الأخبار / أهمية الفضولية . والابتعاد عن الدائرة المريحة</a:t>
            </a:r>
          </a:p>
          <a:p>
            <a:pPr marL="438911" indent="-438911" algn="r" defTabSz="341375" rtl="1">
              <a:spcBef>
                <a:spcPts val="4500"/>
              </a:spcBef>
              <a:defRPr sz="3839"/>
            </a:pPr>
            <a:r>
              <a:t>فقدان الإحترافية والتشويق في تقديم المضمون الطبي </a:t>
            </a:r>
          </a:p>
          <a:p>
            <a:pPr marL="438911" indent="-438911" algn="r" defTabSz="341375" rtl="1">
              <a:spcBef>
                <a:spcPts val="4500"/>
              </a:spcBef>
              <a:defRPr sz="3839"/>
            </a:pPr>
            <a:r>
              <a:t>البعد عن الحيادية والمهنية واتباع الإثارةوالمبالغة الإعلامية (مثال: ثمن الإجرا الطبي، توفره في البلاد، أضراره وفوائده)   </a:t>
            </a:r>
          </a:p>
          <a:p>
            <a:pPr marL="438911" indent="-438911" algn="r" defTabSz="341375" rtl="1">
              <a:spcBef>
                <a:spcPts val="4500"/>
              </a:spcBef>
              <a:defRPr sz="3839"/>
            </a:pPr>
            <a:r>
              <a:t>اختلاف المصادر وتفاوتها </a:t>
            </a:r>
          </a:p>
          <a:p>
            <a:pPr marL="438911" indent="-438911" algn="r" defTabSz="341375" rtl="1">
              <a:spcBef>
                <a:spcPts val="4500"/>
              </a:spcBef>
              <a:defRPr sz="3839"/>
            </a:pPr>
            <a:r>
              <a:t>عدم الاستعداد لتقديم إجابات للتساؤلات للقضايا الحساسة اجتماعيا والتي قد يبدو أنها تتعارض مع الأخلاق والقيم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9" name="تراكمات"/>
          <p:cNvSpPr txBox="1"/>
          <p:nvPr>
            <p:ph type="title"/>
          </p:nvPr>
        </p:nvSpPr>
        <p:spPr>
          <a:prstGeom prst="rect">
            <a:avLst/>
          </a:prstGeom>
        </p:spPr>
        <p:txBody>
          <a:bodyPr/>
          <a:lstStyle>
            <a:lvl1pPr algn="r" rtl="1">
              <a:defRPr/>
            </a:lvl1pPr>
          </a:lstStyle>
          <a:p>
            <a:pPr/>
            <a:r>
              <a:t>تراكمات</a:t>
            </a:r>
          </a:p>
        </p:txBody>
      </p:sp>
      <p:sp>
        <p:nvSpPr>
          <p:cNvPr id="200" name="المبالغة والتضخيم في إبراز الأخطاء المهنية لبعض الأطباء…"/>
          <p:cNvSpPr txBox="1"/>
          <p:nvPr>
            <p:ph type="body" idx="1"/>
          </p:nvPr>
        </p:nvSpPr>
        <p:spPr>
          <a:prstGeom prst="rect">
            <a:avLst/>
          </a:prstGeom>
        </p:spPr>
        <p:txBody>
          <a:bodyPr/>
          <a:lstStyle/>
          <a:p>
            <a:pPr marL="425195" indent="-425195" algn="r" defTabSz="330708" rtl="1">
              <a:spcBef>
                <a:spcPts val="4300"/>
              </a:spcBef>
              <a:defRPr sz="3720"/>
            </a:pPr>
            <a:r>
              <a:t>المبالغة والتضخيم في إبراز الأخطاء المهنية لبعض الأطباء</a:t>
            </a:r>
          </a:p>
          <a:p>
            <a:pPr marL="425195" indent="-425195" algn="r" defTabSz="330708" rtl="1">
              <a:spcBef>
                <a:spcPts val="4300"/>
              </a:spcBef>
              <a:defRPr sz="3720"/>
            </a:pPr>
            <a:r>
              <a:t>التركيز على التجاوزات الأخلاقية لبعض الأطباء مع مرضاهم</a:t>
            </a:r>
          </a:p>
          <a:p>
            <a:pPr marL="425195" indent="-425195" algn="r" defTabSz="330708" rtl="1">
              <a:spcBef>
                <a:spcPts val="4300"/>
              </a:spcBef>
              <a:defRPr sz="3720"/>
            </a:pPr>
            <a:r>
              <a:t>اهتمام الإعلام بأنصاف المتعلمين والمثقفين سلبيًا مما يساعد في نشر الدجل والشعوذة والخرافات على حساب قيمة الطب والعلم في حياتنا المعاصرة</a:t>
            </a:r>
          </a:p>
          <a:p>
            <a:pPr marL="425195" indent="-425195" algn="r" defTabSz="330708" rtl="1">
              <a:spcBef>
                <a:spcPts val="4300"/>
              </a:spcBef>
              <a:defRPr sz="3720"/>
            </a:pPr>
            <a:r>
              <a:t>المبالغة في الدعاية لبعض المنتجات والأدوية والجراحات </a:t>
            </a:r>
          </a:p>
          <a:p>
            <a:pPr marL="425195" indent="-425195" algn="r" defTabSz="330708" rtl="1">
              <a:spcBef>
                <a:spcPts val="4300"/>
              </a:spcBef>
              <a:defRPr sz="3720"/>
            </a:pPr>
            <a:r>
              <a:t>المبالغة في تبسيط المعلومة الصحية المقدمة لجمهور وسائل الإعلام حول العقاقير والاكتشافات الطبية الجديدة بما يفقدها معناها الحقيقي</a:t>
            </a:r>
          </a:p>
          <a:p>
            <a:pPr marL="425195" indent="-425195" algn="r" defTabSz="330708" rtl="1">
              <a:spcBef>
                <a:spcPts val="4300"/>
              </a:spcBef>
              <a:defRPr sz="3720"/>
            </a:pPr>
            <a:r>
              <a:t>بث الرعب في نفوس الجماهير من خلال التقديم المبالغ فيه للآثار السلبية الجانبية المترتبة على الإصابة ببعض الأمراض</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4" name="التوصيات"/>
          <p:cNvSpPr txBox="1"/>
          <p:nvPr>
            <p:ph type="title"/>
          </p:nvPr>
        </p:nvSpPr>
        <p:spPr>
          <a:prstGeom prst="rect">
            <a:avLst/>
          </a:prstGeom>
        </p:spPr>
        <p:txBody>
          <a:bodyPr/>
          <a:lstStyle>
            <a:lvl1pPr algn="r" rtl="1">
              <a:defRPr/>
            </a:lvl1pPr>
          </a:lstStyle>
          <a:p>
            <a:pPr/>
            <a:r>
              <a:t>التوصيات</a:t>
            </a:r>
          </a:p>
        </p:txBody>
      </p:sp>
      <p:sp>
        <p:nvSpPr>
          <p:cNvPr id="205" name="الإستمرار في متابعة آخر الأخبار وأهمية الفضولية…"/>
          <p:cNvSpPr txBox="1"/>
          <p:nvPr>
            <p:ph type="body" idx="1"/>
          </p:nvPr>
        </p:nvSpPr>
        <p:spPr>
          <a:prstGeom prst="rect">
            <a:avLst/>
          </a:prstGeom>
        </p:spPr>
        <p:txBody>
          <a:bodyPr/>
          <a:lstStyle/>
          <a:p>
            <a:pPr algn="r" rtl="1">
              <a:defRPr/>
            </a:pPr>
            <a:r>
              <a:t>الإستمرار في متابعة آخر الأخبار وأهمية الفضولية</a:t>
            </a:r>
          </a:p>
          <a:p>
            <a:pPr algn="r" rtl="1">
              <a:defRPr/>
            </a:pPr>
            <a:r>
              <a:t>الحاجة الملحة للتخصص الإعلامي الطبي الذي يتناول الشأن الصحي وفق آليات ومعايير محددة</a:t>
            </a:r>
          </a:p>
          <a:p>
            <a:pPr algn="r" rtl="1">
              <a:defRPr/>
            </a:pPr>
            <a:r>
              <a:t>الإحترافية في تقديم البيانات الطبية المتمركزه المعلومات والبيانات والبرامج التوعوية</a:t>
            </a:r>
          </a:p>
          <a:p>
            <a:pPr algn="r" rtl="1">
              <a:defRPr/>
            </a:pPr>
            <a:r>
              <a:t>البعد عن الحيادية والمهنية واتباع الإثارةوالمبالغة الإعلامية (مثال: ثمن الإجرا الطبي، توفره في البلاد، أضراره وفوائده)  البعد عن mediaHype الإثارة والمبالغة الإعلامية</a:t>
            </a:r>
          </a:p>
          <a:p>
            <a:pPr algn="r" rtl="1">
              <a:defRPr/>
            </a:pPr>
            <a:r>
              <a:t>عدم الاستعداد لتقديم إجابات للتساؤلات للقضايا الحساسة اجتماعيا والتي قد يبدو أنها تتعارض مع الأخلاق والقيم</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حقيقة"/>
          <p:cNvSpPr txBox="1"/>
          <p:nvPr>
            <p:ph type="title"/>
          </p:nvPr>
        </p:nvSpPr>
        <p:spPr>
          <a:prstGeom prst="rect">
            <a:avLst/>
          </a:prstGeom>
        </p:spPr>
        <p:txBody>
          <a:bodyPr/>
          <a:lstStyle>
            <a:lvl1pPr algn="r" rtl="1">
              <a:defRPr/>
            </a:lvl1pPr>
          </a:lstStyle>
          <a:p>
            <a:pPr/>
            <a:r>
              <a:t>حقيقة</a:t>
            </a:r>
          </a:p>
        </p:txBody>
      </p:sp>
      <p:sp>
        <p:nvSpPr>
          <p:cNvPr id="210" name="بالقدر الذي أيدت فيه عدة دراسات، الدور السلبي لوسائل التواصل الاجتماعي في نشر المعلومات المغلوطة والزائفة والبيانات الكاذبة، بالقدر الذي حركت فيه المياه الراكدة لإعادة ثقة الجمهور في وسائل الإعلام التقليدية، وضاعفت مسؤوليته في تحري الدقة وتقديم المعلومات"/>
          <p:cNvSpPr txBox="1"/>
          <p:nvPr>
            <p:ph type="body" idx="1"/>
          </p:nvPr>
        </p:nvSpPr>
        <p:spPr>
          <a:prstGeom prst="rect">
            <a:avLst/>
          </a:prstGeom>
        </p:spPr>
        <p:txBody>
          <a:bodyPr/>
          <a:lstStyle>
            <a:lvl1pPr marL="0" indent="0" algn="just" rtl="1">
              <a:buSzTx/>
              <a:buNone/>
              <a:defRPr/>
            </a:lvl1pPr>
          </a:lstStyle>
          <a:p>
            <a:pPr/>
            <a:r>
              <a:t>بالقدر الذي أيدت فيه عدة دراسات، الدور السلبي لوسائل التواصل الاجتماعي في نشر المعلومات المغلوطة والزائفة والبيانات الكاذبة، بالقدر الذي حركت فيه المياه الراكدة لإعادة ثقة الجمهور في وسائل الإعلام التقليدية، وضاعفت مسؤوليته في تحري الدقة وتقديم المعلومات الوافية الكافية عن الشأن الصحي من مختلف جوانبه وبالعودة لمصادره المتخصصة خاصة فيما يتعلق بالقضايا الصحية المسكوت عنها وذات الحساسية الاجتماعية لارتباطها بالوصم والسمعة والمكانة، وفرضت الضغوط الإعلامية الجماهيرية على وسائل الإعلام التقليدية، التحرر من ترهلها ونمطيتها وبطء تغطياتها، عبر التحديث المستمر لصفحاتها ومواقعها الإلكترونية ومنصاتها الرقمية المتاحة على الإنترنت؛ لضمان تحقق ثراء الوسيلة الإعلامية وزيادة مستويات التفاعلية معها، خاصة في أوقات الأزمات والأوبئة الصحية، التي قد تضر السياسات الصحية للدولة بالقدر ذاته الذي تهدد فيه الشائعات والأكاذيب والمعلومات الناقصة وأنصاف الحقائق صحة الإنسان وتعرض حياته للخطر.</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6_DynamicWavesLight">
  <a:themeElements>
    <a:clrScheme name="36_DynamicWavesLight">
      <a:dk1>
        <a:srgbClr val="53585F"/>
      </a:dk1>
      <a:lt1>
        <a:srgbClr val="5F3E0C"/>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6_DynamicWavesLight">
      <a:majorFont>
        <a:latin typeface="Produkt Extralight"/>
        <a:ea typeface="Produkt Extralight"/>
        <a:cs typeface="Produkt Extralight"/>
      </a:majorFont>
      <a:minorFont>
        <a:latin typeface="Produkt Extralight"/>
        <a:ea typeface="Produkt Extralight"/>
        <a:cs typeface="Produkt Extralight"/>
      </a:minorFont>
    </a:fontScheme>
    <a:fmtScheme name="36_DynamicWaves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6_DynamicWavesLight">
  <a:themeElements>
    <a:clrScheme name="36_DynamicWavesLight">
      <a:dk1>
        <a:srgbClr val="000000"/>
      </a:dk1>
      <a:lt1>
        <a:srgbClr val="FFFFFF"/>
      </a:lt1>
      <a:dk2>
        <a:srgbClr val="53585F"/>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6_DynamicWavesLight">
      <a:majorFont>
        <a:latin typeface="Produkt Extralight"/>
        <a:ea typeface="Produkt Extralight"/>
        <a:cs typeface="Produkt Extralight"/>
      </a:majorFont>
      <a:minorFont>
        <a:latin typeface="Produkt Extralight"/>
        <a:ea typeface="Produkt Extralight"/>
        <a:cs typeface="Produkt Extralight"/>
      </a:minorFont>
    </a:fontScheme>
    <a:fmtScheme name="36_DynamicWaves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355600" rtl="0" fontAlgn="auto" latinLnBrk="0" hangingPunct="0">
          <a:lnSpc>
            <a:spcPct val="100000"/>
          </a:lnSpc>
          <a:spcBef>
            <a:spcPts val="4700"/>
          </a:spcBef>
          <a:spcAft>
            <a:spcPts val="0"/>
          </a:spcAft>
          <a:buClrTx/>
          <a:buSzTx/>
          <a:buFontTx/>
          <a:buNone/>
          <a:tabLst/>
          <a:defRPr b="0" baseline="0" cap="none" i="0" spc="0" strike="noStrike" sz="4000" u="none" kumimoji="0" normalizeH="0">
            <a:ln>
              <a:noFill/>
            </a:ln>
            <a:solidFill>
              <a:schemeClr val="accent1">
                <a:satOff val="-9155"/>
                <a:lumOff val="-32673"/>
              </a:schemeClr>
            </a:solidFill>
            <a:effectLst/>
            <a:uFillTx/>
            <a:latin typeface="Graphik Light"/>
            <a:ea typeface="Graphik Light"/>
            <a:cs typeface="Graphik 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