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603" r:id="rId2"/>
    <p:sldId id="616" r:id="rId3"/>
    <p:sldId id="617" r:id="rId4"/>
    <p:sldId id="615" r:id="rId5"/>
    <p:sldId id="607" r:id="rId6"/>
    <p:sldId id="589" r:id="rId7"/>
    <p:sldId id="613" r:id="rId8"/>
    <p:sldId id="618" r:id="rId9"/>
    <p:sldId id="622" r:id="rId10"/>
    <p:sldId id="623" r:id="rId11"/>
    <p:sldId id="610" r:id="rId12"/>
    <p:sldId id="611" r:id="rId13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a Cabral Juan" initials="KCJ" lastIdx="1" clrIdx="0">
    <p:extLst>
      <p:ext uri="{19B8F6BF-5375-455C-9EA6-DF929625EA0E}">
        <p15:presenceInfo xmlns:p15="http://schemas.microsoft.com/office/powerpoint/2012/main" userId="S-1-5-21-2834634678-1614474416-425400770-1106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A37"/>
    <a:srgbClr val="192958"/>
    <a:srgbClr val="3558B9"/>
    <a:srgbClr val="B553B5"/>
    <a:srgbClr val="CC9900"/>
    <a:srgbClr val="000000"/>
    <a:srgbClr val="05B7AF"/>
    <a:srgbClr val="05AFA7"/>
    <a:srgbClr val="0504AA"/>
    <a:srgbClr val="B68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C661B5E-1806-4211-A581-325BBB9BD986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C2C322B-78CF-4193-ACE2-91DBB5719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5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25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869FA-3633-4732-820C-7035F48D5E27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0E17D2-8DB8-4049-B305-5898F57E33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45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5869FA-3633-4732-820C-7035F48D5E27}" type="datetimeFigureOut">
              <a:rPr lang="en-US" smtClean="0"/>
              <a:t>8/24/2023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0E17D2-8DB8-4049-B305-5898F57E33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97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B923D-0574-4883-89D3-FCB49D216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28F6-C70A-401A-966B-7ED6045FA24C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7D01C2-D2A0-4CE7-BCA2-18C971A8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053D6-71E9-4FDE-B035-BC111972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A986E-5E1E-4646-AA44-C6F4A222F55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4AC412-C828-4770-9427-D9DC9A28A21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09"/>
            <a:ext cx="11895017" cy="10744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205A1-D05C-46D1-A235-7DAB7011BB0F}"/>
              </a:ext>
            </a:extLst>
          </p:cNvPr>
          <p:cNvSpPr/>
          <p:nvPr userDrawn="1"/>
        </p:nvSpPr>
        <p:spPr>
          <a:xfrm rot="16200000">
            <a:off x="6053380" y="724525"/>
            <a:ext cx="85241" cy="12192002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08927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8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797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1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2197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97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01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76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49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72534"/>
            <a:ext cx="10515600" cy="990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3276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AA2D48-D930-0249-B771-466ACBA74D07}"/>
              </a:ext>
            </a:extLst>
          </p:cNvPr>
          <p:cNvSpPr/>
          <p:nvPr/>
        </p:nvSpPr>
        <p:spPr>
          <a:xfrm>
            <a:off x="0" y="0"/>
            <a:ext cx="3791744" cy="90000"/>
          </a:xfrm>
          <a:prstGeom prst="rect">
            <a:avLst/>
          </a:prstGeom>
          <a:solidFill>
            <a:srgbClr val="2F5395"/>
          </a:solidFill>
          <a:ln>
            <a:solidFill>
              <a:srgbClr val="2F5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5EB991-B659-9C4A-953D-D811E5C13AF8}"/>
              </a:ext>
            </a:extLst>
          </p:cNvPr>
          <p:cNvSpPr/>
          <p:nvPr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rgbClr val="2F5395"/>
          </a:solidFill>
          <a:ln>
            <a:solidFill>
              <a:srgbClr val="2F5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AE30D-AEC4-4619-9386-5E6AC28855C0}"/>
              </a:ext>
            </a:extLst>
          </p:cNvPr>
          <p:cNvPicPr/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4"/>
          <a:stretch/>
        </p:blipFill>
        <p:spPr>
          <a:xfrm>
            <a:off x="11477002" y="154985"/>
            <a:ext cx="417550" cy="4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1A597-DB74-4680-89D2-16782CA058CE}"/>
              </a:ext>
            </a:extLst>
          </p:cNvPr>
          <p:cNvPicPr/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7"/>
          <a:stretch/>
        </p:blipFill>
        <p:spPr>
          <a:xfrm>
            <a:off x="297448" y="154985"/>
            <a:ext cx="2699085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kkal Majalla" panose="02000000000000000000" pitchFamily="2" charset="-78"/>
          <a:ea typeface="+mj-ea"/>
          <a:cs typeface="Sakkal Majalla" panose="020000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8294"/>
            <a:ext cx="10515600" cy="990076"/>
          </a:xfrm>
        </p:spPr>
        <p:txBody>
          <a:bodyPr>
            <a:noAutofit/>
          </a:bodyPr>
          <a:lstStyle/>
          <a:p>
            <a:pPr algn="ctr"/>
            <a:r>
              <a:rPr lang="en-US" sz="8000" dirty="0"/>
              <a:t>Stem Cells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2038839"/>
            <a:ext cx="10515600" cy="1876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en-US" dirty="0"/>
              <a:t>&amp;</a:t>
            </a:r>
          </a:p>
          <a:p>
            <a:pPr algn="ctr"/>
            <a:r>
              <a:rPr lang="en-US" dirty="0"/>
              <a:t>    The Future of Medicine</a:t>
            </a:r>
          </a:p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15695" y="3757352"/>
            <a:ext cx="4556760" cy="243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en-US" sz="2800" dirty="0"/>
              <a:t>Dr. Saqer Al Mualla</a:t>
            </a:r>
          </a:p>
          <a:p>
            <a:pPr algn="ctr"/>
            <a:r>
              <a:rPr lang="en-US" sz="2800" dirty="0"/>
              <a:t>Deputy Chief Executive Officer &amp;</a:t>
            </a:r>
          </a:p>
          <a:p>
            <a:pPr algn="ctr"/>
            <a:r>
              <a:rPr lang="en-US" sz="2800" dirty="0"/>
              <a:t>Head of Plastic Surgery Department –</a:t>
            </a:r>
          </a:p>
          <a:p>
            <a:pPr algn="ctr"/>
            <a:r>
              <a:rPr lang="en-US" sz="2800" dirty="0"/>
              <a:t>Al </a:t>
            </a:r>
            <a:r>
              <a:rPr lang="en-US" sz="2800" dirty="0" err="1"/>
              <a:t>Qassimi</a:t>
            </a:r>
            <a:r>
              <a:rPr lang="en-US" sz="2800" dirty="0"/>
              <a:t> Hospital</a:t>
            </a:r>
          </a:p>
          <a:p>
            <a:pPr algn="ctr"/>
            <a:r>
              <a:rPr lang="en-US" sz="2800" dirty="0"/>
              <a:t>Sharjah-UAE </a:t>
            </a:r>
          </a:p>
        </p:txBody>
      </p:sp>
    </p:spTree>
    <p:extLst>
      <p:ext uri="{BB962C8B-B14F-4D97-AF65-F5344CB8AC3E}">
        <p14:creationId xmlns:p14="http://schemas.microsoft.com/office/powerpoint/2010/main" val="195784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0FAE79-9E4C-4E5A-AE5C-AD47FEDF2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8" y="903915"/>
            <a:ext cx="3061277" cy="533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0A3DC2-549F-41B0-82D8-C4D97669C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495" y="903917"/>
            <a:ext cx="3061277" cy="533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DEA20D-A5F8-4474-ABF5-87BE72B35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25" y="895526"/>
            <a:ext cx="3061277" cy="53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33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0254" y="576695"/>
            <a:ext cx="10515600" cy="990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en-US" dirty="0"/>
              <a:t>Autologous Adipose tissue with 4D </a:t>
            </a:r>
            <a:r>
              <a:rPr lang="en-US" dirty="0" err="1"/>
              <a:t>Bioprinter</a:t>
            </a:r>
            <a:r>
              <a:rPr lang="en-US" dirty="0"/>
              <a:t> :</a:t>
            </a:r>
          </a:p>
        </p:txBody>
      </p:sp>
      <p:pic>
        <p:nvPicPr>
          <p:cNvPr id="17" name="그림 4">
            <a:extLst>
              <a:ext uri="{FF2B5EF4-FFF2-40B4-BE49-F238E27FC236}">
                <a16:creationId xmlns:a16="http://schemas.microsoft.com/office/drawing/2014/main" id="{0F7DAC3B-4327-A3DE-AE34-D2AFAE6EF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771"/>
            <a:ext cx="3640975" cy="5105548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C7DEFABB-FE37-89C4-1BC3-BC27317F56DC}"/>
              </a:ext>
            </a:extLst>
          </p:cNvPr>
          <p:cNvSpPr txBox="1">
            <a:spLocks/>
          </p:cNvSpPr>
          <p:nvPr/>
        </p:nvSpPr>
        <p:spPr>
          <a:xfrm>
            <a:off x="3898670" y="1776370"/>
            <a:ext cx="7863840" cy="4463935"/>
          </a:xfrm>
          <a:prstGeom prst="rect">
            <a:avLst/>
          </a:prstGeom>
        </p:spPr>
        <p:txBody>
          <a:bodyPr l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844062"/>
            <a:endParaRPr lang="en-US" altLang="ko-KR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44062"/>
            <a:r>
              <a:rPr lang="en-US" altLang="ko-KR" sz="240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Benefits :</a:t>
            </a:r>
          </a:p>
          <a:p>
            <a:pPr marL="342900" indent="-342900" defTabSz="844062"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Autologous Adipose Tissue – No immune Rejection .</a:t>
            </a:r>
          </a:p>
          <a:p>
            <a:pPr marL="342900" indent="-342900" defTabSz="844062"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87% healing rate in ( in 4 to 6 weeks ) .</a:t>
            </a:r>
          </a:p>
          <a:p>
            <a:pPr marL="342900" indent="-342900" defTabSz="844062"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One-time treatment within 45 minutes with AI &amp; 4D </a:t>
            </a:r>
            <a:r>
              <a:rPr lang="en-US" altLang="ko-KR" sz="20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bioprinter</a:t>
            </a: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342900" indent="-342900" defTabSz="844062"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secondary wound or hospitalization .</a:t>
            </a:r>
          </a:p>
          <a:p>
            <a:pPr marL="342900" indent="-342900" defTabSz="844062">
              <a:buFont typeface="Arial" panose="020B0604020202020204" pitchFamily="34" charset="0"/>
              <a:buChar char="•"/>
            </a:pPr>
            <a:endParaRPr lang="en-US" altLang="ko-KR" sz="20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844062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kern="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Indications :</a:t>
            </a:r>
          </a:p>
          <a:p>
            <a:pPr marL="342900" lvl="0" indent="-342900" defTabSz="8440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Diabetic Foot Ulcer</a:t>
            </a:r>
          </a:p>
          <a:p>
            <a:pPr marL="342900" lvl="0" indent="-342900" defTabSz="8440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</a:t>
            </a:r>
          </a:p>
          <a:p>
            <a:pPr marL="342900" lvl="0" indent="-342900" defTabSz="8440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Ulcers</a:t>
            </a:r>
          </a:p>
          <a:p>
            <a:pPr marL="342900" lvl="0" indent="-342900" defTabSz="8440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Bedsores</a:t>
            </a:r>
          </a:p>
          <a:p>
            <a:pPr marL="342900" lvl="0" indent="-342900" defTabSz="84406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20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cancer resection scars</a:t>
            </a:r>
          </a:p>
          <a:p>
            <a:pPr defTabSz="844062"/>
            <a:endParaRPr lang="en-US" altLang="ko-KR" sz="2400" kern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76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00" y="1300941"/>
            <a:ext cx="6708370" cy="377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9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DB455-3186-4050-959B-52851A82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65" y="9906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BB698-AB40-46FD-8491-5B217506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65" y="708171"/>
            <a:ext cx="5755520" cy="57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4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25" y="675669"/>
            <a:ext cx="97536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9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1495" y="2097028"/>
            <a:ext cx="10515600" cy="426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en-US" sz="2800" dirty="0"/>
              <a:t>            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495" y="1442765"/>
            <a:ext cx="6359236" cy="437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pPr marL="457200" indent="-457200">
              <a:buFontTx/>
              <a:buChar char="-"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Adipose tissue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000" b="1" dirty="0"/>
              <a:t>on average has 100-500 times as many </a:t>
            </a:r>
            <a:r>
              <a:rPr lang="en-US" sz="2000" b="1" dirty="0">
                <a:latin typeface="Arial Black" panose="020B0A04020102020204" pitchFamily="34" charset="0"/>
              </a:rPr>
              <a:t>stem cells </a:t>
            </a:r>
            <a:r>
              <a:rPr lang="en-US" sz="3000" b="1" dirty="0"/>
              <a:t>as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Bone Marrow </a:t>
            </a:r>
            <a:r>
              <a:rPr lang="en-US" sz="3000" b="1" dirty="0"/>
              <a:t>.</a:t>
            </a:r>
          </a:p>
          <a:p>
            <a:pPr marL="457200" indent="-457200">
              <a:buFontTx/>
              <a:buChar char="-"/>
            </a:pPr>
            <a:endParaRPr lang="en-US" sz="3000" b="1" dirty="0"/>
          </a:p>
          <a:p>
            <a:pPr marL="457200" indent="-457200">
              <a:buFontTx/>
              <a:buChar char="-"/>
            </a:pPr>
            <a:r>
              <a:rPr lang="en-US" sz="3000" b="1" dirty="0"/>
              <a:t>The target cell in fat tissue is called the </a:t>
            </a:r>
            <a:r>
              <a:rPr lang="en-US" sz="2000" b="1" dirty="0" err="1">
                <a:latin typeface="Arial Black" panose="020B0A04020102020204" pitchFamily="34" charset="0"/>
              </a:rPr>
              <a:t>Pericyte</a:t>
            </a:r>
            <a:r>
              <a:rPr lang="en-US" sz="3000" b="1" dirty="0"/>
              <a:t> which exists on the small blood vessels in adipose tissue 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92" y="1246269"/>
            <a:ext cx="396240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3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EEA72A1-B15E-4124-B23D-02F72C7908B1}"/>
              </a:ext>
            </a:extLst>
          </p:cNvPr>
          <p:cNvSpPr txBox="1">
            <a:spLocks/>
          </p:cNvSpPr>
          <p:nvPr/>
        </p:nvSpPr>
        <p:spPr>
          <a:xfrm>
            <a:off x="143900" y="779116"/>
            <a:ext cx="10067925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small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8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How to get </a:t>
            </a:r>
            <a:r>
              <a:rPr kumimoji="0" lang="en-US" altLang="ko-KR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Autologous</a:t>
            </a:r>
            <a:r>
              <a:rPr kumimoji="0" lang="en-US" altLang="ko-KR" sz="2800" b="1" i="0" u="none" strike="noStrike" kern="1200" cap="small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adipose tissue ECM Patch </a:t>
            </a:r>
            <a:r>
              <a:rPr kumimoji="0" lang="en-US" altLang="ko-KR" sz="2800" b="1" i="0" u="none" strike="noStrike" kern="1200" cap="small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:</a:t>
            </a:r>
            <a:r>
              <a:rPr kumimoji="0" lang="en-US" altLang="ko-KR" sz="28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small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endParaRPr kumimoji="0" lang="ko-KR" altLang="en-US" sz="2800" b="1" i="0" u="none" strike="noStrike" kern="120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EEA72A1-B15E-4124-B23D-02F72C7908B1}"/>
              </a:ext>
            </a:extLst>
          </p:cNvPr>
          <p:cNvSpPr txBox="1">
            <a:spLocks/>
          </p:cNvSpPr>
          <p:nvPr/>
        </p:nvSpPr>
        <p:spPr>
          <a:xfrm>
            <a:off x="609413" y="2196734"/>
            <a:ext cx="10067925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LIPOSUCTION UNDER LOCAL ANESTHESIA 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56C7F-A623-DE47-AA4D-B015583F4BBA}"/>
              </a:ext>
            </a:extLst>
          </p:cNvPr>
          <p:cNvSpPr txBox="1"/>
          <p:nvPr/>
        </p:nvSpPr>
        <p:spPr>
          <a:xfrm>
            <a:off x="893010" y="2932736"/>
            <a:ext cx="4976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 of Tumescent Liposuction </a:t>
            </a:r>
            <a:endParaRPr lang="ko-KR" altLang="en-US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AB070-5CC7-3448-8E53-489393377481}"/>
              </a:ext>
            </a:extLst>
          </p:cNvPr>
          <p:cNvSpPr txBox="1"/>
          <p:nvPr/>
        </p:nvSpPr>
        <p:spPr>
          <a:xfrm>
            <a:off x="709166" y="3517064"/>
            <a:ext cx="6779521" cy="209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1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operation site with antiseptic solution</a:t>
            </a:r>
          </a:p>
          <a:p>
            <a:pPr marL="342900" indent="-342900" latinLnBrk="1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anesthesia at incision</a:t>
            </a:r>
            <a:r>
              <a:rPr lang="ko-KR" alt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(e.g., using Lidocaine)</a:t>
            </a:r>
          </a:p>
          <a:p>
            <a:pPr marL="342900" indent="-342900" latinLnBrk="1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 Tumescent solution* (approx. 100~150ml) evenly into the subcutaneous of the abdomen</a:t>
            </a:r>
          </a:p>
          <a:p>
            <a:pPr marL="342900" indent="-342900" latinLnBrk="1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Incision only enough to insert a cannula (about 3~5mm)</a:t>
            </a:r>
          </a:p>
          <a:p>
            <a:pPr marL="342900" indent="-342900" latinLnBrk="1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 to break up fat (see Video 1)</a:t>
            </a:r>
          </a:p>
          <a:p>
            <a:pPr marL="342900" indent="-342900" latinLnBrk="1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Suction fat </a:t>
            </a:r>
          </a:p>
          <a:p>
            <a:pPr latinLnBrk="1">
              <a:lnSpc>
                <a:spcPct val="150000"/>
              </a:lnSpc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(ex: Surgical suction machine, manual negative pressure suction device)</a:t>
            </a:r>
          </a:p>
          <a:p>
            <a:pPr marL="342900" indent="-342900" latinLnBrk="1">
              <a:lnSpc>
                <a:spcPct val="150000"/>
              </a:lnSpc>
              <a:buFont typeface="+mj-lt"/>
              <a:buAutoNum type="arabicPeriod" startAt="7"/>
            </a:pPr>
            <a:r>
              <a:rPr lang="en-US" altLang="ko-KR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Suture the incision (e.g., suture, glue)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29F8C-26F9-3C48-ABF0-67B54EE969EE}"/>
              </a:ext>
            </a:extLst>
          </p:cNvPr>
          <p:cNvSpPr txBox="1"/>
          <p:nvPr/>
        </p:nvSpPr>
        <p:spPr>
          <a:xfrm>
            <a:off x="4746566" y="5560989"/>
            <a:ext cx="6375863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" altLang="ko-Kore-KR" sz="1200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" altLang="ko-Kore-KR" sz="1000" i="1" dirty="0">
                <a:latin typeface="Arial" panose="020B0604020202020204" pitchFamily="34" charset="0"/>
                <a:cs typeface="Arial" panose="020B0604020202020204" pitchFamily="34" charset="0"/>
              </a:rPr>
              <a:t>Standard tumescent solution (can be modified):</a:t>
            </a:r>
          </a:p>
          <a:p>
            <a:r>
              <a:rPr lang="en" altLang="ko-Kore-KR" sz="1000" i="1" dirty="0">
                <a:latin typeface="Arial" panose="020B0604020202020204" pitchFamily="34" charset="0"/>
                <a:cs typeface="Arial" panose="020B0604020202020204" pitchFamily="34" charset="0"/>
              </a:rPr>
              <a:t>500 mg lidocaine, 1 mg of epinephrine, and 10 mEq sodium bicarbonate added to a 1 L 0.9% NS</a:t>
            </a:r>
            <a:endParaRPr lang="ko-Kore-KR" altLang="en-US" sz="1000" i="1" dirty="0"/>
          </a:p>
        </p:txBody>
      </p:sp>
      <p:pic>
        <p:nvPicPr>
          <p:cNvPr id="10" name="liposuction" descr="liposuction">
            <a:hlinkClick r:id="" action="ppaction://media"/>
            <a:extLst>
              <a:ext uri="{FF2B5EF4-FFF2-40B4-BE49-F238E27FC236}">
                <a16:creationId xmlns:a16="http://schemas.microsoft.com/office/drawing/2014/main" id="{4E22DF56-5CF6-5B4F-8D0D-0AEF6BA99C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6817" y="2336109"/>
            <a:ext cx="4198950" cy="236191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EEA72A1-B15E-4124-B23D-02F72C7908B1}"/>
              </a:ext>
            </a:extLst>
          </p:cNvPr>
          <p:cNvSpPr txBox="1">
            <a:spLocks/>
          </p:cNvSpPr>
          <p:nvPr/>
        </p:nvSpPr>
        <p:spPr>
          <a:xfrm>
            <a:off x="709166" y="4646227"/>
            <a:ext cx="10067925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222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EEA72A1-B15E-4124-B23D-02F72C7908B1}"/>
              </a:ext>
            </a:extLst>
          </p:cNvPr>
          <p:cNvSpPr txBox="1">
            <a:spLocks/>
          </p:cNvSpPr>
          <p:nvPr/>
        </p:nvSpPr>
        <p:spPr>
          <a:xfrm>
            <a:off x="143900" y="779116"/>
            <a:ext cx="10067925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cap="small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28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How to get </a:t>
            </a:r>
            <a:r>
              <a:rPr kumimoji="0" lang="en-US" altLang="ko-KR" sz="2800" b="1" i="0" u="none" strike="noStrike" kern="1200" cap="small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Autologous</a:t>
            </a:r>
            <a:r>
              <a:rPr kumimoji="0" lang="en-US" altLang="ko-KR" sz="2800" b="1" i="0" u="none" strike="noStrike" kern="1200" cap="small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adipose tissue ECM Patch </a:t>
            </a:r>
            <a:r>
              <a:rPr kumimoji="0" lang="en-US" altLang="ko-KR" sz="2800" b="1" i="0" u="none" strike="noStrike" kern="1200" cap="small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:</a:t>
            </a:r>
            <a:r>
              <a:rPr kumimoji="0" lang="en-US" altLang="ko-KR" sz="2800" b="1" i="0" u="none" strike="noStrike" kern="1200" cap="sm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small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endParaRPr kumimoji="0" lang="ko-KR" altLang="en-US" sz="2800" b="1" i="0" u="none" strike="noStrike" kern="1200" cap="sm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EEA72A1-B15E-4124-B23D-02F72C7908B1}"/>
              </a:ext>
            </a:extLst>
          </p:cNvPr>
          <p:cNvSpPr txBox="1">
            <a:spLocks/>
          </p:cNvSpPr>
          <p:nvPr/>
        </p:nvSpPr>
        <p:spPr>
          <a:xfrm>
            <a:off x="709166" y="4646227"/>
            <a:ext cx="10067925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dirty="0"/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EEA72A1-B15E-4124-B23D-02F72C7908B1}"/>
              </a:ext>
            </a:extLst>
          </p:cNvPr>
          <p:cNvSpPr txBox="1">
            <a:spLocks/>
          </p:cNvSpPr>
          <p:nvPr/>
        </p:nvSpPr>
        <p:spPr>
          <a:xfrm>
            <a:off x="555740" y="1523121"/>
            <a:ext cx="10067925" cy="515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USE 4D BIO-PRINTER ( Artificial Intelligence ) </a:t>
            </a:r>
            <a:endParaRPr lang="ko-KR" altLang="en-US" dirty="0"/>
          </a:p>
        </p:txBody>
      </p:sp>
      <p:pic>
        <p:nvPicPr>
          <p:cNvPr id="14" name="그림 1">
            <a:extLst>
              <a:ext uri="{FF2B5EF4-FFF2-40B4-BE49-F238E27FC236}">
                <a16:creationId xmlns:a16="http://schemas.microsoft.com/office/drawing/2014/main" id="{41DD6A9F-B1B0-C8E5-B68D-2F56035E5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8"/>
          <a:stretch/>
        </p:blipFill>
        <p:spPr>
          <a:xfrm>
            <a:off x="675882" y="2112047"/>
            <a:ext cx="5067246" cy="2269890"/>
          </a:xfrm>
          <a:prstGeom prst="rect">
            <a:avLst/>
          </a:prstGeom>
        </p:spPr>
      </p:pic>
      <p:pic>
        <p:nvPicPr>
          <p:cNvPr id="15" name="그림 2">
            <a:extLst>
              <a:ext uri="{FF2B5EF4-FFF2-40B4-BE49-F238E27FC236}">
                <a16:creationId xmlns:a16="http://schemas.microsoft.com/office/drawing/2014/main" id="{45695EC4-1E75-1891-728F-B40E8CD091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7"/>
          <a:stretch/>
        </p:blipFill>
        <p:spPr>
          <a:xfrm>
            <a:off x="5743128" y="2112047"/>
            <a:ext cx="5482851" cy="2326191"/>
          </a:xfrm>
          <a:prstGeom prst="rect">
            <a:avLst/>
          </a:prstGeom>
        </p:spPr>
      </p:pic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D3A30258-C576-71B1-11A8-63EAB15E93ED}"/>
              </a:ext>
            </a:extLst>
          </p:cNvPr>
          <p:cNvSpPr/>
          <p:nvPr/>
        </p:nvSpPr>
        <p:spPr>
          <a:xfrm>
            <a:off x="3840569" y="5083027"/>
            <a:ext cx="992294" cy="912609"/>
          </a:xfrm>
          <a:custGeom>
            <a:avLst/>
            <a:gdLst>
              <a:gd name="connsiteX0" fmla="*/ 0 w 7095766"/>
              <a:gd name="connsiteY0" fmla="*/ 878681 h 3514725"/>
              <a:gd name="connsiteX1" fmla="*/ 5338404 w 7095766"/>
              <a:gd name="connsiteY1" fmla="*/ 878681 h 3514725"/>
              <a:gd name="connsiteX2" fmla="*/ 5338404 w 7095766"/>
              <a:gd name="connsiteY2" fmla="*/ 0 h 3514725"/>
              <a:gd name="connsiteX3" fmla="*/ 7095766 w 7095766"/>
              <a:gd name="connsiteY3" fmla="*/ 1757363 h 3514725"/>
              <a:gd name="connsiteX4" fmla="*/ 5338404 w 7095766"/>
              <a:gd name="connsiteY4" fmla="*/ 3514725 h 3514725"/>
              <a:gd name="connsiteX5" fmla="*/ 5338404 w 7095766"/>
              <a:gd name="connsiteY5" fmla="*/ 2636044 h 3514725"/>
              <a:gd name="connsiteX6" fmla="*/ 0 w 7095766"/>
              <a:gd name="connsiteY6" fmla="*/ 2636044 h 3514725"/>
              <a:gd name="connsiteX7" fmla="*/ 0 w 7095766"/>
              <a:gd name="connsiteY7" fmla="*/ 878681 h 3514725"/>
              <a:gd name="connsiteX0" fmla="*/ 0 w 7095766"/>
              <a:gd name="connsiteY0" fmla="*/ 0 h 3893344"/>
              <a:gd name="connsiteX1" fmla="*/ 5338404 w 7095766"/>
              <a:gd name="connsiteY1" fmla="*/ 1257300 h 3893344"/>
              <a:gd name="connsiteX2" fmla="*/ 5338404 w 7095766"/>
              <a:gd name="connsiteY2" fmla="*/ 378619 h 3893344"/>
              <a:gd name="connsiteX3" fmla="*/ 7095766 w 7095766"/>
              <a:gd name="connsiteY3" fmla="*/ 2135982 h 3893344"/>
              <a:gd name="connsiteX4" fmla="*/ 5338404 w 7095766"/>
              <a:gd name="connsiteY4" fmla="*/ 3893344 h 3893344"/>
              <a:gd name="connsiteX5" fmla="*/ 5338404 w 7095766"/>
              <a:gd name="connsiteY5" fmla="*/ 3014663 h 3893344"/>
              <a:gd name="connsiteX6" fmla="*/ 0 w 7095766"/>
              <a:gd name="connsiteY6" fmla="*/ 3014663 h 3893344"/>
              <a:gd name="connsiteX7" fmla="*/ 0 w 7095766"/>
              <a:gd name="connsiteY7" fmla="*/ 0 h 3893344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5766" h="4262438">
                <a:moveTo>
                  <a:pt x="0" y="0"/>
                </a:moveTo>
                <a:cubicBezTo>
                  <a:pt x="1646118" y="800100"/>
                  <a:pt x="3539886" y="1228725"/>
                  <a:pt x="5338404" y="1257300"/>
                </a:cubicBezTo>
                <a:lnTo>
                  <a:pt x="5338404" y="378619"/>
                </a:lnTo>
                <a:lnTo>
                  <a:pt x="7095766" y="2135982"/>
                </a:lnTo>
                <a:lnTo>
                  <a:pt x="5338404" y="3893344"/>
                </a:lnTo>
                <a:lnTo>
                  <a:pt x="5338404" y="3014663"/>
                </a:lnTo>
                <a:cubicBezTo>
                  <a:pt x="3511311" y="2935288"/>
                  <a:pt x="1484193" y="3427413"/>
                  <a:pt x="0" y="426243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9000">
                <a:srgbClr val="7C8796">
                  <a:alpha val="50000"/>
                </a:srgbClr>
              </a:gs>
              <a:gs pos="0">
                <a:srgbClr val="7C8796">
                  <a:alpha val="10000"/>
                </a:srgbClr>
              </a:gs>
              <a:gs pos="100000">
                <a:srgbClr val="7C8796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9" name="화살표: 오른쪽 16">
            <a:extLst>
              <a:ext uri="{FF2B5EF4-FFF2-40B4-BE49-F238E27FC236}">
                <a16:creationId xmlns:a16="http://schemas.microsoft.com/office/drawing/2014/main" id="{D9330EE7-110C-9ED6-D69C-98D10532D3A6}"/>
              </a:ext>
            </a:extLst>
          </p:cNvPr>
          <p:cNvSpPr/>
          <p:nvPr/>
        </p:nvSpPr>
        <p:spPr>
          <a:xfrm>
            <a:off x="7201606" y="5103110"/>
            <a:ext cx="934605" cy="912609"/>
          </a:xfrm>
          <a:custGeom>
            <a:avLst/>
            <a:gdLst>
              <a:gd name="connsiteX0" fmla="*/ 0 w 7095766"/>
              <a:gd name="connsiteY0" fmla="*/ 878681 h 3514725"/>
              <a:gd name="connsiteX1" fmla="*/ 5338404 w 7095766"/>
              <a:gd name="connsiteY1" fmla="*/ 878681 h 3514725"/>
              <a:gd name="connsiteX2" fmla="*/ 5338404 w 7095766"/>
              <a:gd name="connsiteY2" fmla="*/ 0 h 3514725"/>
              <a:gd name="connsiteX3" fmla="*/ 7095766 w 7095766"/>
              <a:gd name="connsiteY3" fmla="*/ 1757363 h 3514725"/>
              <a:gd name="connsiteX4" fmla="*/ 5338404 w 7095766"/>
              <a:gd name="connsiteY4" fmla="*/ 3514725 h 3514725"/>
              <a:gd name="connsiteX5" fmla="*/ 5338404 w 7095766"/>
              <a:gd name="connsiteY5" fmla="*/ 2636044 h 3514725"/>
              <a:gd name="connsiteX6" fmla="*/ 0 w 7095766"/>
              <a:gd name="connsiteY6" fmla="*/ 2636044 h 3514725"/>
              <a:gd name="connsiteX7" fmla="*/ 0 w 7095766"/>
              <a:gd name="connsiteY7" fmla="*/ 878681 h 3514725"/>
              <a:gd name="connsiteX0" fmla="*/ 0 w 7095766"/>
              <a:gd name="connsiteY0" fmla="*/ 0 h 3893344"/>
              <a:gd name="connsiteX1" fmla="*/ 5338404 w 7095766"/>
              <a:gd name="connsiteY1" fmla="*/ 1257300 h 3893344"/>
              <a:gd name="connsiteX2" fmla="*/ 5338404 w 7095766"/>
              <a:gd name="connsiteY2" fmla="*/ 378619 h 3893344"/>
              <a:gd name="connsiteX3" fmla="*/ 7095766 w 7095766"/>
              <a:gd name="connsiteY3" fmla="*/ 2135982 h 3893344"/>
              <a:gd name="connsiteX4" fmla="*/ 5338404 w 7095766"/>
              <a:gd name="connsiteY4" fmla="*/ 3893344 h 3893344"/>
              <a:gd name="connsiteX5" fmla="*/ 5338404 w 7095766"/>
              <a:gd name="connsiteY5" fmla="*/ 3014663 h 3893344"/>
              <a:gd name="connsiteX6" fmla="*/ 0 w 7095766"/>
              <a:gd name="connsiteY6" fmla="*/ 3014663 h 3893344"/>
              <a:gd name="connsiteX7" fmla="*/ 0 w 7095766"/>
              <a:gd name="connsiteY7" fmla="*/ 0 h 3893344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  <a:gd name="connsiteX0" fmla="*/ 0 w 7095766"/>
              <a:gd name="connsiteY0" fmla="*/ 0 h 4262438"/>
              <a:gd name="connsiteX1" fmla="*/ 5338404 w 7095766"/>
              <a:gd name="connsiteY1" fmla="*/ 1257300 h 4262438"/>
              <a:gd name="connsiteX2" fmla="*/ 5338404 w 7095766"/>
              <a:gd name="connsiteY2" fmla="*/ 378619 h 4262438"/>
              <a:gd name="connsiteX3" fmla="*/ 7095766 w 7095766"/>
              <a:gd name="connsiteY3" fmla="*/ 2135982 h 4262438"/>
              <a:gd name="connsiteX4" fmla="*/ 5338404 w 7095766"/>
              <a:gd name="connsiteY4" fmla="*/ 3893344 h 4262438"/>
              <a:gd name="connsiteX5" fmla="*/ 5338404 w 7095766"/>
              <a:gd name="connsiteY5" fmla="*/ 3014663 h 4262438"/>
              <a:gd name="connsiteX6" fmla="*/ 0 w 7095766"/>
              <a:gd name="connsiteY6" fmla="*/ 4262438 h 4262438"/>
              <a:gd name="connsiteX7" fmla="*/ 0 w 7095766"/>
              <a:gd name="connsiteY7" fmla="*/ 0 h 426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5766" h="4262438">
                <a:moveTo>
                  <a:pt x="0" y="0"/>
                </a:moveTo>
                <a:cubicBezTo>
                  <a:pt x="1646118" y="800100"/>
                  <a:pt x="3539886" y="1228725"/>
                  <a:pt x="5338404" y="1257300"/>
                </a:cubicBezTo>
                <a:lnTo>
                  <a:pt x="5338404" y="378619"/>
                </a:lnTo>
                <a:lnTo>
                  <a:pt x="7095766" y="2135982"/>
                </a:lnTo>
                <a:lnTo>
                  <a:pt x="5338404" y="3893344"/>
                </a:lnTo>
                <a:lnTo>
                  <a:pt x="5338404" y="3014663"/>
                </a:lnTo>
                <a:cubicBezTo>
                  <a:pt x="3511311" y="2935288"/>
                  <a:pt x="1484193" y="3427413"/>
                  <a:pt x="0" y="426243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9000">
                <a:srgbClr val="7C8796">
                  <a:alpha val="50000"/>
                </a:srgbClr>
              </a:gs>
              <a:gs pos="0">
                <a:srgbClr val="7C8796">
                  <a:alpha val="10000"/>
                </a:srgbClr>
              </a:gs>
              <a:gs pos="100000">
                <a:srgbClr val="7C8796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1" name="그림 4" descr="사람이(가) 표시된 사진&#10;&#10;자동 생성된 설명">
            <a:extLst>
              <a:ext uri="{FF2B5EF4-FFF2-40B4-BE49-F238E27FC236}">
                <a16:creationId xmlns:a16="http://schemas.microsoft.com/office/drawing/2014/main" id="{7228BB63-C134-0F5B-6266-BE00257BB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35" r="25219" b="3"/>
          <a:stretch/>
        </p:blipFill>
        <p:spPr>
          <a:xfrm>
            <a:off x="1963512" y="4411364"/>
            <a:ext cx="1526361" cy="2257790"/>
          </a:xfrm>
          <a:prstGeom prst="rect">
            <a:avLst/>
          </a:prstGeom>
        </p:spPr>
      </p:pic>
      <p:pic>
        <p:nvPicPr>
          <p:cNvPr id="22" name="그림 2" descr="사람, 음식, 간식용음식, 손이(가) 표시된 사진&#10;&#10;자동 생성된 설명">
            <a:extLst>
              <a:ext uri="{FF2B5EF4-FFF2-40B4-BE49-F238E27FC236}">
                <a16:creationId xmlns:a16="http://schemas.microsoft.com/office/drawing/2014/main" id="{B9E7C0A8-2B7A-6D76-32C9-6D2888AC2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956" b="3"/>
          <a:stretch/>
        </p:blipFill>
        <p:spPr>
          <a:xfrm>
            <a:off x="5041737" y="4409511"/>
            <a:ext cx="1656042" cy="2259643"/>
          </a:xfrm>
          <a:prstGeom prst="rect">
            <a:avLst/>
          </a:prstGeom>
        </p:spPr>
      </p:pic>
      <p:pic>
        <p:nvPicPr>
          <p:cNvPr id="23" name="그림 3" descr="실내, 신발이(가) 표시된 사진&#10;&#10;자동 생성된 설명">
            <a:extLst>
              <a:ext uri="{FF2B5EF4-FFF2-40B4-BE49-F238E27FC236}">
                <a16:creationId xmlns:a16="http://schemas.microsoft.com/office/drawing/2014/main" id="{B5FA92DA-003F-3DC9-27CF-E0090CC3CA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6" b="3"/>
          <a:stretch/>
        </p:blipFill>
        <p:spPr>
          <a:xfrm>
            <a:off x="8406825" y="4438238"/>
            <a:ext cx="1613935" cy="22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9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3C032C">
            <a:hlinkClick r:id="" action="ppaction://media"/>
            <a:extLst>
              <a:ext uri="{FF2B5EF4-FFF2-40B4-BE49-F238E27FC236}">
                <a16:creationId xmlns:a16="http://schemas.microsoft.com/office/drawing/2014/main" id="{4CB75CFE-6283-4254-9371-C3B0DD607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9856" y="1022065"/>
            <a:ext cx="4110605" cy="4813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4ED65F-14B6-44AD-9FC7-5168AD357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7" y="1022065"/>
            <a:ext cx="4945529" cy="481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8CA172-F43A-4B48-8B96-CD4689148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25" y="973123"/>
            <a:ext cx="3884482" cy="5331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CAFE4-798D-40F1-8AAD-D5DE65921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17" y="973122"/>
            <a:ext cx="3884482" cy="53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348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46278511-AEC9-4F99-A94E-1F14A64BF6CB}" vid="{3F7E68DA-79A3-45E8-B57B-641E666AE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7550</TotalTime>
  <Words>275</Words>
  <Application>Microsoft Office PowerPoint</Application>
  <PresentationFormat>Widescreen</PresentationFormat>
  <Paragraphs>42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맑은 고딕</vt:lpstr>
      <vt:lpstr>Arial</vt:lpstr>
      <vt:lpstr>Arial Black</vt:lpstr>
      <vt:lpstr>Calibri</vt:lpstr>
      <vt:lpstr>Sakkal Majalla</vt:lpstr>
      <vt:lpstr>Theme2</vt:lpstr>
      <vt:lpstr>Stem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Pressure Ulcer data</dc:title>
  <dc:creator>amina abdul hakim</dc:creator>
  <cp:lastModifiedBy>Badriya Mohammed Ali</cp:lastModifiedBy>
  <cp:revision>291</cp:revision>
  <cp:lastPrinted>2023-08-24T07:54:36Z</cp:lastPrinted>
  <dcterms:created xsi:type="dcterms:W3CDTF">2021-04-28T06:38:55Z</dcterms:created>
  <dcterms:modified xsi:type="dcterms:W3CDTF">2023-08-24T08:46:49Z</dcterms:modified>
</cp:coreProperties>
</file>