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8" r:id="rId3"/>
    <p:sldId id="360" r:id="rId4"/>
    <p:sldId id="319" r:id="rId5"/>
    <p:sldId id="320" r:id="rId6"/>
    <p:sldId id="361" r:id="rId7"/>
    <p:sldId id="362" r:id="rId8"/>
    <p:sldId id="3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AB3F"/>
    <a:srgbClr val="6C3672"/>
    <a:srgbClr val="B11F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74" d="100"/>
          <a:sy n="74"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209182-124D-4CF7-A113-A2BC85D95455}"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2210581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209182-124D-4CF7-A113-A2BC85D95455}"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2718638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209182-124D-4CF7-A113-A2BC85D95455}"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1223391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209182-124D-4CF7-A113-A2BC85D95455}"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2076053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209182-124D-4CF7-A113-A2BC85D95455}"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3893289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209182-124D-4CF7-A113-A2BC85D95455}"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2359247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209182-124D-4CF7-A113-A2BC85D95455}" type="datetimeFigureOut">
              <a:rPr lang="en-US" smtClean="0"/>
              <a:pPr/>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523959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209182-124D-4CF7-A113-A2BC85D95455}" type="datetimeFigureOut">
              <a:rPr lang="en-US" smtClean="0"/>
              <a:pPr/>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2877786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09182-124D-4CF7-A113-A2BC85D95455}" type="datetimeFigureOut">
              <a:rPr lang="en-US" smtClean="0"/>
              <a:pPr/>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3688507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209182-124D-4CF7-A113-A2BC85D95455}"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3792098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209182-124D-4CF7-A113-A2BC85D95455}"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69A35-E4AB-418A-92CF-CB1754EBCE41}" type="slidenum">
              <a:rPr lang="en-US" smtClean="0"/>
              <a:pPr/>
              <a:t>‹#›</a:t>
            </a:fld>
            <a:endParaRPr lang="en-US"/>
          </a:p>
        </p:txBody>
      </p:sp>
    </p:spTree>
    <p:extLst>
      <p:ext uri="{BB962C8B-B14F-4D97-AF65-F5344CB8AC3E}">
        <p14:creationId xmlns:p14="http://schemas.microsoft.com/office/powerpoint/2010/main" val="2147185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09182-124D-4CF7-A113-A2BC85D95455}" type="datetimeFigureOut">
              <a:rPr lang="en-US" smtClean="0"/>
              <a:pPr/>
              <a:t>6/13/2023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69A35-E4AB-418A-92CF-CB1754EBCE41}" type="slidenum">
              <a:rPr lang="en-US" smtClean="0"/>
              <a:pPr/>
              <a:t>‹#›</a:t>
            </a:fld>
            <a:endParaRPr lang="en-US"/>
          </a:p>
        </p:txBody>
      </p:sp>
    </p:spTree>
    <p:extLst>
      <p:ext uri="{BB962C8B-B14F-4D97-AF65-F5344CB8AC3E}">
        <p14:creationId xmlns:p14="http://schemas.microsoft.com/office/powerpoint/2010/main" val="270523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lwankadry.18@azhar.edu.eg"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H="1">
            <a:off x="4398262" y="1553621"/>
            <a:ext cx="7561139" cy="35394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EG" sz="4000" b="1" dirty="0">
                <a:latin typeface="Sakkal Majalla" panose="02000000000000000000" pitchFamily="2" charset="-78"/>
                <a:cs typeface="Sakkal Majalla" panose="02000000000000000000" pitchFamily="2" charset="-78"/>
              </a:rPr>
              <a:t>الرحم الصناعي(</a:t>
            </a:r>
            <a:r>
              <a:rPr lang="en-US" sz="4000" dirty="0" err="1">
                <a:latin typeface="Sakkal Majalla" panose="02000000000000000000" pitchFamily="2" charset="-78"/>
                <a:cs typeface="Sakkal Majalla" panose="02000000000000000000" pitchFamily="2" charset="-78"/>
              </a:rPr>
              <a:t>exowomb</a:t>
            </a:r>
            <a:r>
              <a:rPr lang="ar-EG" sz="4000" b="1" dirty="0">
                <a:latin typeface="Sakkal Majalla" panose="02000000000000000000" pitchFamily="2" charset="-78"/>
                <a:cs typeface="Sakkal Majalla" panose="02000000000000000000" pitchFamily="2" charset="-78"/>
              </a:rPr>
              <a:t>) من منظور شرعي </a:t>
            </a:r>
            <a:endParaRPr lang="en-US" sz="4000" dirty="0">
              <a:latin typeface="Sakkal Majalla" panose="02000000000000000000" pitchFamily="2" charset="-78"/>
              <a:cs typeface="Sakkal Majalla" panose="02000000000000000000" pitchFamily="2" charset="-78"/>
            </a:endParaRPr>
          </a:p>
          <a:p>
            <a:pPr algn="ctr" rtl="1"/>
            <a:endParaRPr lang="en-US" sz="2800" b="1" dirty="0">
              <a:latin typeface="Sakkal Majalla" panose="02000000000000000000" pitchFamily="2" charset="-78"/>
              <a:cs typeface="Sakkal Majalla" panose="02000000000000000000" pitchFamily="2" charset="-78"/>
            </a:endParaRPr>
          </a:p>
          <a:p>
            <a:pPr algn="ctr" rtl="1"/>
            <a:r>
              <a:rPr lang="ar-EG" sz="2800" b="1" dirty="0">
                <a:latin typeface="Sakkal Majalla" panose="02000000000000000000" pitchFamily="2" charset="-78"/>
                <a:cs typeface="Sakkal Majalla" panose="02000000000000000000" pitchFamily="2" charset="-78"/>
              </a:rPr>
              <a:t>إعداد:</a:t>
            </a:r>
            <a:endParaRPr lang="en-US" sz="2800" dirty="0">
              <a:latin typeface="Sakkal Majalla" panose="02000000000000000000" pitchFamily="2" charset="-78"/>
              <a:cs typeface="Sakkal Majalla" panose="02000000000000000000" pitchFamily="2" charset="-78"/>
            </a:endParaRPr>
          </a:p>
          <a:p>
            <a:pPr algn="ctr" rtl="1"/>
            <a:r>
              <a:rPr lang="ar-EG" sz="3200" b="1" dirty="0">
                <a:solidFill>
                  <a:srgbClr val="FF0000"/>
                </a:solidFill>
                <a:latin typeface="Sakkal Majalla" panose="02000000000000000000" pitchFamily="2" charset="-78"/>
                <a:cs typeface="Sakkal Majalla" panose="02000000000000000000" pitchFamily="2" charset="-78"/>
              </a:rPr>
              <a:t>د/ سلوان قدري أحمد</a:t>
            </a:r>
            <a:endParaRPr lang="en-US" sz="3200" dirty="0">
              <a:solidFill>
                <a:srgbClr val="FF0000"/>
              </a:solidFill>
              <a:latin typeface="Sakkal Majalla" panose="02000000000000000000" pitchFamily="2" charset="-78"/>
              <a:cs typeface="Sakkal Majalla" panose="02000000000000000000" pitchFamily="2" charset="-78"/>
            </a:endParaRPr>
          </a:p>
          <a:p>
            <a:pPr algn="ctr" rtl="1"/>
            <a:endParaRPr lang="en-US" sz="2400" b="1" dirty="0">
              <a:solidFill>
                <a:schemeClr val="accent2"/>
              </a:solidFill>
              <a:latin typeface="Sakkal Majalla" panose="02000000000000000000" pitchFamily="2" charset="-78"/>
              <a:cs typeface="Sakkal Majalla" panose="02000000000000000000" pitchFamily="2" charset="-78"/>
            </a:endParaRPr>
          </a:p>
          <a:p>
            <a:pPr algn="ctr" rtl="1"/>
            <a:r>
              <a:rPr lang="ar-EG" sz="2400" b="1" dirty="0">
                <a:solidFill>
                  <a:schemeClr val="accent2"/>
                </a:solidFill>
                <a:latin typeface="Sakkal Majalla" panose="02000000000000000000" pitchFamily="2" charset="-78"/>
                <a:cs typeface="Sakkal Majalla" panose="02000000000000000000" pitchFamily="2" charset="-78"/>
              </a:rPr>
              <a:t>مدرس الفقه المقارن</a:t>
            </a:r>
            <a:endParaRPr lang="en-US" sz="2400" dirty="0">
              <a:solidFill>
                <a:schemeClr val="accent2"/>
              </a:solidFill>
              <a:latin typeface="Sakkal Majalla" panose="02000000000000000000" pitchFamily="2" charset="-78"/>
              <a:cs typeface="Sakkal Majalla" panose="02000000000000000000" pitchFamily="2" charset="-78"/>
            </a:endParaRPr>
          </a:p>
          <a:p>
            <a:pPr algn="ctr" rtl="1"/>
            <a:r>
              <a:rPr lang="ar-EG" sz="2400" b="1" dirty="0">
                <a:solidFill>
                  <a:schemeClr val="accent2"/>
                </a:solidFill>
                <a:latin typeface="Sakkal Majalla" panose="02000000000000000000" pitchFamily="2" charset="-78"/>
                <a:cs typeface="Sakkal Majalla" panose="02000000000000000000" pitchFamily="2" charset="-78"/>
              </a:rPr>
              <a:t> بكلية الدراسات الإسلامية والعربية للبنات بالإسكندرية- جامعة الأزهر، مصر.</a:t>
            </a:r>
            <a:endParaRPr lang="en-US" sz="2400" dirty="0">
              <a:solidFill>
                <a:schemeClr val="accent2"/>
              </a:solidFill>
              <a:latin typeface="Sakkal Majalla" panose="02000000000000000000" pitchFamily="2" charset="-78"/>
              <a:cs typeface="Sakkal Majalla" panose="02000000000000000000" pitchFamily="2" charset="-78"/>
            </a:endParaRPr>
          </a:p>
          <a:p>
            <a:pPr algn="ctr"/>
            <a:r>
              <a:rPr lang="en-US" sz="2400" b="1" u="sng" dirty="0">
                <a:solidFill>
                  <a:schemeClr val="accent2"/>
                </a:solidFill>
                <a:latin typeface="Sakkal Majalla" panose="02000000000000000000" pitchFamily="2" charset="-78"/>
                <a:cs typeface="Sakkal Majalla" panose="02000000000000000000" pitchFamily="2" charset="-78"/>
                <a:hlinkClick r:id="rId2"/>
              </a:rPr>
              <a:t>Solwankadry.18@azhar.edu.eg</a:t>
            </a:r>
            <a:endParaRPr lang="en-US" sz="2400" dirty="0">
              <a:solidFill>
                <a:schemeClr val="accent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40982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86489" y="1023257"/>
            <a:ext cx="7110212" cy="5834743"/>
          </a:xfrm>
        </p:spPr>
        <p:txBody>
          <a:bodyPr>
            <a:noAutofit/>
          </a:bodyPr>
          <a:lstStyle/>
          <a:p>
            <a:pPr algn="ctr" rtl="1">
              <a:buNone/>
            </a:pPr>
            <a:endParaRPr lang="en-US" sz="4400" dirty="0">
              <a:latin typeface="Sakkal Majalla" panose="02000000000000000000" pitchFamily="2" charset="-78"/>
              <a:cs typeface="Sakkal Majalla" panose="02000000000000000000" pitchFamily="2" charset="-78"/>
            </a:endParaRPr>
          </a:p>
          <a:p>
            <a:pPr algn="ctr" rtl="1">
              <a:buNone/>
            </a:pPr>
            <a:r>
              <a:rPr lang="ar-EG" sz="4400" dirty="0">
                <a:latin typeface="Sakkal Majalla" panose="02000000000000000000" pitchFamily="2" charset="-78"/>
                <a:cs typeface="Sakkal Majalla" panose="02000000000000000000" pitchFamily="2" charset="-78"/>
              </a:rPr>
              <a:t>في الثامن عشر من شهر فبراير عام 2022م، قامت شبكة (</a:t>
            </a:r>
            <a:r>
              <a:rPr lang="en-US" sz="4400" dirty="0">
                <a:latin typeface="Sakkal Majalla" panose="02000000000000000000" pitchFamily="2" charset="-78"/>
                <a:cs typeface="Sakkal Majalla" panose="02000000000000000000" pitchFamily="2" charset="-78"/>
              </a:rPr>
              <a:t>BBC</a:t>
            </a:r>
            <a:r>
              <a:rPr lang="ar-EG" sz="4400" dirty="0">
                <a:latin typeface="Sakkal Majalla" panose="02000000000000000000" pitchFamily="2" charset="-78"/>
                <a:cs typeface="Sakkal Majalla" panose="02000000000000000000" pitchFamily="2" charset="-78"/>
              </a:rPr>
              <a:t>) الإخبارية بنشر نقاش بين عالمين أزهريين جليلين بشأن الرد على الدراسة الصينية المتعلقة بتفعيل تقنية الرحم الصناعي</a:t>
            </a:r>
            <a:r>
              <a:rPr lang="en-US" sz="4400" dirty="0">
                <a:latin typeface="Sakkal Majalla" panose="02000000000000000000" pitchFamily="2" charset="-78"/>
                <a:cs typeface="Sakkal Majalla" panose="02000000000000000000" pitchFamily="2" charset="-78"/>
              </a:rPr>
              <a:t>.</a:t>
            </a:r>
            <a:endParaRPr lang="ar-SA" sz="44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Title 1"/>
          <p:cNvSpPr>
            <a:spLocks noGrp="1"/>
          </p:cNvSpPr>
          <p:nvPr>
            <p:ph type="title"/>
          </p:nvPr>
        </p:nvSpPr>
        <p:spPr>
          <a:xfrm>
            <a:off x="3665848" y="0"/>
            <a:ext cx="8951494" cy="1023256"/>
          </a:xfrm>
        </p:spPr>
        <p:txBody>
          <a:bodyPr>
            <a:noAutofit/>
          </a:bodyPr>
          <a:lstStyle/>
          <a:p>
            <a:pPr algn="ctr" rtl="1"/>
            <a:r>
              <a:rPr lang="ar-EG" sz="4800" b="1" dirty="0">
                <a:solidFill>
                  <a:srgbClr val="FF0000"/>
                </a:solidFill>
                <a:latin typeface="Sakkal Majalla" panose="02000000000000000000" pitchFamily="2" charset="-78"/>
                <a:cs typeface="Sakkal Majalla" panose="02000000000000000000" pitchFamily="2" charset="-78"/>
              </a:rPr>
              <a:t>جدل ديني بشأن الرحم الصناعي</a:t>
            </a:r>
            <a:endParaRPr lang="ar-EG" sz="4800" b="1" dirty="0">
              <a:ln w="9525">
                <a:solidFill>
                  <a:srgbClr val="7030A0"/>
                </a:solidFill>
                <a:prstDash val="solid"/>
              </a:ln>
              <a:solidFill>
                <a:srgbClr val="FF0000"/>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3322432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 y="1023257"/>
            <a:ext cx="8951494" cy="5834743"/>
          </a:xfrm>
        </p:spPr>
        <p:txBody>
          <a:bodyPr>
            <a:noAutofit/>
          </a:bodyPr>
          <a:lstStyle/>
          <a:p>
            <a:pPr marL="0" indent="0" algn="ctr" rtl="1">
              <a:buNone/>
            </a:pPr>
            <a:r>
              <a:rPr lang="en-US" sz="2400" dirty="0">
                <a:latin typeface="Sakkal Majalla" panose="02000000000000000000" pitchFamily="2" charset="-78"/>
                <a:cs typeface="Sakkal Majalla" panose="02000000000000000000" pitchFamily="2" charset="-78"/>
              </a:rPr>
              <a:t> </a:t>
            </a:r>
            <a:endParaRPr lang="ar-SA" sz="1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Title 1"/>
          <p:cNvSpPr>
            <a:spLocks noGrp="1"/>
          </p:cNvSpPr>
          <p:nvPr>
            <p:ph type="title"/>
          </p:nvPr>
        </p:nvSpPr>
        <p:spPr>
          <a:xfrm>
            <a:off x="4181341" y="5239929"/>
            <a:ext cx="7753082" cy="1023256"/>
          </a:xfrm>
        </p:spPr>
        <p:txBody>
          <a:bodyPr>
            <a:noAutofit/>
          </a:bodyPr>
          <a:lstStyle/>
          <a:p>
            <a:pPr algn="ctr" rtl="1"/>
            <a:r>
              <a:rPr lang="ar-EG" sz="3600" dirty="0">
                <a:latin typeface="Sakkal Majalla" panose="02000000000000000000" pitchFamily="2" charset="-78"/>
                <a:cs typeface="Sakkal Majalla" panose="02000000000000000000" pitchFamily="2" charset="-78"/>
              </a:rPr>
              <a:t>أكد علماء صينيون على أنه في غضون عشر سنوات ستُجْرى التجارب على أجنة بشرية بالفعل،</a:t>
            </a:r>
            <a:r>
              <a:rPr lang="en-US" sz="3600" dirty="0">
                <a:latin typeface="Sakkal Majalla" panose="02000000000000000000" pitchFamily="2" charset="-78"/>
                <a:cs typeface="Sakkal Majalla" panose="02000000000000000000" pitchFamily="2" charset="-78"/>
              </a:rPr>
              <a:t> </a:t>
            </a:r>
            <a:r>
              <a:rPr lang="ar-EG" sz="3600" dirty="0">
                <a:latin typeface="Sakkal Majalla" panose="02000000000000000000" pitchFamily="2" charset="-78"/>
                <a:cs typeface="Sakkal Majalla" panose="02000000000000000000" pitchFamily="2" charset="-78"/>
              </a:rPr>
              <a:t>بعد أن أُجريت على الحيوانات، بحيث يُمكن أن يولد جنين بشري من رحم صناعي.</a:t>
            </a:r>
            <a:endParaRPr lang="ar-EG" sz="3600" b="1" dirty="0">
              <a:ln w="9525">
                <a:solidFill>
                  <a:srgbClr val="7030A0"/>
                </a:solidFill>
                <a:prstDash val="solid"/>
              </a:ln>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endParaRPr>
          </a:p>
        </p:txBody>
      </p:sp>
      <p:sp>
        <p:nvSpPr>
          <p:cNvPr id="7" name="TextBox 6"/>
          <p:cNvSpPr txBox="1"/>
          <p:nvPr/>
        </p:nvSpPr>
        <p:spPr>
          <a:xfrm>
            <a:off x="4831724" y="119046"/>
            <a:ext cx="6452316"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rtl="1"/>
            <a:r>
              <a:rPr lang="ar-EG" sz="4000" dirty="0">
                <a:solidFill>
                  <a:srgbClr val="7030A0"/>
                </a:solidFill>
                <a:latin typeface="Sakkal Majalla" panose="02000000000000000000" pitchFamily="2" charset="-78"/>
                <a:cs typeface="Sakkal Majalla" panose="02000000000000000000" pitchFamily="2" charset="-78"/>
              </a:rPr>
              <a:t>صورة لحيوان داخل رحم صناعي</a:t>
            </a:r>
            <a:endParaRPr lang="en-US" sz="4000" dirty="0">
              <a:solidFill>
                <a:srgbClr val="7030A0"/>
              </a:solidFill>
              <a:latin typeface="Sakkal Majalla" panose="02000000000000000000" pitchFamily="2" charset="-78"/>
              <a:cs typeface="Sakkal Majalla" panose="020000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0382" y="1311364"/>
            <a:ext cx="5715000" cy="3333750"/>
          </a:xfrm>
          <a:prstGeom prst="rect">
            <a:avLst/>
          </a:prstGeom>
        </p:spPr>
      </p:pic>
    </p:spTree>
    <p:extLst>
      <p:ext uri="{BB962C8B-B14F-4D97-AF65-F5344CB8AC3E}">
        <p14:creationId xmlns:p14="http://schemas.microsoft.com/office/powerpoint/2010/main" val="516192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2300" y="115332"/>
            <a:ext cx="7759700" cy="940736"/>
          </a:xfrm>
        </p:spPr>
        <p:txBody>
          <a:bodyPr>
            <a:noAutofit/>
          </a:bodyPr>
          <a:lstStyle/>
          <a:p>
            <a:pPr algn="ctr" rtl="1"/>
            <a:r>
              <a:rPr lang="ar-EG" sz="4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rPr>
              <a:t>النتائج:</a:t>
            </a:r>
            <a:endParaRPr lang="ar-EG" sz="4800" b="1" dirty="0">
              <a:ln w="9525">
                <a:solidFill>
                  <a:srgbClr val="7030A0"/>
                </a:solidFill>
                <a:prstDash val="solid"/>
              </a:ln>
              <a:solidFill>
                <a:srgbClr val="7030A0"/>
              </a:solidFill>
              <a:effectLst>
                <a:outerShdw blurRad="12700" dist="38100" dir="2700000" algn="tl" rotWithShape="0">
                  <a:schemeClr val="accent5">
                    <a:lumMod val="60000"/>
                    <a:lumOff val="40000"/>
                  </a:schemeClr>
                </a:outerShdw>
              </a:effectLst>
              <a:latin typeface="Sakkal Majalla" panose="02000000000000000000" pitchFamily="2" charset="-78"/>
              <a:ea typeface="+mn-ea"/>
              <a:cs typeface="Sakkal Majalla" panose="02000000000000000000" pitchFamily="2" charset="-78"/>
            </a:endParaRPr>
          </a:p>
        </p:txBody>
      </p:sp>
      <p:sp>
        <p:nvSpPr>
          <p:cNvPr id="3" name="Content Placeholder 2"/>
          <p:cNvSpPr>
            <a:spLocks noGrp="1"/>
          </p:cNvSpPr>
          <p:nvPr>
            <p:ph idx="1"/>
          </p:nvPr>
        </p:nvSpPr>
        <p:spPr>
          <a:xfrm>
            <a:off x="4995573" y="1477901"/>
            <a:ext cx="6735650" cy="3657600"/>
          </a:xfrm>
        </p:spPr>
        <p:txBody>
          <a:bodyPr>
            <a:noAutofit/>
          </a:bodyPr>
          <a:lstStyle/>
          <a:p>
            <a:pPr marL="0" indent="0" algn="ctr" rtl="1">
              <a:buNone/>
            </a:pPr>
            <a:r>
              <a:rPr lang="ar-EG" sz="4800" dirty="0">
                <a:latin typeface="Sakkal Majalla" panose="02000000000000000000" pitchFamily="2" charset="-78"/>
                <a:cs typeface="Sakkal Majalla" panose="02000000000000000000" pitchFamily="2" charset="-78"/>
              </a:rPr>
              <a:t>يجوز استخدام الرحم الصناعي بشروط خاصة تُراعي مقصدي حفظ النفس والنسل اللذين هما من الكليات الخمس في الشريعة الإسلامية بأن تُراعى الزوجية القائمة بين الأبوين.</a:t>
            </a:r>
            <a:endParaRPr lang="en-US" sz="4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89627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1043" y="1622738"/>
            <a:ext cx="7083380" cy="4501167"/>
          </a:xfrm>
        </p:spPr>
        <p:txBody>
          <a:bodyPr>
            <a:noAutofit/>
          </a:bodyPr>
          <a:lstStyle/>
          <a:p>
            <a:pPr marL="0" indent="0" algn="ctr" rtl="1">
              <a:buNone/>
            </a:pPr>
            <a:r>
              <a:rPr lang="ar-EG" sz="4000" dirty="0">
                <a:latin typeface="Sakkal Majalla" panose="02000000000000000000" pitchFamily="2" charset="-78"/>
                <a:cs typeface="Sakkal Majalla" panose="02000000000000000000" pitchFamily="2" charset="-78"/>
              </a:rPr>
              <a:t>لا يجوز التخلص من الأجنة الموجودة في الرحم الصناعي إلا لضرورة طبية معتبرة تتماشى مع المقاصد الشرعية المعتبرة في حفظ النفس والنسل، كما لا يجوز استخدام الرحم الصناعي للتجارب على البشر، ولا إدخال أي نسيج من حيوان نجس في تركيب الرحم الصناعي إلا إذا تعين هذا النجس.</a:t>
            </a:r>
            <a:endParaRPr lang="en-US" sz="4000" dirty="0">
              <a:latin typeface="Sakkal Majalla" panose="02000000000000000000" pitchFamily="2" charset="-78"/>
              <a:cs typeface="Sakkal Majalla" panose="02000000000000000000" pitchFamily="2" charset="-78"/>
            </a:endParaRPr>
          </a:p>
        </p:txBody>
      </p:sp>
      <p:sp>
        <p:nvSpPr>
          <p:cNvPr id="4" name="TextBox 3"/>
          <p:cNvSpPr txBox="1"/>
          <p:nvPr/>
        </p:nvSpPr>
        <p:spPr>
          <a:xfrm>
            <a:off x="103031" y="6593983"/>
            <a:ext cx="1120462" cy="276999"/>
          </a:xfrm>
          <a:prstGeom prst="rect">
            <a:avLst/>
          </a:prstGeom>
          <a:noFill/>
        </p:spPr>
        <p:txBody>
          <a:bodyPr wrap="square" rtlCol="0">
            <a:spAutoFit/>
          </a:bodyPr>
          <a:lstStyle/>
          <a:p>
            <a:pPr algn="r" rtl="1"/>
            <a:r>
              <a:rPr lang="ar-SA" sz="1200" dirty="0">
                <a:latin typeface="Sakkal Majalla" panose="02000000000000000000" pitchFamily="2" charset="-78"/>
                <a:cs typeface="Sakkal Majalla" panose="02000000000000000000" pitchFamily="2" charset="-78"/>
              </a:rPr>
              <a:t>وحدة ضمان الجودة</a:t>
            </a:r>
            <a:endParaRPr lang="en-US" sz="1200" dirty="0">
              <a:latin typeface="Sakkal Majalla" panose="02000000000000000000" pitchFamily="2" charset="-78"/>
              <a:cs typeface="Sakkal Majalla" panose="02000000000000000000" pitchFamily="2" charset="-78"/>
            </a:endParaRPr>
          </a:p>
        </p:txBody>
      </p:sp>
      <p:sp>
        <p:nvSpPr>
          <p:cNvPr id="10" name="Title 1">
            <a:extLst>
              <a:ext uri="{FF2B5EF4-FFF2-40B4-BE49-F238E27FC236}">
                <a16:creationId xmlns:a16="http://schemas.microsoft.com/office/drawing/2014/main" id="{750A47D9-AB52-4D25-B277-8DC743647F97}"/>
              </a:ext>
            </a:extLst>
          </p:cNvPr>
          <p:cNvSpPr>
            <a:spLocks noGrp="1"/>
          </p:cNvSpPr>
          <p:nvPr>
            <p:ph type="title"/>
          </p:nvPr>
        </p:nvSpPr>
        <p:spPr>
          <a:xfrm>
            <a:off x="4432300" y="115332"/>
            <a:ext cx="7759700" cy="940736"/>
          </a:xfrm>
        </p:spPr>
        <p:txBody>
          <a:bodyPr>
            <a:noAutofit/>
          </a:bodyPr>
          <a:lstStyle/>
          <a:p>
            <a:pPr algn="ctr" rtl="1"/>
            <a:r>
              <a:rPr lang="ar-EG" sz="4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rPr>
              <a:t>النتائج:</a:t>
            </a:r>
            <a:endParaRPr lang="ar-EG" sz="4800" b="1" dirty="0">
              <a:ln w="9525">
                <a:solidFill>
                  <a:srgbClr val="7030A0"/>
                </a:solidFill>
                <a:prstDash val="solid"/>
              </a:ln>
              <a:solidFill>
                <a:srgbClr val="7030A0"/>
              </a:solidFill>
              <a:effectLst>
                <a:outerShdw blurRad="12700" dist="38100" dir="2700000" algn="tl" rotWithShape="0">
                  <a:schemeClr val="accent5">
                    <a:lumMod val="60000"/>
                    <a:lumOff val="40000"/>
                  </a:schemeClr>
                </a:outerShdw>
              </a:effectLst>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1567130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9592" y="1477900"/>
            <a:ext cx="6735650" cy="5077445"/>
          </a:xfrm>
        </p:spPr>
        <p:txBody>
          <a:bodyPr>
            <a:noAutofit/>
          </a:bodyPr>
          <a:lstStyle/>
          <a:p>
            <a:pPr marL="0" indent="0" algn="just" rtl="1">
              <a:buNone/>
            </a:pPr>
            <a:r>
              <a:rPr lang="ar-EG" sz="4800" dirty="0">
                <a:latin typeface="Sakkal Majalla" panose="02000000000000000000" pitchFamily="2" charset="-78"/>
                <a:cs typeface="Sakkal Majalla" panose="02000000000000000000" pitchFamily="2" charset="-78"/>
              </a:rPr>
              <a:t>التوسع في البحوث المشتركة التي تربط بين العلوم التقنية الحديثة والفقه الإسلامي، حتى ولو كانت مجرد أفكار، وعدم انتظار تطبيقها، فالعلم يسير وراء الفقه وليس العكس.</a:t>
            </a:r>
          </a:p>
          <a:p>
            <a:pPr marL="0" indent="0" algn="ctr" rtl="1">
              <a:buNone/>
            </a:pPr>
            <a:endParaRPr lang="en-US" sz="4800" dirty="0">
              <a:latin typeface="Sakkal Majalla" panose="02000000000000000000" pitchFamily="2" charset="-78"/>
              <a:cs typeface="Sakkal Majalla" panose="02000000000000000000" pitchFamily="2" charset="-78"/>
            </a:endParaRPr>
          </a:p>
        </p:txBody>
      </p:sp>
      <p:sp>
        <p:nvSpPr>
          <p:cNvPr id="9" name="Title 1">
            <a:extLst>
              <a:ext uri="{FF2B5EF4-FFF2-40B4-BE49-F238E27FC236}">
                <a16:creationId xmlns:a16="http://schemas.microsoft.com/office/drawing/2014/main" id="{BC101B2B-11C6-4E8F-BDF3-3C93B0EC83D3}"/>
              </a:ext>
            </a:extLst>
          </p:cNvPr>
          <p:cNvSpPr>
            <a:spLocks noGrp="1"/>
          </p:cNvSpPr>
          <p:nvPr>
            <p:ph type="title"/>
          </p:nvPr>
        </p:nvSpPr>
        <p:spPr>
          <a:xfrm>
            <a:off x="4432300" y="115332"/>
            <a:ext cx="7759700" cy="940736"/>
          </a:xfrm>
        </p:spPr>
        <p:txBody>
          <a:bodyPr>
            <a:noAutofit/>
          </a:bodyPr>
          <a:lstStyle/>
          <a:p>
            <a:pPr algn="ctr" rtl="1"/>
            <a:r>
              <a:rPr lang="ar-EG" sz="4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rPr>
              <a:t>التوصيات:</a:t>
            </a:r>
            <a:endParaRPr lang="ar-EG" sz="4800" b="1" dirty="0">
              <a:ln w="9525">
                <a:solidFill>
                  <a:srgbClr val="7030A0"/>
                </a:solidFill>
                <a:prstDash val="solid"/>
              </a:ln>
              <a:solidFill>
                <a:srgbClr val="7030A0"/>
              </a:solidFill>
              <a:effectLst>
                <a:outerShdw blurRad="12700" dist="38100" dir="2700000" algn="tl" rotWithShape="0">
                  <a:schemeClr val="accent5">
                    <a:lumMod val="60000"/>
                    <a:lumOff val="40000"/>
                  </a:schemeClr>
                </a:outerShdw>
              </a:effectLst>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3888737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6092" y="1477901"/>
            <a:ext cx="6735650" cy="3657600"/>
          </a:xfrm>
        </p:spPr>
        <p:txBody>
          <a:bodyPr>
            <a:noAutofit/>
          </a:bodyPr>
          <a:lstStyle/>
          <a:p>
            <a:pPr marL="0" indent="0" algn="ctr" rtl="1">
              <a:buNone/>
            </a:pPr>
            <a:r>
              <a:rPr lang="ar-EG" sz="6000" dirty="0">
                <a:latin typeface="Sakkal Majalla" panose="02000000000000000000" pitchFamily="2" charset="-78"/>
                <a:cs typeface="Sakkal Majalla" panose="02000000000000000000" pitchFamily="2" charset="-78"/>
              </a:rPr>
              <a:t>زيادة البحوث الشرعية المتعلقة بالرحم الصناعي؛ للوقوف على الحكم الشرعي لها من أكثر من منظور.</a:t>
            </a:r>
            <a:endParaRPr lang="en-US" sz="6000" dirty="0">
              <a:latin typeface="Sakkal Majalla" panose="02000000000000000000" pitchFamily="2" charset="-78"/>
              <a:cs typeface="Sakkal Majalla" panose="02000000000000000000" pitchFamily="2" charset="-78"/>
            </a:endParaRPr>
          </a:p>
        </p:txBody>
      </p:sp>
      <p:sp>
        <p:nvSpPr>
          <p:cNvPr id="9" name="Title 1">
            <a:extLst>
              <a:ext uri="{FF2B5EF4-FFF2-40B4-BE49-F238E27FC236}">
                <a16:creationId xmlns:a16="http://schemas.microsoft.com/office/drawing/2014/main" id="{16856F84-5DF0-444C-BB8F-5193F1345712}"/>
              </a:ext>
            </a:extLst>
          </p:cNvPr>
          <p:cNvSpPr>
            <a:spLocks noGrp="1"/>
          </p:cNvSpPr>
          <p:nvPr>
            <p:ph type="title"/>
          </p:nvPr>
        </p:nvSpPr>
        <p:spPr>
          <a:xfrm>
            <a:off x="4432300" y="115332"/>
            <a:ext cx="7759700" cy="940736"/>
          </a:xfrm>
        </p:spPr>
        <p:txBody>
          <a:bodyPr>
            <a:noAutofit/>
          </a:bodyPr>
          <a:lstStyle/>
          <a:p>
            <a:pPr algn="ctr" rtl="1"/>
            <a:r>
              <a:rPr lang="ar-EG" sz="4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rPr>
              <a:t>التوصيات:</a:t>
            </a:r>
            <a:endParaRPr lang="ar-EG" sz="4800" b="1" dirty="0">
              <a:ln w="9525">
                <a:solidFill>
                  <a:srgbClr val="7030A0"/>
                </a:solidFill>
                <a:prstDash val="solid"/>
              </a:ln>
              <a:solidFill>
                <a:srgbClr val="7030A0"/>
              </a:solidFill>
              <a:effectLst>
                <a:outerShdw blurRad="12700" dist="38100" dir="2700000" algn="tl" rotWithShape="0">
                  <a:schemeClr val="accent5">
                    <a:lumMod val="60000"/>
                    <a:lumOff val="40000"/>
                  </a:schemeClr>
                </a:outerShdw>
              </a:effectLst>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1583492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9" y="115332"/>
            <a:ext cx="9144001" cy="940736"/>
          </a:xfrm>
        </p:spPr>
        <p:txBody>
          <a:bodyPr>
            <a:noAutofit/>
          </a:bodyPr>
          <a:lstStyle/>
          <a:p>
            <a:pPr algn="ctr" rtl="1"/>
            <a:r>
              <a:rPr lang="ar-SA" sz="4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rPr>
              <a:t>الختام</a:t>
            </a:r>
            <a:endParaRPr lang="ar-EG" sz="4800" b="1" dirty="0">
              <a:ln w="9525">
                <a:solidFill>
                  <a:srgbClr val="7030A0"/>
                </a:solidFill>
                <a:prstDash val="solid"/>
              </a:ln>
              <a:solidFill>
                <a:srgbClr val="B11F4C"/>
              </a:solidFill>
              <a:effectLst>
                <a:outerShdw blurRad="38100" dist="38100" dir="2700000" algn="tl">
                  <a:srgbClr val="000000">
                    <a:alpha val="43137"/>
                  </a:srgbClr>
                </a:outerShdw>
              </a:effectLst>
              <a:latin typeface="Sakkal Majalla" panose="02000000000000000000" pitchFamily="2" charset="-78"/>
              <a:ea typeface="+mn-ea"/>
              <a:cs typeface="Sakkal Majalla" panose="02000000000000000000" pitchFamily="2" charset="-78"/>
            </a:endParaRPr>
          </a:p>
        </p:txBody>
      </p:sp>
      <p:sp>
        <p:nvSpPr>
          <p:cNvPr id="3" name="Content Placeholder 2"/>
          <p:cNvSpPr>
            <a:spLocks noGrp="1"/>
          </p:cNvSpPr>
          <p:nvPr>
            <p:ph idx="1"/>
          </p:nvPr>
        </p:nvSpPr>
        <p:spPr>
          <a:xfrm>
            <a:off x="4902559" y="1712939"/>
            <a:ext cx="6735650" cy="3448319"/>
          </a:xfrm>
        </p:spPr>
        <p:txBody>
          <a:bodyPr>
            <a:noAutofit/>
          </a:bodyPr>
          <a:lstStyle/>
          <a:p>
            <a:pPr marL="0" indent="0" algn="ctr" rtl="1">
              <a:buNone/>
            </a:pPr>
            <a:endParaRPr lang="ar-SA" sz="6000" dirty="0">
              <a:solidFill>
                <a:srgbClr val="B0AB3F"/>
              </a:solidFill>
            </a:endParaRPr>
          </a:p>
          <a:p>
            <a:pPr marL="0" indent="0" algn="ctr" rtl="1">
              <a:buNone/>
            </a:pPr>
            <a:r>
              <a:rPr lang="ar-SA" sz="6000" dirty="0">
                <a:solidFill>
                  <a:srgbClr val="B0AB3F"/>
                </a:solidFill>
                <a:latin typeface="Andalus" panose="02020603050405020304" pitchFamily="18" charset="-78"/>
                <a:cs typeface="Andalus" panose="02020603050405020304" pitchFamily="18" charset="-78"/>
              </a:rPr>
              <a:t>شكرًا لكم على حسن استماعكم </a:t>
            </a:r>
            <a:endParaRPr lang="en-US" sz="6000" dirty="0">
              <a:solidFill>
                <a:srgbClr val="B0AB3F"/>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84521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1985</TotalTime>
  <Words>244</Words>
  <Application>Microsoft Office PowerPoint</Application>
  <PresentationFormat>Widescreen</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جدل ديني بشأن الرحم الصناعي</vt:lpstr>
      <vt:lpstr>أكد علماء صينيون على أنه في غضون عشر سنوات ستُجْرى التجارب على أجنة بشرية بالفعل، بعد أن أُجريت على الحيوانات، بحيث يُمكن أن يولد جنين بشري من رحم صناعي.</vt:lpstr>
      <vt:lpstr>النتائج:</vt:lpstr>
      <vt:lpstr>النتائج:</vt:lpstr>
      <vt:lpstr>التوصيات:</vt:lpstr>
      <vt:lpstr>التوصيات:</vt:lpstr>
      <vt:lpstr>الختام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diab</dc:creator>
  <cp:lastModifiedBy>solwan kadry</cp:lastModifiedBy>
  <cp:revision>284</cp:revision>
  <dcterms:created xsi:type="dcterms:W3CDTF">2018-10-23T20:00:27Z</dcterms:created>
  <dcterms:modified xsi:type="dcterms:W3CDTF">2023-06-13T12:25:41Z</dcterms:modified>
</cp:coreProperties>
</file>