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Lst>
  <p:notesMasterIdLst>
    <p:notesMasterId r:id="rId27"/>
  </p:notesMasterIdLst>
  <p:sldIdLst>
    <p:sldId id="256" r:id="rId2"/>
    <p:sldId id="329" r:id="rId3"/>
    <p:sldId id="327" r:id="rId4"/>
    <p:sldId id="326" r:id="rId5"/>
    <p:sldId id="308" r:id="rId6"/>
    <p:sldId id="270" r:id="rId7"/>
    <p:sldId id="318" r:id="rId8"/>
    <p:sldId id="310" r:id="rId9"/>
    <p:sldId id="314" r:id="rId10"/>
    <p:sldId id="262" r:id="rId11"/>
    <p:sldId id="265" r:id="rId12"/>
    <p:sldId id="316" r:id="rId13"/>
    <p:sldId id="261" r:id="rId14"/>
    <p:sldId id="317" r:id="rId15"/>
    <p:sldId id="328" r:id="rId16"/>
    <p:sldId id="264" r:id="rId17"/>
    <p:sldId id="320" r:id="rId18"/>
    <p:sldId id="321" r:id="rId19"/>
    <p:sldId id="322" r:id="rId20"/>
    <p:sldId id="323" r:id="rId21"/>
    <p:sldId id="319" r:id="rId22"/>
    <p:sldId id="266" r:id="rId23"/>
    <p:sldId id="278" r:id="rId24"/>
    <p:sldId id="332" r:id="rId25"/>
    <p:sldId id="331" r:id="rId26"/>
  </p:sldIdLst>
  <p:sldSz cx="9144000" cy="5143500" type="screen16x9"/>
  <p:notesSz cx="6858000" cy="9144000"/>
  <p:embeddedFontLst>
    <p:embeddedFont>
      <p:font typeface="Montserrat" panose="020F0502020204030204" pitchFamily="2" charset="0"/>
      <p:regular r:id="rId28"/>
      <p:bold r:id="rId29"/>
    </p:embeddedFont>
    <p:embeddedFont>
      <p:font typeface="Nunito Sans"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9C020B-7188-44C6-B202-957684C5F2B4}">
  <a:tblStyle styleId="{C49C020B-7188-44C6-B202-957684C5F2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snapToGrid="0">
      <p:cViewPr varScale="1">
        <p:scale>
          <a:sx n="143" d="100"/>
          <a:sy n="143" d="100"/>
        </p:scale>
        <p:origin x="6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Doc\Conferences%20&amp;%20Scientific%20activities\Artificial%20Womb\Excell%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oc\Conferences%20&amp;%20Scientific%20activities\Artificial%20Womb\Excell%20fina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6474127557160047E-2"/>
          <c:y val="0.11047330152359877"/>
          <c:w val="0.94705174488567989"/>
          <c:h val="0.62552510173846188"/>
        </c:manualLayout>
      </c:layout>
      <c:lineChart>
        <c:grouping val="stacked"/>
        <c:varyColors val="0"/>
        <c:ser>
          <c:idx val="0"/>
          <c:order val="0"/>
          <c:tx>
            <c:strRef>
              <c:f>Sheet4!$A$19</c:f>
              <c:strCache>
                <c:ptCount val="1"/>
                <c:pt idx="0">
                  <c:v>Year</c:v>
                </c:pt>
              </c:strCache>
            </c:strRef>
          </c:tx>
          <c:spPr>
            <a:ln w="31750" cap="rnd">
              <a:solidFill>
                <a:schemeClr val="accent5">
                  <a:shade val="65000"/>
                </a:schemeClr>
              </a:solidFill>
              <a:round/>
            </a:ln>
            <a:effectLst/>
          </c:spPr>
          <c:marker>
            <c:symbol val="circle"/>
            <c:size val="17"/>
            <c:spPr>
              <a:solidFill>
                <a:schemeClr val="accent5">
                  <a:shade val="65000"/>
                </a:schemeClr>
              </a:solidFill>
              <a:ln>
                <a:noFill/>
              </a:ln>
              <a:effectLst/>
            </c:spPr>
          </c:marker>
          <c:dLbls>
            <c:dLbl>
              <c:idx val="0"/>
              <c:layout>
                <c:manualLayout>
                  <c:x val="-5.6847172081829121E-2"/>
                  <c:y val="2.9771393207433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60-4F25-A666-D458815CC515}"/>
                </c:ext>
              </c:extLst>
            </c:dLbl>
            <c:dLbl>
              <c:idx val="2"/>
              <c:layout>
                <c:manualLayout>
                  <c:x val="-5.6847172081829121E-2"/>
                  <c:y val="2.9771393207433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60-4F25-A666-D458815CC51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Sheet4!$A$20:$A$27</c:f>
              <c:numCache>
                <c:formatCode>General</c:formatCode>
                <c:ptCount val="8"/>
                <c:pt idx="0">
                  <c:v>2013</c:v>
                </c:pt>
                <c:pt idx="1">
                  <c:v>2017</c:v>
                </c:pt>
                <c:pt idx="2">
                  <c:v>2018</c:v>
                </c:pt>
                <c:pt idx="3">
                  <c:v>2019</c:v>
                </c:pt>
                <c:pt idx="4">
                  <c:v>2020</c:v>
                </c:pt>
                <c:pt idx="5">
                  <c:v>2021</c:v>
                </c:pt>
                <c:pt idx="6">
                  <c:v>2022</c:v>
                </c:pt>
                <c:pt idx="7">
                  <c:v>2023</c:v>
                </c:pt>
              </c:numCache>
            </c:numRef>
          </c:val>
          <c:smooth val="0"/>
          <c:extLst>
            <c:ext xmlns:c16="http://schemas.microsoft.com/office/drawing/2014/chart" uri="{C3380CC4-5D6E-409C-BE32-E72D297353CC}">
              <c16:uniqueId val="{00000002-4960-4F25-A666-D458815CC515}"/>
            </c:ext>
          </c:extLst>
        </c:ser>
        <c:ser>
          <c:idx val="1"/>
          <c:order val="1"/>
          <c:tx>
            <c:strRef>
              <c:f>Sheet4!$B$19</c:f>
              <c:strCache>
                <c:ptCount val="1"/>
                <c:pt idx="0">
                  <c:v>Number of Studies</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Sheet4!$B$20:$B$27</c:f>
              <c:numCache>
                <c:formatCode>General</c:formatCode>
                <c:ptCount val="8"/>
                <c:pt idx="0">
                  <c:v>1</c:v>
                </c:pt>
                <c:pt idx="1">
                  <c:v>2</c:v>
                </c:pt>
                <c:pt idx="2">
                  <c:v>1</c:v>
                </c:pt>
                <c:pt idx="3">
                  <c:v>3</c:v>
                </c:pt>
                <c:pt idx="4">
                  <c:v>2</c:v>
                </c:pt>
                <c:pt idx="5">
                  <c:v>3</c:v>
                </c:pt>
                <c:pt idx="6">
                  <c:v>5</c:v>
                </c:pt>
                <c:pt idx="7">
                  <c:v>5</c:v>
                </c:pt>
              </c:numCache>
            </c:numRef>
          </c:val>
          <c:smooth val="0"/>
          <c:extLst>
            <c:ext xmlns:c16="http://schemas.microsoft.com/office/drawing/2014/chart" uri="{C3380CC4-5D6E-409C-BE32-E72D297353CC}">
              <c16:uniqueId val="{00000003-4960-4F25-A666-D458815CC515}"/>
            </c:ext>
          </c:extLst>
        </c:ser>
        <c:ser>
          <c:idx val="2"/>
          <c:order val="2"/>
          <c:tx>
            <c:strRef>
              <c:f>Sheet4!$C$19</c:f>
              <c:strCache>
                <c:ptCount val="1"/>
                <c:pt idx="0">
                  <c:v>Percent</c:v>
                </c:pt>
              </c:strCache>
            </c:strRef>
          </c:tx>
          <c:spPr>
            <a:ln w="31750" cap="rnd">
              <a:solidFill>
                <a:schemeClr val="accent5">
                  <a:tint val="65000"/>
                </a:schemeClr>
              </a:solidFill>
              <a:round/>
            </a:ln>
            <a:effectLst/>
          </c:spPr>
          <c:marker>
            <c:symbol val="circle"/>
            <c:size val="17"/>
            <c:spPr>
              <a:solidFill>
                <a:schemeClr val="accent5">
                  <a:tint val="65000"/>
                </a:schemeClr>
              </a:solidFill>
              <a:ln>
                <a:noFill/>
              </a:ln>
              <a:effectLst/>
            </c:spPr>
          </c:marker>
          <c:dLbls>
            <c:dLbl>
              <c:idx val="0"/>
              <c:layout>
                <c:manualLayout>
                  <c:x val="-6.2148061817182597E-2"/>
                  <c:y val="-5.9542786414867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60-4F25-A666-D458815CC515}"/>
                </c:ext>
              </c:extLst>
            </c:dLbl>
            <c:dLbl>
              <c:idx val="1"/>
              <c:layout>
                <c:manualLayout>
                  <c:x val="-5.9741322948349891E-2"/>
                  <c:y val="-9.3567235794792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60-4F25-A666-D458815CC515}"/>
                </c:ext>
              </c:extLst>
            </c:dLbl>
            <c:dLbl>
              <c:idx val="2"/>
              <c:layout>
                <c:manualLayout>
                  <c:x val="-5.974132294834987E-2"/>
                  <c:y val="-8.506112344981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60-4F25-A666-D458815CC515}"/>
                </c:ext>
              </c:extLst>
            </c:dLbl>
            <c:dLbl>
              <c:idx val="3"/>
              <c:layout>
                <c:manualLayout>
                  <c:x val="-6.5228687569288499E-2"/>
                  <c:y val="-5.9542786414867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60-4F25-A666-D458815CC515}"/>
                </c:ext>
              </c:extLst>
            </c:dLbl>
            <c:dLbl>
              <c:idx val="4"/>
              <c:layout>
                <c:manualLayout>
                  <c:x val="-6.2148061817182597E-2"/>
                  <c:y val="-7.6555011104830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60-4F25-A666-D458815CC515}"/>
                </c:ext>
              </c:extLst>
            </c:dLbl>
            <c:dLbl>
              <c:idx val="5"/>
              <c:layout>
                <c:manualLayout>
                  <c:x val="-6.7635426438121232E-2"/>
                  <c:y val="-7.65550111048301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60-4F25-A666-D458815CC515}"/>
                </c:ext>
              </c:extLst>
            </c:dLbl>
            <c:dLbl>
              <c:idx val="6"/>
              <c:layout>
                <c:manualLayout>
                  <c:x val="-6.7635426438121135E-2"/>
                  <c:y val="-5.5289730242377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60-4F25-A666-D458815CC515}"/>
                </c:ext>
              </c:extLst>
            </c:dLbl>
            <c:dLbl>
              <c:idx val="7"/>
              <c:layout>
                <c:manualLayout>
                  <c:x val="-4.8113931606924586E-2"/>
                  <c:y val="-5.52897302423773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60-4F25-A666-D458815CC51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Sheet4!$C$20:$C$27</c:f>
              <c:numCache>
                <c:formatCode>0.00%</c:formatCode>
                <c:ptCount val="8"/>
                <c:pt idx="0">
                  <c:v>4.5454545454545456E-2</c:v>
                </c:pt>
                <c:pt idx="1">
                  <c:v>9.0909090909090912E-2</c:v>
                </c:pt>
                <c:pt idx="2">
                  <c:v>4.5454545454545456E-2</c:v>
                </c:pt>
                <c:pt idx="3">
                  <c:v>0.13636363636363635</c:v>
                </c:pt>
                <c:pt idx="4">
                  <c:v>9.0909090909090912E-2</c:v>
                </c:pt>
                <c:pt idx="5">
                  <c:v>0.13636363636363635</c:v>
                </c:pt>
                <c:pt idx="6">
                  <c:v>0.22727272727272727</c:v>
                </c:pt>
                <c:pt idx="7">
                  <c:v>0.22727272727272727</c:v>
                </c:pt>
              </c:numCache>
            </c:numRef>
          </c:val>
          <c:smooth val="0"/>
          <c:extLst>
            <c:ext xmlns:c16="http://schemas.microsoft.com/office/drawing/2014/chart" uri="{C3380CC4-5D6E-409C-BE32-E72D297353CC}">
              <c16:uniqueId val="{0000000C-4960-4F25-A666-D458815CC515}"/>
            </c:ext>
          </c:extLst>
        </c:ser>
        <c:dLbls>
          <c:dLblPos val="ctr"/>
          <c:showLegendKey val="0"/>
          <c:showVal val="1"/>
          <c:showCatName val="0"/>
          <c:showSerName val="0"/>
          <c:showPercent val="0"/>
          <c:showBubbleSize val="0"/>
        </c:dLbls>
        <c:marker val="1"/>
        <c:smooth val="0"/>
        <c:axId val="-91802848"/>
        <c:axId val="-91801216"/>
      </c:lineChart>
      <c:catAx>
        <c:axId val="-918028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1801216"/>
        <c:crosses val="autoZero"/>
        <c:auto val="1"/>
        <c:lblAlgn val="ctr"/>
        <c:lblOffset val="100"/>
        <c:noMultiLvlLbl val="0"/>
      </c:catAx>
      <c:valAx>
        <c:axId val="-918012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18028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Studies</a:t>
            </a:r>
            <a:r>
              <a:rPr lang="en-US" baseline="0" dirty="0"/>
              <a:t> By Objectives and Timeline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Sheet8!$C$28</c:f>
              <c:strCache>
                <c:ptCount val="1"/>
                <c:pt idx="0">
                  <c:v>Percent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Sheet8!$A$29:$B$34</c:f>
              <c:multiLvlStrCache>
                <c:ptCount val="6"/>
                <c:lvl>
                  <c:pt idx="0">
                    <c:v>Perinatal Outcome &amp; Preterm Prediction</c:v>
                  </c:pt>
                  <c:pt idx="1">
                    <c:v>Preterm Prediction (EHG)</c:v>
                  </c:pt>
                  <c:pt idx="2">
                    <c:v>Embryo Selection</c:v>
                  </c:pt>
                  <c:pt idx="3">
                    <c:v>Environment</c:v>
                  </c:pt>
                  <c:pt idx="4">
                    <c:v>Fetal Growth &amp; Monitoring</c:v>
                  </c:pt>
                  <c:pt idx="5">
                    <c:v>Human extinction and off planet migration</c:v>
                  </c:pt>
                </c:lvl>
                <c:lvl>
                  <c:pt idx="0">
                    <c:v>Today</c:v>
                  </c:pt>
                  <c:pt idx="1">
                    <c:v>Today</c:v>
                  </c:pt>
                  <c:pt idx="2">
                    <c:v>Near Tomorrow</c:v>
                  </c:pt>
                  <c:pt idx="3">
                    <c:v>Near Tomorrow</c:v>
                  </c:pt>
                  <c:pt idx="4">
                    <c:v>Near Tomorrow</c:v>
                  </c:pt>
                  <c:pt idx="5">
                    <c:v>Future</c:v>
                  </c:pt>
                </c:lvl>
              </c:multiLvlStrCache>
            </c:multiLvlStrRef>
          </c:cat>
          <c:val>
            <c:numRef>
              <c:f>Sheet8!$C$29:$C$34</c:f>
              <c:numCache>
                <c:formatCode>0.00</c:formatCode>
                <c:ptCount val="6"/>
                <c:pt idx="0">
                  <c:v>22.727272727272727</c:v>
                </c:pt>
                <c:pt idx="1">
                  <c:v>18.181818181818183</c:v>
                </c:pt>
                <c:pt idx="2">
                  <c:v>18.181818181818183</c:v>
                </c:pt>
                <c:pt idx="3">
                  <c:v>4.5454545454545459</c:v>
                </c:pt>
                <c:pt idx="4">
                  <c:v>27.272727272727273</c:v>
                </c:pt>
                <c:pt idx="5">
                  <c:v>9.0909090909090917</c:v>
                </c:pt>
              </c:numCache>
            </c:numRef>
          </c:val>
          <c:extLst>
            <c:ext xmlns:c16="http://schemas.microsoft.com/office/drawing/2014/chart" uri="{C3380CC4-5D6E-409C-BE32-E72D297353CC}">
              <c16:uniqueId val="{00000000-1035-443C-B658-550446DD7678}"/>
            </c:ext>
          </c:extLst>
        </c:ser>
        <c:dLbls>
          <c:showLegendKey val="0"/>
          <c:showVal val="0"/>
          <c:showCatName val="0"/>
          <c:showSerName val="0"/>
          <c:showPercent val="0"/>
          <c:showBubbleSize val="0"/>
        </c:dLbls>
        <c:gapWidth val="219"/>
        <c:overlap val="-27"/>
        <c:axId val="-91799584"/>
        <c:axId val="-91799040"/>
      </c:barChart>
      <c:catAx>
        <c:axId val="-9179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799040"/>
        <c:crosses val="autoZero"/>
        <c:auto val="1"/>
        <c:lblAlgn val="ctr"/>
        <c:lblOffset val="100"/>
        <c:noMultiLvlLbl val="0"/>
      </c:catAx>
      <c:valAx>
        <c:axId val="-917990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799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103953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2335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98b052446f_2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98b052446f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21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7ba9dafd3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97ba9dafd3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721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7ba9dafd3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97ba9dafd3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867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7ba9dafd3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97ba9dafd3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627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7ba9dafd3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97ba9dafd3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929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7ba9dafd3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97ba9dafd3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553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7ba9dafd3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97ba9dafd3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131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7ba9dafd3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97ba9dafd3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140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97ba9dafd3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97ba9dafd3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88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98b052446f_2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98b052446f_2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855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5522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97ea2a2b0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97ea2a2b0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795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392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97cd7c7f2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97cd7c7f2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42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97cd7c7f2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97cd7c7f2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54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97ba9dafd3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97ba9dafd3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7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97ba9dafd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97ba9dafd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37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98b052446f_2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98b052446f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67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7ba9dafd3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7ba9dafd3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1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3737865"/>
            <a:ext cx="2288049" cy="1405603"/>
          </a:xfrm>
          <a:custGeom>
            <a:avLst/>
            <a:gdLst/>
            <a:ahLst/>
            <a:cxnLst/>
            <a:rect l="l" t="t" r="r" b="b"/>
            <a:pathLst>
              <a:path w="59830" h="36755" extrusionOk="0">
                <a:moveTo>
                  <a:pt x="1" y="0"/>
                </a:moveTo>
                <a:lnTo>
                  <a:pt x="1" y="36755"/>
                </a:lnTo>
                <a:lnTo>
                  <a:pt x="59830" y="36755"/>
                </a:lnTo>
                <a:lnTo>
                  <a:pt x="54877" y="25301"/>
                </a:lnTo>
                <a:cubicBezTo>
                  <a:pt x="49471" y="12788"/>
                  <a:pt x="37768" y="4132"/>
                  <a:pt x="24218" y="2655"/>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5400000">
            <a:off x="4035678" y="-601923"/>
            <a:ext cx="1199426" cy="2403326"/>
          </a:xfrm>
          <a:custGeom>
            <a:avLst/>
            <a:gdLst/>
            <a:ahLst/>
            <a:cxnLst/>
            <a:rect l="l" t="t" r="r" b="b"/>
            <a:pathLst>
              <a:path w="37804" h="75749" extrusionOk="0">
                <a:moveTo>
                  <a:pt x="37803" y="1"/>
                </a:moveTo>
                <a:cubicBezTo>
                  <a:pt x="16920" y="48"/>
                  <a:pt x="1" y="16979"/>
                  <a:pt x="1" y="37874"/>
                </a:cubicBezTo>
                <a:cubicBezTo>
                  <a:pt x="1" y="58770"/>
                  <a:pt x="16920" y="75712"/>
                  <a:pt x="37803" y="75748"/>
                </a:cubicBezTo>
                <a:lnTo>
                  <a:pt x="378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100" y="744575"/>
            <a:ext cx="37764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13100" y="2797175"/>
            <a:ext cx="2286000" cy="713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100"/>
        <p:cNvGrpSpPr/>
        <p:nvPr/>
      </p:nvGrpSpPr>
      <p:grpSpPr>
        <a:xfrm>
          <a:off x="0" y="0"/>
          <a:ext cx="0" cy="0"/>
          <a:chOff x="0" y="0"/>
          <a:chExt cx="0" cy="0"/>
        </a:xfrm>
      </p:grpSpPr>
      <p:sp>
        <p:nvSpPr>
          <p:cNvPr id="101" name="Google Shape;101;p16"/>
          <p:cNvSpPr/>
          <p:nvPr/>
        </p:nvSpPr>
        <p:spPr>
          <a:xfrm>
            <a:off x="7050" y="7050"/>
            <a:ext cx="2575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txBox="1">
            <a:spLocks noGrp="1"/>
          </p:cNvSpPr>
          <p:nvPr>
            <p:ph type="title"/>
          </p:nvPr>
        </p:nvSpPr>
        <p:spPr>
          <a:xfrm>
            <a:off x="4501450" y="368825"/>
            <a:ext cx="3929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03" name="Google Shape;103;p16"/>
          <p:cNvSpPr/>
          <p:nvPr/>
        </p:nvSpPr>
        <p:spPr>
          <a:xfrm flipH="1">
            <a:off x="6752146" y="3626549"/>
            <a:ext cx="2391854" cy="1528549"/>
          </a:xfrm>
          <a:custGeom>
            <a:avLst/>
            <a:gdLst/>
            <a:ahLst/>
            <a:cxnLst/>
            <a:rect l="l" t="t" r="r" b="b"/>
            <a:pathLst>
              <a:path w="59830" h="36755" extrusionOk="0">
                <a:moveTo>
                  <a:pt x="1" y="0"/>
                </a:moveTo>
                <a:lnTo>
                  <a:pt x="1" y="36755"/>
                </a:lnTo>
                <a:lnTo>
                  <a:pt x="59830" y="36755"/>
                </a:lnTo>
                <a:lnTo>
                  <a:pt x="54877" y="25301"/>
                </a:lnTo>
                <a:cubicBezTo>
                  <a:pt x="49471" y="12788"/>
                  <a:pt x="37768" y="4132"/>
                  <a:pt x="24218" y="2655"/>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txBox="1">
            <a:spLocks noGrp="1"/>
          </p:cNvSpPr>
          <p:nvPr>
            <p:ph type="subTitle" idx="1"/>
          </p:nvPr>
        </p:nvSpPr>
        <p:spPr>
          <a:xfrm>
            <a:off x="4651476" y="1395647"/>
            <a:ext cx="16002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9pPr>
          </a:lstStyle>
          <a:p>
            <a:endParaRPr/>
          </a:p>
        </p:txBody>
      </p:sp>
      <p:sp>
        <p:nvSpPr>
          <p:cNvPr id="105" name="Google Shape;105;p16"/>
          <p:cNvSpPr txBox="1">
            <a:spLocks noGrp="1"/>
          </p:cNvSpPr>
          <p:nvPr>
            <p:ph type="subTitle" idx="2"/>
          </p:nvPr>
        </p:nvSpPr>
        <p:spPr>
          <a:xfrm>
            <a:off x="4651476" y="1741286"/>
            <a:ext cx="1600200" cy="85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6" name="Google Shape;106;p16"/>
          <p:cNvSpPr txBox="1">
            <a:spLocks noGrp="1"/>
          </p:cNvSpPr>
          <p:nvPr>
            <p:ph type="subTitle" idx="3"/>
          </p:nvPr>
        </p:nvSpPr>
        <p:spPr>
          <a:xfrm>
            <a:off x="6682126" y="1395647"/>
            <a:ext cx="16002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9pPr>
          </a:lstStyle>
          <a:p>
            <a:endParaRPr/>
          </a:p>
        </p:txBody>
      </p:sp>
      <p:sp>
        <p:nvSpPr>
          <p:cNvPr id="107" name="Google Shape;107;p16"/>
          <p:cNvSpPr txBox="1">
            <a:spLocks noGrp="1"/>
          </p:cNvSpPr>
          <p:nvPr>
            <p:ph type="subTitle" idx="4"/>
          </p:nvPr>
        </p:nvSpPr>
        <p:spPr>
          <a:xfrm>
            <a:off x="6682126" y="1741286"/>
            <a:ext cx="1600200" cy="85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 name="Google Shape;108;p16"/>
          <p:cNvSpPr txBox="1">
            <a:spLocks noGrp="1"/>
          </p:cNvSpPr>
          <p:nvPr>
            <p:ph type="subTitle" idx="5"/>
          </p:nvPr>
        </p:nvSpPr>
        <p:spPr>
          <a:xfrm>
            <a:off x="4651476" y="3048047"/>
            <a:ext cx="16002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9pPr>
          </a:lstStyle>
          <a:p>
            <a:endParaRPr/>
          </a:p>
        </p:txBody>
      </p:sp>
      <p:sp>
        <p:nvSpPr>
          <p:cNvPr id="109" name="Google Shape;109;p16"/>
          <p:cNvSpPr txBox="1">
            <a:spLocks noGrp="1"/>
          </p:cNvSpPr>
          <p:nvPr>
            <p:ph type="subTitle" idx="6"/>
          </p:nvPr>
        </p:nvSpPr>
        <p:spPr>
          <a:xfrm>
            <a:off x="4651476" y="3393686"/>
            <a:ext cx="1600200" cy="85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0" name="Google Shape;110;p16"/>
          <p:cNvSpPr txBox="1">
            <a:spLocks noGrp="1"/>
          </p:cNvSpPr>
          <p:nvPr>
            <p:ph type="subTitle" idx="7"/>
          </p:nvPr>
        </p:nvSpPr>
        <p:spPr>
          <a:xfrm>
            <a:off x="6682126" y="3048047"/>
            <a:ext cx="16002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9pPr>
          </a:lstStyle>
          <a:p>
            <a:endParaRPr/>
          </a:p>
        </p:txBody>
      </p:sp>
      <p:sp>
        <p:nvSpPr>
          <p:cNvPr id="111" name="Google Shape;111;p16"/>
          <p:cNvSpPr txBox="1">
            <a:spLocks noGrp="1"/>
          </p:cNvSpPr>
          <p:nvPr>
            <p:ph type="subTitle" idx="8"/>
          </p:nvPr>
        </p:nvSpPr>
        <p:spPr>
          <a:xfrm>
            <a:off x="6682126" y="3393686"/>
            <a:ext cx="1600200" cy="85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126"/>
        <p:cNvGrpSpPr/>
        <p:nvPr/>
      </p:nvGrpSpPr>
      <p:grpSpPr>
        <a:xfrm>
          <a:off x="0" y="0"/>
          <a:ext cx="0" cy="0"/>
          <a:chOff x="0" y="0"/>
          <a:chExt cx="0" cy="0"/>
        </a:xfrm>
      </p:grpSpPr>
      <p:sp>
        <p:nvSpPr>
          <p:cNvPr id="127" name="Google Shape;127;p19"/>
          <p:cNvSpPr/>
          <p:nvPr/>
        </p:nvSpPr>
        <p:spPr>
          <a:xfrm rot="10800000" flipH="1">
            <a:off x="0" y="-25"/>
            <a:ext cx="3795166" cy="2363438"/>
          </a:xfrm>
          <a:custGeom>
            <a:avLst/>
            <a:gdLst/>
            <a:ahLst/>
            <a:cxnLst/>
            <a:rect l="l" t="t" r="r" b="b"/>
            <a:pathLst>
              <a:path w="59830" h="36755" extrusionOk="0">
                <a:moveTo>
                  <a:pt x="1" y="0"/>
                </a:moveTo>
                <a:lnTo>
                  <a:pt x="1" y="36755"/>
                </a:lnTo>
                <a:lnTo>
                  <a:pt x="59830" y="36755"/>
                </a:lnTo>
                <a:lnTo>
                  <a:pt x="54877" y="25301"/>
                </a:lnTo>
                <a:cubicBezTo>
                  <a:pt x="49471" y="12788"/>
                  <a:pt x="37768" y="4132"/>
                  <a:pt x="24218" y="2655"/>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txBox="1">
            <a:spLocks noGrp="1"/>
          </p:cNvSpPr>
          <p:nvPr>
            <p:ph type="title"/>
          </p:nvPr>
        </p:nvSpPr>
        <p:spPr>
          <a:xfrm>
            <a:off x="1111950" y="728188"/>
            <a:ext cx="3346800" cy="5760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29" name="Google Shape;129;p19"/>
          <p:cNvSpPr txBox="1">
            <a:spLocks noGrp="1"/>
          </p:cNvSpPr>
          <p:nvPr>
            <p:ph type="subTitle" idx="1"/>
          </p:nvPr>
        </p:nvSpPr>
        <p:spPr>
          <a:xfrm>
            <a:off x="1111951" y="1331865"/>
            <a:ext cx="3346800" cy="128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3">
  <p:cSld name="One column text 3">
    <p:spTree>
      <p:nvGrpSpPr>
        <p:cNvPr id="1" name="Shape 130"/>
        <p:cNvGrpSpPr/>
        <p:nvPr/>
      </p:nvGrpSpPr>
      <p:grpSpPr>
        <a:xfrm>
          <a:off x="0" y="0"/>
          <a:ext cx="0" cy="0"/>
          <a:chOff x="0" y="0"/>
          <a:chExt cx="0" cy="0"/>
        </a:xfrm>
      </p:grpSpPr>
      <p:sp>
        <p:nvSpPr>
          <p:cNvPr id="131" name="Google Shape;131;p20"/>
          <p:cNvSpPr/>
          <p:nvPr/>
        </p:nvSpPr>
        <p:spPr>
          <a:xfrm>
            <a:off x="176400" y="218725"/>
            <a:ext cx="1778100" cy="1778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20"/>
          <p:cNvSpPr/>
          <p:nvPr/>
        </p:nvSpPr>
        <p:spPr>
          <a:xfrm flipH="1">
            <a:off x="5524446" y="3629326"/>
            <a:ext cx="3619544" cy="1514150"/>
          </a:xfrm>
          <a:custGeom>
            <a:avLst/>
            <a:gdLst/>
            <a:ahLst/>
            <a:cxnLst/>
            <a:rect l="l" t="t" r="r" b="b"/>
            <a:pathLst>
              <a:path w="113849" h="47626" extrusionOk="0">
                <a:moveTo>
                  <a:pt x="1" y="1"/>
                </a:moveTo>
                <a:lnTo>
                  <a:pt x="1" y="47625"/>
                </a:lnTo>
                <a:lnTo>
                  <a:pt x="113848" y="47625"/>
                </a:lnTo>
                <a:lnTo>
                  <a:pt x="113848" y="37708"/>
                </a:lnTo>
                <a:cubicBezTo>
                  <a:pt x="113848" y="25956"/>
                  <a:pt x="105264" y="15967"/>
                  <a:pt x="93643" y="14205"/>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20"/>
          <p:cNvSpPr txBox="1">
            <a:spLocks noGrp="1"/>
          </p:cNvSpPr>
          <p:nvPr>
            <p:ph type="title"/>
          </p:nvPr>
        </p:nvSpPr>
        <p:spPr>
          <a:xfrm>
            <a:off x="5490150" y="751025"/>
            <a:ext cx="2404800" cy="9600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34" name="Google Shape;134;p20"/>
          <p:cNvSpPr txBox="1">
            <a:spLocks noGrp="1"/>
          </p:cNvSpPr>
          <p:nvPr>
            <p:ph type="subTitle" idx="1"/>
          </p:nvPr>
        </p:nvSpPr>
        <p:spPr>
          <a:xfrm>
            <a:off x="5490150" y="1753372"/>
            <a:ext cx="2404800" cy="1261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80664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0" y="0"/>
            <a:ext cx="4649119" cy="4649022"/>
          </a:xfrm>
          <a:custGeom>
            <a:avLst/>
            <a:gdLst/>
            <a:ahLst/>
            <a:cxnLst/>
            <a:rect l="l" t="t" r="r" b="b"/>
            <a:pathLst>
              <a:path w="48079" h="48078" extrusionOk="0">
                <a:moveTo>
                  <a:pt x="1" y="0"/>
                </a:moveTo>
                <a:lnTo>
                  <a:pt x="1" y="48077"/>
                </a:lnTo>
                <a:lnTo>
                  <a:pt x="14562" y="48077"/>
                </a:lnTo>
                <a:cubicBezTo>
                  <a:pt x="33064" y="48077"/>
                  <a:pt x="48078" y="33064"/>
                  <a:pt x="48078" y="14561"/>
                </a:cubicBezTo>
                <a:lnTo>
                  <a:pt x="480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10800000">
            <a:off x="5820184" y="1819684"/>
            <a:ext cx="3323816" cy="3323816"/>
          </a:xfrm>
          <a:custGeom>
            <a:avLst/>
            <a:gdLst/>
            <a:ahLst/>
            <a:cxnLst/>
            <a:rect l="l" t="t" r="r" b="b"/>
            <a:pathLst>
              <a:path w="47780" h="47780" extrusionOk="0">
                <a:moveTo>
                  <a:pt x="0" y="0"/>
                </a:moveTo>
                <a:lnTo>
                  <a:pt x="0" y="47780"/>
                </a:lnTo>
                <a:lnTo>
                  <a:pt x="9382" y="47780"/>
                </a:lnTo>
                <a:cubicBezTo>
                  <a:pt x="30587" y="47780"/>
                  <a:pt x="47780" y="30587"/>
                  <a:pt x="47780" y="9382"/>
                </a:cubicBezTo>
                <a:lnTo>
                  <a:pt x="47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363062" y="1804850"/>
            <a:ext cx="2843700" cy="841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3363062" y="2492925"/>
            <a:ext cx="2843700" cy="80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8" name="Google Shape;18;p3"/>
          <p:cNvSpPr txBox="1">
            <a:spLocks noGrp="1"/>
          </p:cNvSpPr>
          <p:nvPr>
            <p:ph type="title" idx="2" hasCustomPrompt="1"/>
          </p:nvPr>
        </p:nvSpPr>
        <p:spPr>
          <a:xfrm>
            <a:off x="2448025" y="1222975"/>
            <a:ext cx="7083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a:off x="0" y="2226457"/>
            <a:ext cx="4748408" cy="2917061"/>
          </a:xfrm>
          <a:custGeom>
            <a:avLst/>
            <a:gdLst/>
            <a:ahLst/>
            <a:cxnLst/>
            <a:rect l="l" t="t" r="r" b="b"/>
            <a:pathLst>
              <a:path w="59830" h="36755" extrusionOk="0">
                <a:moveTo>
                  <a:pt x="1" y="0"/>
                </a:moveTo>
                <a:lnTo>
                  <a:pt x="1" y="36755"/>
                </a:lnTo>
                <a:lnTo>
                  <a:pt x="59830" y="36755"/>
                </a:lnTo>
                <a:lnTo>
                  <a:pt x="54877" y="25301"/>
                </a:lnTo>
                <a:cubicBezTo>
                  <a:pt x="49471" y="12788"/>
                  <a:pt x="37768" y="4132"/>
                  <a:pt x="24218" y="2655"/>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8198900" y="368825"/>
            <a:ext cx="945100" cy="1893725"/>
          </a:xfrm>
          <a:custGeom>
            <a:avLst/>
            <a:gdLst/>
            <a:ahLst/>
            <a:cxnLst/>
            <a:rect l="l" t="t" r="r" b="b"/>
            <a:pathLst>
              <a:path w="37804" h="75749" extrusionOk="0">
                <a:moveTo>
                  <a:pt x="37803" y="1"/>
                </a:moveTo>
                <a:cubicBezTo>
                  <a:pt x="16920" y="48"/>
                  <a:pt x="1" y="16979"/>
                  <a:pt x="1" y="37874"/>
                </a:cubicBezTo>
                <a:cubicBezTo>
                  <a:pt x="1" y="58770"/>
                  <a:pt x="16920" y="75712"/>
                  <a:pt x="37803" y="75748"/>
                </a:cubicBezTo>
                <a:lnTo>
                  <a:pt x="378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8" name="Google Shape;28;p5"/>
          <p:cNvSpPr txBox="1">
            <a:spLocks noGrp="1"/>
          </p:cNvSpPr>
          <p:nvPr>
            <p:ph type="subTitle" idx="1"/>
          </p:nvPr>
        </p:nvSpPr>
        <p:spPr>
          <a:xfrm>
            <a:off x="1800851" y="4001328"/>
            <a:ext cx="20757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9pPr>
          </a:lstStyle>
          <a:p>
            <a:endParaRPr/>
          </a:p>
        </p:txBody>
      </p:sp>
      <p:sp>
        <p:nvSpPr>
          <p:cNvPr id="29" name="Google Shape;29;p5"/>
          <p:cNvSpPr txBox="1">
            <a:spLocks noGrp="1"/>
          </p:cNvSpPr>
          <p:nvPr>
            <p:ph type="subTitle" idx="2"/>
          </p:nvPr>
        </p:nvSpPr>
        <p:spPr>
          <a:xfrm>
            <a:off x="1511025" y="3263112"/>
            <a:ext cx="26517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 name="Google Shape;30;p5"/>
          <p:cNvSpPr txBox="1">
            <a:spLocks noGrp="1"/>
          </p:cNvSpPr>
          <p:nvPr>
            <p:ph type="subTitle" idx="3"/>
          </p:nvPr>
        </p:nvSpPr>
        <p:spPr>
          <a:xfrm>
            <a:off x="5269276" y="4030434"/>
            <a:ext cx="20757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9pPr>
          </a:lstStyle>
          <a:p>
            <a:endParaRPr/>
          </a:p>
        </p:txBody>
      </p:sp>
      <p:sp>
        <p:nvSpPr>
          <p:cNvPr id="31" name="Google Shape;31;p5"/>
          <p:cNvSpPr txBox="1">
            <a:spLocks noGrp="1"/>
          </p:cNvSpPr>
          <p:nvPr>
            <p:ph type="subTitle" idx="4"/>
          </p:nvPr>
        </p:nvSpPr>
        <p:spPr>
          <a:xfrm>
            <a:off x="4979450" y="3263112"/>
            <a:ext cx="26517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4681276"/>
            <a:ext cx="1104905" cy="462210"/>
          </a:xfrm>
          <a:custGeom>
            <a:avLst/>
            <a:gdLst/>
            <a:ahLst/>
            <a:cxnLst/>
            <a:rect l="l" t="t" r="r" b="b"/>
            <a:pathLst>
              <a:path w="113849" h="47626" extrusionOk="0">
                <a:moveTo>
                  <a:pt x="1" y="1"/>
                </a:moveTo>
                <a:lnTo>
                  <a:pt x="1" y="47625"/>
                </a:lnTo>
                <a:lnTo>
                  <a:pt x="113848" y="47625"/>
                </a:lnTo>
                <a:lnTo>
                  <a:pt x="113848" y="37708"/>
                </a:lnTo>
                <a:cubicBezTo>
                  <a:pt x="113848" y="25956"/>
                  <a:pt x="105264" y="15967"/>
                  <a:pt x="93643" y="14205"/>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rot="10800000">
            <a:off x="8202276" y="26"/>
            <a:ext cx="941724" cy="578524"/>
          </a:xfrm>
          <a:custGeom>
            <a:avLst/>
            <a:gdLst/>
            <a:ahLst/>
            <a:cxnLst/>
            <a:rect l="l" t="t" r="r" b="b"/>
            <a:pathLst>
              <a:path w="59830" h="36755" extrusionOk="0">
                <a:moveTo>
                  <a:pt x="1" y="0"/>
                </a:moveTo>
                <a:lnTo>
                  <a:pt x="1" y="36755"/>
                </a:lnTo>
                <a:lnTo>
                  <a:pt x="59830" y="36755"/>
                </a:lnTo>
                <a:lnTo>
                  <a:pt x="54877" y="25301"/>
                </a:lnTo>
                <a:cubicBezTo>
                  <a:pt x="49471" y="12788"/>
                  <a:pt x="37768" y="4132"/>
                  <a:pt x="24218" y="2655"/>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3837925" y="-125"/>
            <a:ext cx="53061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706350" y="1830475"/>
            <a:ext cx="3163500" cy="1482300"/>
          </a:xfrm>
          <a:prstGeom prst="rect">
            <a:avLst/>
          </a:prstGeom>
        </p:spPr>
        <p:txBody>
          <a:bodyPr spcFirstLastPara="1" wrap="square" lIns="91425" tIns="91425" rIns="91425" bIns="91425"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7" name="Google Shape;47;p9"/>
          <p:cNvSpPr txBox="1">
            <a:spLocks noGrp="1"/>
          </p:cNvSpPr>
          <p:nvPr>
            <p:ph type="body" idx="1"/>
          </p:nvPr>
        </p:nvSpPr>
        <p:spPr>
          <a:xfrm>
            <a:off x="4572000" y="863425"/>
            <a:ext cx="3849600" cy="3416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8" name="Google Shape;48;p9"/>
          <p:cNvSpPr/>
          <p:nvPr/>
        </p:nvSpPr>
        <p:spPr>
          <a:xfrm>
            <a:off x="0" y="-125"/>
            <a:ext cx="1412441" cy="1412411"/>
          </a:xfrm>
          <a:custGeom>
            <a:avLst/>
            <a:gdLst/>
            <a:ahLst/>
            <a:cxnLst/>
            <a:rect l="l" t="t" r="r" b="b"/>
            <a:pathLst>
              <a:path w="48079" h="48078" extrusionOk="0">
                <a:moveTo>
                  <a:pt x="1" y="0"/>
                </a:moveTo>
                <a:lnTo>
                  <a:pt x="1" y="48077"/>
                </a:lnTo>
                <a:lnTo>
                  <a:pt x="14562" y="48077"/>
                </a:lnTo>
                <a:cubicBezTo>
                  <a:pt x="33064" y="48077"/>
                  <a:pt x="48078" y="33064"/>
                  <a:pt x="48078" y="14561"/>
                </a:cubicBezTo>
                <a:lnTo>
                  <a:pt x="480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1829881" y="3909750"/>
            <a:ext cx="2008044" cy="1233590"/>
          </a:xfrm>
          <a:custGeom>
            <a:avLst/>
            <a:gdLst/>
            <a:ahLst/>
            <a:cxnLst/>
            <a:rect l="l" t="t" r="r" b="b"/>
            <a:pathLst>
              <a:path w="59830" h="36755" extrusionOk="0">
                <a:moveTo>
                  <a:pt x="1" y="0"/>
                </a:moveTo>
                <a:lnTo>
                  <a:pt x="1" y="36755"/>
                </a:lnTo>
                <a:lnTo>
                  <a:pt x="59830" y="36755"/>
                </a:lnTo>
                <a:lnTo>
                  <a:pt x="54877" y="25301"/>
                </a:lnTo>
                <a:cubicBezTo>
                  <a:pt x="49471" y="12788"/>
                  <a:pt x="37768" y="4132"/>
                  <a:pt x="24218" y="2655"/>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rot="10800000">
            <a:off x="7731550" y="3731100"/>
            <a:ext cx="1412441" cy="1412411"/>
          </a:xfrm>
          <a:custGeom>
            <a:avLst/>
            <a:gdLst/>
            <a:ahLst/>
            <a:cxnLst/>
            <a:rect l="l" t="t" r="r" b="b"/>
            <a:pathLst>
              <a:path w="48079" h="48078" extrusionOk="0">
                <a:moveTo>
                  <a:pt x="1" y="0"/>
                </a:moveTo>
                <a:lnTo>
                  <a:pt x="1" y="48077"/>
                </a:lnTo>
                <a:lnTo>
                  <a:pt x="14562" y="48077"/>
                </a:lnTo>
                <a:cubicBezTo>
                  <a:pt x="33064" y="48077"/>
                  <a:pt x="48078" y="33064"/>
                  <a:pt x="48078" y="14561"/>
                </a:cubicBezTo>
                <a:lnTo>
                  <a:pt x="480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p:nvPr/>
        </p:nvSpPr>
        <p:spPr>
          <a:xfrm rot="10800000" flipH="1">
            <a:off x="6" y="0"/>
            <a:ext cx="2008044" cy="1233590"/>
          </a:xfrm>
          <a:custGeom>
            <a:avLst/>
            <a:gdLst/>
            <a:ahLst/>
            <a:cxnLst/>
            <a:rect l="l" t="t" r="r" b="b"/>
            <a:pathLst>
              <a:path w="59830" h="36755" extrusionOk="0">
                <a:moveTo>
                  <a:pt x="1" y="0"/>
                </a:moveTo>
                <a:lnTo>
                  <a:pt x="1" y="36755"/>
                </a:lnTo>
                <a:lnTo>
                  <a:pt x="59830" y="36755"/>
                </a:lnTo>
                <a:lnTo>
                  <a:pt x="54877" y="25301"/>
                </a:lnTo>
                <a:cubicBezTo>
                  <a:pt x="49471" y="12788"/>
                  <a:pt x="37768" y="4132"/>
                  <a:pt x="24218" y="2655"/>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body" idx="1"/>
          </p:nvPr>
        </p:nvSpPr>
        <p:spPr>
          <a:xfrm>
            <a:off x="713100" y="3999000"/>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1"/>
          <p:cNvSpPr/>
          <p:nvPr/>
        </p:nvSpPr>
        <p:spPr>
          <a:xfrm>
            <a:off x="0" y="3737941"/>
            <a:ext cx="2288049" cy="1405603"/>
          </a:xfrm>
          <a:custGeom>
            <a:avLst/>
            <a:gdLst/>
            <a:ahLst/>
            <a:cxnLst/>
            <a:rect l="l" t="t" r="r" b="b"/>
            <a:pathLst>
              <a:path w="59830" h="36755" extrusionOk="0">
                <a:moveTo>
                  <a:pt x="1" y="0"/>
                </a:moveTo>
                <a:lnTo>
                  <a:pt x="1" y="36755"/>
                </a:lnTo>
                <a:lnTo>
                  <a:pt x="59830" y="36755"/>
                </a:lnTo>
                <a:lnTo>
                  <a:pt x="54877" y="25301"/>
                </a:lnTo>
                <a:cubicBezTo>
                  <a:pt x="49471" y="12788"/>
                  <a:pt x="37768" y="4132"/>
                  <a:pt x="24218" y="2655"/>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p:nvPr/>
        </p:nvSpPr>
        <p:spPr>
          <a:xfrm rot="10800000">
            <a:off x="2081311" y="-10"/>
            <a:ext cx="7062687" cy="2965494"/>
          </a:xfrm>
          <a:custGeom>
            <a:avLst/>
            <a:gdLst/>
            <a:ahLst/>
            <a:cxnLst/>
            <a:rect l="l" t="t" r="r" b="b"/>
            <a:pathLst>
              <a:path w="92869" h="38994" extrusionOk="0">
                <a:moveTo>
                  <a:pt x="0" y="0"/>
                </a:moveTo>
                <a:lnTo>
                  <a:pt x="0" y="38993"/>
                </a:lnTo>
                <a:lnTo>
                  <a:pt x="92869" y="38993"/>
                </a:lnTo>
                <a:cubicBezTo>
                  <a:pt x="92869" y="17455"/>
                  <a:pt x="75414" y="0"/>
                  <a:pt x="53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1573725" y="1390525"/>
            <a:ext cx="5998500" cy="109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58" name="Google Shape;58;p11"/>
          <p:cNvSpPr txBox="1">
            <a:spLocks noGrp="1"/>
          </p:cNvSpPr>
          <p:nvPr>
            <p:ph type="subTitle" idx="1"/>
          </p:nvPr>
        </p:nvSpPr>
        <p:spPr>
          <a:xfrm>
            <a:off x="1571625" y="2570650"/>
            <a:ext cx="5998500" cy="5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91"/>
        <p:cNvGrpSpPr/>
        <p:nvPr/>
      </p:nvGrpSpPr>
      <p:grpSpPr>
        <a:xfrm>
          <a:off x="0" y="0"/>
          <a:ext cx="0" cy="0"/>
          <a:chOff x="0" y="0"/>
          <a:chExt cx="0" cy="0"/>
        </a:xfrm>
      </p:grpSpPr>
      <p:sp>
        <p:nvSpPr>
          <p:cNvPr id="92" name="Google Shape;92;p15"/>
          <p:cNvSpPr/>
          <p:nvPr/>
        </p:nvSpPr>
        <p:spPr>
          <a:xfrm>
            <a:off x="-100" y="2490600"/>
            <a:ext cx="9144000" cy="2652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txBox="1">
            <a:spLocks noGrp="1"/>
          </p:cNvSpPr>
          <p:nvPr>
            <p:ph type="subTitle" idx="1"/>
          </p:nvPr>
        </p:nvSpPr>
        <p:spPr>
          <a:xfrm>
            <a:off x="879901" y="2252684"/>
            <a:ext cx="20757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9pPr>
          </a:lstStyle>
          <a:p>
            <a:endParaRPr/>
          </a:p>
        </p:txBody>
      </p:sp>
      <p:sp>
        <p:nvSpPr>
          <p:cNvPr id="94" name="Google Shape;94;p15"/>
          <p:cNvSpPr txBox="1">
            <a:spLocks noGrp="1"/>
          </p:cNvSpPr>
          <p:nvPr>
            <p:ph type="subTitle" idx="2"/>
          </p:nvPr>
        </p:nvSpPr>
        <p:spPr>
          <a:xfrm>
            <a:off x="879901" y="2597187"/>
            <a:ext cx="2075700" cy="106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5" name="Google Shape;95;p15"/>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96" name="Google Shape;96;p15"/>
          <p:cNvSpPr txBox="1">
            <a:spLocks noGrp="1"/>
          </p:cNvSpPr>
          <p:nvPr>
            <p:ph type="subTitle" idx="3"/>
          </p:nvPr>
        </p:nvSpPr>
        <p:spPr>
          <a:xfrm>
            <a:off x="3535126" y="2252684"/>
            <a:ext cx="20757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9pPr>
          </a:lstStyle>
          <a:p>
            <a:endParaRPr/>
          </a:p>
        </p:txBody>
      </p:sp>
      <p:sp>
        <p:nvSpPr>
          <p:cNvPr id="97" name="Google Shape;97;p15"/>
          <p:cNvSpPr txBox="1">
            <a:spLocks noGrp="1"/>
          </p:cNvSpPr>
          <p:nvPr>
            <p:ph type="subTitle" idx="4"/>
          </p:nvPr>
        </p:nvSpPr>
        <p:spPr>
          <a:xfrm>
            <a:off x="3535126" y="2597187"/>
            <a:ext cx="2075700" cy="106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8" name="Google Shape;98;p15"/>
          <p:cNvSpPr txBox="1">
            <a:spLocks noGrp="1"/>
          </p:cNvSpPr>
          <p:nvPr>
            <p:ph type="subTitle" idx="5"/>
          </p:nvPr>
        </p:nvSpPr>
        <p:spPr>
          <a:xfrm>
            <a:off x="6190351" y="2252684"/>
            <a:ext cx="20757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1pPr>
            <a:lvl2pPr lvl="1"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2pPr>
            <a:lvl3pPr lvl="2"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3pPr>
            <a:lvl4pPr lvl="3"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4pPr>
            <a:lvl5pPr lvl="4"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5pPr>
            <a:lvl6pPr lvl="5"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6pPr>
            <a:lvl7pPr lvl="6"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7pPr>
            <a:lvl8pPr lvl="7"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8pPr>
            <a:lvl9pPr lvl="8" algn="ctr" rtl="0">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9pPr>
          </a:lstStyle>
          <a:p>
            <a:endParaRPr/>
          </a:p>
        </p:txBody>
      </p:sp>
      <p:sp>
        <p:nvSpPr>
          <p:cNvPr id="99" name="Google Shape;99;p15"/>
          <p:cNvSpPr txBox="1">
            <a:spLocks noGrp="1"/>
          </p:cNvSpPr>
          <p:nvPr>
            <p:ph type="subTitle" idx="6"/>
          </p:nvPr>
        </p:nvSpPr>
        <p:spPr>
          <a:xfrm>
            <a:off x="6190351" y="2597187"/>
            <a:ext cx="2075700" cy="106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3688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1pPr>
            <a:lvl2pPr lvl="1">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2pPr>
            <a:lvl3pPr lvl="2">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3pPr>
            <a:lvl4pPr lvl="3">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4pPr>
            <a:lvl5pPr lvl="4">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5pPr>
            <a:lvl6pPr lvl="5">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6pPr>
            <a:lvl7pPr lvl="6">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7pPr>
            <a:lvl8pPr lvl="7">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8pPr>
            <a:lvl9pPr lvl="8">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1pPr>
            <a:lvl2pPr marL="914400" lvl="1" indent="-317500">
              <a:lnSpc>
                <a:spcPct val="100000"/>
              </a:lnSpc>
              <a:spcBef>
                <a:spcPts val="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2pPr>
            <a:lvl3pPr marL="1371600" lvl="2" indent="-317500">
              <a:lnSpc>
                <a:spcPct val="100000"/>
              </a:lnSpc>
              <a:spcBef>
                <a:spcPts val="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3pPr>
            <a:lvl4pPr marL="1828800" lvl="3" indent="-317500">
              <a:lnSpc>
                <a:spcPct val="100000"/>
              </a:lnSpc>
              <a:spcBef>
                <a:spcPts val="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4pPr>
            <a:lvl5pPr marL="2286000" lvl="4" indent="-317500">
              <a:lnSpc>
                <a:spcPct val="100000"/>
              </a:lnSpc>
              <a:spcBef>
                <a:spcPts val="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5pPr>
            <a:lvl6pPr marL="2743200" lvl="5" indent="-317500">
              <a:lnSpc>
                <a:spcPct val="100000"/>
              </a:lnSpc>
              <a:spcBef>
                <a:spcPts val="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6pPr>
            <a:lvl7pPr marL="3200400" lvl="6" indent="-317500">
              <a:lnSpc>
                <a:spcPct val="100000"/>
              </a:lnSpc>
              <a:spcBef>
                <a:spcPts val="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7pPr>
            <a:lvl8pPr marL="3657600" lvl="7" indent="-317500">
              <a:lnSpc>
                <a:spcPct val="100000"/>
              </a:lnSpc>
              <a:spcBef>
                <a:spcPts val="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8pPr>
            <a:lvl9pPr marL="4114800" lvl="8" indent="-317500">
              <a:lnSpc>
                <a:spcPct val="100000"/>
              </a:lnSpc>
              <a:spcBef>
                <a:spcPts val="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6" r:id="rId6"/>
    <p:sldLayoutId id="2147483657" r:id="rId7"/>
    <p:sldLayoutId id="2147483658" r:id="rId8"/>
    <p:sldLayoutId id="2147483661" r:id="rId9"/>
    <p:sldLayoutId id="2147483662" r:id="rId10"/>
    <p:sldLayoutId id="2147483665" r:id="rId11"/>
    <p:sldLayoutId id="2147483670"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nextnature.net/2017/05/artificial-womb-human-eg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nextnature.net/2017/05/emanuel-m-greenberg-1955-artificial-womb-drawing-patented/" TargetMode="External"/><Relationship Id="rId4" Type="http://schemas.openxmlformats.org/officeDocument/2006/relationships/hyperlink" Target="https://nextnature.net/2017/05/1923-term-ectogenesis-coin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391" y="401623"/>
            <a:ext cx="4458952" cy="2422452"/>
          </a:xfrm>
          <a:prstGeom prst="rect">
            <a:avLst/>
          </a:prstGeom>
        </p:spPr>
      </p:pic>
      <p:sp>
        <p:nvSpPr>
          <p:cNvPr id="148" name="Google Shape;148;p24"/>
          <p:cNvSpPr txBox="1">
            <a:spLocks noGrp="1"/>
          </p:cNvSpPr>
          <p:nvPr>
            <p:ph type="ctrTitle"/>
          </p:nvPr>
        </p:nvSpPr>
        <p:spPr>
          <a:xfrm>
            <a:off x="184935" y="918020"/>
            <a:ext cx="4214256"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Artificial Intelligence in Artificial Womb</a:t>
            </a:r>
            <a:br>
              <a:rPr lang="en" sz="3600" dirty="0"/>
            </a:br>
            <a:endParaRPr sz="3600" dirty="0"/>
          </a:p>
        </p:txBody>
      </p:sp>
      <p:sp>
        <p:nvSpPr>
          <p:cNvPr id="149" name="Google Shape;149;p24"/>
          <p:cNvSpPr txBox="1">
            <a:spLocks noGrp="1"/>
          </p:cNvSpPr>
          <p:nvPr>
            <p:ph type="subTitle" idx="1"/>
          </p:nvPr>
        </p:nvSpPr>
        <p:spPr>
          <a:xfrm>
            <a:off x="184935" y="2497430"/>
            <a:ext cx="4450456" cy="7371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t>Opportunities and Challenges: </a:t>
            </a:r>
          </a:p>
          <a:p>
            <a:pPr marL="0" lvl="0" indent="0" algn="l" rtl="0">
              <a:spcBef>
                <a:spcPts val="0"/>
              </a:spcBef>
              <a:spcAft>
                <a:spcPts val="0"/>
              </a:spcAft>
              <a:buNone/>
            </a:pPr>
            <a:r>
              <a:rPr lang="en-US" sz="1800" b="1" dirty="0"/>
              <a:t>A Systematic Review</a:t>
            </a:r>
          </a:p>
        </p:txBody>
      </p:sp>
      <p:sp>
        <p:nvSpPr>
          <p:cNvPr id="151" name="Google Shape;151;p24"/>
          <p:cNvSpPr/>
          <p:nvPr/>
        </p:nvSpPr>
        <p:spPr>
          <a:xfrm rot="-5400000">
            <a:off x="4035678" y="-601923"/>
            <a:ext cx="1199426" cy="2403326"/>
          </a:xfrm>
          <a:custGeom>
            <a:avLst/>
            <a:gdLst/>
            <a:ahLst/>
            <a:cxnLst/>
            <a:rect l="l" t="t" r="r" b="b"/>
            <a:pathLst>
              <a:path w="37804" h="75749" extrusionOk="0">
                <a:moveTo>
                  <a:pt x="37803" y="1"/>
                </a:moveTo>
                <a:cubicBezTo>
                  <a:pt x="16920" y="48"/>
                  <a:pt x="1" y="16979"/>
                  <a:pt x="1" y="37874"/>
                </a:cubicBezTo>
                <a:cubicBezTo>
                  <a:pt x="1" y="58770"/>
                  <a:pt x="16920" y="75712"/>
                  <a:pt x="37803" y="75748"/>
                </a:cubicBezTo>
                <a:lnTo>
                  <a:pt x="378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24"/>
          <p:cNvGrpSpPr/>
          <p:nvPr/>
        </p:nvGrpSpPr>
        <p:grpSpPr>
          <a:xfrm>
            <a:off x="8093828" y="4577405"/>
            <a:ext cx="747900" cy="457500"/>
            <a:chOff x="832550" y="3724650"/>
            <a:chExt cx="747900" cy="457500"/>
          </a:xfrm>
        </p:grpSpPr>
        <p:grpSp>
          <p:nvGrpSpPr>
            <p:cNvPr id="153" name="Google Shape;153;p24"/>
            <p:cNvGrpSpPr/>
            <p:nvPr/>
          </p:nvGrpSpPr>
          <p:grpSpPr>
            <a:xfrm>
              <a:off x="832550" y="3724650"/>
              <a:ext cx="747900" cy="457500"/>
              <a:chOff x="832550" y="3724650"/>
              <a:chExt cx="747900" cy="457500"/>
            </a:xfrm>
          </p:grpSpPr>
          <p:sp>
            <p:nvSpPr>
              <p:cNvPr id="154" name="Google Shape;154;p24"/>
              <p:cNvSpPr/>
              <p:nvPr/>
            </p:nvSpPr>
            <p:spPr>
              <a:xfrm>
                <a:off x="832550" y="3724650"/>
                <a:ext cx="747900" cy="457500"/>
              </a:xfrm>
              <a:prstGeom prst="roundRect">
                <a:avLst>
                  <a:gd name="adj" fmla="val 50000"/>
                </a:avLst>
              </a:prstGeom>
              <a:solidFill>
                <a:schemeClr val="accent2"/>
              </a:solidFill>
              <a:ln>
                <a:noFill/>
              </a:ln>
              <a:effectLst>
                <a:outerShdw blurRad="214313" dist="95250" dir="5400000" algn="bl" rotWithShape="0">
                  <a:schemeClr val="accent2">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24"/>
              <p:cNvGrpSpPr/>
              <p:nvPr/>
            </p:nvGrpSpPr>
            <p:grpSpPr>
              <a:xfrm rot="-5400000">
                <a:off x="1106556" y="3848510"/>
                <a:ext cx="199887" cy="209781"/>
                <a:chOff x="3068825" y="1169625"/>
                <a:chExt cx="90500" cy="94975"/>
              </a:xfrm>
            </p:grpSpPr>
            <p:sp>
              <p:nvSpPr>
                <p:cNvPr id="156" name="Google Shape;156;p24"/>
                <p:cNvSpPr/>
                <p:nvPr/>
              </p:nvSpPr>
              <p:spPr>
                <a:xfrm>
                  <a:off x="3109000" y="1169625"/>
                  <a:ext cx="10150" cy="94975"/>
                </a:xfrm>
                <a:custGeom>
                  <a:avLst/>
                  <a:gdLst/>
                  <a:ahLst/>
                  <a:cxnLst/>
                  <a:rect l="l" t="t" r="r" b="b"/>
                  <a:pathLst>
                    <a:path w="406" h="3799" extrusionOk="0">
                      <a:moveTo>
                        <a:pt x="203" y="0"/>
                      </a:moveTo>
                      <a:cubicBezTo>
                        <a:pt x="96" y="0"/>
                        <a:pt x="1" y="96"/>
                        <a:pt x="1" y="203"/>
                      </a:cubicBezTo>
                      <a:lnTo>
                        <a:pt x="1" y="3596"/>
                      </a:lnTo>
                      <a:cubicBezTo>
                        <a:pt x="1" y="3715"/>
                        <a:pt x="96" y="3798"/>
                        <a:pt x="203" y="3798"/>
                      </a:cubicBezTo>
                      <a:cubicBezTo>
                        <a:pt x="310" y="3798"/>
                        <a:pt x="406" y="3715"/>
                        <a:pt x="406" y="3608"/>
                      </a:cubicBezTo>
                      <a:lnTo>
                        <a:pt x="406" y="203"/>
                      </a:lnTo>
                      <a:cubicBezTo>
                        <a:pt x="406" y="96"/>
                        <a:pt x="310"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a:off x="3068825" y="1214800"/>
                  <a:ext cx="90500" cy="49800"/>
                </a:xfrm>
                <a:custGeom>
                  <a:avLst/>
                  <a:gdLst/>
                  <a:ahLst/>
                  <a:cxnLst/>
                  <a:rect l="l" t="t" r="r" b="b"/>
                  <a:pathLst>
                    <a:path w="3620" h="1992" extrusionOk="0">
                      <a:moveTo>
                        <a:pt x="221" y="0"/>
                      </a:moveTo>
                      <a:cubicBezTo>
                        <a:pt x="170" y="0"/>
                        <a:pt x="120" y="21"/>
                        <a:pt x="84" y="63"/>
                      </a:cubicBezTo>
                      <a:cubicBezTo>
                        <a:pt x="0" y="134"/>
                        <a:pt x="0" y="265"/>
                        <a:pt x="84" y="348"/>
                      </a:cubicBezTo>
                      <a:lnTo>
                        <a:pt x="1667" y="1932"/>
                      </a:lnTo>
                      <a:cubicBezTo>
                        <a:pt x="1715" y="1979"/>
                        <a:pt x="1763" y="1991"/>
                        <a:pt x="1810" y="1991"/>
                      </a:cubicBezTo>
                      <a:cubicBezTo>
                        <a:pt x="1858" y="1991"/>
                        <a:pt x="1917" y="1979"/>
                        <a:pt x="1953" y="1932"/>
                      </a:cubicBezTo>
                      <a:lnTo>
                        <a:pt x="3537" y="348"/>
                      </a:lnTo>
                      <a:cubicBezTo>
                        <a:pt x="3620" y="265"/>
                        <a:pt x="3620" y="134"/>
                        <a:pt x="3537" y="63"/>
                      </a:cubicBezTo>
                      <a:cubicBezTo>
                        <a:pt x="3501" y="21"/>
                        <a:pt x="3450" y="0"/>
                        <a:pt x="3400" y="0"/>
                      </a:cubicBezTo>
                      <a:cubicBezTo>
                        <a:pt x="3349" y="0"/>
                        <a:pt x="3298" y="21"/>
                        <a:pt x="3263" y="63"/>
                      </a:cubicBezTo>
                      <a:lnTo>
                        <a:pt x="1810" y="1515"/>
                      </a:lnTo>
                      <a:lnTo>
                        <a:pt x="358" y="63"/>
                      </a:lnTo>
                      <a:cubicBezTo>
                        <a:pt x="322" y="21"/>
                        <a:pt x="271"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8" name="Google Shape;158;p24">
              <a:hlinkClick r:id="" action="ppaction://hlinkshowjump?jump=nextslide"/>
            </p:cNvPr>
            <p:cNvSpPr/>
            <p:nvPr/>
          </p:nvSpPr>
          <p:spPr>
            <a:xfrm>
              <a:off x="832550" y="3724650"/>
              <a:ext cx="747900" cy="4575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9;p24"/>
          <p:cNvSpPr txBox="1">
            <a:spLocks/>
          </p:cNvSpPr>
          <p:nvPr/>
        </p:nvSpPr>
        <p:spPr>
          <a:xfrm>
            <a:off x="184935" y="3495352"/>
            <a:ext cx="4450456" cy="1207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1pPr>
            <a:lvl2pPr marL="914400" marR="0" lvl="1"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2pPr>
            <a:lvl3pPr marL="1371600" marR="0" lvl="2"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3pPr>
            <a:lvl4pPr marL="1828800" marR="0" lvl="3"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4pPr>
            <a:lvl5pPr marL="2286000" marR="0" lvl="4"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5pPr>
            <a:lvl6pPr marL="2743200" marR="0" lvl="5"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6pPr>
            <a:lvl7pPr marL="3200400" marR="0" lvl="6"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7pPr>
            <a:lvl8pPr marL="3657600" marR="0" lvl="7"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8pPr>
            <a:lvl9pPr marL="4114800" marR="0" lvl="8"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9pPr>
          </a:lstStyle>
          <a:p>
            <a:r>
              <a:rPr lang="en-US" sz="1200" dirty="0"/>
              <a:t>Presented By:</a:t>
            </a:r>
          </a:p>
          <a:p>
            <a:r>
              <a:rPr lang="en-IN" sz="1200" b="1" dirty="0"/>
              <a:t>Radwa Hassan</a:t>
            </a:r>
          </a:p>
          <a:p>
            <a:r>
              <a:rPr lang="en-IN" sz="1200" dirty="0"/>
              <a:t>Digital Health and Telemedicine Consultant</a:t>
            </a:r>
          </a:p>
          <a:p>
            <a:r>
              <a:rPr lang="en-IN" sz="1200" dirty="0"/>
              <a:t>MD, MPH, Department Of Public Health and Community </a:t>
            </a:r>
          </a:p>
          <a:p>
            <a:r>
              <a:rPr lang="en-IN" sz="1200" dirty="0"/>
              <a:t>Medicine, Faculty of Medicine, Cairo University</a:t>
            </a:r>
          </a:p>
        </p:txBody>
      </p:sp>
      <p:sp>
        <p:nvSpPr>
          <p:cNvPr id="15" name="Google Shape;148;p24"/>
          <p:cNvSpPr txBox="1">
            <a:spLocks/>
          </p:cNvSpPr>
          <p:nvPr/>
        </p:nvSpPr>
        <p:spPr>
          <a:xfrm>
            <a:off x="4399191" y="2589208"/>
            <a:ext cx="4628400" cy="205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5200"/>
              <a:buFont typeface="Montserrat"/>
              <a:buNone/>
              <a:defRPr sz="5200" b="1" i="0" u="none" strike="noStrike" cap="none">
                <a:solidFill>
                  <a:schemeClr val="dk1"/>
                </a:solidFill>
                <a:latin typeface="Montserrat"/>
                <a:ea typeface="Montserrat"/>
                <a:cs typeface="Montserrat"/>
                <a:sym typeface="Montserrat"/>
              </a:defRPr>
            </a:lvl9pPr>
          </a:lstStyle>
          <a:p>
            <a:pPr algn="r"/>
            <a:r>
              <a:rPr lang="ar-SA" sz="3600" dirty="0">
                <a:cs typeface="+mj-cs"/>
              </a:rPr>
              <a:t>الذكاء الاصطناعي ودوره في تقنية الرحم الاصطناعي</a:t>
            </a:r>
            <a:br>
              <a:rPr lang="ar-SA" sz="3600" dirty="0">
                <a:cs typeface="+mj-cs"/>
              </a:rPr>
            </a:br>
            <a:endParaRPr lang="ar-SA" sz="3600" dirty="0">
              <a:cs typeface="+mj-cs"/>
            </a:endParaRPr>
          </a:p>
        </p:txBody>
      </p:sp>
      <p:sp>
        <p:nvSpPr>
          <p:cNvPr id="16" name="Google Shape;149;p24"/>
          <p:cNvSpPr txBox="1">
            <a:spLocks/>
          </p:cNvSpPr>
          <p:nvPr/>
        </p:nvSpPr>
        <p:spPr>
          <a:xfrm>
            <a:off x="4892668" y="4168964"/>
            <a:ext cx="3873357" cy="7371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1pPr>
            <a:lvl2pPr marL="914400" marR="0" lvl="1"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2pPr>
            <a:lvl3pPr marL="1371600" marR="0" lvl="2"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3pPr>
            <a:lvl4pPr marL="1828800" marR="0" lvl="3"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4pPr>
            <a:lvl5pPr marL="2286000" marR="0" lvl="4"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5pPr>
            <a:lvl6pPr marL="2743200" marR="0" lvl="5"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6pPr>
            <a:lvl7pPr marL="3200400" marR="0" lvl="6"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7pPr>
            <a:lvl8pPr marL="3657600" marR="0" lvl="7"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8pPr>
            <a:lvl9pPr marL="4114800" marR="0" lvl="8" indent="-317500" algn="l" rtl="0">
              <a:lnSpc>
                <a:spcPct val="100000"/>
              </a:lnSpc>
              <a:spcBef>
                <a:spcPts val="0"/>
              </a:spcBef>
              <a:spcAft>
                <a:spcPts val="0"/>
              </a:spcAft>
              <a:buClr>
                <a:schemeClr val="dk2"/>
              </a:buClr>
              <a:buSzPts val="1600"/>
              <a:buFont typeface="Nunito Sans"/>
              <a:buNone/>
              <a:defRPr sz="1600" b="0" i="0" u="none" strike="noStrike" cap="none">
                <a:solidFill>
                  <a:schemeClr val="dk2"/>
                </a:solidFill>
                <a:latin typeface="Nunito Sans"/>
                <a:ea typeface="Nunito Sans"/>
                <a:cs typeface="Nunito Sans"/>
                <a:sym typeface="Nunito Sans"/>
              </a:defRPr>
            </a:lvl9pPr>
          </a:lstStyle>
          <a:p>
            <a:pPr marL="457200" lvl="1" indent="0" algn="r" rtl="1"/>
            <a:r>
              <a:rPr lang="ar-SA" sz="2000" b="1">
                <a:cs typeface="+mj-cs"/>
              </a:rPr>
              <a:t>الفرص والتحديات : مراجعة منهجية</a:t>
            </a:r>
            <a:endParaRPr lang="en-US" sz="2000" b="1" dirty="0">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84"/>
        <p:cNvGrpSpPr/>
        <p:nvPr/>
      </p:nvGrpSpPr>
      <p:grpSpPr>
        <a:xfrm>
          <a:off x="0" y="0"/>
          <a:ext cx="0" cy="0"/>
          <a:chOff x="0" y="0"/>
          <a:chExt cx="0" cy="0"/>
        </a:xfrm>
      </p:grpSpPr>
      <p:sp>
        <p:nvSpPr>
          <p:cNvPr id="285" name="Google Shape;285;p30"/>
          <p:cNvSpPr/>
          <p:nvPr/>
        </p:nvSpPr>
        <p:spPr>
          <a:xfrm>
            <a:off x="2776162" y="1155551"/>
            <a:ext cx="5742100" cy="2359200"/>
          </a:xfrm>
          <a:prstGeom prst="roundRect">
            <a:avLst>
              <a:gd name="adj" fmla="val 1184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txBox="1">
            <a:spLocks noGrp="1"/>
          </p:cNvSpPr>
          <p:nvPr>
            <p:ph type="title"/>
          </p:nvPr>
        </p:nvSpPr>
        <p:spPr>
          <a:xfrm>
            <a:off x="3282353" y="1056883"/>
            <a:ext cx="2843700" cy="84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Objective</a:t>
            </a:r>
            <a:endParaRPr dirty="0"/>
          </a:p>
        </p:txBody>
      </p:sp>
      <p:sp>
        <p:nvSpPr>
          <p:cNvPr id="287" name="Google Shape;287;p30"/>
          <p:cNvSpPr txBox="1">
            <a:spLocks noGrp="1"/>
          </p:cNvSpPr>
          <p:nvPr>
            <p:ph type="subTitle" idx="1"/>
          </p:nvPr>
        </p:nvSpPr>
        <p:spPr>
          <a:xfrm>
            <a:off x="3065086" y="1842871"/>
            <a:ext cx="5164251" cy="804600"/>
          </a:xfrm>
          <a:prstGeom prst="rect">
            <a:avLst/>
          </a:prstGeom>
        </p:spPr>
        <p:txBody>
          <a:bodyPr spcFirstLastPara="1" wrap="square" lIns="91425" tIns="91425" rIns="91425" bIns="91425" anchor="t" anchorCtr="0">
            <a:noAutofit/>
          </a:bodyPr>
          <a:lstStyle/>
          <a:p>
            <a:pPr marL="0" indent="0"/>
            <a:r>
              <a:rPr lang="en-US" dirty="0"/>
              <a:t>This work aims to identify the exact role and potentials of AI in artificial womb technology, and where they actually exists and can be applied effectively.</a:t>
            </a:r>
          </a:p>
          <a:p>
            <a:pPr marL="0" lvl="0" indent="0" algn="r"/>
            <a:r>
              <a:rPr lang="ar-SA" dirty="0">
                <a:cs typeface="+mj-cs"/>
              </a:rPr>
              <a:t>تهدف هذه الدراسة إلى تحديد الدور الدقيق للذكاء الاصطناعي وإمكانياته في تكنولوجيا الرحم الاصطناعي ، وكيف يمكن تطبيقها بفعالية</a:t>
            </a:r>
            <a:r>
              <a:rPr lang="ar-SA" dirty="0"/>
              <a:t>.</a:t>
            </a:r>
            <a:endParaRPr dirty="0"/>
          </a:p>
        </p:txBody>
      </p:sp>
      <p:sp>
        <p:nvSpPr>
          <p:cNvPr id="288" name="Google Shape;288;p30"/>
          <p:cNvSpPr/>
          <p:nvPr/>
        </p:nvSpPr>
        <p:spPr>
          <a:xfrm>
            <a:off x="2397600" y="1030037"/>
            <a:ext cx="809100" cy="80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txBox="1">
            <a:spLocks noGrp="1"/>
          </p:cNvSpPr>
          <p:nvPr>
            <p:ph type="title" idx="2"/>
          </p:nvPr>
        </p:nvSpPr>
        <p:spPr>
          <a:xfrm>
            <a:off x="2448025" y="1222975"/>
            <a:ext cx="708300" cy="42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290" name="Google Shape;290;p30"/>
          <p:cNvGrpSpPr/>
          <p:nvPr/>
        </p:nvGrpSpPr>
        <p:grpSpPr>
          <a:xfrm>
            <a:off x="5647212" y="3547687"/>
            <a:ext cx="747900" cy="457500"/>
            <a:chOff x="5549225" y="3480787"/>
            <a:chExt cx="747900" cy="457500"/>
          </a:xfrm>
        </p:grpSpPr>
        <p:grpSp>
          <p:nvGrpSpPr>
            <p:cNvPr id="291" name="Google Shape;291;p30"/>
            <p:cNvGrpSpPr/>
            <p:nvPr/>
          </p:nvGrpSpPr>
          <p:grpSpPr>
            <a:xfrm>
              <a:off x="5549225" y="3480787"/>
              <a:ext cx="747900" cy="457500"/>
              <a:chOff x="5549225" y="3480787"/>
              <a:chExt cx="747900" cy="457500"/>
            </a:xfrm>
          </p:grpSpPr>
          <p:sp>
            <p:nvSpPr>
              <p:cNvPr id="292" name="Google Shape;292;p30"/>
              <p:cNvSpPr/>
              <p:nvPr/>
            </p:nvSpPr>
            <p:spPr>
              <a:xfrm>
                <a:off x="5549225" y="3480787"/>
                <a:ext cx="747900" cy="457500"/>
              </a:xfrm>
              <a:prstGeom prst="roundRect">
                <a:avLst>
                  <a:gd name="adj" fmla="val 50000"/>
                </a:avLst>
              </a:prstGeom>
              <a:solidFill>
                <a:schemeClr val="accent2"/>
              </a:solidFill>
              <a:ln>
                <a:noFill/>
              </a:ln>
              <a:effectLst>
                <a:outerShdw blurRad="214313" dist="95250" dir="5400000" algn="bl" rotWithShape="0">
                  <a:schemeClr val="accent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0"/>
              <p:cNvSpPr/>
              <p:nvPr/>
            </p:nvSpPr>
            <p:spPr>
              <a:xfrm rot="-5400000">
                <a:off x="5911966" y="3604646"/>
                <a:ext cx="22418" cy="209781"/>
              </a:xfrm>
              <a:custGeom>
                <a:avLst/>
                <a:gdLst/>
                <a:ahLst/>
                <a:cxnLst/>
                <a:rect l="l" t="t" r="r" b="b"/>
                <a:pathLst>
                  <a:path w="406" h="3799" extrusionOk="0">
                    <a:moveTo>
                      <a:pt x="203" y="0"/>
                    </a:moveTo>
                    <a:cubicBezTo>
                      <a:pt x="96" y="0"/>
                      <a:pt x="1" y="96"/>
                      <a:pt x="1" y="203"/>
                    </a:cubicBezTo>
                    <a:lnTo>
                      <a:pt x="1" y="3596"/>
                    </a:lnTo>
                    <a:cubicBezTo>
                      <a:pt x="1" y="3715"/>
                      <a:pt x="96" y="3798"/>
                      <a:pt x="203" y="3798"/>
                    </a:cubicBezTo>
                    <a:cubicBezTo>
                      <a:pt x="310" y="3798"/>
                      <a:pt x="406" y="3715"/>
                      <a:pt x="406" y="3608"/>
                    </a:cubicBezTo>
                    <a:lnTo>
                      <a:pt x="406" y="203"/>
                    </a:lnTo>
                    <a:cubicBezTo>
                      <a:pt x="406" y="96"/>
                      <a:pt x="310"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0"/>
              <p:cNvSpPr/>
              <p:nvPr/>
            </p:nvSpPr>
            <p:spPr>
              <a:xfrm rot="-5400000">
                <a:off x="5873123" y="3654538"/>
                <a:ext cx="199887" cy="109998"/>
              </a:xfrm>
              <a:custGeom>
                <a:avLst/>
                <a:gdLst/>
                <a:ahLst/>
                <a:cxnLst/>
                <a:rect l="l" t="t" r="r" b="b"/>
                <a:pathLst>
                  <a:path w="3620" h="1992" extrusionOk="0">
                    <a:moveTo>
                      <a:pt x="221" y="0"/>
                    </a:moveTo>
                    <a:cubicBezTo>
                      <a:pt x="170" y="0"/>
                      <a:pt x="120" y="21"/>
                      <a:pt x="84" y="63"/>
                    </a:cubicBezTo>
                    <a:cubicBezTo>
                      <a:pt x="0" y="134"/>
                      <a:pt x="0" y="265"/>
                      <a:pt x="84" y="348"/>
                    </a:cubicBezTo>
                    <a:lnTo>
                      <a:pt x="1667" y="1932"/>
                    </a:lnTo>
                    <a:cubicBezTo>
                      <a:pt x="1715" y="1979"/>
                      <a:pt x="1763" y="1991"/>
                      <a:pt x="1810" y="1991"/>
                    </a:cubicBezTo>
                    <a:cubicBezTo>
                      <a:pt x="1858" y="1991"/>
                      <a:pt x="1917" y="1979"/>
                      <a:pt x="1953" y="1932"/>
                    </a:cubicBezTo>
                    <a:lnTo>
                      <a:pt x="3537" y="348"/>
                    </a:lnTo>
                    <a:cubicBezTo>
                      <a:pt x="3620" y="265"/>
                      <a:pt x="3620" y="134"/>
                      <a:pt x="3537" y="63"/>
                    </a:cubicBezTo>
                    <a:cubicBezTo>
                      <a:pt x="3501" y="21"/>
                      <a:pt x="3450" y="0"/>
                      <a:pt x="3400" y="0"/>
                    </a:cubicBezTo>
                    <a:cubicBezTo>
                      <a:pt x="3349" y="0"/>
                      <a:pt x="3298" y="21"/>
                      <a:pt x="3263" y="63"/>
                    </a:cubicBezTo>
                    <a:lnTo>
                      <a:pt x="1810" y="1515"/>
                    </a:lnTo>
                    <a:lnTo>
                      <a:pt x="358" y="63"/>
                    </a:lnTo>
                    <a:cubicBezTo>
                      <a:pt x="322" y="21"/>
                      <a:pt x="271"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30">
              <a:hlinkClick r:id="" action="ppaction://hlinkshowjump?jump=nextslide"/>
            </p:cNvPr>
            <p:cNvSpPr/>
            <p:nvPr/>
          </p:nvSpPr>
          <p:spPr>
            <a:xfrm>
              <a:off x="5549225" y="3480787"/>
              <a:ext cx="747900" cy="4575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3"/>
          <p:cNvSpPr txBox="1">
            <a:spLocks noGrp="1"/>
          </p:cNvSpPr>
          <p:nvPr>
            <p:ph type="title"/>
          </p:nvPr>
        </p:nvSpPr>
        <p:spPr>
          <a:xfrm>
            <a:off x="706350" y="1830475"/>
            <a:ext cx="3163500" cy="1482300"/>
          </a:xfrm>
          <a:prstGeom prst="rect">
            <a:avLst/>
          </a:prstGeom>
        </p:spPr>
        <p:txBody>
          <a:bodyPr spcFirstLastPara="1" wrap="square" lIns="91425" tIns="91425" rIns="91425" bIns="91425" anchor="ctr" anchorCtr="0">
            <a:noAutofit/>
          </a:bodyPr>
          <a:lstStyle/>
          <a:p>
            <a:r>
              <a:rPr lang="en-US" sz="1600" dirty="0"/>
              <a:t>Search was done through three databases:</a:t>
            </a:r>
            <a:br>
              <a:rPr lang="en-US" sz="1600" dirty="0"/>
            </a:br>
            <a:r>
              <a:rPr lang="en-US" sz="1600" dirty="0"/>
              <a:t>PubMed </a:t>
            </a:r>
            <a:br>
              <a:rPr lang="en-US" sz="1600" dirty="0"/>
            </a:br>
            <a:r>
              <a:rPr lang="en-US" sz="1600" dirty="0"/>
              <a:t>Scopus </a:t>
            </a:r>
            <a:br>
              <a:rPr lang="en-US" sz="1600" dirty="0"/>
            </a:br>
            <a:r>
              <a:rPr lang="en-US" sz="1600" dirty="0"/>
              <a:t>Google Scholar</a:t>
            </a:r>
            <a:br>
              <a:rPr lang="en-US" sz="1600" dirty="0"/>
            </a:br>
            <a:endParaRPr sz="1600" dirty="0"/>
          </a:p>
        </p:txBody>
      </p:sp>
      <p:grpSp>
        <p:nvGrpSpPr>
          <p:cNvPr id="363" name="Google Shape;363;p33"/>
          <p:cNvGrpSpPr/>
          <p:nvPr/>
        </p:nvGrpSpPr>
        <p:grpSpPr>
          <a:xfrm>
            <a:off x="794950" y="3171275"/>
            <a:ext cx="747900" cy="457500"/>
            <a:chOff x="794950" y="3171275"/>
            <a:chExt cx="747900" cy="457500"/>
          </a:xfrm>
        </p:grpSpPr>
        <p:sp>
          <p:nvSpPr>
            <p:cNvPr id="364" name="Google Shape;364;p33"/>
            <p:cNvSpPr/>
            <p:nvPr/>
          </p:nvSpPr>
          <p:spPr>
            <a:xfrm>
              <a:off x="794950" y="3171275"/>
              <a:ext cx="747900" cy="457500"/>
            </a:xfrm>
            <a:prstGeom prst="roundRect">
              <a:avLst>
                <a:gd name="adj" fmla="val 50000"/>
              </a:avLst>
            </a:prstGeom>
            <a:solidFill>
              <a:schemeClr val="accent2"/>
            </a:solidFill>
            <a:ln>
              <a:noFill/>
            </a:ln>
            <a:effectLst>
              <a:outerShdw blurRad="214313" dist="95250" dir="5400000" algn="bl" rotWithShape="0">
                <a:schemeClr val="accent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33"/>
            <p:cNvGrpSpPr/>
            <p:nvPr/>
          </p:nvGrpSpPr>
          <p:grpSpPr>
            <a:xfrm rot="-5400000">
              <a:off x="1068956" y="3295135"/>
              <a:ext cx="199887" cy="209781"/>
              <a:chOff x="3319368" y="1152602"/>
              <a:chExt cx="90500" cy="94975"/>
            </a:xfrm>
          </p:grpSpPr>
          <p:sp>
            <p:nvSpPr>
              <p:cNvPr id="366" name="Google Shape;366;p33"/>
              <p:cNvSpPr/>
              <p:nvPr/>
            </p:nvSpPr>
            <p:spPr>
              <a:xfrm>
                <a:off x="3359543" y="1152602"/>
                <a:ext cx="10150" cy="94975"/>
              </a:xfrm>
              <a:custGeom>
                <a:avLst/>
                <a:gdLst/>
                <a:ahLst/>
                <a:cxnLst/>
                <a:rect l="l" t="t" r="r" b="b"/>
                <a:pathLst>
                  <a:path w="406" h="3799" extrusionOk="0">
                    <a:moveTo>
                      <a:pt x="203" y="0"/>
                    </a:moveTo>
                    <a:cubicBezTo>
                      <a:pt x="96" y="0"/>
                      <a:pt x="1" y="96"/>
                      <a:pt x="1" y="203"/>
                    </a:cubicBezTo>
                    <a:lnTo>
                      <a:pt x="1" y="3596"/>
                    </a:lnTo>
                    <a:cubicBezTo>
                      <a:pt x="1" y="3715"/>
                      <a:pt x="96" y="3798"/>
                      <a:pt x="203" y="3798"/>
                    </a:cubicBezTo>
                    <a:cubicBezTo>
                      <a:pt x="310" y="3798"/>
                      <a:pt x="406" y="3715"/>
                      <a:pt x="406" y="3608"/>
                    </a:cubicBezTo>
                    <a:lnTo>
                      <a:pt x="406" y="203"/>
                    </a:lnTo>
                    <a:cubicBezTo>
                      <a:pt x="406" y="96"/>
                      <a:pt x="310"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3319368" y="1197777"/>
                <a:ext cx="90500" cy="49800"/>
              </a:xfrm>
              <a:custGeom>
                <a:avLst/>
                <a:gdLst/>
                <a:ahLst/>
                <a:cxnLst/>
                <a:rect l="l" t="t" r="r" b="b"/>
                <a:pathLst>
                  <a:path w="3620" h="1992" extrusionOk="0">
                    <a:moveTo>
                      <a:pt x="221" y="0"/>
                    </a:moveTo>
                    <a:cubicBezTo>
                      <a:pt x="170" y="0"/>
                      <a:pt x="120" y="21"/>
                      <a:pt x="84" y="63"/>
                    </a:cubicBezTo>
                    <a:cubicBezTo>
                      <a:pt x="0" y="134"/>
                      <a:pt x="0" y="265"/>
                      <a:pt x="84" y="348"/>
                    </a:cubicBezTo>
                    <a:lnTo>
                      <a:pt x="1667" y="1932"/>
                    </a:lnTo>
                    <a:cubicBezTo>
                      <a:pt x="1715" y="1979"/>
                      <a:pt x="1763" y="1991"/>
                      <a:pt x="1810" y="1991"/>
                    </a:cubicBezTo>
                    <a:cubicBezTo>
                      <a:pt x="1858" y="1991"/>
                      <a:pt x="1917" y="1979"/>
                      <a:pt x="1953" y="1932"/>
                    </a:cubicBezTo>
                    <a:lnTo>
                      <a:pt x="3537" y="348"/>
                    </a:lnTo>
                    <a:cubicBezTo>
                      <a:pt x="3620" y="265"/>
                      <a:pt x="3620" y="134"/>
                      <a:pt x="3537" y="63"/>
                    </a:cubicBezTo>
                    <a:cubicBezTo>
                      <a:pt x="3501" y="21"/>
                      <a:pt x="3450" y="0"/>
                      <a:pt x="3400" y="0"/>
                    </a:cubicBezTo>
                    <a:cubicBezTo>
                      <a:pt x="3349" y="0"/>
                      <a:pt x="3298" y="21"/>
                      <a:pt x="3263" y="63"/>
                    </a:cubicBezTo>
                    <a:lnTo>
                      <a:pt x="1810" y="1515"/>
                    </a:lnTo>
                    <a:lnTo>
                      <a:pt x="358" y="63"/>
                    </a:lnTo>
                    <a:cubicBezTo>
                      <a:pt x="322" y="21"/>
                      <a:pt x="271"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33">
              <a:hlinkClick r:id="" action="ppaction://hlinkshowjump?jump=nextslide"/>
            </p:cNvPr>
            <p:cNvSpPr/>
            <p:nvPr/>
          </p:nvSpPr>
          <p:spPr>
            <a:xfrm>
              <a:off x="794950" y="3171275"/>
              <a:ext cx="747900" cy="4575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691" y="139861"/>
            <a:ext cx="4572638" cy="4906060"/>
          </a:xfrm>
          <a:prstGeom prst="rect">
            <a:avLst/>
          </a:prstGeom>
        </p:spPr>
      </p:pic>
      <p:sp>
        <p:nvSpPr>
          <p:cNvPr id="11" name="Google Shape;288;p30"/>
          <p:cNvSpPr/>
          <p:nvPr/>
        </p:nvSpPr>
        <p:spPr>
          <a:xfrm>
            <a:off x="759241" y="350975"/>
            <a:ext cx="809100" cy="80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p30"/>
          <p:cNvSpPr txBox="1">
            <a:spLocks/>
          </p:cNvSpPr>
          <p:nvPr/>
        </p:nvSpPr>
        <p:spPr>
          <a:xfrm>
            <a:off x="809666" y="543913"/>
            <a:ext cx="708300" cy="420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800" dirty="0">
                <a:solidFill>
                  <a:schemeClr val="bg1"/>
                </a:solidFill>
              </a:rPr>
              <a:t>03</a:t>
            </a:r>
            <a:endParaRPr lang="en" dirty="0">
              <a:solidFill>
                <a:schemeClr val="bg1"/>
              </a:solidFill>
            </a:endParaRPr>
          </a:p>
        </p:txBody>
      </p:sp>
      <p:sp>
        <p:nvSpPr>
          <p:cNvPr id="3" name="TextBox 2"/>
          <p:cNvSpPr txBox="1"/>
          <p:nvPr/>
        </p:nvSpPr>
        <p:spPr>
          <a:xfrm>
            <a:off x="1618767" y="543914"/>
            <a:ext cx="2379076" cy="584775"/>
          </a:xfrm>
          <a:prstGeom prst="rect">
            <a:avLst/>
          </a:prstGeom>
          <a:noFill/>
        </p:spPr>
        <p:txBody>
          <a:bodyPr wrap="square" rtlCol="0">
            <a:spAutoFit/>
          </a:bodyPr>
          <a:lstStyle/>
          <a:p>
            <a:r>
              <a:rPr lang="en-US" sz="3200" b="1" dirty="0">
                <a:solidFill>
                  <a:schemeClr val="dk1"/>
                </a:solidFill>
                <a:latin typeface="Montserrat"/>
                <a:ea typeface="Montserrat"/>
                <a:cs typeface="Montserrat"/>
                <a:sym typeface="Montserrat"/>
              </a:rPr>
              <a:t>Methods</a:t>
            </a:r>
          </a:p>
        </p:txBody>
      </p:sp>
      <p:sp>
        <p:nvSpPr>
          <p:cNvPr id="4" name="TextBox 3"/>
          <p:cNvSpPr txBox="1"/>
          <p:nvPr/>
        </p:nvSpPr>
        <p:spPr>
          <a:xfrm>
            <a:off x="6358270" y="4763045"/>
            <a:ext cx="1988288" cy="261610"/>
          </a:xfrm>
          <a:prstGeom prst="rect">
            <a:avLst/>
          </a:prstGeom>
          <a:noFill/>
        </p:spPr>
        <p:txBody>
          <a:bodyPr wrap="square" rtlCol="0">
            <a:spAutoFit/>
          </a:bodyPr>
          <a:lstStyle/>
          <a:p>
            <a:r>
              <a:rPr lang="en-US" sz="1100" dirty="0"/>
              <a:t>PRISMA Flowchart</a:t>
            </a:r>
          </a:p>
        </p:txBody>
      </p:sp>
      <p:sp>
        <p:nvSpPr>
          <p:cNvPr id="14" name="Rectangle 13"/>
          <p:cNvSpPr/>
          <p:nvPr/>
        </p:nvSpPr>
        <p:spPr>
          <a:xfrm>
            <a:off x="6474335" y="4253009"/>
            <a:ext cx="511256" cy="202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3"/>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Results Analysis</a:t>
            </a:r>
            <a:endParaRPr dirty="0"/>
          </a:p>
        </p:txBody>
      </p:sp>
      <p:sp>
        <p:nvSpPr>
          <p:cNvPr id="591" name="Google Shape;591;p43"/>
          <p:cNvSpPr/>
          <p:nvPr/>
        </p:nvSpPr>
        <p:spPr>
          <a:xfrm>
            <a:off x="1132250" y="1634145"/>
            <a:ext cx="1381200" cy="1381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txBox="1">
            <a:spLocks noGrp="1"/>
          </p:cNvSpPr>
          <p:nvPr>
            <p:ph type="subTitle" idx="4294967295"/>
          </p:nvPr>
        </p:nvSpPr>
        <p:spPr>
          <a:xfrm>
            <a:off x="2513450" y="975900"/>
            <a:ext cx="4524400"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dk1"/>
                </a:solidFill>
                <a:latin typeface="Montserrat"/>
                <a:ea typeface="Montserrat"/>
                <a:cs typeface="Montserrat"/>
                <a:sym typeface="Montserrat"/>
              </a:rPr>
              <a:t>Studies by Frequency Across Years</a:t>
            </a:r>
            <a:endParaRPr sz="1600" b="1" dirty="0">
              <a:solidFill>
                <a:schemeClr val="dk1"/>
              </a:solidFill>
              <a:latin typeface="Montserrat"/>
              <a:ea typeface="Montserrat"/>
              <a:cs typeface="Montserrat"/>
              <a:sym typeface="Montserrat"/>
            </a:endParaRPr>
          </a:p>
        </p:txBody>
      </p:sp>
      <p:graphicFrame>
        <p:nvGraphicFramePr>
          <p:cNvPr id="25" name="Chart 24"/>
          <p:cNvGraphicFramePr>
            <a:graphicFrameLocks/>
          </p:cNvGraphicFramePr>
          <p:nvPr>
            <p:extLst>
              <p:ext uri="{D42A27DB-BD31-4B8C-83A1-F6EECF244321}">
                <p14:modId xmlns:p14="http://schemas.microsoft.com/office/powerpoint/2010/main" val="3902223101"/>
              </p:ext>
            </p:extLst>
          </p:nvPr>
        </p:nvGraphicFramePr>
        <p:xfrm>
          <a:off x="3587339" y="1630876"/>
          <a:ext cx="5276850" cy="2986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69201" y="3235261"/>
            <a:ext cx="2615610" cy="830997"/>
          </a:xfrm>
          <a:prstGeom prst="rect">
            <a:avLst/>
          </a:prstGeom>
          <a:noFill/>
        </p:spPr>
        <p:txBody>
          <a:bodyPr wrap="square" rtlCol="0">
            <a:spAutoFit/>
          </a:bodyPr>
          <a:lstStyle/>
          <a:p>
            <a:r>
              <a:rPr lang="en-US" sz="1200" dirty="0"/>
              <a:t>Almost half of the included studies were published during 2022 and 2023, which shows the recent surge in both AI and AW technologies.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100" y="1565334"/>
            <a:ext cx="2327812" cy="1601116"/>
          </a:xfrm>
          <a:prstGeom prst="rect">
            <a:avLst/>
          </a:prstGeom>
        </p:spPr>
      </p:pic>
      <p:sp>
        <p:nvSpPr>
          <p:cNvPr id="8" name="Google Shape;288;p30"/>
          <p:cNvSpPr/>
          <p:nvPr/>
        </p:nvSpPr>
        <p:spPr>
          <a:xfrm>
            <a:off x="0" y="263952"/>
            <a:ext cx="809100" cy="80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9;p30"/>
          <p:cNvSpPr txBox="1">
            <a:spLocks/>
          </p:cNvSpPr>
          <p:nvPr/>
        </p:nvSpPr>
        <p:spPr>
          <a:xfrm>
            <a:off x="50425" y="456890"/>
            <a:ext cx="708300" cy="420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800" dirty="0">
                <a:solidFill>
                  <a:schemeClr val="bg1"/>
                </a:solidFill>
              </a:rPr>
              <a:t>04</a:t>
            </a:r>
            <a:endParaRPr lang="en" dirty="0">
              <a:solidFill>
                <a:schemeClr val="bg1"/>
              </a:solidFill>
            </a:endParaRPr>
          </a:p>
        </p:txBody>
      </p:sp>
      <p:sp>
        <p:nvSpPr>
          <p:cNvPr id="5" name="Rectangle 4"/>
          <p:cNvSpPr/>
          <p:nvPr/>
        </p:nvSpPr>
        <p:spPr>
          <a:xfrm>
            <a:off x="713100" y="4066258"/>
            <a:ext cx="2609150" cy="861774"/>
          </a:xfrm>
          <a:prstGeom prst="rect">
            <a:avLst/>
          </a:prstGeom>
        </p:spPr>
        <p:txBody>
          <a:bodyPr wrap="square">
            <a:spAutoFit/>
          </a:bodyPr>
          <a:lstStyle/>
          <a:p>
            <a:r>
              <a:rPr lang="ar-SA" sz="1200" dirty="0"/>
              <a:t>تم نشر ما يقرب من نصف الدراسات المشمولة خلال عامي 2022 و 2023 ، مما يدل على الطفرة الأخيرة في كل من تقنيات الذكاء الاصطناعي والرحم </a:t>
            </a:r>
            <a:r>
              <a:rPr lang="ar-SA" sz="1200" dirty="0" err="1"/>
              <a:t>الاضطناعي</a:t>
            </a:r>
            <a:r>
              <a:rPr lang="en-US" dirty="0"/>
              <a:t>.</a:t>
            </a:r>
          </a:p>
        </p:txBody>
      </p:sp>
    </p:spTree>
    <p:extLst>
      <p:ext uri="{BB962C8B-B14F-4D97-AF65-F5344CB8AC3E}">
        <p14:creationId xmlns:p14="http://schemas.microsoft.com/office/powerpoint/2010/main" val="2506880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p:nvPr/>
        </p:nvSpPr>
        <p:spPr>
          <a:xfrm>
            <a:off x="6025500" y="1831600"/>
            <a:ext cx="2405400" cy="2105400"/>
          </a:xfrm>
          <a:prstGeom prst="roundRect">
            <a:avLst>
              <a:gd name="adj" fmla="val 8644"/>
            </a:avLst>
          </a:prstGeom>
          <a:solidFill>
            <a:schemeClr val="accent4"/>
          </a:solidFill>
          <a:ln>
            <a:noFill/>
          </a:ln>
          <a:effectLst>
            <a:outerShdw blurRad="228600" dist="95250" dir="5400000" algn="bl" rotWithShape="0">
              <a:schemeClr val="accent4">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3369300" y="1831600"/>
            <a:ext cx="2405400" cy="2105400"/>
          </a:xfrm>
          <a:prstGeom prst="roundRect">
            <a:avLst>
              <a:gd name="adj" fmla="val 8644"/>
            </a:avLst>
          </a:prstGeom>
          <a:solidFill>
            <a:schemeClr val="accent2"/>
          </a:solidFill>
          <a:ln>
            <a:noFill/>
          </a:ln>
          <a:effectLst>
            <a:outerShdw blurRad="228600" dist="95250" dir="5400000" algn="bl" rotWithShape="0">
              <a:schemeClr val="accent2">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713100" y="1831600"/>
            <a:ext cx="2405400" cy="2105400"/>
          </a:xfrm>
          <a:prstGeom prst="roundRect">
            <a:avLst>
              <a:gd name="adj" fmla="val 8644"/>
            </a:avLst>
          </a:prstGeom>
          <a:solidFill>
            <a:schemeClr val="accent3"/>
          </a:solidFill>
          <a:ln>
            <a:noFill/>
          </a:ln>
          <a:effectLst>
            <a:outerShdw blurRad="228600" dist="95250" dir="5400000" algn="bl" rotWithShape="0">
              <a:schemeClr val="accent3">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29"/>
          <p:cNvSpPr/>
          <p:nvPr/>
        </p:nvSpPr>
        <p:spPr>
          <a:xfrm>
            <a:off x="1605300" y="1524463"/>
            <a:ext cx="621000" cy="621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4261500" y="1524463"/>
            <a:ext cx="621000" cy="621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6917700" y="1524463"/>
            <a:ext cx="621000" cy="621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p>
            <a:pPr lvl="0"/>
            <a:r>
              <a:rPr lang="en" dirty="0"/>
              <a:t>Results Analysis</a:t>
            </a:r>
            <a:endParaRPr dirty="0"/>
          </a:p>
        </p:txBody>
      </p:sp>
      <p:sp>
        <p:nvSpPr>
          <p:cNvPr id="242" name="Google Shape;242;p29"/>
          <p:cNvSpPr txBox="1">
            <a:spLocks noGrp="1"/>
          </p:cNvSpPr>
          <p:nvPr>
            <p:ph type="subTitle" idx="1"/>
          </p:nvPr>
        </p:nvSpPr>
        <p:spPr>
          <a:xfrm>
            <a:off x="879901" y="2252684"/>
            <a:ext cx="20757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Today</a:t>
            </a:r>
            <a:endParaRPr dirty="0"/>
          </a:p>
        </p:txBody>
      </p:sp>
      <p:sp>
        <p:nvSpPr>
          <p:cNvPr id="243" name="Google Shape;243;p29"/>
          <p:cNvSpPr txBox="1">
            <a:spLocks noGrp="1"/>
          </p:cNvSpPr>
          <p:nvPr>
            <p:ph type="subTitle" idx="2"/>
          </p:nvPr>
        </p:nvSpPr>
        <p:spPr>
          <a:xfrm>
            <a:off x="879901" y="2597187"/>
            <a:ext cx="2075700" cy="106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IVF and Premature babies </a:t>
            </a:r>
            <a:r>
              <a:rPr lang="en-US" dirty="0" err="1"/>
              <a:t>rescussitation</a:t>
            </a:r>
            <a:r>
              <a:rPr lang="en-US" dirty="0"/>
              <a:t>.</a:t>
            </a:r>
          </a:p>
          <a:p>
            <a:pPr marL="0" lvl="0" indent="0"/>
            <a:r>
              <a:rPr lang="ar-SA" sz="1200" b="1" dirty="0">
                <a:cs typeface="+mj-cs"/>
              </a:rPr>
              <a:t>أطفال الأنابيب وإنقاذ الأطفال </a:t>
            </a:r>
            <a:r>
              <a:rPr lang="ar-SA" sz="1200" b="1" dirty="0" err="1">
                <a:cs typeface="+mj-cs"/>
              </a:rPr>
              <a:t>المبتسرين</a:t>
            </a:r>
            <a:endParaRPr lang="en-US" sz="1200" b="1" dirty="0">
              <a:cs typeface="+mj-cs"/>
            </a:endParaRPr>
          </a:p>
          <a:p>
            <a:pPr marL="0" lvl="0" indent="0"/>
            <a:endParaRPr sz="1200" dirty="0">
              <a:cs typeface="+mj-cs"/>
            </a:endParaRPr>
          </a:p>
        </p:txBody>
      </p:sp>
      <p:sp>
        <p:nvSpPr>
          <p:cNvPr id="244" name="Google Shape;244;p29"/>
          <p:cNvSpPr txBox="1">
            <a:spLocks noGrp="1"/>
          </p:cNvSpPr>
          <p:nvPr>
            <p:ph type="subTitle" idx="3"/>
          </p:nvPr>
        </p:nvSpPr>
        <p:spPr>
          <a:xfrm>
            <a:off x="3535126" y="2252684"/>
            <a:ext cx="20757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Near Tomorrow</a:t>
            </a:r>
            <a:endParaRPr dirty="0">
              <a:solidFill>
                <a:schemeClr val="lt1"/>
              </a:solidFill>
            </a:endParaRPr>
          </a:p>
        </p:txBody>
      </p:sp>
      <p:sp>
        <p:nvSpPr>
          <p:cNvPr id="245" name="Google Shape;245;p29"/>
          <p:cNvSpPr txBox="1">
            <a:spLocks noGrp="1"/>
          </p:cNvSpPr>
          <p:nvPr>
            <p:ph type="subTitle" idx="4"/>
          </p:nvPr>
        </p:nvSpPr>
        <p:spPr>
          <a:xfrm>
            <a:off x="3535126" y="2597186"/>
            <a:ext cx="2075700" cy="11679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lt1"/>
                </a:solidFill>
              </a:rPr>
              <a:t>Elongate the period of </a:t>
            </a:r>
            <a:r>
              <a:rPr lang="en-US" dirty="0" err="1">
                <a:solidFill>
                  <a:schemeClr val="lt1"/>
                </a:solidFill>
              </a:rPr>
              <a:t>ectogenesis</a:t>
            </a:r>
            <a:r>
              <a:rPr lang="en-US" dirty="0">
                <a:solidFill>
                  <a:schemeClr val="lt1"/>
                </a:solidFill>
              </a:rPr>
              <a:t> and fill the gap.</a:t>
            </a:r>
          </a:p>
          <a:p>
            <a:pPr marL="0" lvl="0" indent="0"/>
            <a:r>
              <a:rPr lang="ar-SA" sz="1200" b="1" dirty="0">
                <a:solidFill>
                  <a:schemeClr val="lt1"/>
                </a:solidFill>
                <a:cs typeface="+mj-cs"/>
              </a:rPr>
              <a:t>إطالة فترة التكوّن الخارجي وغلق الفجوة</a:t>
            </a:r>
            <a:endParaRPr b="1" dirty="0">
              <a:solidFill>
                <a:schemeClr val="lt1"/>
              </a:solidFill>
            </a:endParaRPr>
          </a:p>
        </p:txBody>
      </p:sp>
      <p:sp>
        <p:nvSpPr>
          <p:cNvPr id="246" name="Google Shape;246;p29"/>
          <p:cNvSpPr txBox="1">
            <a:spLocks noGrp="1"/>
          </p:cNvSpPr>
          <p:nvPr>
            <p:ph type="subTitle" idx="5"/>
          </p:nvPr>
        </p:nvSpPr>
        <p:spPr>
          <a:xfrm>
            <a:off x="6190351" y="2252684"/>
            <a:ext cx="20757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Future</a:t>
            </a:r>
            <a:endParaRPr dirty="0">
              <a:solidFill>
                <a:schemeClr val="lt1"/>
              </a:solidFill>
            </a:endParaRPr>
          </a:p>
        </p:txBody>
      </p:sp>
      <p:sp>
        <p:nvSpPr>
          <p:cNvPr id="247" name="Google Shape;247;p29"/>
          <p:cNvSpPr txBox="1">
            <a:spLocks noGrp="1"/>
          </p:cNvSpPr>
          <p:nvPr>
            <p:ph type="subTitle" idx="6"/>
          </p:nvPr>
        </p:nvSpPr>
        <p:spPr>
          <a:xfrm>
            <a:off x="6190351" y="2597187"/>
            <a:ext cx="2075700" cy="106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solidFill>
                  <a:schemeClr val="lt1"/>
                </a:solidFill>
              </a:rPr>
              <a:t>Full </a:t>
            </a:r>
            <a:r>
              <a:rPr lang="en-US" sz="1200" dirty="0" err="1">
                <a:solidFill>
                  <a:schemeClr val="lt1"/>
                </a:solidFill>
              </a:rPr>
              <a:t>ectogenesis</a:t>
            </a:r>
            <a:r>
              <a:rPr lang="en-US" sz="1200" dirty="0">
                <a:solidFill>
                  <a:schemeClr val="lt1"/>
                </a:solidFill>
              </a:rPr>
              <a:t>, with fully AI enabled technologies and robots</a:t>
            </a:r>
            <a:r>
              <a:rPr lang="en-US" dirty="0">
                <a:solidFill>
                  <a:schemeClr val="lt1"/>
                </a:solidFill>
              </a:rPr>
              <a:t>.</a:t>
            </a:r>
            <a:endParaRPr lang="ar-SA" dirty="0">
              <a:solidFill>
                <a:schemeClr val="lt1"/>
              </a:solidFill>
            </a:endParaRPr>
          </a:p>
          <a:p>
            <a:pPr marL="0" lvl="0" indent="0"/>
            <a:r>
              <a:rPr lang="ar-SA" sz="1200" b="1" dirty="0">
                <a:solidFill>
                  <a:schemeClr val="lt1"/>
                </a:solidFill>
                <a:cs typeface="+mj-cs"/>
              </a:rPr>
              <a:t>تكوين كامل ، مع تقنيات وروبوتات ممكّنة بالكامل للذكاء الاصطناعي.</a:t>
            </a:r>
            <a:endParaRPr sz="1200" b="1" dirty="0">
              <a:solidFill>
                <a:schemeClr val="lt1"/>
              </a:solidFill>
              <a:cs typeface="+mj-cs"/>
            </a:endParaRPr>
          </a:p>
        </p:txBody>
      </p:sp>
      <p:grpSp>
        <p:nvGrpSpPr>
          <p:cNvPr id="248" name="Google Shape;248;p29"/>
          <p:cNvGrpSpPr/>
          <p:nvPr/>
        </p:nvGrpSpPr>
        <p:grpSpPr>
          <a:xfrm>
            <a:off x="7066563" y="1628100"/>
            <a:ext cx="323275" cy="413775"/>
            <a:chOff x="7066563" y="1628100"/>
            <a:chExt cx="323275" cy="413775"/>
          </a:xfrm>
        </p:grpSpPr>
        <p:sp>
          <p:nvSpPr>
            <p:cNvPr id="249" name="Google Shape;249;p29"/>
            <p:cNvSpPr/>
            <p:nvPr/>
          </p:nvSpPr>
          <p:spPr>
            <a:xfrm>
              <a:off x="7202288" y="1647450"/>
              <a:ext cx="13125" cy="13125"/>
            </a:xfrm>
            <a:custGeom>
              <a:avLst/>
              <a:gdLst/>
              <a:ahLst/>
              <a:cxnLst/>
              <a:rect l="l" t="t" r="r" b="b"/>
              <a:pathLst>
                <a:path w="525" h="525" extrusionOk="0">
                  <a:moveTo>
                    <a:pt x="263" y="0"/>
                  </a:moveTo>
                  <a:cubicBezTo>
                    <a:pt x="120" y="0"/>
                    <a:pt x="1" y="119"/>
                    <a:pt x="1" y="262"/>
                  </a:cubicBezTo>
                  <a:cubicBezTo>
                    <a:pt x="1" y="405"/>
                    <a:pt x="120" y="524"/>
                    <a:pt x="263" y="524"/>
                  </a:cubicBezTo>
                  <a:cubicBezTo>
                    <a:pt x="406" y="524"/>
                    <a:pt x="525" y="405"/>
                    <a:pt x="525" y="262"/>
                  </a:cubicBezTo>
                  <a:cubicBezTo>
                    <a:pt x="525" y="119"/>
                    <a:pt x="406"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7221638" y="1647450"/>
              <a:ext cx="32475" cy="13125"/>
            </a:xfrm>
            <a:custGeom>
              <a:avLst/>
              <a:gdLst/>
              <a:ahLst/>
              <a:cxnLst/>
              <a:rect l="l" t="t" r="r" b="b"/>
              <a:pathLst>
                <a:path w="1299" h="525" extrusionOk="0">
                  <a:moveTo>
                    <a:pt x="263" y="0"/>
                  </a:moveTo>
                  <a:cubicBezTo>
                    <a:pt x="120" y="0"/>
                    <a:pt x="1" y="119"/>
                    <a:pt x="1" y="262"/>
                  </a:cubicBezTo>
                  <a:cubicBezTo>
                    <a:pt x="1" y="405"/>
                    <a:pt x="120" y="524"/>
                    <a:pt x="263" y="524"/>
                  </a:cubicBezTo>
                  <a:lnTo>
                    <a:pt x="1036" y="524"/>
                  </a:lnTo>
                  <a:cubicBezTo>
                    <a:pt x="1179" y="524"/>
                    <a:pt x="1298" y="405"/>
                    <a:pt x="1298" y="262"/>
                  </a:cubicBezTo>
                  <a:cubicBezTo>
                    <a:pt x="1298" y="119"/>
                    <a:pt x="1179" y="0"/>
                    <a:pt x="10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p:nvPr/>
          </p:nvSpPr>
          <p:spPr>
            <a:xfrm>
              <a:off x="7066563" y="1628100"/>
              <a:ext cx="323275" cy="413775"/>
            </a:xfrm>
            <a:custGeom>
              <a:avLst/>
              <a:gdLst/>
              <a:ahLst/>
              <a:cxnLst/>
              <a:rect l="l" t="t" r="r" b="b"/>
              <a:pathLst>
                <a:path w="12931" h="16551" extrusionOk="0">
                  <a:moveTo>
                    <a:pt x="9561" y="512"/>
                  </a:moveTo>
                  <a:cubicBezTo>
                    <a:pt x="10133" y="512"/>
                    <a:pt x="10597" y="977"/>
                    <a:pt x="10597" y="1548"/>
                  </a:cubicBezTo>
                  <a:lnTo>
                    <a:pt x="2322" y="1548"/>
                  </a:lnTo>
                  <a:cubicBezTo>
                    <a:pt x="2322" y="977"/>
                    <a:pt x="2787" y="512"/>
                    <a:pt x="3358" y="512"/>
                  </a:cubicBezTo>
                  <a:close/>
                  <a:moveTo>
                    <a:pt x="12407" y="3358"/>
                  </a:moveTo>
                  <a:lnTo>
                    <a:pt x="12407" y="8013"/>
                  </a:lnTo>
                  <a:lnTo>
                    <a:pt x="8787" y="8013"/>
                  </a:lnTo>
                  <a:cubicBezTo>
                    <a:pt x="8740" y="8013"/>
                    <a:pt x="8692" y="8025"/>
                    <a:pt x="8656" y="8049"/>
                  </a:cubicBezTo>
                  <a:lnTo>
                    <a:pt x="7751" y="8597"/>
                  </a:lnTo>
                  <a:lnTo>
                    <a:pt x="7751" y="3358"/>
                  </a:lnTo>
                  <a:close/>
                  <a:moveTo>
                    <a:pt x="5168" y="5954"/>
                  </a:moveTo>
                  <a:lnTo>
                    <a:pt x="5168" y="11180"/>
                  </a:lnTo>
                  <a:lnTo>
                    <a:pt x="4263" y="10645"/>
                  </a:lnTo>
                  <a:cubicBezTo>
                    <a:pt x="4227" y="10621"/>
                    <a:pt x="4180" y="10609"/>
                    <a:pt x="4132" y="10609"/>
                  </a:cubicBezTo>
                  <a:lnTo>
                    <a:pt x="512" y="10609"/>
                  </a:lnTo>
                  <a:lnTo>
                    <a:pt x="512" y="5954"/>
                  </a:lnTo>
                  <a:close/>
                  <a:moveTo>
                    <a:pt x="10597" y="2072"/>
                  </a:moveTo>
                  <a:lnTo>
                    <a:pt x="10597" y="2846"/>
                  </a:lnTo>
                  <a:lnTo>
                    <a:pt x="7501" y="2846"/>
                  </a:lnTo>
                  <a:cubicBezTo>
                    <a:pt x="7359" y="2846"/>
                    <a:pt x="7239" y="2965"/>
                    <a:pt x="7239" y="3108"/>
                  </a:cubicBezTo>
                  <a:lnTo>
                    <a:pt x="7239" y="9049"/>
                  </a:lnTo>
                  <a:cubicBezTo>
                    <a:pt x="7239" y="9144"/>
                    <a:pt x="7287" y="9228"/>
                    <a:pt x="7370" y="9275"/>
                  </a:cubicBezTo>
                  <a:cubicBezTo>
                    <a:pt x="7406" y="9299"/>
                    <a:pt x="7454" y="9311"/>
                    <a:pt x="7501" y="9311"/>
                  </a:cubicBezTo>
                  <a:cubicBezTo>
                    <a:pt x="7537" y="9311"/>
                    <a:pt x="7585" y="9299"/>
                    <a:pt x="7632" y="9275"/>
                  </a:cubicBezTo>
                  <a:lnTo>
                    <a:pt x="8859" y="8537"/>
                  </a:lnTo>
                  <a:lnTo>
                    <a:pt x="10597" y="8537"/>
                  </a:lnTo>
                  <a:lnTo>
                    <a:pt x="10597" y="12931"/>
                  </a:lnTo>
                  <a:lnTo>
                    <a:pt x="2322" y="12931"/>
                  </a:lnTo>
                  <a:lnTo>
                    <a:pt x="2322" y="11121"/>
                  </a:lnTo>
                  <a:lnTo>
                    <a:pt x="4061" y="11121"/>
                  </a:lnTo>
                  <a:lnTo>
                    <a:pt x="5299" y="11859"/>
                  </a:lnTo>
                  <a:cubicBezTo>
                    <a:pt x="5334" y="11883"/>
                    <a:pt x="5382" y="11895"/>
                    <a:pt x="5430" y="11895"/>
                  </a:cubicBezTo>
                  <a:cubicBezTo>
                    <a:pt x="5477" y="11895"/>
                    <a:pt x="5513" y="11883"/>
                    <a:pt x="5561" y="11859"/>
                  </a:cubicBezTo>
                  <a:cubicBezTo>
                    <a:pt x="5632" y="11811"/>
                    <a:pt x="5692" y="11728"/>
                    <a:pt x="5692" y="11633"/>
                  </a:cubicBezTo>
                  <a:lnTo>
                    <a:pt x="5692" y="5692"/>
                  </a:lnTo>
                  <a:cubicBezTo>
                    <a:pt x="5692" y="5549"/>
                    <a:pt x="5573" y="5430"/>
                    <a:pt x="5430" y="5430"/>
                  </a:cubicBezTo>
                  <a:lnTo>
                    <a:pt x="2322" y="5430"/>
                  </a:lnTo>
                  <a:lnTo>
                    <a:pt x="2322" y="2072"/>
                  </a:lnTo>
                  <a:close/>
                  <a:moveTo>
                    <a:pt x="10597" y="13443"/>
                  </a:moveTo>
                  <a:lnTo>
                    <a:pt x="10597" y="13705"/>
                  </a:lnTo>
                  <a:cubicBezTo>
                    <a:pt x="10597" y="14419"/>
                    <a:pt x="10014" y="15002"/>
                    <a:pt x="9311" y="15002"/>
                  </a:cubicBezTo>
                  <a:lnTo>
                    <a:pt x="3620" y="15002"/>
                  </a:lnTo>
                  <a:cubicBezTo>
                    <a:pt x="2906" y="15002"/>
                    <a:pt x="2322" y="14419"/>
                    <a:pt x="2322" y="13705"/>
                  </a:cubicBezTo>
                  <a:lnTo>
                    <a:pt x="2322" y="13443"/>
                  </a:lnTo>
                  <a:close/>
                  <a:moveTo>
                    <a:pt x="2346" y="14990"/>
                  </a:moveTo>
                  <a:cubicBezTo>
                    <a:pt x="2679" y="15312"/>
                    <a:pt x="3120" y="15514"/>
                    <a:pt x="3620" y="15514"/>
                  </a:cubicBezTo>
                  <a:lnTo>
                    <a:pt x="9311" y="15514"/>
                  </a:lnTo>
                  <a:cubicBezTo>
                    <a:pt x="9799" y="15514"/>
                    <a:pt x="10252" y="15312"/>
                    <a:pt x="10573" y="14990"/>
                  </a:cubicBezTo>
                  <a:lnTo>
                    <a:pt x="10573" y="14990"/>
                  </a:lnTo>
                  <a:cubicBezTo>
                    <a:pt x="10454" y="15586"/>
                    <a:pt x="9930" y="16038"/>
                    <a:pt x="9311" y="16038"/>
                  </a:cubicBezTo>
                  <a:lnTo>
                    <a:pt x="3620" y="16038"/>
                  </a:lnTo>
                  <a:cubicBezTo>
                    <a:pt x="2989" y="16038"/>
                    <a:pt x="2465" y="15586"/>
                    <a:pt x="2346" y="14990"/>
                  </a:cubicBezTo>
                  <a:close/>
                  <a:moveTo>
                    <a:pt x="3358" y="0"/>
                  </a:moveTo>
                  <a:cubicBezTo>
                    <a:pt x="2501" y="0"/>
                    <a:pt x="1810" y="703"/>
                    <a:pt x="1810" y="1548"/>
                  </a:cubicBezTo>
                  <a:lnTo>
                    <a:pt x="1810" y="5430"/>
                  </a:lnTo>
                  <a:lnTo>
                    <a:pt x="262" y="5430"/>
                  </a:lnTo>
                  <a:cubicBezTo>
                    <a:pt x="120" y="5430"/>
                    <a:pt x="0" y="5549"/>
                    <a:pt x="0" y="5692"/>
                  </a:cubicBezTo>
                  <a:lnTo>
                    <a:pt x="0" y="10859"/>
                  </a:lnTo>
                  <a:cubicBezTo>
                    <a:pt x="0" y="11002"/>
                    <a:pt x="120" y="11121"/>
                    <a:pt x="262" y="11121"/>
                  </a:cubicBezTo>
                  <a:lnTo>
                    <a:pt x="1810" y="11121"/>
                  </a:lnTo>
                  <a:lnTo>
                    <a:pt x="1810" y="14740"/>
                  </a:lnTo>
                  <a:cubicBezTo>
                    <a:pt x="1810" y="15741"/>
                    <a:pt x="2620" y="16550"/>
                    <a:pt x="3620" y="16550"/>
                  </a:cubicBezTo>
                  <a:lnTo>
                    <a:pt x="9311" y="16550"/>
                  </a:lnTo>
                  <a:cubicBezTo>
                    <a:pt x="10299" y="16550"/>
                    <a:pt x="11121" y="15741"/>
                    <a:pt x="11121" y="14740"/>
                  </a:cubicBezTo>
                  <a:lnTo>
                    <a:pt x="11121" y="8537"/>
                  </a:lnTo>
                  <a:lnTo>
                    <a:pt x="12669" y="8537"/>
                  </a:lnTo>
                  <a:cubicBezTo>
                    <a:pt x="12812" y="8537"/>
                    <a:pt x="12931" y="8418"/>
                    <a:pt x="12931" y="8275"/>
                  </a:cubicBezTo>
                  <a:lnTo>
                    <a:pt x="12931" y="3108"/>
                  </a:lnTo>
                  <a:cubicBezTo>
                    <a:pt x="12931" y="2965"/>
                    <a:pt x="12812" y="2846"/>
                    <a:pt x="12669" y="2846"/>
                  </a:cubicBezTo>
                  <a:lnTo>
                    <a:pt x="11121" y="2846"/>
                  </a:lnTo>
                  <a:lnTo>
                    <a:pt x="11121" y="1548"/>
                  </a:lnTo>
                  <a:cubicBezTo>
                    <a:pt x="11121" y="703"/>
                    <a:pt x="10418" y="0"/>
                    <a:pt x="95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7208838" y="1964150"/>
              <a:ext cx="38725" cy="39025"/>
            </a:xfrm>
            <a:custGeom>
              <a:avLst/>
              <a:gdLst/>
              <a:ahLst/>
              <a:cxnLst/>
              <a:rect l="l" t="t" r="r" b="b"/>
              <a:pathLst>
                <a:path w="1549" h="1561" extrusionOk="0">
                  <a:moveTo>
                    <a:pt x="775" y="524"/>
                  </a:moveTo>
                  <a:cubicBezTo>
                    <a:pt x="917" y="524"/>
                    <a:pt x="1025" y="644"/>
                    <a:pt x="1025" y="786"/>
                  </a:cubicBezTo>
                  <a:cubicBezTo>
                    <a:pt x="1025" y="929"/>
                    <a:pt x="917" y="1036"/>
                    <a:pt x="775" y="1036"/>
                  </a:cubicBezTo>
                  <a:cubicBezTo>
                    <a:pt x="632" y="1036"/>
                    <a:pt x="513" y="929"/>
                    <a:pt x="513" y="786"/>
                  </a:cubicBezTo>
                  <a:cubicBezTo>
                    <a:pt x="513" y="644"/>
                    <a:pt x="632" y="524"/>
                    <a:pt x="775" y="524"/>
                  </a:cubicBezTo>
                  <a:close/>
                  <a:moveTo>
                    <a:pt x="775" y="1"/>
                  </a:moveTo>
                  <a:cubicBezTo>
                    <a:pt x="346" y="1"/>
                    <a:pt x="1" y="358"/>
                    <a:pt x="1" y="786"/>
                  </a:cubicBezTo>
                  <a:cubicBezTo>
                    <a:pt x="1" y="1203"/>
                    <a:pt x="346" y="1560"/>
                    <a:pt x="775" y="1560"/>
                  </a:cubicBezTo>
                  <a:cubicBezTo>
                    <a:pt x="1203" y="1560"/>
                    <a:pt x="1548" y="1203"/>
                    <a:pt x="1548" y="786"/>
                  </a:cubicBezTo>
                  <a:cubicBezTo>
                    <a:pt x="1548" y="358"/>
                    <a:pt x="1203"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7279688" y="1737925"/>
              <a:ext cx="77700" cy="13125"/>
            </a:xfrm>
            <a:custGeom>
              <a:avLst/>
              <a:gdLst/>
              <a:ahLst/>
              <a:cxnLst/>
              <a:rect l="l" t="t" r="r" b="b"/>
              <a:pathLst>
                <a:path w="3108" h="525" extrusionOk="0">
                  <a:moveTo>
                    <a:pt x="262" y="1"/>
                  </a:moveTo>
                  <a:cubicBezTo>
                    <a:pt x="119" y="1"/>
                    <a:pt x="0" y="120"/>
                    <a:pt x="0" y="263"/>
                  </a:cubicBezTo>
                  <a:cubicBezTo>
                    <a:pt x="0" y="406"/>
                    <a:pt x="119" y="525"/>
                    <a:pt x="262" y="525"/>
                  </a:cubicBezTo>
                  <a:lnTo>
                    <a:pt x="2846" y="525"/>
                  </a:lnTo>
                  <a:cubicBezTo>
                    <a:pt x="2989" y="525"/>
                    <a:pt x="3108" y="406"/>
                    <a:pt x="3108" y="263"/>
                  </a:cubicBezTo>
                  <a:cubicBezTo>
                    <a:pt x="3108" y="120"/>
                    <a:pt x="2989" y="1"/>
                    <a:pt x="2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a:off x="7279688" y="1763825"/>
              <a:ext cx="77700" cy="13125"/>
            </a:xfrm>
            <a:custGeom>
              <a:avLst/>
              <a:gdLst/>
              <a:ahLst/>
              <a:cxnLst/>
              <a:rect l="l" t="t" r="r" b="b"/>
              <a:pathLst>
                <a:path w="3108" h="525" extrusionOk="0">
                  <a:moveTo>
                    <a:pt x="262" y="1"/>
                  </a:moveTo>
                  <a:cubicBezTo>
                    <a:pt x="119" y="1"/>
                    <a:pt x="0" y="120"/>
                    <a:pt x="0" y="263"/>
                  </a:cubicBezTo>
                  <a:cubicBezTo>
                    <a:pt x="0" y="406"/>
                    <a:pt x="119" y="525"/>
                    <a:pt x="262" y="525"/>
                  </a:cubicBezTo>
                  <a:lnTo>
                    <a:pt x="2846" y="525"/>
                  </a:lnTo>
                  <a:cubicBezTo>
                    <a:pt x="2989" y="525"/>
                    <a:pt x="3108" y="406"/>
                    <a:pt x="3108" y="263"/>
                  </a:cubicBezTo>
                  <a:cubicBezTo>
                    <a:pt x="3108" y="120"/>
                    <a:pt x="2989" y="1"/>
                    <a:pt x="2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7279688" y="1789725"/>
              <a:ext cx="45275" cy="12825"/>
            </a:xfrm>
            <a:custGeom>
              <a:avLst/>
              <a:gdLst/>
              <a:ahLst/>
              <a:cxnLst/>
              <a:rect l="l" t="t" r="r" b="b"/>
              <a:pathLst>
                <a:path w="1811" h="513" extrusionOk="0">
                  <a:moveTo>
                    <a:pt x="262" y="1"/>
                  </a:moveTo>
                  <a:cubicBezTo>
                    <a:pt x="119" y="1"/>
                    <a:pt x="0" y="120"/>
                    <a:pt x="0" y="262"/>
                  </a:cubicBezTo>
                  <a:cubicBezTo>
                    <a:pt x="0" y="405"/>
                    <a:pt x="119" y="513"/>
                    <a:pt x="262" y="513"/>
                  </a:cubicBezTo>
                  <a:lnTo>
                    <a:pt x="1560" y="513"/>
                  </a:lnTo>
                  <a:cubicBezTo>
                    <a:pt x="1703" y="513"/>
                    <a:pt x="1810" y="405"/>
                    <a:pt x="1810" y="262"/>
                  </a:cubicBezTo>
                  <a:cubicBezTo>
                    <a:pt x="1810" y="120"/>
                    <a:pt x="1703" y="1"/>
                    <a:pt x="1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7092463" y="1789725"/>
              <a:ext cx="90500" cy="90525"/>
            </a:xfrm>
            <a:custGeom>
              <a:avLst/>
              <a:gdLst/>
              <a:ahLst/>
              <a:cxnLst/>
              <a:rect l="l" t="t" r="r" b="b"/>
              <a:pathLst>
                <a:path w="3620" h="3621" extrusionOk="0">
                  <a:moveTo>
                    <a:pt x="1810" y="513"/>
                  </a:moveTo>
                  <a:cubicBezTo>
                    <a:pt x="2513" y="513"/>
                    <a:pt x="3096" y="1096"/>
                    <a:pt x="3096" y="1810"/>
                  </a:cubicBezTo>
                  <a:cubicBezTo>
                    <a:pt x="3096" y="2525"/>
                    <a:pt x="2513" y="3096"/>
                    <a:pt x="1810" y="3096"/>
                  </a:cubicBezTo>
                  <a:cubicBezTo>
                    <a:pt x="1096" y="3096"/>
                    <a:pt x="512" y="2525"/>
                    <a:pt x="512" y="1810"/>
                  </a:cubicBezTo>
                  <a:cubicBezTo>
                    <a:pt x="512" y="1096"/>
                    <a:pt x="1096" y="513"/>
                    <a:pt x="1810" y="513"/>
                  </a:cubicBezTo>
                  <a:close/>
                  <a:moveTo>
                    <a:pt x="1810" y="1"/>
                  </a:moveTo>
                  <a:cubicBezTo>
                    <a:pt x="810" y="1"/>
                    <a:pt x="0" y="810"/>
                    <a:pt x="0" y="1810"/>
                  </a:cubicBezTo>
                  <a:cubicBezTo>
                    <a:pt x="0" y="2810"/>
                    <a:pt x="810" y="3620"/>
                    <a:pt x="1810" y="3620"/>
                  </a:cubicBezTo>
                  <a:cubicBezTo>
                    <a:pt x="2798" y="3620"/>
                    <a:pt x="3620" y="2810"/>
                    <a:pt x="3620" y="1810"/>
                  </a:cubicBezTo>
                  <a:cubicBezTo>
                    <a:pt x="3620" y="810"/>
                    <a:pt x="2798" y="1"/>
                    <a:pt x="1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a:off x="7118063" y="1815325"/>
              <a:ext cx="39000" cy="39025"/>
            </a:xfrm>
            <a:custGeom>
              <a:avLst/>
              <a:gdLst/>
              <a:ahLst/>
              <a:cxnLst/>
              <a:rect l="l" t="t" r="r" b="b"/>
              <a:pathLst>
                <a:path w="1560" h="1561" extrusionOk="0">
                  <a:moveTo>
                    <a:pt x="774" y="0"/>
                  </a:moveTo>
                  <a:cubicBezTo>
                    <a:pt x="631" y="0"/>
                    <a:pt x="524" y="120"/>
                    <a:pt x="524" y="262"/>
                  </a:cubicBezTo>
                  <a:lnTo>
                    <a:pt x="524" y="524"/>
                  </a:lnTo>
                  <a:lnTo>
                    <a:pt x="262" y="524"/>
                  </a:lnTo>
                  <a:cubicBezTo>
                    <a:pt x="119" y="524"/>
                    <a:pt x="0" y="643"/>
                    <a:pt x="0" y="786"/>
                  </a:cubicBezTo>
                  <a:cubicBezTo>
                    <a:pt x="0" y="929"/>
                    <a:pt x="119" y="1036"/>
                    <a:pt x="262" y="1036"/>
                  </a:cubicBezTo>
                  <a:lnTo>
                    <a:pt x="524" y="1036"/>
                  </a:lnTo>
                  <a:lnTo>
                    <a:pt x="524" y="1298"/>
                  </a:lnTo>
                  <a:cubicBezTo>
                    <a:pt x="524" y="1441"/>
                    <a:pt x="631" y="1560"/>
                    <a:pt x="774" y="1560"/>
                  </a:cubicBezTo>
                  <a:cubicBezTo>
                    <a:pt x="917" y="1560"/>
                    <a:pt x="1036" y="1441"/>
                    <a:pt x="1036" y="1298"/>
                  </a:cubicBezTo>
                  <a:lnTo>
                    <a:pt x="1036" y="1036"/>
                  </a:lnTo>
                  <a:lnTo>
                    <a:pt x="1298" y="1036"/>
                  </a:lnTo>
                  <a:cubicBezTo>
                    <a:pt x="1441" y="1036"/>
                    <a:pt x="1560" y="929"/>
                    <a:pt x="1560" y="786"/>
                  </a:cubicBezTo>
                  <a:cubicBezTo>
                    <a:pt x="1560" y="643"/>
                    <a:pt x="1441" y="524"/>
                    <a:pt x="1298" y="524"/>
                  </a:cubicBezTo>
                  <a:lnTo>
                    <a:pt x="1036" y="524"/>
                  </a:lnTo>
                  <a:lnTo>
                    <a:pt x="1036" y="262"/>
                  </a:lnTo>
                  <a:cubicBezTo>
                    <a:pt x="1036" y="120"/>
                    <a:pt x="917" y="0"/>
                    <a:pt x="7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29"/>
          <p:cNvGrpSpPr/>
          <p:nvPr/>
        </p:nvGrpSpPr>
        <p:grpSpPr>
          <a:xfrm>
            <a:off x="4468550" y="1628088"/>
            <a:ext cx="206900" cy="413775"/>
            <a:chOff x="4468550" y="1628088"/>
            <a:chExt cx="206900" cy="413775"/>
          </a:xfrm>
        </p:grpSpPr>
        <p:sp>
          <p:nvSpPr>
            <p:cNvPr id="259" name="Google Shape;259;p29"/>
            <p:cNvSpPr/>
            <p:nvPr/>
          </p:nvSpPr>
          <p:spPr>
            <a:xfrm>
              <a:off x="4468550" y="1628088"/>
              <a:ext cx="206900" cy="413775"/>
            </a:xfrm>
            <a:custGeom>
              <a:avLst/>
              <a:gdLst/>
              <a:ahLst/>
              <a:cxnLst/>
              <a:rect l="l" t="t" r="r" b="b"/>
              <a:pathLst>
                <a:path w="8276" h="16551" extrusionOk="0">
                  <a:moveTo>
                    <a:pt x="4144" y="513"/>
                  </a:moveTo>
                  <a:cubicBezTo>
                    <a:pt x="6132" y="513"/>
                    <a:pt x="7763" y="2144"/>
                    <a:pt x="7763" y="4132"/>
                  </a:cubicBezTo>
                  <a:lnTo>
                    <a:pt x="7763" y="8788"/>
                  </a:lnTo>
                  <a:cubicBezTo>
                    <a:pt x="7763" y="10788"/>
                    <a:pt x="6132" y="12407"/>
                    <a:pt x="4144" y="12407"/>
                  </a:cubicBezTo>
                  <a:cubicBezTo>
                    <a:pt x="2144" y="12407"/>
                    <a:pt x="524" y="10788"/>
                    <a:pt x="524" y="8788"/>
                  </a:cubicBezTo>
                  <a:lnTo>
                    <a:pt x="524" y="4144"/>
                  </a:lnTo>
                  <a:cubicBezTo>
                    <a:pt x="524" y="2144"/>
                    <a:pt x="2144" y="513"/>
                    <a:pt x="4144" y="513"/>
                  </a:cubicBezTo>
                  <a:close/>
                  <a:moveTo>
                    <a:pt x="798" y="11228"/>
                  </a:moveTo>
                  <a:lnTo>
                    <a:pt x="798" y="11228"/>
                  </a:lnTo>
                  <a:cubicBezTo>
                    <a:pt x="1560" y="12252"/>
                    <a:pt x="2775" y="12931"/>
                    <a:pt x="4144" y="12931"/>
                  </a:cubicBezTo>
                  <a:cubicBezTo>
                    <a:pt x="5513" y="12931"/>
                    <a:pt x="6728" y="12252"/>
                    <a:pt x="7478" y="11228"/>
                  </a:cubicBezTo>
                  <a:lnTo>
                    <a:pt x="7478" y="11228"/>
                  </a:lnTo>
                  <a:cubicBezTo>
                    <a:pt x="6930" y="12526"/>
                    <a:pt x="5644" y="13443"/>
                    <a:pt x="4144" y="13443"/>
                  </a:cubicBezTo>
                  <a:cubicBezTo>
                    <a:pt x="2644" y="13443"/>
                    <a:pt x="1346" y="12526"/>
                    <a:pt x="798" y="11228"/>
                  </a:cubicBezTo>
                  <a:close/>
                  <a:moveTo>
                    <a:pt x="4394" y="13955"/>
                  </a:moveTo>
                  <a:lnTo>
                    <a:pt x="4394" y="15515"/>
                  </a:lnTo>
                  <a:lnTo>
                    <a:pt x="3882" y="15515"/>
                  </a:lnTo>
                  <a:lnTo>
                    <a:pt x="3882" y="13955"/>
                  </a:lnTo>
                  <a:cubicBezTo>
                    <a:pt x="3965" y="13955"/>
                    <a:pt x="4049" y="13967"/>
                    <a:pt x="4144" y="13967"/>
                  </a:cubicBezTo>
                  <a:cubicBezTo>
                    <a:pt x="4227" y="13967"/>
                    <a:pt x="4311" y="13955"/>
                    <a:pt x="4394" y="13955"/>
                  </a:cubicBezTo>
                  <a:close/>
                  <a:moveTo>
                    <a:pt x="4144" y="1"/>
                  </a:moveTo>
                  <a:cubicBezTo>
                    <a:pt x="1858" y="1"/>
                    <a:pt x="1" y="1858"/>
                    <a:pt x="1" y="4144"/>
                  </a:cubicBezTo>
                  <a:lnTo>
                    <a:pt x="1" y="8788"/>
                  </a:lnTo>
                  <a:lnTo>
                    <a:pt x="1" y="9823"/>
                  </a:lnTo>
                  <a:cubicBezTo>
                    <a:pt x="1" y="11847"/>
                    <a:pt x="1453" y="13526"/>
                    <a:pt x="3370" y="13883"/>
                  </a:cubicBezTo>
                  <a:lnTo>
                    <a:pt x="3370" y="15777"/>
                  </a:lnTo>
                  <a:cubicBezTo>
                    <a:pt x="3370" y="15919"/>
                    <a:pt x="3477" y="16038"/>
                    <a:pt x="3620" y="16038"/>
                  </a:cubicBezTo>
                  <a:lnTo>
                    <a:pt x="3882" y="16038"/>
                  </a:lnTo>
                  <a:lnTo>
                    <a:pt x="3882" y="16289"/>
                  </a:lnTo>
                  <a:cubicBezTo>
                    <a:pt x="3882" y="16431"/>
                    <a:pt x="4001" y="16550"/>
                    <a:pt x="4144" y="16550"/>
                  </a:cubicBezTo>
                  <a:cubicBezTo>
                    <a:pt x="4287" y="16550"/>
                    <a:pt x="4406" y="16431"/>
                    <a:pt x="4406" y="16289"/>
                  </a:cubicBezTo>
                  <a:lnTo>
                    <a:pt x="4406" y="16038"/>
                  </a:lnTo>
                  <a:lnTo>
                    <a:pt x="4656" y="16038"/>
                  </a:lnTo>
                  <a:cubicBezTo>
                    <a:pt x="4799" y="16038"/>
                    <a:pt x="4918" y="15919"/>
                    <a:pt x="4918" y="15777"/>
                  </a:cubicBezTo>
                  <a:lnTo>
                    <a:pt x="4918" y="13883"/>
                  </a:lnTo>
                  <a:cubicBezTo>
                    <a:pt x="6835" y="13526"/>
                    <a:pt x="8275" y="11847"/>
                    <a:pt x="8275" y="9823"/>
                  </a:cubicBezTo>
                  <a:lnTo>
                    <a:pt x="8275" y="8788"/>
                  </a:lnTo>
                  <a:lnTo>
                    <a:pt x="8275" y="4144"/>
                  </a:lnTo>
                  <a:cubicBezTo>
                    <a:pt x="8275" y="1858"/>
                    <a:pt x="6430" y="1"/>
                    <a:pt x="4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4494450" y="1712038"/>
              <a:ext cx="155100" cy="129500"/>
            </a:xfrm>
            <a:custGeom>
              <a:avLst/>
              <a:gdLst/>
              <a:ahLst/>
              <a:cxnLst/>
              <a:rect l="l" t="t" r="r" b="b"/>
              <a:pathLst>
                <a:path w="6204" h="5180" extrusionOk="0">
                  <a:moveTo>
                    <a:pt x="5692" y="524"/>
                  </a:moveTo>
                  <a:lnTo>
                    <a:pt x="5692" y="4656"/>
                  </a:lnTo>
                  <a:lnTo>
                    <a:pt x="512" y="4656"/>
                  </a:lnTo>
                  <a:lnTo>
                    <a:pt x="512" y="524"/>
                  </a:lnTo>
                  <a:close/>
                  <a:moveTo>
                    <a:pt x="262" y="0"/>
                  </a:moveTo>
                  <a:cubicBezTo>
                    <a:pt x="119" y="0"/>
                    <a:pt x="0" y="119"/>
                    <a:pt x="0" y="262"/>
                  </a:cubicBezTo>
                  <a:lnTo>
                    <a:pt x="0" y="4918"/>
                  </a:lnTo>
                  <a:cubicBezTo>
                    <a:pt x="0" y="5060"/>
                    <a:pt x="119" y="5180"/>
                    <a:pt x="262" y="5180"/>
                  </a:cubicBezTo>
                  <a:lnTo>
                    <a:pt x="5954" y="5180"/>
                  </a:lnTo>
                  <a:cubicBezTo>
                    <a:pt x="6096" y="5180"/>
                    <a:pt x="6204" y="5060"/>
                    <a:pt x="6204" y="4918"/>
                  </a:cubicBezTo>
                  <a:lnTo>
                    <a:pt x="6204" y="262"/>
                  </a:lnTo>
                  <a:cubicBezTo>
                    <a:pt x="6204" y="119"/>
                    <a:pt x="6096" y="0"/>
                    <a:pt x="5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4513800" y="1731388"/>
              <a:ext cx="25925" cy="13125"/>
            </a:xfrm>
            <a:custGeom>
              <a:avLst/>
              <a:gdLst/>
              <a:ahLst/>
              <a:cxnLst/>
              <a:rect l="l" t="t" r="r" b="b"/>
              <a:pathLst>
                <a:path w="1037" h="525" extrusionOk="0">
                  <a:moveTo>
                    <a:pt x="262" y="0"/>
                  </a:moveTo>
                  <a:cubicBezTo>
                    <a:pt x="119" y="0"/>
                    <a:pt x="0" y="119"/>
                    <a:pt x="0" y="262"/>
                  </a:cubicBezTo>
                  <a:cubicBezTo>
                    <a:pt x="0" y="405"/>
                    <a:pt x="119" y="524"/>
                    <a:pt x="262" y="524"/>
                  </a:cubicBezTo>
                  <a:lnTo>
                    <a:pt x="774" y="524"/>
                  </a:lnTo>
                  <a:cubicBezTo>
                    <a:pt x="917" y="524"/>
                    <a:pt x="1036" y="405"/>
                    <a:pt x="1036" y="262"/>
                  </a:cubicBezTo>
                  <a:cubicBezTo>
                    <a:pt x="1036" y="119"/>
                    <a:pt x="917" y="0"/>
                    <a:pt x="7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4513800" y="1809063"/>
              <a:ext cx="25925" cy="13125"/>
            </a:xfrm>
            <a:custGeom>
              <a:avLst/>
              <a:gdLst/>
              <a:ahLst/>
              <a:cxnLst/>
              <a:rect l="l" t="t" r="r" b="b"/>
              <a:pathLst>
                <a:path w="1037" h="525" extrusionOk="0">
                  <a:moveTo>
                    <a:pt x="262" y="1"/>
                  </a:moveTo>
                  <a:cubicBezTo>
                    <a:pt x="119" y="1"/>
                    <a:pt x="0" y="120"/>
                    <a:pt x="0" y="263"/>
                  </a:cubicBezTo>
                  <a:cubicBezTo>
                    <a:pt x="0" y="406"/>
                    <a:pt x="119" y="525"/>
                    <a:pt x="262" y="525"/>
                  </a:cubicBezTo>
                  <a:lnTo>
                    <a:pt x="774" y="525"/>
                  </a:lnTo>
                  <a:cubicBezTo>
                    <a:pt x="917" y="525"/>
                    <a:pt x="1036" y="406"/>
                    <a:pt x="1036" y="263"/>
                  </a:cubicBezTo>
                  <a:cubicBezTo>
                    <a:pt x="1036" y="120"/>
                    <a:pt x="917"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4604575" y="1731688"/>
              <a:ext cx="25625" cy="12825"/>
            </a:xfrm>
            <a:custGeom>
              <a:avLst/>
              <a:gdLst/>
              <a:ahLst/>
              <a:cxnLst/>
              <a:rect l="l" t="t" r="r" b="b"/>
              <a:pathLst>
                <a:path w="1025" h="513" extrusionOk="0">
                  <a:moveTo>
                    <a:pt x="251" y="0"/>
                  </a:moveTo>
                  <a:cubicBezTo>
                    <a:pt x="108" y="0"/>
                    <a:pt x="1" y="107"/>
                    <a:pt x="1" y="250"/>
                  </a:cubicBezTo>
                  <a:cubicBezTo>
                    <a:pt x="1" y="393"/>
                    <a:pt x="108" y="512"/>
                    <a:pt x="251" y="512"/>
                  </a:cubicBezTo>
                  <a:lnTo>
                    <a:pt x="775" y="512"/>
                  </a:lnTo>
                  <a:cubicBezTo>
                    <a:pt x="918" y="512"/>
                    <a:pt x="1025" y="393"/>
                    <a:pt x="1025" y="250"/>
                  </a:cubicBezTo>
                  <a:cubicBezTo>
                    <a:pt x="1025" y="107"/>
                    <a:pt x="918" y="0"/>
                    <a:pt x="7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4604575" y="1809063"/>
              <a:ext cx="25625" cy="13125"/>
            </a:xfrm>
            <a:custGeom>
              <a:avLst/>
              <a:gdLst/>
              <a:ahLst/>
              <a:cxnLst/>
              <a:rect l="l" t="t" r="r" b="b"/>
              <a:pathLst>
                <a:path w="1025" h="525" extrusionOk="0">
                  <a:moveTo>
                    <a:pt x="251" y="1"/>
                  </a:moveTo>
                  <a:cubicBezTo>
                    <a:pt x="108" y="1"/>
                    <a:pt x="1" y="120"/>
                    <a:pt x="1" y="263"/>
                  </a:cubicBezTo>
                  <a:cubicBezTo>
                    <a:pt x="1" y="406"/>
                    <a:pt x="108" y="525"/>
                    <a:pt x="251" y="525"/>
                  </a:cubicBezTo>
                  <a:lnTo>
                    <a:pt x="775" y="525"/>
                  </a:lnTo>
                  <a:cubicBezTo>
                    <a:pt x="918" y="525"/>
                    <a:pt x="1025" y="406"/>
                    <a:pt x="1025" y="263"/>
                  </a:cubicBezTo>
                  <a:cubicBezTo>
                    <a:pt x="1025" y="120"/>
                    <a:pt x="918"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4526600" y="1751038"/>
              <a:ext cx="32475" cy="51500"/>
            </a:xfrm>
            <a:custGeom>
              <a:avLst/>
              <a:gdLst/>
              <a:ahLst/>
              <a:cxnLst/>
              <a:rect l="l" t="t" r="r" b="b"/>
              <a:pathLst>
                <a:path w="1299" h="2060" extrusionOk="0">
                  <a:moveTo>
                    <a:pt x="262" y="0"/>
                  </a:moveTo>
                  <a:cubicBezTo>
                    <a:pt x="119" y="0"/>
                    <a:pt x="0" y="107"/>
                    <a:pt x="0" y="250"/>
                  </a:cubicBezTo>
                  <a:lnTo>
                    <a:pt x="0" y="1024"/>
                  </a:lnTo>
                  <a:cubicBezTo>
                    <a:pt x="0" y="1167"/>
                    <a:pt x="119" y="1286"/>
                    <a:pt x="262" y="1286"/>
                  </a:cubicBezTo>
                  <a:lnTo>
                    <a:pt x="786" y="1286"/>
                  </a:lnTo>
                  <a:lnTo>
                    <a:pt x="786" y="1810"/>
                  </a:lnTo>
                  <a:cubicBezTo>
                    <a:pt x="786" y="1953"/>
                    <a:pt x="893" y="2060"/>
                    <a:pt x="1036" y="2060"/>
                  </a:cubicBezTo>
                  <a:cubicBezTo>
                    <a:pt x="1179" y="2060"/>
                    <a:pt x="1298" y="1953"/>
                    <a:pt x="1298" y="1810"/>
                  </a:cubicBezTo>
                  <a:lnTo>
                    <a:pt x="1298" y="250"/>
                  </a:lnTo>
                  <a:cubicBezTo>
                    <a:pt x="1298" y="107"/>
                    <a:pt x="1179" y="0"/>
                    <a:pt x="1036" y="0"/>
                  </a:cubicBezTo>
                  <a:cubicBezTo>
                    <a:pt x="893" y="0"/>
                    <a:pt x="786" y="107"/>
                    <a:pt x="786" y="250"/>
                  </a:cubicBezTo>
                  <a:lnTo>
                    <a:pt x="786" y="774"/>
                  </a:lnTo>
                  <a:lnTo>
                    <a:pt x="524" y="774"/>
                  </a:lnTo>
                  <a:lnTo>
                    <a:pt x="524" y="250"/>
                  </a:lnTo>
                  <a:cubicBezTo>
                    <a:pt x="524" y="107"/>
                    <a:pt x="405"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4584925" y="1751038"/>
              <a:ext cx="32475" cy="51500"/>
            </a:xfrm>
            <a:custGeom>
              <a:avLst/>
              <a:gdLst/>
              <a:ahLst/>
              <a:cxnLst/>
              <a:rect l="l" t="t" r="r" b="b"/>
              <a:pathLst>
                <a:path w="1299" h="2060" extrusionOk="0">
                  <a:moveTo>
                    <a:pt x="263" y="0"/>
                  </a:moveTo>
                  <a:cubicBezTo>
                    <a:pt x="120" y="0"/>
                    <a:pt x="1" y="107"/>
                    <a:pt x="1" y="250"/>
                  </a:cubicBezTo>
                  <a:lnTo>
                    <a:pt x="1" y="1024"/>
                  </a:lnTo>
                  <a:cubicBezTo>
                    <a:pt x="1" y="1167"/>
                    <a:pt x="120" y="1286"/>
                    <a:pt x="263" y="1286"/>
                  </a:cubicBezTo>
                  <a:lnTo>
                    <a:pt x="775" y="1286"/>
                  </a:lnTo>
                  <a:lnTo>
                    <a:pt x="775" y="1548"/>
                  </a:lnTo>
                  <a:lnTo>
                    <a:pt x="263" y="1548"/>
                  </a:lnTo>
                  <a:cubicBezTo>
                    <a:pt x="120" y="1548"/>
                    <a:pt x="1" y="1667"/>
                    <a:pt x="1" y="1810"/>
                  </a:cubicBezTo>
                  <a:cubicBezTo>
                    <a:pt x="1" y="1953"/>
                    <a:pt x="120" y="2060"/>
                    <a:pt x="263" y="2060"/>
                  </a:cubicBezTo>
                  <a:lnTo>
                    <a:pt x="1037" y="2060"/>
                  </a:lnTo>
                  <a:cubicBezTo>
                    <a:pt x="1180" y="2060"/>
                    <a:pt x="1299" y="1953"/>
                    <a:pt x="1299" y="1810"/>
                  </a:cubicBezTo>
                  <a:lnTo>
                    <a:pt x="1299" y="1036"/>
                  </a:lnTo>
                  <a:cubicBezTo>
                    <a:pt x="1299" y="893"/>
                    <a:pt x="1180" y="774"/>
                    <a:pt x="1037" y="774"/>
                  </a:cubicBezTo>
                  <a:lnTo>
                    <a:pt x="525" y="774"/>
                  </a:lnTo>
                  <a:lnTo>
                    <a:pt x="525" y="512"/>
                  </a:lnTo>
                  <a:lnTo>
                    <a:pt x="1037" y="512"/>
                  </a:lnTo>
                  <a:cubicBezTo>
                    <a:pt x="1180" y="512"/>
                    <a:pt x="1299" y="393"/>
                    <a:pt x="1299" y="250"/>
                  </a:cubicBezTo>
                  <a:cubicBezTo>
                    <a:pt x="1299" y="107"/>
                    <a:pt x="1180" y="0"/>
                    <a:pt x="1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4565600" y="1789713"/>
              <a:ext cx="13100" cy="12825"/>
            </a:xfrm>
            <a:custGeom>
              <a:avLst/>
              <a:gdLst/>
              <a:ahLst/>
              <a:cxnLst/>
              <a:rect l="l" t="t" r="r" b="b"/>
              <a:pathLst>
                <a:path w="524" h="513" extrusionOk="0">
                  <a:moveTo>
                    <a:pt x="262" y="1"/>
                  </a:moveTo>
                  <a:cubicBezTo>
                    <a:pt x="119" y="1"/>
                    <a:pt x="0" y="120"/>
                    <a:pt x="0" y="263"/>
                  </a:cubicBezTo>
                  <a:cubicBezTo>
                    <a:pt x="0" y="406"/>
                    <a:pt x="119" y="513"/>
                    <a:pt x="262" y="513"/>
                  </a:cubicBezTo>
                  <a:cubicBezTo>
                    <a:pt x="405" y="513"/>
                    <a:pt x="524" y="406"/>
                    <a:pt x="524" y="263"/>
                  </a:cubicBezTo>
                  <a:cubicBezTo>
                    <a:pt x="524" y="120"/>
                    <a:pt x="405"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4539700" y="1666788"/>
              <a:ext cx="64600" cy="13125"/>
            </a:xfrm>
            <a:custGeom>
              <a:avLst/>
              <a:gdLst/>
              <a:ahLst/>
              <a:cxnLst/>
              <a:rect l="l" t="t" r="r" b="b"/>
              <a:pathLst>
                <a:path w="2584" h="525" extrusionOk="0">
                  <a:moveTo>
                    <a:pt x="262" y="1"/>
                  </a:moveTo>
                  <a:cubicBezTo>
                    <a:pt x="119" y="1"/>
                    <a:pt x="0" y="120"/>
                    <a:pt x="0" y="263"/>
                  </a:cubicBezTo>
                  <a:cubicBezTo>
                    <a:pt x="0" y="405"/>
                    <a:pt x="119" y="524"/>
                    <a:pt x="262" y="524"/>
                  </a:cubicBezTo>
                  <a:lnTo>
                    <a:pt x="2334" y="524"/>
                  </a:lnTo>
                  <a:cubicBezTo>
                    <a:pt x="2465" y="524"/>
                    <a:pt x="2584" y="405"/>
                    <a:pt x="2584" y="263"/>
                  </a:cubicBezTo>
                  <a:cubicBezTo>
                    <a:pt x="2584" y="120"/>
                    <a:pt x="2477" y="1"/>
                    <a:pt x="2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4552500" y="1686438"/>
              <a:ext cx="39000" cy="12825"/>
            </a:xfrm>
            <a:custGeom>
              <a:avLst/>
              <a:gdLst/>
              <a:ahLst/>
              <a:cxnLst/>
              <a:rect l="l" t="t" r="r" b="b"/>
              <a:pathLst>
                <a:path w="1560" h="513" extrusionOk="0">
                  <a:moveTo>
                    <a:pt x="262" y="0"/>
                  </a:moveTo>
                  <a:cubicBezTo>
                    <a:pt x="119" y="0"/>
                    <a:pt x="0" y="108"/>
                    <a:pt x="0" y="250"/>
                  </a:cubicBezTo>
                  <a:cubicBezTo>
                    <a:pt x="0" y="393"/>
                    <a:pt x="119" y="512"/>
                    <a:pt x="262" y="512"/>
                  </a:cubicBezTo>
                  <a:lnTo>
                    <a:pt x="1298" y="512"/>
                  </a:lnTo>
                  <a:cubicBezTo>
                    <a:pt x="1441" y="512"/>
                    <a:pt x="1560" y="393"/>
                    <a:pt x="1560" y="250"/>
                  </a:cubicBezTo>
                  <a:cubicBezTo>
                    <a:pt x="1560" y="108"/>
                    <a:pt x="1441"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4513800" y="1854313"/>
              <a:ext cx="51800" cy="51825"/>
            </a:xfrm>
            <a:custGeom>
              <a:avLst/>
              <a:gdLst/>
              <a:ahLst/>
              <a:cxnLst/>
              <a:rect l="l" t="t" r="r" b="b"/>
              <a:pathLst>
                <a:path w="2072" h="2073" extrusionOk="0">
                  <a:moveTo>
                    <a:pt x="1036" y="524"/>
                  </a:moveTo>
                  <a:cubicBezTo>
                    <a:pt x="1322" y="524"/>
                    <a:pt x="1548" y="751"/>
                    <a:pt x="1548" y="1036"/>
                  </a:cubicBezTo>
                  <a:cubicBezTo>
                    <a:pt x="1548" y="1322"/>
                    <a:pt x="1322" y="1560"/>
                    <a:pt x="1036" y="1560"/>
                  </a:cubicBezTo>
                  <a:cubicBezTo>
                    <a:pt x="750" y="1560"/>
                    <a:pt x="524" y="1322"/>
                    <a:pt x="524" y="1036"/>
                  </a:cubicBezTo>
                  <a:cubicBezTo>
                    <a:pt x="524" y="751"/>
                    <a:pt x="750" y="524"/>
                    <a:pt x="1036" y="524"/>
                  </a:cubicBezTo>
                  <a:close/>
                  <a:moveTo>
                    <a:pt x="1036" y="1"/>
                  </a:moveTo>
                  <a:cubicBezTo>
                    <a:pt x="465" y="1"/>
                    <a:pt x="0" y="465"/>
                    <a:pt x="0" y="1036"/>
                  </a:cubicBezTo>
                  <a:cubicBezTo>
                    <a:pt x="0" y="1608"/>
                    <a:pt x="465" y="2072"/>
                    <a:pt x="1036" y="2072"/>
                  </a:cubicBezTo>
                  <a:cubicBezTo>
                    <a:pt x="1608" y="2072"/>
                    <a:pt x="2072" y="1608"/>
                    <a:pt x="2072" y="1036"/>
                  </a:cubicBezTo>
                  <a:cubicBezTo>
                    <a:pt x="2072" y="465"/>
                    <a:pt x="1608" y="1"/>
                    <a:pt x="1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4578375" y="1854313"/>
              <a:ext cx="51825" cy="51825"/>
            </a:xfrm>
            <a:custGeom>
              <a:avLst/>
              <a:gdLst/>
              <a:ahLst/>
              <a:cxnLst/>
              <a:rect l="l" t="t" r="r" b="b"/>
              <a:pathLst>
                <a:path w="2073" h="2073" extrusionOk="0">
                  <a:moveTo>
                    <a:pt x="1037" y="524"/>
                  </a:moveTo>
                  <a:cubicBezTo>
                    <a:pt x="1323" y="524"/>
                    <a:pt x="1561" y="751"/>
                    <a:pt x="1561" y="1036"/>
                  </a:cubicBezTo>
                  <a:cubicBezTo>
                    <a:pt x="1561" y="1322"/>
                    <a:pt x="1323" y="1560"/>
                    <a:pt x="1037" y="1560"/>
                  </a:cubicBezTo>
                  <a:cubicBezTo>
                    <a:pt x="751" y="1560"/>
                    <a:pt x="525" y="1322"/>
                    <a:pt x="525" y="1036"/>
                  </a:cubicBezTo>
                  <a:cubicBezTo>
                    <a:pt x="525" y="751"/>
                    <a:pt x="751" y="524"/>
                    <a:pt x="1037" y="524"/>
                  </a:cubicBezTo>
                  <a:close/>
                  <a:moveTo>
                    <a:pt x="1037" y="1"/>
                  </a:moveTo>
                  <a:cubicBezTo>
                    <a:pt x="465" y="1"/>
                    <a:pt x="1" y="465"/>
                    <a:pt x="1" y="1036"/>
                  </a:cubicBezTo>
                  <a:cubicBezTo>
                    <a:pt x="1" y="1608"/>
                    <a:pt x="465" y="2072"/>
                    <a:pt x="1037" y="2072"/>
                  </a:cubicBezTo>
                  <a:cubicBezTo>
                    <a:pt x="1608" y="2072"/>
                    <a:pt x="2073" y="1608"/>
                    <a:pt x="2073" y="1036"/>
                  </a:cubicBezTo>
                  <a:cubicBezTo>
                    <a:pt x="2073" y="465"/>
                    <a:pt x="1608" y="1"/>
                    <a:pt x="10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29"/>
          <p:cNvGrpSpPr/>
          <p:nvPr/>
        </p:nvGrpSpPr>
        <p:grpSpPr>
          <a:xfrm>
            <a:off x="1799413" y="1628088"/>
            <a:ext cx="232775" cy="413775"/>
            <a:chOff x="1799413" y="1628088"/>
            <a:chExt cx="232775" cy="413775"/>
          </a:xfrm>
        </p:grpSpPr>
        <p:sp>
          <p:nvSpPr>
            <p:cNvPr id="273" name="Google Shape;273;p29"/>
            <p:cNvSpPr/>
            <p:nvPr/>
          </p:nvSpPr>
          <p:spPr>
            <a:xfrm>
              <a:off x="1890188" y="1647438"/>
              <a:ext cx="12825" cy="13125"/>
            </a:xfrm>
            <a:custGeom>
              <a:avLst/>
              <a:gdLst/>
              <a:ahLst/>
              <a:cxnLst/>
              <a:rect l="l" t="t" r="r" b="b"/>
              <a:pathLst>
                <a:path w="513" h="525" extrusionOk="0">
                  <a:moveTo>
                    <a:pt x="251" y="1"/>
                  </a:moveTo>
                  <a:cubicBezTo>
                    <a:pt x="108" y="1"/>
                    <a:pt x="1" y="120"/>
                    <a:pt x="1" y="263"/>
                  </a:cubicBezTo>
                  <a:cubicBezTo>
                    <a:pt x="1" y="406"/>
                    <a:pt x="120" y="525"/>
                    <a:pt x="263" y="525"/>
                  </a:cubicBezTo>
                  <a:cubicBezTo>
                    <a:pt x="405" y="525"/>
                    <a:pt x="513" y="406"/>
                    <a:pt x="513" y="263"/>
                  </a:cubicBezTo>
                  <a:cubicBezTo>
                    <a:pt x="513" y="120"/>
                    <a:pt x="405" y="1"/>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1909238" y="1647438"/>
              <a:ext cx="32475" cy="13125"/>
            </a:xfrm>
            <a:custGeom>
              <a:avLst/>
              <a:gdLst/>
              <a:ahLst/>
              <a:cxnLst/>
              <a:rect l="l" t="t" r="r" b="b"/>
              <a:pathLst>
                <a:path w="1299" h="525" extrusionOk="0">
                  <a:moveTo>
                    <a:pt x="263" y="1"/>
                  </a:moveTo>
                  <a:cubicBezTo>
                    <a:pt x="120" y="1"/>
                    <a:pt x="1" y="120"/>
                    <a:pt x="1" y="263"/>
                  </a:cubicBezTo>
                  <a:cubicBezTo>
                    <a:pt x="1" y="406"/>
                    <a:pt x="120" y="525"/>
                    <a:pt x="263" y="525"/>
                  </a:cubicBezTo>
                  <a:lnTo>
                    <a:pt x="1036" y="525"/>
                  </a:lnTo>
                  <a:cubicBezTo>
                    <a:pt x="1179" y="525"/>
                    <a:pt x="1298" y="406"/>
                    <a:pt x="1298" y="263"/>
                  </a:cubicBezTo>
                  <a:cubicBezTo>
                    <a:pt x="1298" y="120"/>
                    <a:pt x="1179" y="1"/>
                    <a:pt x="1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1799413" y="1628088"/>
              <a:ext cx="232775" cy="413775"/>
            </a:xfrm>
            <a:custGeom>
              <a:avLst/>
              <a:gdLst/>
              <a:ahLst/>
              <a:cxnLst/>
              <a:rect l="l" t="t" r="r" b="b"/>
              <a:pathLst>
                <a:path w="9311" h="16551" extrusionOk="0">
                  <a:moveTo>
                    <a:pt x="7763" y="513"/>
                  </a:moveTo>
                  <a:cubicBezTo>
                    <a:pt x="8335" y="513"/>
                    <a:pt x="8799" y="977"/>
                    <a:pt x="8799" y="1549"/>
                  </a:cubicBezTo>
                  <a:lnTo>
                    <a:pt x="524" y="1549"/>
                  </a:lnTo>
                  <a:cubicBezTo>
                    <a:pt x="524" y="977"/>
                    <a:pt x="988" y="513"/>
                    <a:pt x="1548" y="513"/>
                  </a:cubicBezTo>
                  <a:close/>
                  <a:moveTo>
                    <a:pt x="8799" y="2072"/>
                  </a:moveTo>
                  <a:lnTo>
                    <a:pt x="8799" y="12931"/>
                  </a:lnTo>
                  <a:lnTo>
                    <a:pt x="524" y="12931"/>
                  </a:lnTo>
                  <a:lnTo>
                    <a:pt x="524" y="2072"/>
                  </a:lnTo>
                  <a:close/>
                  <a:moveTo>
                    <a:pt x="8799" y="13443"/>
                  </a:moveTo>
                  <a:lnTo>
                    <a:pt x="8799" y="13705"/>
                  </a:lnTo>
                  <a:cubicBezTo>
                    <a:pt x="8799" y="14419"/>
                    <a:pt x="8215" y="15003"/>
                    <a:pt x="7501" y="15003"/>
                  </a:cubicBezTo>
                  <a:lnTo>
                    <a:pt x="1810" y="15003"/>
                  </a:lnTo>
                  <a:cubicBezTo>
                    <a:pt x="1096" y="15003"/>
                    <a:pt x="524" y="14419"/>
                    <a:pt x="524" y="13705"/>
                  </a:cubicBezTo>
                  <a:lnTo>
                    <a:pt x="524" y="13443"/>
                  </a:lnTo>
                  <a:close/>
                  <a:moveTo>
                    <a:pt x="548" y="14991"/>
                  </a:moveTo>
                  <a:cubicBezTo>
                    <a:pt x="869" y="15312"/>
                    <a:pt x="1322" y="15515"/>
                    <a:pt x="1810" y="15515"/>
                  </a:cubicBezTo>
                  <a:lnTo>
                    <a:pt x="7501" y="15515"/>
                  </a:lnTo>
                  <a:cubicBezTo>
                    <a:pt x="7989" y="15515"/>
                    <a:pt x="8442" y="15312"/>
                    <a:pt x="8763" y="14991"/>
                  </a:cubicBezTo>
                  <a:lnTo>
                    <a:pt x="8763" y="14991"/>
                  </a:lnTo>
                  <a:cubicBezTo>
                    <a:pt x="8644" y="15586"/>
                    <a:pt x="8132" y="16038"/>
                    <a:pt x="7501" y="16038"/>
                  </a:cubicBezTo>
                  <a:lnTo>
                    <a:pt x="1810" y="16038"/>
                  </a:lnTo>
                  <a:cubicBezTo>
                    <a:pt x="1191" y="16038"/>
                    <a:pt x="667" y="15586"/>
                    <a:pt x="548" y="14991"/>
                  </a:cubicBezTo>
                  <a:close/>
                  <a:moveTo>
                    <a:pt x="1548" y="1"/>
                  </a:moveTo>
                  <a:cubicBezTo>
                    <a:pt x="703" y="1"/>
                    <a:pt x="0" y="691"/>
                    <a:pt x="0" y="1549"/>
                  </a:cubicBezTo>
                  <a:lnTo>
                    <a:pt x="0" y="14741"/>
                  </a:lnTo>
                  <a:cubicBezTo>
                    <a:pt x="0" y="15741"/>
                    <a:pt x="810" y="16550"/>
                    <a:pt x="1810" y="16550"/>
                  </a:cubicBezTo>
                  <a:lnTo>
                    <a:pt x="7501" y="16550"/>
                  </a:lnTo>
                  <a:cubicBezTo>
                    <a:pt x="8501" y="16550"/>
                    <a:pt x="9311" y="15741"/>
                    <a:pt x="9311" y="14741"/>
                  </a:cubicBezTo>
                  <a:lnTo>
                    <a:pt x="9311" y="1549"/>
                  </a:lnTo>
                  <a:cubicBezTo>
                    <a:pt x="9311" y="691"/>
                    <a:pt x="8620" y="1"/>
                    <a:pt x="77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p:nvPr/>
          </p:nvSpPr>
          <p:spPr>
            <a:xfrm>
              <a:off x="1896438" y="1964138"/>
              <a:ext cx="38725" cy="39025"/>
            </a:xfrm>
            <a:custGeom>
              <a:avLst/>
              <a:gdLst/>
              <a:ahLst/>
              <a:cxnLst/>
              <a:rect l="l" t="t" r="r" b="b"/>
              <a:pathLst>
                <a:path w="1549" h="1561" extrusionOk="0">
                  <a:moveTo>
                    <a:pt x="775" y="525"/>
                  </a:moveTo>
                  <a:cubicBezTo>
                    <a:pt x="917" y="525"/>
                    <a:pt x="1036" y="644"/>
                    <a:pt x="1036" y="787"/>
                  </a:cubicBezTo>
                  <a:cubicBezTo>
                    <a:pt x="1036" y="930"/>
                    <a:pt x="917" y="1037"/>
                    <a:pt x="775" y="1037"/>
                  </a:cubicBezTo>
                  <a:cubicBezTo>
                    <a:pt x="632" y="1037"/>
                    <a:pt x="513" y="930"/>
                    <a:pt x="513" y="787"/>
                  </a:cubicBezTo>
                  <a:cubicBezTo>
                    <a:pt x="513" y="644"/>
                    <a:pt x="632" y="525"/>
                    <a:pt x="775" y="525"/>
                  </a:cubicBezTo>
                  <a:close/>
                  <a:moveTo>
                    <a:pt x="775" y="1"/>
                  </a:moveTo>
                  <a:cubicBezTo>
                    <a:pt x="346" y="1"/>
                    <a:pt x="1" y="358"/>
                    <a:pt x="1" y="787"/>
                  </a:cubicBezTo>
                  <a:cubicBezTo>
                    <a:pt x="1" y="1203"/>
                    <a:pt x="346" y="1561"/>
                    <a:pt x="775" y="1561"/>
                  </a:cubicBezTo>
                  <a:cubicBezTo>
                    <a:pt x="1203" y="1561"/>
                    <a:pt x="1548" y="1203"/>
                    <a:pt x="1548" y="787"/>
                  </a:cubicBezTo>
                  <a:cubicBezTo>
                    <a:pt x="1548" y="358"/>
                    <a:pt x="1203"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p:nvPr/>
          </p:nvSpPr>
          <p:spPr>
            <a:xfrm>
              <a:off x="1844638" y="1712038"/>
              <a:ext cx="142325" cy="161650"/>
            </a:xfrm>
            <a:custGeom>
              <a:avLst/>
              <a:gdLst/>
              <a:ahLst/>
              <a:cxnLst/>
              <a:rect l="l" t="t" r="r" b="b"/>
              <a:pathLst>
                <a:path w="5693" h="6466" extrusionOk="0">
                  <a:moveTo>
                    <a:pt x="4394" y="524"/>
                  </a:moveTo>
                  <a:cubicBezTo>
                    <a:pt x="4823" y="524"/>
                    <a:pt x="5168" y="869"/>
                    <a:pt x="5168" y="1298"/>
                  </a:cubicBezTo>
                  <a:lnTo>
                    <a:pt x="5168" y="2072"/>
                  </a:lnTo>
                  <a:lnTo>
                    <a:pt x="5168" y="4406"/>
                  </a:lnTo>
                  <a:cubicBezTo>
                    <a:pt x="5168" y="4834"/>
                    <a:pt x="4823" y="5180"/>
                    <a:pt x="4394" y="5180"/>
                  </a:cubicBezTo>
                  <a:lnTo>
                    <a:pt x="1299" y="5180"/>
                  </a:lnTo>
                  <a:cubicBezTo>
                    <a:pt x="870" y="5180"/>
                    <a:pt x="525" y="4834"/>
                    <a:pt x="525" y="4406"/>
                  </a:cubicBezTo>
                  <a:lnTo>
                    <a:pt x="525" y="2072"/>
                  </a:lnTo>
                  <a:lnTo>
                    <a:pt x="525" y="1298"/>
                  </a:lnTo>
                  <a:cubicBezTo>
                    <a:pt x="525" y="869"/>
                    <a:pt x="870" y="524"/>
                    <a:pt x="1299" y="524"/>
                  </a:cubicBezTo>
                  <a:close/>
                  <a:moveTo>
                    <a:pt x="584" y="5477"/>
                  </a:moveTo>
                  <a:lnTo>
                    <a:pt x="584" y="5477"/>
                  </a:lnTo>
                  <a:cubicBezTo>
                    <a:pt x="787" y="5608"/>
                    <a:pt x="1037" y="5692"/>
                    <a:pt x="1299" y="5692"/>
                  </a:cubicBezTo>
                  <a:lnTo>
                    <a:pt x="4394" y="5692"/>
                  </a:lnTo>
                  <a:cubicBezTo>
                    <a:pt x="4656" y="5692"/>
                    <a:pt x="4906" y="5608"/>
                    <a:pt x="5109" y="5477"/>
                  </a:cubicBezTo>
                  <a:lnTo>
                    <a:pt x="5109" y="5477"/>
                  </a:lnTo>
                  <a:cubicBezTo>
                    <a:pt x="4990" y="5751"/>
                    <a:pt x="4716" y="5953"/>
                    <a:pt x="4394" y="5953"/>
                  </a:cubicBezTo>
                  <a:lnTo>
                    <a:pt x="1299" y="5953"/>
                  </a:lnTo>
                  <a:cubicBezTo>
                    <a:pt x="977" y="5953"/>
                    <a:pt x="703" y="5751"/>
                    <a:pt x="584" y="5477"/>
                  </a:cubicBezTo>
                  <a:close/>
                  <a:moveTo>
                    <a:pt x="1299" y="0"/>
                  </a:moveTo>
                  <a:cubicBezTo>
                    <a:pt x="584" y="0"/>
                    <a:pt x="1" y="584"/>
                    <a:pt x="1" y="1298"/>
                  </a:cubicBezTo>
                  <a:lnTo>
                    <a:pt x="1" y="2072"/>
                  </a:lnTo>
                  <a:lnTo>
                    <a:pt x="1" y="4406"/>
                  </a:lnTo>
                  <a:lnTo>
                    <a:pt x="1" y="5180"/>
                  </a:lnTo>
                  <a:cubicBezTo>
                    <a:pt x="1" y="5882"/>
                    <a:pt x="584" y="6465"/>
                    <a:pt x="1299" y="6465"/>
                  </a:cubicBezTo>
                  <a:lnTo>
                    <a:pt x="4394" y="6465"/>
                  </a:lnTo>
                  <a:cubicBezTo>
                    <a:pt x="5109" y="6465"/>
                    <a:pt x="5692" y="5882"/>
                    <a:pt x="5692" y="5180"/>
                  </a:cubicBezTo>
                  <a:lnTo>
                    <a:pt x="5692" y="4406"/>
                  </a:lnTo>
                  <a:lnTo>
                    <a:pt x="5692" y="2072"/>
                  </a:lnTo>
                  <a:lnTo>
                    <a:pt x="5692" y="1298"/>
                  </a:lnTo>
                  <a:cubicBezTo>
                    <a:pt x="5692" y="584"/>
                    <a:pt x="5109" y="0"/>
                    <a:pt x="4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1883638" y="1751038"/>
              <a:ext cx="64625" cy="64600"/>
            </a:xfrm>
            <a:custGeom>
              <a:avLst/>
              <a:gdLst/>
              <a:ahLst/>
              <a:cxnLst/>
              <a:rect l="l" t="t" r="r" b="b"/>
              <a:pathLst>
                <a:path w="2585" h="2584" extrusionOk="0">
                  <a:moveTo>
                    <a:pt x="1287" y="0"/>
                  </a:moveTo>
                  <a:cubicBezTo>
                    <a:pt x="1144" y="0"/>
                    <a:pt x="1025" y="107"/>
                    <a:pt x="1025" y="250"/>
                  </a:cubicBezTo>
                  <a:lnTo>
                    <a:pt x="1025" y="1024"/>
                  </a:lnTo>
                  <a:lnTo>
                    <a:pt x="251" y="1024"/>
                  </a:lnTo>
                  <a:cubicBezTo>
                    <a:pt x="108" y="1024"/>
                    <a:pt x="1" y="1143"/>
                    <a:pt x="1" y="1286"/>
                  </a:cubicBezTo>
                  <a:cubicBezTo>
                    <a:pt x="1" y="1429"/>
                    <a:pt x="108" y="1548"/>
                    <a:pt x="251" y="1548"/>
                  </a:cubicBezTo>
                  <a:lnTo>
                    <a:pt x="1025" y="1548"/>
                  </a:lnTo>
                  <a:lnTo>
                    <a:pt x="1025" y="2322"/>
                  </a:lnTo>
                  <a:cubicBezTo>
                    <a:pt x="1025" y="2465"/>
                    <a:pt x="1144" y="2584"/>
                    <a:pt x="1287" y="2584"/>
                  </a:cubicBezTo>
                  <a:cubicBezTo>
                    <a:pt x="1429" y="2584"/>
                    <a:pt x="1548" y="2465"/>
                    <a:pt x="1548" y="2322"/>
                  </a:cubicBezTo>
                  <a:lnTo>
                    <a:pt x="1548" y="1548"/>
                  </a:lnTo>
                  <a:lnTo>
                    <a:pt x="2322" y="1548"/>
                  </a:lnTo>
                  <a:cubicBezTo>
                    <a:pt x="2465" y="1548"/>
                    <a:pt x="2584" y="1429"/>
                    <a:pt x="2584" y="1286"/>
                  </a:cubicBezTo>
                  <a:cubicBezTo>
                    <a:pt x="2584" y="1143"/>
                    <a:pt x="2465" y="1024"/>
                    <a:pt x="2322" y="1024"/>
                  </a:cubicBezTo>
                  <a:lnTo>
                    <a:pt x="1548" y="1024"/>
                  </a:lnTo>
                  <a:lnTo>
                    <a:pt x="1548" y="250"/>
                  </a:lnTo>
                  <a:cubicBezTo>
                    <a:pt x="1548" y="107"/>
                    <a:pt x="1429" y="0"/>
                    <a:pt x="1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1863988" y="1893013"/>
              <a:ext cx="103625" cy="13125"/>
            </a:xfrm>
            <a:custGeom>
              <a:avLst/>
              <a:gdLst/>
              <a:ahLst/>
              <a:cxnLst/>
              <a:rect l="l" t="t" r="r" b="b"/>
              <a:pathLst>
                <a:path w="4145" h="525" extrusionOk="0">
                  <a:moveTo>
                    <a:pt x="263" y="0"/>
                  </a:moveTo>
                  <a:cubicBezTo>
                    <a:pt x="120" y="0"/>
                    <a:pt x="1" y="119"/>
                    <a:pt x="1" y="262"/>
                  </a:cubicBezTo>
                  <a:cubicBezTo>
                    <a:pt x="1" y="405"/>
                    <a:pt x="120" y="524"/>
                    <a:pt x="263" y="524"/>
                  </a:cubicBezTo>
                  <a:lnTo>
                    <a:pt x="3882" y="524"/>
                  </a:lnTo>
                  <a:cubicBezTo>
                    <a:pt x="4025" y="524"/>
                    <a:pt x="4144" y="405"/>
                    <a:pt x="4144" y="262"/>
                  </a:cubicBezTo>
                  <a:cubicBezTo>
                    <a:pt x="4144" y="119"/>
                    <a:pt x="4025" y="0"/>
                    <a:pt x="3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1889888" y="1912663"/>
              <a:ext cx="51825" cy="12825"/>
            </a:xfrm>
            <a:custGeom>
              <a:avLst/>
              <a:gdLst/>
              <a:ahLst/>
              <a:cxnLst/>
              <a:rect l="l" t="t" r="r" b="b"/>
              <a:pathLst>
                <a:path w="2073" h="513" extrusionOk="0">
                  <a:moveTo>
                    <a:pt x="263" y="0"/>
                  </a:moveTo>
                  <a:cubicBezTo>
                    <a:pt x="120" y="0"/>
                    <a:pt x="1" y="107"/>
                    <a:pt x="1" y="250"/>
                  </a:cubicBezTo>
                  <a:cubicBezTo>
                    <a:pt x="1" y="393"/>
                    <a:pt x="120" y="512"/>
                    <a:pt x="263" y="512"/>
                  </a:cubicBezTo>
                  <a:lnTo>
                    <a:pt x="1810" y="512"/>
                  </a:lnTo>
                  <a:cubicBezTo>
                    <a:pt x="1953" y="512"/>
                    <a:pt x="2072" y="393"/>
                    <a:pt x="2072" y="250"/>
                  </a:cubicBezTo>
                  <a:cubicBezTo>
                    <a:pt x="2072" y="107"/>
                    <a:pt x="1953" y="0"/>
                    <a:pt x="18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ight Arrow 1"/>
          <p:cNvSpPr/>
          <p:nvPr/>
        </p:nvSpPr>
        <p:spPr>
          <a:xfrm>
            <a:off x="2226300" y="4359349"/>
            <a:ext cx="4982538" cy="4146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9" name="Google Shape;288;p30"/>
          <p:cNvSpPr/>
          <p:nvPr/>
        </p:nvSpPr>
        <p:spPr>
          <a:xfrm>
            <a:off x="0" y="254659"/>
            <a:ext cx="809100" cy="80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9;p30"/>
          <p:cNvSpPr txBox="1">
            <a:spLocks/>
          </p:cNvSpPr>
          <p:nvPr/>
        </p:nvSpPr>
        <p:spPr>
          <a:xfrm>
            <a:off x="50425" y="447597"/>
            <a:ext cx="708300" cy="420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800" dirty="0">
                <a:solidFill>
                  <a:schemeClr val="bg1"/>
                </a:solidFill>
              </a:rPr>
              <a:t>04</a:t>
            </a:r>
            <a:endParaRPr lang="en"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3"/>
          <p:cNvSpPr txBox="1">
            <a:spLocks noGrp="1"/>
          </p:cNvSpPr>
          <p:nvPr>
            <p:ph type="title"/>
          </p:nvPr>
        </p:nvSpPr>
        <p:spPr>
          <a:xfrm>
            <a:off x="1132250" y="305030"/>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Results Analysis</a:t>
            </a:r>
            <a:endParaRPr dirty="0"/>
          </a:p>
        </p:txBody>
      </p:sp>
      <p:sp>
        <p:nvSpPr>
          <p:cNvPr id="591" name="Google Shape;591;p43"/>
          <p:cNvSpPr/>
          <p:nvPr/>
        </p:nvSpPr>
        <p:spPr>
          <a:xfrm>
            <a:off x="1132250" y="1634145"/>
            <a:ext cx="1381200" cy="1381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4" name="Chart 13"/>
          <p:cNvGraphicFramePr>
            <a:graphicFrameLocks/>
          </p:cNvGraphicFramePr>
          <p:nvPr>
            <p:extLst>
              <p:ext uri="{D42A27DB-BD31-4B8C-83A1-F6EECF244321}">
                <p14:modId xmlns:p14="http://schemas.microsoft.com/office/powerpoint/2010/main" val="3943779716"/>
              </p:ext>
            </p:extLst>
          </p:nvPr>
        </p:nvGraphicFramePr>
        <p:xfrm>
          <a:off x="2913320" y="1072559"/>
          <a:ext cx="6071191" cy="3446278"/>
        </p:xfrm>
        <a:graphic>
          <a:graphicData uri="http://schemas.openxmlformats.org/drawingml/2006/chart">
            <c:chart xmlns:c="http://schemas.openxmlformats.org/drawingml/2006/chart" xmlns:r="http://schemas.openxmlformats.org/officeDocument/2006/relationships" r:id="rId3"/>
          </a:graphicData>
        </a:graphic>
      </p:graphicFrame>
      <p:sp>
        <p:nvSpPr>
          <p:cNvPr id="15" name="Google Shape;375;p34"/>
          <p:cNvSpPr/>
          <p:nvPr/>
        </p:nvSpPr>
        <p:spPr>
          <a:xfrm>
            <a:off x="503607" y="1170635"/>
            <a:ext cx="2250225" cy="1125998"/>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375;p34"/>
          <p:cNvSpPr/>
          <p:nvPr/>
        </p:nvSpPr>
        <p:spPr>
          <a:xfrm>
            <a:off x="503607" y="2402239"/>
            <a:ext cx="2250225" cy="1125998"/>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Number of studies per objective is directly proportion to the amount of data available.</a:t>
            </a:r>
            <a:endParaRPr dirty="0"/>
          </a:p>
        </p:txBody>
      </p:sp>
      <p:sp>
        <p:nvSpPr>
          <p:cNvPr id="17" name="Google Shape;375;p34"/>
          <p:cNvSpPr/>
          <p:nvPr/>
        </p:nvSpPr>
        <p:spPr>
          <a:xfrm>
            <a:off x="503607" y="3633843"/>
            <a:ext cx="2250225" cy="1125998"/>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lvl="0" algn="ctr"/>
            <a:r>
              <a:rPr lang="ar-SA"/>
              <a:t>عدد الدراسات لكل هدف يتناسب بشكل مباشر مع كمية البيانات المتاحة.</a:t>
            </a:r>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54" y="1117440"/>
            <a:ext cx="2081129" cy="1170635"/>
          </a:xfrm>
          <a:prstGeom prst="rect">
            <a:avLst/>
          </a:prstGeom>
        </p:spPr>
      </p:pic>
      <p:sp>
        <p:nvSpPr>
          <p:cNvPr id="9" name="Google Shape;288;p30"/>
          <p:cNvSpPr/>
          <p:nvPr/>
        </p:nvSpPr>
        <p:spPr>
          <a:xfrm>
            <a:off x="323150" y="220717"/>
            <a:ext cx="809100" cy="80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9;p30"/>
          <p:cNvSpPr txBox="1">
            <a:spLocks/>
          </p:cNvSpPr>
          <p:nvPr/>
        </p:nvSpPr>
        <p:spPr>
          <a:xfrm>
            <a:off x="373575" y="413655"/>
            <a:ext cx="708300" cy="420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800" dirty="0">
                <a:solidFill>
                  <a:schemeClr val="bg1"/>
                </a:solidFill>
              </a:rPr>
              <a:t>04</a:t>
            </a:r>
            <a:endParaRPr lang="en" dirty="0">
              <a:solidFill>
                <a:schemeClr val="bg1"/>
              </a:solidFill>
            </a:endParaRPr>
          </a:p>
        </p:txBody>
      </p:sp>
    </p:spTree>
    <p:extLst>
      <p:ext uri="{BB962C8B-B14F-4D97-AF65-F5344CB8AC3E}">
        <p14:creationId xmlns:p14="http://schemas.microsoft.com/office/powerpoint/2010/main" val="1278580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2"/>
          <p:cNvSpPr/>
          <p:nvPr/>
        </p:nvSpPr>
        <p:spPr>
          <a:xfrm>
            <a:off x="332793" y="2098880"/>
            <a:ext cx="6804119" cy="2850300"/>
          </a:xfrm>
          <a:prstGeom prst="roundRect">
            <a:avLst>
              <a:gd name="adj" fmla="val 754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txBox="1">
            <a:spLocks noGrp="1"/>
          </p:cNvSpPr>
          <p:nvPr>
            <p:ph type="title"/>
          </p:nvPr>
        </p:nvSpPr>
        <p:spPr>
          <a:xfrm>
            <a:off x="116959" y="387770"/>
            <a:ext cx="7717800" cy="572700"/>
          </a:xfrm>
          <a:prstGeom prst="rect">
            <a:avLst/>
          </a:prstGeom>
        </p:spPr>
        <p:txBody>
          <a:bodyPr spcFirstLastPara="1" wrap="square" lIns="91425" tIns="91425" rIns="91425" bIns="91425" anchor="t" anchorCtr="0">
            <a:noAutofit/>
          </a:bodyPr>
          <a:lstStyle/>
          <a:p>
            <a:pPr lvl="0"/>
            <a:r>
              <a:rPr lang="en-US" sz="2000" dirty="0"/>
              <a:t>AI for Pregnancy Outcome </a:t>
            </a:r>
            <a:br>
              <a:rPr lang="en-US" sz="2000" dirty="0"/>
            </a:br>
            <a:r>
              <a:rPr lang="en-US" sz="2000" dirty="0"/>
              <a:t>&amp; Preterm Labor Prediction </a:t>
            </a:r>
            <a:br>
              <a:rPr lang="en-US" sz="2000" dirty="0"/>
            </a:br>
            <a:r>
              <a:rPr lang="ar-SA" sz="2000" dirty="0" err="1">
                <a:cs typeface="+mj-cs"/>
              </a:rPr>
              <a:t>الذكاءالاصطناعي</a:t>
            </a:r>
            <a:r>
              <a:rPr lang="ar-SA" sz="2000" dirty="0">
                <a:cs typeface="+mj-cs"/>
              </a:rPr>
              <a:t> لنتائج الحمل وتوقع الولادة المبكرة</a:t>
            </a:r>
            <a:endParaRPr sz="2800" dirty="0">
              <a:cs typeface="+mj-cs"/>
            </a:endParaRPr>
          </a:p>
        </p:txBody>
      </p:sp>
      <p:sp>
        <p:nvSpPr>
          <p:cNvPr id="344" name="Google Shape;344;p32"/>
          <p:cNvSpPr/>
          <p:nvPr/>
        </p:nvSpPr>
        <p:spPr>
          <a:xfrm>
            <a:off x="502808" y="1797008"/>
            <a:ext cx="420600" cy="418957"/>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32"/>
          <p:cNvGrpSpPr/>
          <p:nvPr/>
        </p:nvGrpSpPr>
        <p:grpSpPr>
          <a:xfrm>
            <a:off x="603700" y="1886153"/>
            <a:ext cx="218800" cy="239050"/>
            <a:chOff x="1558075" y="1609600"/>
            <a:chExt cx="218800" cy="239050"/>
          </a:xfrm>
        </p:grpSpPr>
        <p:sp>
          <p:nvSpPr>
            <p:cNvPr id="346" name="Google Shape;346;p32"/>
            <p:cNvSpPr/>
            <p:nvPr/>
          </p:nvSpPr>
          <p:spPr>
            <a:xfrm>
              <a:off x="1607775" y="1609600"/>
              <a:ext cx="169100" cy="199175"/>
            </a:xfrm>
            <a:custGeom>
              <a:avLst/>
              <a:gdLst/>
              <a:ahLst/>
              <a:cxnLst/>
              <a:rect l="l" t="t" r="r" b="b"/>
              <a:pathLst>
                <a:path w="6764" h="7967" extrusionOk="0">
                  <a:moveTo>
                    <a:pt x="4573" y="406"/>
                  </a:moveTo>
                  <a:cubicBezTo>
                    <a:pt x="4835" y="406"/>
                    <a:pt x="5096" y="513"/>
                    <a:pt x="5287" y="692"/>
                  </a:cubicBezTo>
                  <a:lnTo>
                    <a:pt x="6073" y="1489"/>
                  </a:lnTo>
                  <a:cubicBezTo>
                    <a:pt x="6263" y="1680"/>
                    <a:pt x="6370" y="1930"/>
                    <a:pt x="6370" y="2192"/>
                  </a:cubicBezTo>
                  <a:lnTo>
                    <a:pt x="6370" y="6966"/>
                  </a:lnTo>
                  <a:cubicBezTo>
                    <a:pt x="6370" y="7299"/>
                    <a:pt x="6097" y="7573"/>
                    <a:pt x="5775" y="7573"/>
                  </a:cubicBezTo>
                  <a:lnTo>
                    <a:pt x="989" y="7573"/>
                  </a:lnTo>
                  <a:cubicBezTo>
                    <a:pt x="667" y="7573"/>
                    <a:pt x="394" y="7299"/>
                    <a:pt x="394" y="6966"/>
                  </a:cubicBezTo>
                  <a:lnTo>
                    <a:pt x="394" y="1001"/>
                  </a:lnTo>
                  <a:cubicBezTo>
                    <a:pt x="394" y="668"/>
                    <a:pt x="667" y="406"/>
                    <a:pt x="989" y="406"/>
                  </a:cubicBezTo>
                  <a:close/>
                  <a:moveTo>
                    <a:pt x="989" y="1"/>
                  </a:moveTo>
                  <a:cubicBezTo>
                    <a:pt x="441" y="1"/>
                    <a:pt x="1" y="453"/>
                    <a:pt x="1" y="1001"/>
                  </a:cubicBezTo>
                  <a:lnTo>
                    <a:pt x="1" y="6966"/>
                  </a:lnTo>
                  <a:cubicBezTo>
                    <a:pt x="1" y="7526"/>
                    <a:pt x="441" y="7966"/>
                    <a:pt x="989" y="7966"/>
                  </a:cubicBezTo>
                  <a:lnTo>
                    <a:pt x="5775" y="7966"/>
                  </a:lnTo>
                  <a:cubicBezTo>
                    <a:pt x="6323" y="7966"/>
                    <a:pt x="6763" y="7526"/>
                    <a:pt x="6763" y="6966"/>
                  </a:cubicBezTo>
                  <a:lnTo>
                    <a:pt x="6763" y="2192"/>
                  </a:lnTo>
                  <a:cubicBezTo>
                    <a:pt x="6763" y="1823"/>
                    <a:pt x="6620" y="1465"/>
                    <a:pt x="6359" y="1203"/>
                  </a:cubicBezTo>
                  <a:lnTo>
                    <a:pt x="5561" y="418"/>
                  </a:lnTo>
                  <a:cubicBezTo>
                    <a:pt x="5311" y="156"/>
                    <a:pt x="4942" y="1"/>
                    <a:pt x="4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1558075" y="1639675"/>
              <a:ext cx="169075" cy="208975"/>
            </a:xfrm>
            <a:custGeom>
              <a:avLst/>
              <a:gdLst/>
              <a:ahLst/>
              <a:cxnLst/>
              <a:rect l="l" t="t" r="r" b="b"/>
              <a:pathLst>
                <a:path w="6763" h="8359" extrusionOk="0">
                  <a:moveTo>
                    <a:pt x="988" y="0"/>
                  </a:moveTo>
                  <a:cubicBezTo>
                    <a:pt x="441" y="0"/>
                    <a:pt x="0" y="441"/>
                    <a:pt x="0" y="989"/>
                  </a:cubicBezTo>
                  <a:lnTo>
                    <a:pt x="0" y="7359"/>
                  </a:lnTo>
                  <a:cubicBezTo>
                    <a:pt x="0" y="7906"/>
                    <a:pt x="441" y="8359"/>
                    <a:pt x="988" y="8359"/>
                  </a:cubicBezTo>
                  <a:lnTo>
                    <a:pt x="5763" y="8359"/>
                  </a:lnTo>
                  <a:cubicBezTo>
                    <a:pt x="6311" y="8359"/>
                    <a:pt x="6763" y="7906"/>
                    <a:pt x="6763" y="7359"/>
                  </a:cubicBezTo>
                  <a:cubicBezTo>
                    <a:pt x="6763" y="7251"/>
                    <a:pt x="6680" y="7156"/>
                    <a:pt x="6561" y="7156"/>
                  </a:cubicBezTo>
                  <a:cubicBezTo>
                    <a:pt x="6453" y="7156"/>
                    <a:pt x="6370" y="7251"/>
                    <a:pt x="6370" y="7359"/>
                  </a:cubicBezTo>
                  <a:cubicBezTo>
                    <a:pt x="6370" y="7692"/>
                    <a:pt x="6096" y="7954"/>
                    <a:pt x="5763" y="7954"/>
                  </a:cubicBezTo>
                  <a:lnTo>
                    <a:pt x="988" y="7954"/>
                  </a:lnTo>
                  <a:cubicBezTo>
                    <a:pt x="667" y="7954"/>
                    <a:pt x="393" y="7692"/>
                    <a:pt x="393" y="7359"/>
                  </a:cubicBezTo>
                  <a:lnTo>
                    <a:pt x="393" y="989"/>
                  </a:lnTo>
                  <a:cubicBezTo>
                    <a:pt x="393" y="667"/>
                    <a:pt x="667" y="393"/>
                    <a:pt x="988" y="393"/>
                  </a:cubicBezTo>
                  <a:lnTo>
                    <a:pt x="1393" y="393"/>
                  </a:lnTo>
                  <a:cubicBezTo>
                    <a:pt x="1500" y="393"/>
                    <a:pt x="1584" y="310"/>
                    <a:pt x="1584" y="191"/>
                  </a:cubicBezTo>
                  <a:cubicBezTo>
                    <a:pt x="1584" y="84"/>
                    <a:pt x="1500" y="0"/>
                    <a:pt x="1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1647675" y="1679275"/>
              <a:ext cx="89300" cy="10125"/>
            </a:xfrm>
            <a:custGeom>
              <a:avLst/>
              <a:gdLst/>
              <a:ahLst/>
              <a:cxnLst/>
              <a:rect l="l" t="t" r="r" b="b"/>
              <a:pathLst>
                <a:path w="3572" h="405" extrusionOk="0">
                  <a:moveTo>
                    <a:pt x="191" y="0"/>
                  </a:moveTo>
                  <a:cubicBezTo>
                    <a:pt x="83" y="0"/>
                    <a:pt x="0" y="95"/>
                    <a:pt x="0" y="202"/>
                  </a:cubicBezTo>
                  <a:cubicBezTo>
                    <a:pt x="0" y="310"/>
                    <a:pt x="83" y="405"/>
                    <a:pt x="191" y="405"/>
                  </a:cubicBezTo>
                  <a:lnTo>
                    <a:pt x="3381" y="405"/>
                  </a:lnTo>
                  <a:cubicBezTo>
                    <a:pt x="3489" y="405"/>
                    <a:pt x="3572" y="310"/>
                    <a:pt x="3572" y="202"/>
                  </a:cubicBezTo>
                  <a:cubicBezTo>
                    <a:pt x="3572" y="95"/>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1647675" y="1719150"/>
              <a:ext cx="89300" cy="10150"/>
            </a:xfrm>
            <a:custGeom>
              <a:avLst/>
              <a:gdLst/>
              <a:ahLst/>
              <a:cxnLst/>
              <a:rect l="l" t="t" r="r" b="b"/>
              <a:pathLst>
                <a:path w="3572" h="406" extrusionOk="0">
                  <a:moveTo>
                    <a:pt x="191" y="0"/>
                  </a:moveTo>
                  <a:cubicBezTo>
                    <a:pt x="83" y="0"/>
                    <a:pt x="0" y="96"/>
                    <a:pt x="0" y="203"/>
                  </a:cubicBezTo>
                  <a:cubicBezTo>
                    <a:pt x="0" y="310"/>
                    <a:pt x="83" y="405"/>
                    <a:pt x="191" y="405"/>
                  </a:cubicBezTo>
                  <a:lnTo>
                    <a:pt x="3381" y="405"/>
                  </a:lnTo>
                  <a:cubicBezTo>
                    <a:pt x="3489" y="405"/>
                    <a:pt x="3572" y="310"/>
                    <a:pt x="3572" y="203"/>
                  </a:cubicBezTo>
                  <a:cubicBezTo>
                    <a:pt x="3572" y="96"/>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1647675" y="1759025"/>
              <a:ext cx="89300" cy="9850"/>
            </a:xfrm>
            <a:custGeom>
              <a:avLst/>
              <a:gdLst/>
              <a:ahLst/>
              <a:cxnLst/>
              <a:rect l="l" t="t" r="r" b="b"/>
              <a:pathLst>
                <a:path w="3572" h="394" extrusionOk="0">
                  <a:moveTo>
                    <a:pt x="191" y="1"/>
                  </a:moveTo>
                  <a:cubicBezTo>
                    <a:pt x="83" y="1"/>
                    <a:pt x="0" y="84"/>
                    <a:pt x="0" y="203"/>
                  </a:cubicBezTo>
                  <a:cubicBezTo>
                    <a:pt x="0" y="310"/>
                    <a:pt x="83" y="394"/>
                    <a:pt x="191" y="394"/>
                  </a:cubicBezTo>
                  <a:lnTo>
                    <a:pt x="3381" y="394"/>
                  </a:lnTo>
                  <a:cubicBezTo>
                    <a:pt x="3489" y="394"/>
                    <a:pt x="3572" y="310"/>
                    <a:pt x="3572" y="203"/>
                  </a:cubicBezTo>
                  <a:cubicBezTo>
                    <a:pt x="3572" y="84"/>
                    <a:pt x="3489" y="1"/>
                    <a:pt x="3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252" y="227919"/>
            <a:ext cx="3928275" cy="207192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49220247"/>
              </p:ext>
            </p:extLst>
          </p:nvPr>
        </p:nvGraphicFramePr>
        <p:xfrm>
          <a:off x="603700" y="2369519"/>
          <a:ext cx="8851488" cy="2487102"/>
        </p:xfrm>
        <a:graphic>
          <a:graphicData uri="http://schemas.openxmlformats.org/drawingml/2006/table">
            <a:tbl>
              <a:tblPr firstRow="1" bandRow="1">
                <a:tableStyleId>{C49C020B-7188-44C6-B202-957684C5F2B4}</a:tableStyleId>
              </a:tblPr>
              <a:tblGrid>
                <a:gridCol w="1206212">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888978">
                  <a:extLst>
                    <a:ext uri="{9D8B030D-6E8A-4147-A177-3AD203B41FA5}">
                      <a16:colId xmlns:a16="http://schemas.microsoft.com/office/drawing/2014/main" val="20003"/>
                    </a:ext>
                  </a:extLst>
                </a:gridCol>
                <a:gridCol w="2317898">
                  <a:extLst>
                    <a:ext uri="{9D8B030D-6E8A-4147-A177-3AD203B41FA5}">
                      <a16:colId xmlns:a16="http://schemas.microsoft.com/office/drawing/2014/main" val="20004"/>
                    </a:ext>
                  </a:extLst>
                </a:gridCol>
              </a:tblGrid>
              <a:tr h="552892">
                <a:tc>
                  <a:txBody>
                    <a:bodyPr/>
                    <a:lstStyle/>
                    <a:p>
                      <a:pPr algn="ctr">
                        <a:lnSpc>
                          <a:spcPct val="150000"/>
                        </a:lnSpc>
                      </a:pPr>
                      <a:r>
                        <a:rPr lang="en-US" b="1" dirty="0">
                          <a:solidFill>
                            <a:srgbClr val="FF0000"/>
                          </a:solidFill>
                        </a:rPr>
                        <a:t>Year</a:t>
                      </a:r>
                    </a:p>
                  </a:txBody>
                  <a:tcPr/>
                </a:tc>
                <a:tc>
                  <a:txBody>
                    <a:bodyPr/>
                    <a:lstStyle/>
                    <a:p>
                      <a:pPr algn="ctr">
                        <a:lnSpc>
                          <a:spcPct val="150000"/>
                        </a:lnSpc>
                      </a:pPr>
                      <a:r>
                        <a:rPr lang="en-US" b="1" dirty="0">
                          <a:solidFill>
                            <a:srgbClr val="FF0000"/>
                          </a:solidFill>
                        </a:rPr>
                        <a:t>Country</a:t>
                      </a:r>
                    </a:p>
                  </a:txBody>
                  <a:tcPr/>
                </a:tc>
                <a:tc>
                  <a:txBody>
                    <a:bodyPr/>
                    <a:lstStyle/>
                    <a:p>
                      <a:pPr algn="ctr">
                        <a:lnSpc>
                          <a:spcPct val="150000"/>
                        </a:lnSpc>
                      </a:pPr>
                      <a:r>
                        <a:rPr lang="en-US" b="1" dirty="0">
                          <a:solidFill>
                            <a:srgbClr val="FF0000"/>
                          </a:solidFill>
                        </a:rPr>
                        <a:t>Population</a:t>
                      </a:r>
                    </a:p>
                  </a:txBody>
                  <a:tcPr/>
                </a:tc>
                <a:tc>
                  <a:txBody>
                    <a:bodyPr/>
                    <a:lstStyle/>
                    <a:p>
                      <a:pPr algn="ctr">
                        <a:lnSpc>
                          <a:spcPct val="150000"/>
                        </a:lnSpc>
                      </a:pPr>
                      <a:r>
                        <a:rPr lang="en-US" b="1" dirty="0">
                          <a:solidFill>
                            <a:srgbClr val="FF0000"/>
                          </a:solidFill>
                        </a:rPr>
                        <a:t>Parameters</a:t>
                      </a:r>
                    </a:p>
                  </a:txBody>
                  <a:tcPr/>
                </a:tc>
                <a:tc>
                  <a:txBody>
                    <a:bodyPr/>
                    <a:lstStyle/>
                    <a:p>
                      <a:pPr algn="ctr">
                        <a:lnSpc>
                          <a:spcPct val="150000"/>
                        </a:lnSpc>
                      </a:pPr>
                      <a:r>
                        <a:rPr lang="en-US" b="1" dirty="0">
                          <a:solidFill>
                            <a:srgbClr val="FF0000"/>
                          </a:solidFill>
                        </a:rPr>
                        <a:t>Outcome</a:t>
                      </a:r>
                    </a:p>
                  </a:txBody>
                  <a:tcPr/>
                </a:tc>
                <a:extLst>
                  <a:ext uri="{0D108BD9-81ED-4DB2-BD59-A6C34878D82A}">
                    <a16:rowId xmlns:a16="http://schemas.microsoft.com/office/drawing/2014/main" val="10000"/>
                  </a:ext>
                </a:extLst>
              </a:tr>
              <a:tr h="370840">
                <a:tc>
                  <a:txBody>
                    <a:bodyPr/>
                    <a:lstStyle/>
                    <a:p>
                      <a:pPr algn="ctr" fontAlgn="b"/>
                      <a:r>
                        <a:rPr lang="en-US" sz="1100" b="0" i="0" u="none" strike="noStrike" dirty="0">
                          <a:solidFill>
                            <a:schemeClr val="bg2"/>
                          </a:solidFill>
                          <a:effectLst/>
                          <a:latin typeface="+mj-lt"/>
                        </a:rPr>
                        <a:t>2013</a:t>
                      </a:r>
                    </a:p>
                  </a:txBody>
                  <a:tcPr marL="9525" marR="9525" marT="9525" marB="0" anchor="ctr"/>
                </a:tc>
                <a:tc>
                  <a:txBody>
                    <a:bodyPr/>
                    <a:lstStyle/>
                    <a:p>
                      <a:pPr algn="ctr" fontAlgn="b"/>
                      <a:r>
                        <a:rPr lang="en-US" sz="1100" b="0" i="0" u="none" strike="noStrike" dirty="0">
                          <a:solidFill>
                            <a:schemeClr val="bg2"/>
                          </a:solidFill>
                          <a:effectLst/>
                          <a:latin typeface="+mj-lt"/>
                        </a:rPr>
                        <a:t>UK</a:t>
                      </a:r>
                    </a:p>
                  </a:txBody>
                  <a:tcPr marL="9525" marR="9525" marT="9525" marB="0" anchor="ct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mj-lt"/>
                          <a:ea typeface="Arial"/>
                          <a:cs typeface="Arial"/>
                          <a:sym typeface="Arial"/>
                        </a:rPr>
                        <a:t>300 records (38 preterm and 262 term).</a:t>
                      </a:r>
                    </a:p>
                  </a:txBody>
                  <a:tcPr marL="9525" marR="9525" marT="9525" marB="0" anchor="ctr"/>
                </a:tc>
                <a:tc>
                  <a:txBody>
                    <a:bodyPr/>
                    <a:lstStyle/>
                    <a:p>
                      <a:pPr algn="ctr" fontAlgn="b"/>
                      <a:r>
                        <a:rPr lang="en-US" sz="1100" b="0" i="0" u="none" strike="noStrike" cap="none" dirty="0">
                          <a:solidFill>
                            <a:schemeClr val="bg2"/>
                          </a:solidFill>
                          <a:effectLst/>
                          <a:latin typeface="+mj-lt"/>
                          <a:ea typeface="Arial"/>
                          <a:cs typeface="Arial"/>
                          <a:sym typeface="Arial"/>
                        </a:rPr>
                        <a:t>Uterine electrical signals (EHG))</a:t>
                      </a:r>
                    </a:p>
                  </a:txBody>
                  <a:tcPr marL="9525" marR="9525" marT="9525" marB="0" anchor="ctr"/>
                </a:tc>
                <a:tc>
                  <a:txBody>
                    <a:bodyPr/>
                    <a:lstStyle/>
                    <a:p>
                      <a:pPr algn="ctr" fontAlgn="b"/>
                      <a:r>
                        <a:rPr lang="en-US" sz="1100" b="0" i="0" u="none" strike="noStrike" dirty="0">
                          <a:solidFill>
                            <a:schemeClr val="bg2"/>
                          </a:solidFill>
                          <a:effectLst/>
                          <a:latin typeface="+mj-lt"/>
                        </a:rPr>
                        <a:t>Using various techniques and data Accuracy 55-95%</a:t>
                      </a:r>
                    </a:p>
                  </a:txBody>
                  <a:tcPr marL="9525" marR="9525" marT="9525" marB="0" anchor="ctr"/>
                </a:tc>
                <a:extLst>
                  <a:ext uri="{0D108BD9-81ED-4DB2-BD59-A6C34878D82A}">
                    <a16:rowId xmlns:a16="http://schemas.microsoft.com/office/drawing/2014/main" val="10001"/>
                  </a:ext>
                </a:extLst>
              </a:tr>
              <a:tr h="370840">
                <a:tc>
                  <a:txBody>
                    <a:bodyPr/>
                    <a:lstStyle/>
                    <a:p>
                      <a:pPr algn="ctr" fontAlgn="b"/>
                      <a:r>
                        <a:rPr lang="en-US" sz="1100" b="0" i="0" u="none" strike="noStrike" dirty="0">
                          <a:solidFill>
                            <a:schemeClr val="bg2"/>
                          </a:solidFill>
                          <a:effectLst/>
                          <a:latin typeface="+mj-lt"/>
                        </a:rPr>
                        <a:t>2017</a:t>
                      </a:r>
                    </a:p>
                  </a:txBody>
                  <a:tcPr marL="9525" marR="9525" marT="9525" marB="0" anchor="ctr"/>
                </a:tc>
                <a:tc>
                  <a:txBody>
                    <a:bodyPr/>
                    <a:lstStyle/>
                    <a:p>
                      <a:pPr algn="ctr" fontAlgn="b"/>
                      <a:r>
                        <a:rPr lang="en-US" sz="1100" b="0" i="0" u="none" strike="noStrike">
                          <a:solidFill>
                            <a:schemeClr val="bg2"/>
                          </a:solidFill>
                          <a:effectLst/>
                          <a:latin typeface="+mj-lt"/>
                        </a:rPr>
                        <a:t>China</a:t>
                      </a:r>
                    </a:p>
                  </a:txBody>
                  <a:tcPr marL="9525" marR="9525" marT="9525" marB="0" anchor="ct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mj-lt"/>
                          <a:ea typeface="Arial"/>
                          <a:cs typeface="Arial"/>
                          <a:sym typeface="Arial"/>
                        </a:rPr>
                        <a:t> </a:t>
                      </a:r>
                    </a:p>
                  </a:txBody>
                  <a:tcPr marL="9525" marR="9525" marT="9525" marB="0" anchor="ctr"/>
                </a:tc>
                <a:tc>
                  <a:txBody>
                    <a:bodyPr/>
                    <a:lstStyle/>
                    <a:p>
                      <a:pPr algn="ctr" fontAlgn="b"/>
                      <a:r>
                        <a:rPr lang="en-US" sz="1100" b="0" i="0" u="none" strike="noStrike" dirty="0">
                          <a:solidFill>
                            <a:schemeClr val="bg2"/>
                          </a:solidFill>
                          <a:effectLst/>
                          <a:latin typeface="+mj-lt"/>
                        </a:rPr>
                        <a:t>EHG , automatic uterine contraction identification based on sample entropy (</a:t>
                      </a:r>
                      <a:r>
                        <a:rPr lang="en-US" sz="1100" b="0" i="0" u="none" strike="noStrike" dirty="0" err="1">
                          <a:solidFill>
                            <a:schemeClr val="bg2"/>
                          </a:solidFill>
                          <a:effectLst/>
                          <a:latin typeface="+mj-lt"/>
                        </a:rPr>
                        <a:t>SampEn</a:t>
                      </a:r>
                      <a:r>
                        <a:rPr lang="en-US" sz="1100" b="0" i="0" u="none" strike="noStrike" dirty="0">
                          <a:solidFill>
                            <a:schemeClr val="bg2"/>
                          </a:solidFill>
                          <a:effectLst/>
                          <a:latin typeface="+mj-lt"/>
                        </a:rPr>
                        <a:t>) and genetic algorithm-support vector machine (GA-SVM).</a:t>
                      </a:r>
                    </a:p>
                  </a:txBody>
                  <a:tcPr marL="9525" marR="9525" marT="9525" marB="0" anchor="ctr"/>
                </a:tc>
                <a:tc>
                  <a:txBody>
                    <a:bodyPr/>
                    <a:lstStyle/>
                    <a:p>
                      <a:pPr algn="ctr" fontAlgn="b"/>
                      <a:r>
                        <a:rPr lang="en-US" sz="1100" b="0" i="0" u="none" strike="noStrike" dirty="0">
                          <a:solidFill>
                            <a:schemeClr val="bg2"/>
                          </a:solidFill>
                          <a:effectLst/>
                          <a:latin typeface="+mj-lt"/>
                        </a:rPr>
                        <a:t>Accuracy 95.2</a:t>
                      </a:r>
                      <a:r>
                        <a:rPr lang="ar-SA" sz="1100" b="0" i="0" u="none" strike="noStrike" dirty="0">
                          <a:solidFill>
                            <a:schemeClr val="bg2"/>
                          </a:solidFill>
                          <a:effectLst/>
                          <a:latin typeface="+mj-lt"/>
                        </a:rPr>
                        <a:t>%</a:t>
                      </a:r>
                      <a:endParaRPr lang="en-US" sz="1100" b="0" i="0" u="none" strike="noStrike" dirty="0">
                        <a:solidFill>
                          <a:schemeClr val="bg2"/>
                        </a:solidFill>
                        <a:effectLst/>
                        <a:latin typeface="+mj-lt"/>
                      </a:endParaRPr>
                    </a:p>
                  </a:txBody>
                  <a:tcPr marL="9525" marR="9525" marT="9525" marB="0" anchor="ctr"/>
                </a:tc>
                <a:extLst>
                  <a:ext uri="{0D108BD9-81ED-4DB2-BD59-A6C34878D82A}">
                    <a16:rowId xmlns:a16="http://schemas.microsoft.com/office/drawing/2014/main" val="10002"/>
                  </a:ext>
                </a:extLst>
              </a:tr>
              <a:tr h="370840">
                <a:tc>
                  <a:txBody>
                    <a:bodyPr/>
                    <a:lstStyle/>
                    <a:p>
                      <a:pPr algn="ctr" fontAlgn="b"/>
                      <a:r>
                        <a:rPr lang="en-US" sz="1100" b="0" i="0" u="none" strike="noStrike" dirty="0">
                          <a:solidFill>
                            <a:schemeClr val="bg2"/>
                          </a:solidFill>
                          <a:effectLst/>
                          <a:latin typeface="+mj-lt"/>
                        </a:rPr>
                        <a:t>2017</a:t>
                      </a:r>
                    </a:p>
                  </a:txBody>
                  <a:tcPr marL="9525" marR="9525" marT="9525" marB="0" anchor="ctr"/>
                </a:tc>
                <a:tc>
                  <a:txBody>
                    <a:bodyPr/>
                    <a:lstStyle/>
                    <a:p>
                      <a:pPr algn="ctr" fontAlgn="b"/>
                      <a:r>
                        <a:rPr lang="en-US" sz="1100" b="0" i="0" u="none" strike="noStrike">
                          <a:solidFill>
                            <a:schemeClr val="bg2"/>
                          </a:solidFill>
                          <a:effectLst/>
                          <a:latin typeface="+mj-lt"/>
                        </a:rPr>
                        <a:t>Spain</a:t>
                      </a:r>
                    </a:p>
                  </a:txBody>
                  <a:tcPr marL="9525" marR="9525" marT="9525" marB="0" anchor="ctr"/>
                </a:tc>
                <a:tc>
                  <a:txBody>
                    <a:bodyPr/>
                    <a:lstStyle/>
                    <a:p>
                      <a:pPr algn="ctr" fontAlgn="b"/>
                      <a:r>
                        <a:rPr lang="en-US" sz="1100" b="0" i="0" u="none" strike="noStrike">
                          <a:solidFill>
                            <a:schemeClr val="bg2"/>
                          </a:solidFill>
                          <a:effectLst/>
                          <a:latin typeface="+mj-lt"/>
                        </a:rPr>
                        <a:t> </a:t>
                      </a:r>
                    </a:p>
                  </a:txBody>
                  <a:tcPr marL="9525" marR="9525" marT="9525" marB="0" anchor="ctr"/>
                </a:tc>
                <a:tc>
                  <a:txBody>
                    <a:bodyPr/>
                    <a:lstStyle/>
                    <a:p>
                      <a:pPr algn="ctr" fontAlgn="b"/>
                      <a:r>
                        <a:rPr lang="en-US" sz="1100" b="0" i="0" u="none" strike="noStrike" dirty="0">
                          <a:solidFill>
                            <a:schemeClr val="bg2"/>
                          </a:solidFill>
                          <a:effectLst/>
                          <a:latin typeface="+mj-lt"/>
                        </a:rPr>
                        <a:t>EHG with 6 obstetric parameters</a:t>
                      </a:r>
                    </a:p>
                  </a:txBody>
                  <a:tcPr marL="9525" marR="9525" marT="9525" marB="0" anchor="ctr"/>
                </a:tc>
                <a:tc>
                  <a:txBody>
                    <a:bodyPr/>
                    <a:lstStyle/>
                    <a:p>
                      <a:pPr algn="ctr" fontAlgn="b"/>
                      <a:r>
                        <a:rPr lang="en-US" sz="1100" b="0" i="0" u="none" strike="noStrike" dirty="0">
                          <a:solidFill>
                            <a:schemeClr val="bg2"/>
                          </a:solidFill>
                          <a:effectLst/>
                          <a:latin typeface="+mj-lt"/>
                        </a:rPr>
                        <a:t>AUC 0.70-0.93</a:t>
                      </a:r>
                    </a:p>
                  </a:txBody>
                  <a:tcPr marL="9525" marR="9525" marT="9525" marB="0" anchor="ctr"/>
                </a:tc>
                <a:extLst>
                  <a:ext uri="{0D108BD9-81ED-4DB2-BD59-A6C34878D82A}">
                    <a16:rowId xmlns:a16="http://schemas.microsoft.com/office/drawing/2014/main" val="10003"/>
                  </a:ext>
                </a:extLst>
              </a:tr>
              <a:tr h="370840">
                <a:tc>
                  <a:txBody>
                    <a:bodyPr/>
                    <a:lstStyle/>
                    <a:p>
                      <a:pPr algn="ctr" fontAlgn="b"/>
                      <a:r>
                        <a:rPr lang="en-US" sz="1100" b="0" i="0" u="none" strike="noStrike" dirty="0">
                          <a:solidFill>
                            <a:schemeClr val="bg2"/>
                          </a:solidFill>
                          <a:effectLst/>
                          <a:latin typeface="+mj-lt"/>
                        </a:rPr>
                        <a:t>2022</a:t>
                      </a:r>
                    </a:p>
                  </a:txBody>
                  <a:tcPr marL="9525" marR="9525" marT="9525" marB="0" anchor="ctr"/>
                </a:tc>
                <a:tc>
                  <a:txBody>
                    <a:bodyPr/>
                    <a:lstStyle/>
                    <a:p>
                      <a:pPr algn="ctr" fontAlgn="b"/>
                      <a:r>
                        <a:rPr lang="en-US" sz="1100" b="0" i="0" u="none" strike="noStrike" dirty="0">
                          <a:solidFill>
                            <a:schemeClr val="bg2"/>
                          </a:solidFill>
                          <a:effectLst/>
                          <a:latin typeface="+mj-lt"/>
                        </a:rPr>
                        <a:t>China</a:t>
                      </a:r>
                    </a:p>
                  </a:txBody>
                  <a:tcPr marL="9525" marR="9525" marT="9525" marB="0" anchor="ctr"/>
                </a:tc>
                <a:tc>
                  <a:txBody>
                    <a:bodyPr/>
                    <a:lstStyle/>
                    <a:p>
                      <a:pPr algn="ctr" fontAlgn="b"/>
                      <a:r>
                        <a:rPr lang="en-US" sz="1100" b="0" i="0" u="none" strike="noStrike" dirty="0">
                          <a:solidFill>
                            <a:schemeClr val="bg2"/>
                          </a:solidFill>
                          <a:effectLst/>
                          <a:latin typeface="+mj-lt"/>
                        </a:rPr>
                        <a:t> </a:t>
                      </a:r>
                    </a:p>
                  </a:txBody>
                  <a:tcPr marL="9525" marR="9525" marT="9525" marB="0" anchor="ctr"/>
                </a:tc>
                <a:tc>
                  <a:txBody>
                    <a:bodyPr/>
                    <a:lstStyle/>
                    <a:p>
                      <a:pPr algn="ctr" fontAlgn="b"/>
                      <a:r>
                        <a:rPr lang="en-US" sz="1100" b="0" i="0" u="none" strike="noStrike" dirty="0">
                          <a:solidFill>
                            <a:schemeClr val="bg2"/>
                          </a:solidFill>
                          <a:effectLst/>
                          <a:latin typeface="+mj-lt"/>
                        </a:rPr>
                        <a:t>EHG</a:t>
                      </a:r>
                    </a:p>
                  </a:txBody>
                  <a:tcPr marL="9525" marR="9525" marT="9525" marB="0" anchor="ctr"/>
                </a:tc>
                <a:tc>
                  <a:txBody>
                    <a:bodyPr/>
                    <a:lstStyle/>
                    <a:p>
                      <a:pPr algn="ctr" fontAlgn="b"/>
                      <a:r>
                        <a:rPr lang="en-US" sz="1100" b="0" i="0" u="none" strike="noStrike" dirty="0">
                          <a:solidFill>
                            <a:schemeClr val="bg2"/>
                          </a:solidFill>
                          <a:effectLst/>
                          <a:latin typeface="+mj-lt"/>
                        </a:rPr>
                        <a:t>AUC 0.89-0.97</a:t>
                      </a:r>
                    </a:p>
                  </a:txBody>
                  <a:tcPr marL="9525" marR="9525" marT="9525" marB="0" anchor="ctr"/>
                </a:tc>
                <a:extLst>
                  <a:ext uri="{0D108BD9-81ED-4DB2-BD59-A6C34878D82A}">
                    <a16:rowId xmlns:a16="http://schemas.microsoft.com/office/drawing/2014/main" val="10004"/>
                  </a:ext>
                </a:extLst>
              </a:tr>
            </a:tbl>
          </a:graphicData>
        </a:graphic>
      </p:graphicFrame>
      <p:sp>
        <p:nvSpPr>
          <p:cNvPr id="13" name="Rectangle 12"/>
          <p:cNvSpPr/>
          <p:nvPr/>
        </p:nvSpPr>
        <p:spPr>
          <a:xfrm>
            <a:off x="332793" y="1722407"/>
            <a:ext cx="3806700" cy="5480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190306" y="3658200"/>
            <a:ext cx="520995" cy="244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90306" y="4594228"/>
            <a:ext cx="520995" cy="244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6884" y="3072809"/>
            <a:ext cx="520995" cy="244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601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2"/>
          <p:cNvSpPr/>
          <p:nvPr/>
        </p:nvSpPr>
        <p:spPr>
          <a:xfrm>
            <a:off x="332793" y="2098880"/>
            <a:ext cx="6804119" cy="2850300"/>
          </a:xfrm>
          <a:prstGeom prst="roundRect">
            <a:avLst>
              <a:gd name="adj" fmla="val 754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txBox="1">
            <a:spLocks noGrp="1"/>
          </p:cNvSpPr>
          <p:nvPr>
            <p:ph type="title"/>
          </p:nvPr>
        </p:nvSpPr>
        <p:spPr>
          <a:xfrm>
            <a:off x="168329" y="101420"/>
            <a:ext cx="7717800" cy="572700"/>
          </a:xfrm>
          <a:prstGeom prst="rect">
            <a:avLst/>
          </a:prstGeom>
        </p:spPr>
        <p:txBody>
          <a:bodyPr spcFirstLastPara="1" wrap="square" lIns="91425" tIns="91425" rIns="91425" bIns="91425" anchor="t" anchorCtr="0">
            <a:noAutofit/>
          </a:bodyPr>
          <a:lstStyle/>
          <a:p>
            <a:pPr lvl="0"/>
            <a:r>
              <a:rPr lang="en-US" sz="2000" dirty="0"/>
              <a:t>AI for Pregnancy Outcome </a:t>
            </a:r>
            <a:br>
              <a:rPr lang="en-US" sz="2000" dirty="0"/>
            </a:br>
            <a:r>
              <a:rPr lang="en-US" sz="2000" dirty="0"/>
              <a:t>&amp; Preterm Prediction </a:t>
            </a:r>
            <a:br>
              <a:rPr lang="en-US" sz="2000" dirty="0"/>
            </a:br>
            <a:r>
              <a:rPr lang="en-US" sz="2000" dirty="0"/>
              <a:t>(Cont.)</a:t>
            </a:r>
            <a:br>
              <a:rPr lang="ar-SA" sz="2000" dirty="0"/>
            </a:br>
            <a:endParaRPr sz="2000" dirty="0">
              <a:cs typeface="+mj-cs"/>
            </a:endParaRPr>
          </a:p>
        </p:txBody>
      </p:sp>
      <p:sp>
        <p:nvSpPr>
          <p:cNvPr id="344" name="Google Shape;344;p32"/>
          <p:cNvSpPr/>
          <p:nvPr/>
        </p:nvSpPr>
        <p:spPr>
          <a:xfrm>
            <a:off x="502808" y="1520455"/>
            <a:ext cx="420600" cy="418957"/>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32"/>
          <p:cNvGrpSpPr/>
          <p:nvPr/>
        </p:nvGrpSpPr>
        <p:grpSpPr>
          <a:xfrm>
            <a:off x="603700" y="1609600"/>
            <a:ext cx="218800" cy="239050"/>
            <a:chOff x="1558075" y="1609600"/>
            <a:chExt cx="218800" cy="239050"/>
          </a:xfrm>
        </p:grpSpPr>
        <p:sp>
          <p:nvSpPr>
            <p:cNvPr id="346" name="Google Shape;346;p32"/>
            <p:cNvSpPr/>
            <p:nvPr/>
          </p:nvSpPr>
          <p:spPr>
            <a:xfrm>
              <a:off x="1607775" y="1609600"/>
              <a:ext cx="169100" cy="199175"/>
            </a:xfrm>
            <a:custGeom>
              <a:avLst/>
              <a:gdLst/>
              <a:ahLst/>
              <a:cxnLst/>
              <a:rect l="l" t="t" r="r" b="b"/>
              <a:pathLst>
                <a:path w="6764" h="7967" extrusionOk="0">
                  <a:moveTo>
                    <a:pt x="4573" y="406"/>
                  </a:moveTo>
                  <a:cubicBezTo>
                    <a:pt x="4835" y="406"/>
                    <a:pt x="5096" y="513"/>
                    <a:pt x="5287" y="692"/>
                  </a:cubicBezTo>
                  <a:lnTo>
                    <a:pt x="6073" y="1489"/>
                  </a:lnTo>
                  <a:cubicBezTo>
                    <a:pt x="6263" y="1680"/>
                    <a:pt x="6370" y="1930"/>
                    <a:pt x="6370" y="2192"/>
                  </a:cubicBezTo>
                  <a:lnTo>
                    <a:pt x="6370" y="6966"/>
                  </a:lnTo>
                  <a:cubicBezTo>
                    <a:pt x="6370" y="7299"/>
                    <a:pt x="6097" y="7573"/>
                    <a:pt x="5775" y="7573"/>
                  </a:cubicBezTo>
                  <a:lnTo>
                    <a:pt x="989" y="7573"/>
                  </a:lnTo>
                  <a:cubicBezTo>
                    <a:pt x="667" y="7573"/>
                    <a:pt x="394" y="7299"/>
                    <a:pt x="394" y="6966"/>
                  </a:cubicBezTo>
                  <a:lnTo>
                    <a:pt x="394" y="1001"/>
                  </a:lnTo>
                  <a:cubicBezTo>
                    <a:pt x="394" y="668"/>
                    <a:pt x="667" y="406"/>
                    <a:pt x="989" y="406"/>
                  </a:cubicBezTo>
                  <a:close/>
                  <a:moveTo>
                    <a:pt x="989" y="1"/>
                  </a:moveTo>
                  <a:cubicBezTo>
                    <a:pt x="441" y="1"/>
                    <a:pt x="1" y="453"/>
                    <a:pt x="1" y="1001"/>
                  </a:cubicBezTo>
                  <a:lnTo>
                    <a:pt x="1" y="6966"/>
                  </a:lnTo>
                  <a:cubicBezTo>
                    <a:pt x="1" y="7526"/>
                    <a:pt x="441" y="7966"/>
                    <a:pt x="989" y="7966"/>
                  </a:cubicBezTo>
                  <a:lnTo>
                    <a:pt x="5775" y="7966"/>
                  </a:lnTo>
                  <a:cubicBezTo>
                    <a:pt x="6323" y="7966"/>
                    <a:pt x="6763" y="7526"/>
                    <a:pt x="6763" y="6966"/>
                  </a:cubicBezTo>
                  <a:lnTo>
                    <a:pt x="6763" y="2192"/>
                  </a:lnTo>
                  <a:cubicBezTo>
                    <a:pt x="6763" y="1823"/>
                    <a:pt x="6620" y="1465"/>
                    <a:pt x="6359" y="1203"/>
                  </a:cubicBezTo>
                  <a:lnTo>
                    <a:pt x="5561" y="418"/>
                  </a:lnTo>
                  <a:cubicBezTo>
                    <a:pt x="5311" y="156"/>
                    <a:pt x="4942" y="1"/>
                    <a:pt x="4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1558075" y="1639675"/>
              <a:ext cx="169075" cy="208975"/>
            </a:xfrm>
            <a:custGeom>
              <a:avLst/>
              <a:gdLst/>
              <a:ahLst/>
              <a:cxnLst/>
              <a:rect l="l" t="t" r="r" b="b"/>
              <a:pathLst>
                <a:path w="6763" h="8359" extrusionOk="0">
                  <a:moveTo>
                    <a:pt x="988" y="0"/>
                  </a:moveTo>
                  <a:cubicBezTo>
                    <a:pt x="441" y="0"/>
                    <a:pt x="0" y="441"/>
                    <a:pt x="0" y="989"/>
                  </a:cubicBezTo>
                  <a:lnTo>
                    <a:pt x="0" y="7359"/>
                  </a:lnTo>
                  <a:cubicBezTo>
                    <a:pt x="0" y="7906"/>
                    <a:pt x="441" y="8359"/>
                    <a:pt x="988" y="8359"/>
                  </a:cubicBezTo>
                  <a:lnTo>
                    <a:pt x="5763" y="8359"/>
                  </a:lnTo>
                  <a:cubicBezTo>
                    <a:pt x="6311" y="8359"/>
                    <a:pt x="6763" y="7906"/>
                    <a:pt x="6763" y="7359"/>
                  </a:cubicBezTo>
                  <a:cubicBezTo>
                    <a:pt x="6763" y="7251"/>
                    <a:pt x="6680" y="7156"/>
                    <a:pt x="6561" y="7156"/>
                  </a:cubicBezTo>
                  <a:cubicBezTo>
                    <a:pt x="6453" y="7156"/>
                    <a:pt x="6370" y="7251"/>
                    <a:pt x="6370" y="7359"/>
                  </a:cubicBezTo>
                  <a:cubicBezTo>
                    <a:pt x="6370" y="7692"/>
                    <a:pt x="6096" y="7954"/>
                    <a:pt x="5763" y="7954"/>
                  </a:cubicBezTo>
                  <a:lnTo>
                    <a:pt x="988" y="7954"/>
                  </a:lnTo>
                  <a:cubicBezTo>
                    <a:pt x="667" y="7954"/>
                    <a:pt x="393" y="7692"/>
                    <a:pt x="393" y="7359"/>
                  </a:cubicBezTo>
                  <a:lnTo>
                    <a:pt x="393" y="989"/>
                  </a:lnTo>
                  <a:cubicBezTo>
                    <a:pt x="393" y="667"/>
                    <a:pt x="667" y="393"/>
                    <a:pt x="988" y="393"/>
                  </a:cubicBezTo>
                  <a:lnTo>
                    <a:pt x="1393" y="393"/>
                  </a:lnTo>
                  <a:cubicBezTo>
                    <a:pt x="1500" y="393"/>
                    <a:pt x="1584" y="310"/>
                    <a:pt x="1584" y="191"/>
                  </a:cubicBezTo>
                  <a:cubicBezTo>
                    <a:pt x="1584" y="84"/>
                    <a:pt x="1500" y="0"/>
                    <a:pt x="1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1647675" y="1679275"/>
              <a:ext cx="89300" cy="10125"/>
            </a:xfrm>
            <a:custGeom>
              <a:avLst/>
              <a:gdLst/>
              <a:ahLst/>
              <a:cxnLst/>
              <a:rect l="l" t="t" r="r" b="b"/>
              <a:pathLst>
                <a:path w="3572" h="405" extrusionOk="0">
                  <a:moveTo>
                    <a:pt x="191" y="0"/>
                  </a:moveTo>
                  <a:cubicBezTo>
                    <a:pt x="83" y="0"/>
                    <a:pt x="0" y="95"/>
                    <a:pt x="0" y="202"/>
                  </a:cubicBezTo>
                  <a:cubicBezTo>
                    <a:pt x="0" y="310"/>
                    <a:pt x="83" y="405"/>
                    <a:pt x="191" y="405"/>
                  </a:cubicBezTo>
                  <a:lnTo>
                    <a:pt x="3381" y="405"/>
                  </a:lnTo>
                  <a:cubicBezTo>
                    <a:pt x="3489" y="405"/>
                    <a:pt x="3572" y="310"/>
                    <a:pt x="3572" y="202"/>
                  </a:cubicBezTo>
                  <a:cubicBezTo>
                    <a:pt x="3572" y="95"/>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1647675" y="1719150"/>
              <a:ext cx="89300" cy="10150"/>
            </a:xfrm>
            <a:custGeom>
              <a:avLst/>
              <a:gdLst/>
              <a:ahLst/>
              <a:cxnLst/>
              <a:rect l="l" t="t" r="r" b="b"/>
              <a:pathLst>
                <a:path w="3572" h="406" extrusionOk="0">
                  <a:moveTo>
                    <a:pt x="191" y="0"/>
                  </a:moveTo>
                  <a:cubicBezTo>
                    <a:pt x="83" y="0"/>
                    <a:pt x="0" y="96"/>
                    <a:pt x="0" y="203"/>
                  </a:cubicBezTo>
                  <a:cubicBezTo>
                    <a:pt x="0" y="310"/>
                    <a:pt x="83" y="405"/>
                    <a:pt x="191" y="405"/>
                  </a:cubicBezTo>
                  <a:lnTo>
                    <a:pt x="3381" y="405"/>
                  </a:lnTo>
                  <a:cubicBezTo>
                    <a:pt x="3489" y="405"/>
                    <a:pt x="3572" y="310"/>
                    <a:pt x="3572" y="203"/>
                  </a:cubicBezTo>
                  <a:cubicBezTo>
                    <a:pt x="3572" y="96"/>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1647675" y="1759025"/>
              <a:ext cx="89300" cy="9850"/>
            </a:xfrm>
            <a:custGeom>
              <a:avLst/>
              <a:gdLst/>
              <a:ahLst/>
              <a:cxnLst/>
              <a:rect l="l" t="t" r="r" b="b"/>
              <a:pathLst>
                <a:path w="3572" h="394" extrusionOk="0">
                  <a:moveTo>
                    <a:pt x="191" y="1"/>
                  </a:moveTo>
                  <a:cubicBezTo>
                    <a:pt x="83" y="1"/>
                    <a:pt x="0" y="84"/>
                    <a:pt x="0" y="203"/>
                  </a:cubicBezTo>
                  <a:cubicBezTo>
                    <a:pt x="0" y="310"/>
                    <a:pt x="83" y="394"/>
                    <a:pt x="191" y="394"/>
                  </a:cubicBezTo>
                  <a:lnTo>
                    <a:pt x="3381" y="394"/>
                  </a:lnTo>
                  <a:cubicBezTo>
                    <a:pt x="3489" y="394"/>
                    <a:pt x="3572" y="310"/>
                    <a:pt x="3572" y="203"/>
                  </a:cubicBezTo>
                  <a:cubicBezTo>
                    <a:pt x="3572" y="84"/>
                    <a:pt x="3489" y="1"/>
                    <a:pt x="3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p:cNvGraphicFramePr>
            <a:graphicFrameLocks noGrp="1"/>
          </p:cNvGraphicFramePr>
          <p:nvPr>
            <p:extLst>
              <p:ext uri="{D42A27DB-BD31-4B8C-83A1-F6EECF244321}">
                <p14:modId xmlns:p14="http://schemas.microsoft.com/office/powerpoint/2010/main" val="2272031684"/>
              </p:ext>
            </p:extLst>
          </p:nvPr>
        </p:nvGraphicFramePr>
        <p:xfrm>
          <a:off x="332793" y="2326501"/>
          <a:ext cx="8851488" cy="2593782"/>
        </p:xfrm>
        <a:graphic>
          <a:graphicData uri="http://schemas.openxmlformats.org/drawingml/2006/table">
            <a:tbl>
              <a:tblPr firstRow="1" bandRow="1">
                <a:tableStyleId>{C49C020B-7188-44C6-B202-957684C5F2B4}</a:tableStyleId>
              </a:tblPr>
              <a:tblGrid>
                <a:gridCol w="1206212">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888978">
                  <a:extLst>
                    <a:ext uri="{9D8B030D-6E8A-4147-A177-3AD203B41FA5}">
                      <a16:colId xmlns:a16="http://schemas.microsoft.com/office/drawing/2014/main" val="20003"/>
                    </a:ext>
                  </a:extLst>
                </a:gridCol>
                <a:gridCol w="2317898">
                  <a:extLst>
                    <a:ext uri="{9D8B030D-6E8A-4147-A177-3AD203B41FA5}">
                      <a16:colId xmlns:a16="http://schemas.microsoft.com/office/drawing/2014/main" val="20004"/>
                    </a:ext>
                  </a:extLst>
                </a:gridCol>
              </a:tblGrid>
              <a:tr h="552892">
                <a:tc>
                  <a:txBody>
                    <a:bodyPr/>
                    <a:lstStyle/>
                    <a:p>
                      <a:pPr marR="0" algn="ctr" rtl="0">
                        <a:lnSpc>
                          <a:spcPct val="150000"/>
                        </a:lnSpc>
                        <a:spcBef>
                          <a:spcPts val="0"/>
                        </a:spcBef>
                        <a:spcAft>
                          <a:spcPts val="0"/>
                        </a:spcAft>
                        <a:buClr>
                          <a:srgbClr val="000000"/>
                        </a:buClr>
                        <a:buFont typeface="Arial"/>
                      </a:pPr>
                      <a:r>
                        <a:rPr lang="en-US" sz="1400" b="1" i="0" u="none" strike="noStrike" cap="none" dirty="0">
                          <a:solidFill>
                            <a:srgbClr val="FF0000"/>
                          </a:solidFill>
                          <a:latin typeface="Arial"/>
                          <a:ea typeface="Arial"/>
                          <a:cs typeface="Arial"/>
                          <a:sym typeface="Arial"/>
                        </a:rPr>
                        <a:t>Year</a:t>
                      </a:r>
                    </a:p>
                  </a:txBody>
                  <a:tcPr/>
                </a:tc>
                <a:tc>
                  <a:txBody>
                    <a:bodyPr/>
                    <a:lstStyle/>
                    <a:p>
                      <a:pPr marR="0" algn="ctr" rtl="0">
                        <a:lnSpc>
                          <a:spcPct val="150000"/>
                        </a:lnSpc>
                        <a:spcBef>
                          <a:spcPts val="0"/>
                        </a:spcBef>
                        <a:spcAft>
                          <a:spcPts val="0"/>
                        </a:spcAft>
                        <a:buClr>
                          <a:srgbClr val="000000"/>
                        </a:buClr>
                        <a:buFont typeface="Arial"/>
                      </a:pPr>
                      <a:r>
                        <a:rPr lang="en-US" sz="1400" b="1" i="0" u="none" strike="noStrike" cap="none" dirty="0">
                          <a:solidFill>
                            <a:srgbClr val="FF0000"/>
                          </a:solidFill>
                          <a:latin typeface="Arial"/>
                          <a:ea typeface="Arial"/>
                          <a:cs typeface="Arial"/>
                          <a:sym typeface="Arial"/>
                        </a:rPr>
                        <a:t>Country</a:t>
                      </a:r>
                    </a:p>
                  </a:txBody>
                  <a:tcPr/>
                </a:tc>
                <a:tc>
                  <a:txBody>
                    <a:bodyPr/>
                    <a:lstStyle/>
                    <a:p>
                      <a:pPr marR="0" algn="ctr" rtl="0">
                        <a:lnSpc>
                          <a:spcPct val="150000"/>
                        </a:lnSpc>
                        <a:spcBef>
                          <a:spcPts val="0"/>
                        </a:spcBef>
                        <a:spcAft>
                          <a:spcPts val="0"/>
                        </a:spcAft>
                        <a:buClr>
                          <a:srgbClr val="000000"/>
                        </a:buClr>
                        <a:buFont typeface="Arial"/>
                      </a:pPr>
                      <a:r>
                        <a:rPr lang="en-US" sz="1400" b="1" i="0" u="none" strike="noStrike" cap="none" dirty="0">
                          <a:solidFill>
                            <a:srgbClr val="FF0000"/>
                          </a:solidFill>
                          <a:latin typeface="Arial"/>
                          <a:ea typeface="Arial"/>
                          <a:cs typeface="Arial"/>
                          <a:sym typeface="Arial"/>
                        </a:rPr>
                        <a:t>Population</a:t>
                      </a:r>
                    </a:p>
                  </a:txBody>
                  <a:tcPr/>
                </a:tc>
                <a:tc>
                  <a:txBody>
                    <a:bodyPr/>
                    <a:lstStyle/>
                    <a:p>
                      <a:pPr marR="0" algn="ctr" rtl="0">
                        <a:lnSpc>
                          <a:spcPct val="150000"/>
                        </a:lnSpc>
                        <a:spcBef>
                          <a:spcPts val="0"/>
                        </a:spcBef>
                        <a:spcAft>
                          <a:spcPts val="0"/>
                        </a:spcAft>
                        <a:buClr>
                          <a:srgbClr val="000000"/>
                        </a:buClr>
                        <a:buFont typeface="Arial"/>
                      </a:pPr>
                      <a:r>
                        <a:rPr lang="en-US" sz="1400" b="1" i="0" u="none" strike="noStrike" cap="none" dirty="0">
                          <a:solidFill>
                            <a:srgbClr val="FF0000"/>
                          </a:solidFill>
                          <a:latin typeface="Arial"/>
                          <a:ea typeface="Arial"/>
                          <a:cs typeface="Arial"/>
                          <a:sym typeface="Arial"/>
                        </a:rPr>
                        <a:t>Parameters</a:t>
                      </a:r>
                    </a:p>
                  </a:txBody>
                  <a:tcPr/>
                </a:tc>
                <a:tc>
                  <a:txBody>
                    <a:bodyPr/>
                    <a:lstStyle/>
                    <a:p>
                      <a:pPr marR="0" algn="ctr" rtl="0">
                        <a:lnSpc>
                          <a:spcPct val="150000"/>
                        </a:lnSpc>
                        <a:spcBef>
                          <a:spcPts val="0"/>
                        </a:spcBef>
                        <a:spcAft>
                          <a:spcPts val="0"/>
                        </a:spcAft>
                        <a:buClr>
                          <a:srgbClr val="000000"/>
                        </a:buClr>
                        <a:buFont typeface="Arial"/>
                      </a:pPr>
                      <a:r>
                        <a:rPr lang="en-US" sz="1400" b="1" i="0" u="none" strike="noStrike" cap="none" dirty="0">
                          <a:solidFill>
                            <a:srgbClr val="FF0000"/>
                          </a:solidFill>
                          <a:latin typeface="Arial"/>
                          <a:ea typeface="Arial"/>
                          <a:cs typeface="Arial"/>
                          <a:sym typeface="Arial"/>
                        </a:rPr>
                        <a:t>Outcome</a:t>
                      </a:r>
                    </a:p>
                  </a:txBody>
                  <a:tcPr/>
                </a:tc>
                <a:extLst>
                  <a:ext uri="{0D108BD9-81ED-4DB2-BD59-A6C34878D82A}">
                    <a16:rowId xmlns:a16="http://schemas.microsoft.com/office/drawing/2014/main" val="10000"/>
                  </a:ext>
                </a:extLst>
              </a:tr>
              <a:tr h="370840">
                <a:tc>
                  <a:txBody>
                    <a:bodyPr/>
                    <a:lstStyle/>
                    <a:p>
                      <a:pPr algn="ctr" fontAlgn="b"/>
                      <a:r>
                        <a:rPr lang="en-US" sz="1050" b="0" i="0" u="none" strike="noStrike" dirty="0">
                          <a:solidFill>
                            <a:srgbClr val="000000"/>
                          </a:solidFill>
                          <a:effectLst/>
                          <a:latin typeface="+mj-lt"/>
                        </a:rPr>
                        <a:t>2019</a:t>
                      </a:r>
                    </a:p>
                  </a:txBody>
                  <a:tcPr marL="9525" marR="9525" marT="9525" marB="0" anchor="ctr"/>
                </a:tc>
                <a:tc>
                  <a:txBody>
                    <a:bodyPr/>
                    <a:lstStyle/>
                    <a:p>
                      <a:pPr algn="ctr" fontAlgn="b"/>
                      <a:r>
                        <a:rPr lang="en-US" sz="1050" b="0" i="0" u="none" strike="noStrike" dirty="0">
                          <a:solidFill>
                            <a:srgbClr val="000000"/>
                          </a:solidFill>
                          <a:effectLst/>
                          <a:latin typeface="+mj-lt"/>
                        </a:rPr>
                        <a:t>USA, Canada</a:t>
                      </a:r>
                    </a:p>
                  </a:txBody>
                  <a:tcPr marL="9525" marR="9525" marT="9525" marB="0" anchor="ctr"/>
                </a:tc>
                <a:tc>
                  <a:txBody>
                    <a:bodyPr/>
                    <a:lstStyle/>
                    <a:p>
                      <a:pPr algn="ctr" fontAlgn="b"/>
                      <a:r>
                        <a:rPr lang="en-US" sz="1050" b="0" i="0" u="none" strike="noStrike">
                          <a:solidFill>
                            <a:srgbClr val="000000"/>
                          </a:solidFill>
                          <a:effectLst/>
                          <a:latin typeface="+mj-lt"/>
                        </a:rPr>
                        <a:t>37 females</a:t>
                      </a:r>
                    </a:p>
                  </a:txBody>
                  <a:tcPr marL="9525" marR="9525" marT="9525" marB="0" anchor="ctr"/>
                </a:tc>
                <a:tc>
                  <a:txBody>
                    <a:bodyPr/>
                    <a:lstStyle/>
                    <a:p>
                      <a:pPr algn="ctr" fontAlgn="b"/>
                      <a:r>
                        <a:rPr lang="en-US" sz="1050" b="0" i="0" u="none" strike="noStrike">
                          <a:solidFill>
                            <a:srgbClr val="000000"/>
                          </a:solidFill>
                          <a:effectLst/>
                          <a:latin typeface="+mj-lt"/>
                        </a:rPr>
                        <a:t>AF, Sonar, Clinical, Demographic</a:t>
                      </a:r>
                    </a:p>
                  </a:txBody>
                  <a:tcPr marL="9525" marR="9525" marT="9525" marB="0" anchor="ctr"/>
                </a:tc>
                <a:tc>
                  <a:txBody>
                    <a:bodyPr/>
                    <a:lstStyle/>
                    <a:p>
                      <a:pPr algn="ctr" fontAlgn="b"/>
                      <a:r>
                        <a:rPr lang="en-US" sz="1050" b="0" i="0" u="none" strike="noStrike">
                          <a:solidFill>
                            <a:srgbClr val="000000"/>
                          </a:solidFill>
                          <a:effectLst/>
                          <a:latin typeface="+mj-lt"/>
                        </a:rPr>
                        <a:t>AUC 0.79-0.89</a:t>
                      </a:r>
                    </a:p>
                  </a:txBody>
                  <a:tcPr marL="9525" marR="9525" marT="9525" marB="0" anchor="ctr"/>
                </a:tc>
                <a:extLst>
                  <a:ext uri="{0D108BD9-81ED-4DB2-BD59-A6C34878D82A}">
                    <a16:rowId xmlns:a16="http://schemas.microsoft.com/office/drawing/2014/main" val="10001"/>
                  </a:ext>
                </a:extLst>
              </a:tr>
              <a:tr h="370840">
                <a:tc>
                  <a:txBody>
                    <a:bodyPr/>
                    <a:lstStyle/>
                    <a:p>
                      <a:pPr algn="ctr" fontAlgn="b"/>
                      <a:r>
                        <a:rPr lang="en-US" sz="1050" b="0" i="0" u="none" strike="noStrike" dirty="0">
                          <a:solidFill>
                            <a:srgbClr val="000000"/>
                          </a:solidFill>
                          <a:effectLst/>
                          <a:latin typeface="+mj-lt"/>
                        </a:rPr>
                        <a:t>2021</a:t>
                      </a:r>
                    </a:p>
                  </a:txBody>
                  <a:tcPr marL="9525" marR="9525" marT="9525" marB="0" anchor="ctr"/>
                </a:tc>
                <a:tc>
                  <a:txBody>
                    <a:bodyPr/>
                    <a:lstStyle/>
                    <a:p>
                      <a:pPr algn="ctr" fontAlgn="b"/>
                      <a:r>
                        <a:rPr lang="en-US" sz="1050" b="0" i="0" u="none" strike="noStrike" dirty="0">
                          <a:solidFill>
                            <a:srgbClr val="000000"/>
                          </a:solidFill>
                          <a:effectLst/>
                          <a:latin typeface="+mj-lt"/>
                        </a:rPr>
                        <a:t>China</a:t>
                      </a:r>
                    </a:p>
                  </a:txBody>
                  <a:tcPr marL="9525" marR="9525" marT="9525" marB="0" anchor="ctr"/>
                </a:tc>
                <a:tc>
                  <a:txBody>
                    <a:bodyPr/>
                    <a:lstStyle/>
                    <a:p>
                      <a:pPr algn="ctr" fontAlgn="b"/>
                      <a:r>
                        <a:rPr lang="en-US" sz="1050" b="0" i="0" u="none" strike="noStrike" dirty="0">
                          <a:solidFill>
                            <a:srgbClr val="000000"/>
                          </a:solidFill>
                          <a:effectLst/>
                          <a:latin typeface="+mj-lt"/>
                        </a:rPr>
                        <a:t>561</a:t>
                      </a:r>
                    </a:p>
                  </a:txBody>
                  <a:tcPr marL="9525" marR="9525" marT="9525" marB="0" anchor="ctr"/>
                </a:tc>
                <a:tc>
                  <a:txBody>
                    <a:bodyPr/>
                    <a:lstStyle/>
                    <a:p>
                      <a:pPr algn="ctr" fontAlgn="b"/>
                      <a:r>
                        <a:rPr lang="en-US" sz="1050" b="0" i="0" u="none" strike="noStrike" dirty="0">
                          <a:solidFill>
                            <a:srgbClr val="000000"/>
                          </a:solidFill>
                          <a:effectLst/>
                          <a:latin typeface="+mj-lt"/>
                        </a:rPr>
                        <a:t>Six data panels: basic patient characteristics, hormone levels, autoantibodies, peripheral immunology, endometrial immunology, and embryo parameters. The six data panels covered 64 variables.</a:t>
                      </a:r>
                    </a:p>
                  </a:txBody>
                  <a:tcPr marL="9525" marR="9525" marT="9525" marB="0" anchor="ctr"/>
                </a:tc>
                <a:tc>
                  <a:txBody>
                    <a:bodyPr/>
                    <a:lstStyle/>
                    <a:p>
                      <a:pPr algn="ctr" fontAlgn="b"/>
                      <a:r>
                        <a:rPr lang="en-US" sz="1050" b="0" i="0" u="none" strike="noStrike">
                          <a:solidFill>
                            <a:srgbClr val="000000"/>
                          </a:solidFill>
                          <a:effectLst/>
                          <a:latin typeface="+mj-lt"/>
                        </a:rPr>
                        <a:t>Accuracy 73-89%</a:t>
                      </a:r>
                    </a:p>
                  </a:txBody>
                  <a:tcPr marL="9525" marR="9525" marT="9525" marB="0" anchor="ctr"/>
                </a:tc>
                <a:extLst>
                  <a:ext uri="{0D108BD9-81ED-4DB2-BD59-A6C34878D82A}">
                    <a16:rowId xmlns:a16="http://schemas.microsoft.com/office/drawing/2014/main" val="10002"/>
                  </a:ext>
                </a:extLst>
              </a:tr>
              <a:tr h="370840">
                <a:tc>
                  <a:txBody>
                    <a:bodyPr/>
                    <a:lstStyle/>
                    <a:p>
                      <a:pPr algn="ctr" fontAlgn="b"/>
                      <a:r>
                        <a:rPr lang="en-US" sz="1050" b="0" i="0" u="none" strike="noStrike" dirty="0">
                          <a:solidFill>
                            <a:srgbClr val="000000"/>
                          </a:solidFill>
                          <a:effectLst/>
                          <a:latin typeface="+mj-lt"/>
                        </a:rPr>
                        <a:t>2022</a:t>
                      </a:r>
                    </a:p>
                  </a:txBody>
                  <a:tcPr marL="9525" marR="9525" marT="9525" marB="0" anchor="ctr"/>
                </a:tc>
                <a:tc>
                  <a:txBody>
                    <a:bodyPr/>
                    <a:lstStyle/>
                    <a:p>
                      <a:pPr algn="ctr" fontAlgn="b"/>
                      <a:r>
                        <a:rPr lang="en-US" sz="1050" b="0" i="0" u="none" strike="noStrike" dirty="0">
                          <a:solidFill>
                            <a:srgbClr val="000000"/>
                          </a:solidFill>
                          <a:effectLst/>
                          <a:latin typeface="+mj-lt"/>
                        </a:rPr>
                        <a:t>Canada</a:t>
                      </a:r>
                    </a:p>
                  </a:txBody>
                  <a:tcPr marL="9525" marR="9525" marT="9525" marB="0" anchor="ctr"/>
                </a:tc>
                <a:tc>
                  <a:txBody>
                    <a:bodyPr/>
                    <a:lstStyle/>
                    <a:p>
                      <a:pPr algn="ctr" fontAlgn="b"/>
                      <a:r>
                        <a:rPr lang="en-US" sz="1050" b="0" i="0" u="none" strike="noStrike" dirty="0">
                          <a:solidFill>
                            <a:srgbClr val="000000"/>
                          </a:solidFill>
                          <a:effectLst/>
                          <a:latin typeface="+mj-lt"/>
                        </a:rPr>
                        <a:t> NA</a:t>
                      </a:r>
                    </a:p>
                  </a:txBody>
                  <a:tcPr marL="9525" marR="9525" marT="9525" marB="0" anchor="ctr"/>
                </a:tc>
                <a:tc>
                  <a:txBody>
                    <a:bodyPr/>
                    <a:lstStyle/>
                    <a:p>
                      <a:pPr algn="ctr"/>
                      <a:endParaRPr lang="en-US" sz="1200" dirty="0">
                        <a:latin typeface="+mj-lt"/>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cap="none" dirty="0">
                          <a:solidFill>
                            <a:srgbClr val="000000"/>
                          </a:solidFill>
                          <a:effectLst/>
                          <a:latin typeface="+mj-lt"/>
                          <a:ea typeface="Arial"/>
                          <a:cs typeface="Arial"/>
                          <a:sym typeface="Arial"/>
                        </a:rPr>
                        <a:t>deep learning approach achieved the best results with a 0.98 accuracy rate.</a:t>
                      </a:r>
                    </a:p>
                    <a:p>
                      <a:pPr algn="ctr" fontAlgn="b"/>
                      <a:endParaRPr lang="en-US" sz="105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370840">
                <a:tc>
                  <a:txBody>
                    <a:bodyPr/>
                    <a:lstStyle/>
                    <a:p>
                      <a:pPr algn="ctr" fontAlgn="b"/>
                      <a:r>
                        <a:rPr lang="en-US" sz="1050" b="0" i="0" u="none" strike="noStrike" dirty="0">
                          <a:solidFill>
                            <a:srgbClr val="000000"/>
                          </a:solidFill>
                          <a:effectLst/>
                          <a:latin typeface="+mj-lt"/>
                        </a:rPr>
                        <a:t>2023</a:t>
                      </a:r>
                    </a:p>
                  </a:txBody>
                  <a:tcPr marL="9525" marR="9525" marT="9525" marB="0" anchor="ctr"/>
                </a:tc>
                <a:tc>
                  <a:txBody>
                    <a:bodyPr/>
                    <a:lstStyle/>
                    <a:p>
                      <a:pPr algn="ctr" fontAlgn="b"/>
                      <a:r>
                        <a:rPr lang="en-US" sz="1050" b="0" i="0" u="none" strike="noStrike" dirty="0">
                          <a:solidFill>
                            <a:srgbClr val="000000"/>
                          </a:solidFill>
                          <a:effectLst/>
                          <a:latin typeface="+mj-lt"/>
                        </a:rPr>
                        <a:t>UK</a:t>
                      </a:r>
                    </a:p>
                  </a:txBody>
                  <a:tcPr marL="9525" marR="9525" marT="9525" marB="0" anchor="ctr"/>
                </a:tc>
                <a:tc>
                  <a:txBody>
                    <a:bodyPr/>
                    <a:lstStyle/>
                    <a:p>
                      <a:pPr algn="ctr" fontAlgn="b"/>
                      <a:r>
                        <a:rPr lang="en-US" sz="1050" b="0" i="0" u="none" strike="noStrike" dirty="0">
                          <a:solidFill>
                            <a:srgbClr val="000000"/>
                          </a:solidFill>
                          <a:effectLst/>
                          <a:latin typeface="+mj-lt"/>
                        </a:rPr>
                        <a:t>South American women</a:t>
                      </a:r>
                    </a:p>
                  </a:txBody>
                  <a:tcPr marL="9525" marR="9525" marT="9525" marB="0" anchor="ctr"/>
                </a:tc>
                <a:tc>
                  <a:txBody>
                    <a:bodyPr/>
                    <a:lstStyle/>
                    <a:p>
                      <a:pPr algn="ctr"/>
                      <a:endParaRPr lang="en-US" sz="1200" dirty="0">
                        <a:latin typeface="+mj-lt"/>
                      </a:endParaRPr>
                    </a:p>
                  </a:txBody>
                  <a:tcPr marL="9525" marR="9525" marT="9525" marB="0" anchor="ctr"/>
                </a:tc>
                <a:tc>
                  <a:txBody>
                    <a:bodyPr/>
                    <a:lstStyle/>
                    <a:p>
                      <a:pPr algn="ctr" fontAlgn="b"/>
                      <a:r>
                        <a:rPr lang="en-US" sz="1050" b="0" i="0" u="none" strike="noStrike" dirty="0">
                          <a:solidFill>
                            <a:srgbClr val="000000"/>
                          </a:solidFill>
                          <a:effectLst/>
                          <a:latin typeface="+mj-lt"/>
                        </a:rPr>
                        <a:t>Supervised showed better results among variables than unsupervised</a:t>
                      </a:r>
                    </a:p>
                  </a:txBody>
                  <a:tcPr marL="9525" marR="9525" marT="9525" marB="0" anchor="ctr"/>
                </a:tc>
                <a:extLst>
                  <a:ext uri="{0D108BD9-81ED-4DB2-BD59-A6C34878D82A}">
                    <a16:rowId xmlns:a16="http://schemas.microsoft.com/office/drawing/2014/main" val="10004"/>
                  </a:ext>
                </a:extLst>
              </a:tr>
            </a:tbl>
          </a:graphicData>
        </a:graphic>
      </p:graphicFrame>
      <p:sp>
        <p:nvSpPr>
          <p:cNvPr id="13" name="Rectangle 12"/>
          <p:cNvSpPr/>
          <p:nvPr/>
        </p:nvSpPr>
        <p:spPr>
          <a:xfrm>
            <a:off x="332793" y="1351843"/>
            <a:ext cx="3806700" cy="5480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370" y="96595"/>
            <a:ext cx="4128518" cy="2002285"/>
          </a:xfrm>
          <a:prstGeom prst="rect">
            <a:avLst/>
          </a:prstGeom>
        </p:spPr>
      </p:pic>
      <p:sp>
        <p:nvSpPr>
          <p:cNvPr id="14" name="Rectangle 13"/>
          <p:cNvSpPr/>
          <p:nvPr/>
        </p:nvSpPr>
        <p:spPr>
          <a:xfrm>
            <a:off x="1935125" y="3524030"/>
            <a:ext cx="520995" cy="244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2"/>
          <p:cNvSpPr/>
          <p:nvPr/>
        </p:nvSpPr>
        <p:spPr>
          <a:xfrm>
            <a:off x="332793" y="2098880"/>
            <a:ext cx="6804119" cy="2850300"/>
          </a:xfrm>
          <a:prstGeom prst="roundRect">
            <a:avLst>
              <a:gd name="adj" fmla="val 754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txBox="1">
            <a:spLocks noGrp="1"/>
          </p:cNvSpPr>
          <p:nvPr>
            <p:ph type="title"/>
          </p:nvPr>
        </p:nvSpPr>
        <p:spPr>
          <a:xfrm>
            <a:off x="0" y="96523"/>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 for Embryo Selection</a:t>
            </a:r>
            <a:br>
              <a:rPr lang="en-US" dirty="0"/>
            </a:br>
            <a:endParaRPr dirty="0"/>
          </a:p>
        </p:txBody>
      </p:sp>
      <p:sp>
        <p:nvSpPr>
          <p:cNvPr id="344" name="Google Shape;344;p32"/>
          <p:cNvSpPr/>
          <p:nvPr/>
        </p:nvSpPr>
        <p:spPr>
          <a:xfrm>
            <a:off x="502808" y="1520455"/>
            <a:ext cx="420600" cy="418957"/>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32"/>
          <p:cNvGrpSpPr/>
          <p:nvPr/>
        </p:nvGrpSpPr>
        <p:grpSpPr>
          <a:xfrm>
            <a:off x="603700" y="1609600"/>
            <a:ext cx="218800" cy="239050"/>
            <a:chOff x="1558075" y="1609600"/>
            <a:chExt cx="218800" cy="239050"/>
          </a:xfrm>
        </p:grpSpPr>
        <p:sp>
          <p:nvSpPr>
            <p:cNvPr id="346" name="Google Shape;346;p32"/>
            <p:cNvSpPr/>
            <p:nvPr/>
          </p:nvSpPr>
          <p:spPr>
            <a:xfrm>
              <a:off x="1607775" y="1609600"/>
              <a:ext cx="169100" cy="199175"/>
            </a:xfrm>
            <a:custGeom>
              <a:avLst/>
              <a:gdLst/>
              <a:ahLst/>
              <a:cxnLst/>
              <a:rect l="l" t="t" r="r" b="b"/>
              <a:pathLst>
                <a:path w="6764" h="7967" extrusionOk="0">
                  <a:moveTo>
                    <a:pt x="4573" y="406"/>
                  </a:moveTo>
                  <a:cubicBezTo>
                    <a:pt x="4835" y="406"/>
                    <a:pt x="5096" y="513"/>
                    <a:pt x="5287" y="692"/>
                  </a:cubicBezTo>
                  <a:lnTo>
                    <a:pt x="6073" y="1489"/>
                  </a:lnTo>
                  <a:cubicBezTo>
                    <a:pt x="6263" y="1680"/>
                    <a:pt x="6370" y="1930"/>
                    <a:pt x="6370" y="2192"/>
                  </a:cubicBezTo>
                  <a:lnTo>
                    <a:pt x="6370" y="6966"/>
                  </a:lnTo>
                  <a:cubicBezTo>
                    <a:pt x="6370" y="7299"/>
                    <a:pt x="6097" y="7573"/>
                    <a:pt x="5775" y="7573"/>
                  </a:cubicBezTo>
                  <a:lnTo>
                    <a:pt x="989" y="7573"/>
                  </a:lnTo>
                  <a:cubicBezTo>
                    <a:pt x="667" y="7573"/>
                    <a:pt x="394" y="7299"/>
                    <a:pt x="394" y="6966"/>
                  </a:cubicBezTo>
                  <a:lnTo>
                    <a:pt x="394" y="1001"/>
                  </a:lnTo>
                  <a:cubicBezTo>
                    <a:pt x="394" y="668"/>
                    <a:pt x="667" y="406"/>
                    <a:pt x="989" y="406"/>
                  </a:cubicBezTo>
                  <a:close/>
                  <a:moveTo>
                    <a:pt x="989" y="1"/>
                  </a:moveTo>
                  <a:cubicBezTo>
                    <a:pt x="441" y="1"/>
                    <a:pt x="1" y="453"/>
                    <a:pt x="1" y="1001"/>
                  </a:cubicBezTo>
                  <a:lnTo>
                    <a:pt x="1" y="6966"/>
                  </a:lnTo>
                  <a:cubicBezTo>
                    <a:pt x="1" y="7526"/>
                    <a:pt x="441" y="7966"/>
                    <a:pt x="989" y="7966"/>
                  </a:cubicBezTo>
                  <a:lnTo>
                    <a:pt x="5775" y="7966"/>
                  </a:lnTo>
                  <a:cubicBezTo>
                    <a:pt x="6323" y="7966"/>
                    <a:pt x="6763" y="7526"/>
                    <a:pt x="6763" y="6966"/>
                  </a:cubicBezTo>
                  <a:lnTo>
                    <a:pt x="6763" y="2192"/>
                  </a:lnTo>
                  <a:cubicBezTo>
                    <a:pt x="6763" y="1823"/>
                    <a:pt x="6620" y="1465"/>
                    <a:pt x="6359" y="1203"/>
                  </a:cubicBezTo>
                  <a:lnTo>
                    <a:pt x="5561" y="418"/>
                  </a:lnTo>
                  <a:cubicBezTo>
                    <a:pt x="5311" y="156"/>
                    <a:pt x="4942" y="1"/>
                    <a:pt x="4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1558075" y="1639675"/>
              <a:ext cx="169075" cy="208975"/>
            </a:xfrm>
            <a:custGeom>
              <a:avLst/>
              <a:gdLst/>
              <a:ahLst/>
              <a:cxnLst/>
              <a:rect l="l" t="t" r="r" b="b"/>
              <a:pathLst>
                <a:path w="6763" h="8359" extrusionOk="0">
                  <a:moveTo>
                    <a:pt x="988" y="0"/>
                  </a:moveTo>
                  <a:cubicBezTo>
                    <a:pt x="441" y="0"/>
                    <a:pt x="0" y="441"/>
                    <a:pt x="0" y="989"/>
                  </a:cubicBezTo>
                  <a:lnTo>
                    <a:pt x="0" y="7359"/>
                  </a:lnTo>
                  <a:cubicBezTo>
                    <a:pt x="0" y="7906"/>
                    <a:pt x="441" y="8359"/>
                    <a:pt x="988" y="8359"/>
                  </a:cubicBezTo>
                  <a:lnTo>
                    <a:pt x="5763" y="8359"/>
                  </a:lnTo>
                  <a:cubicBezTo>
                    <a:pt x="6311" y="8359"/>
                    <a:pt x="6763" y="7906"/>
                    <a:pt x="6763" y="7359"/>
                  </a:cubicBezTo>
                  <a:cubicBezTo>
                    <a:pt x="6763" y="7251"/>
                    <a:pt x="6680" y="7156"/>
                    <a:pt x="6561" y="7156"/>
                  </a:cubicBezTo>
                  <a:cubicBezTo>
                    <a:pt x="6453" y="7156"/>
                    <a:pt x="6370" y="7251"/>
                    <a:pt x="6370" y="7359"/>
                  </a:cubicBezTo>
                  <a:cubicBezTo>
                    <a:pt x="6370" y="7692"/>
                    <a:pt x="6096" y="7954"/>
                    <a:pt x="5763" y="7954"/>
                  </a:cubicBezTo>
                  <a:lnTo>
                    <a:pt x="988" y="7954"/>
                  </a:lnTo>
                  <a:cubicBezTo>
                    <a:pt x="667" y="7954"/>
                    <a:pt x="393" y="7692"/>
                    <a:pt x="393" y="7359"/>
                  </a:cubicBezTo>
                  <a:lnTo>
                    <a:pt x="393" y="989"/>
                  </a:lnTo>
                  <a:cubicBezTo>
                    <a:pt x="393" y="667"/>
                    <a:pt x="667" y="393"/>
                    <a:pt x="988" y="393"/>
                  </a:cubicBezTo>
                  <a:lnTo>
                    <a:pt x="1393" y="393"/>
                  </a:lnTo>
                  <a:cubicBezTo>
                    <a:pt x="1500" y="393"/>
                    <a:pt x="1584" y="310"/>
                    <a:pt x="1584" y="191"/>
                  </a:cubicBezTo>
                  <a:cubicBezTo>
                    <a:pt x="1584" y="84"/>
                    <a:pt x="1500" y="0"/>
                    <a:pt x="1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1647675" y="1679275"/>
              <a:ext cx="89300" cy="10125"/>
            </a:xfrm>
            <a:custGeom>
              <a:avLst/>
              <a:gdLst/>
              <a:ahLst/>
              <a:cxnLst/>
              <a:rect l="l" t="t" r="r" b="b"/>
              <a:pathLst>
                <a:path w="3572" h="405" extrusionOk="0">
                  <a:moveTo>
                    <a:pt x="191" y="0"/>
                  </a:moveTo>
                  <a:cubicBezTo>
                    <a:pt x="83" y="0"/>
                    <a:pt x="0" y="95"/>
                    <a:pt x="0" y="202"/>
                  </a:cubicBezTo>
                  <a:cubicBezTo>
                    <a:pt x="0" y="310"/>
                    <a:pt x="83" y="405"/>
                    <a:pt x="191" y="405"/>
                  </a:cubicBezTo>
                  <a:lnTo>
                    <a:pt x="3381" y="405"/>
                  </a:lnTo>
                  <a:cubicBezTo>
                    <a:pt x="3489" y="405"/>
                    <a:pt x="3572" y="310"/>
                    <a:pt x="3572" y="202"/>
                  </a:cubicBezTo>
                  <a:cubicBezTo>
                    <a:pt x="3572" y="95"/>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1647675" y="1719150"/>
              <a:ext cx="89300" cy="10150"/>
            </a:xfrm>
            <a:custGeom>
              <a:avLst/>
              <a:gdLst/>
              <a:ahLst/>
              <a:cxnLst/>
              <a:rect l="l" t="t" r="r" b="b"/>
              <a:pathLst>
                <a:path w="3572" h="406" extrusionOk="0">
                  <a:moveTo>
                    <a:pt x="191" y="0"/>
                  </a:moveTo>
                  <a:cubicBezTo>
                    <a:pt x="83" y="0"/>
                    <a:pt x="0" y="96"/>
                    <a:pt x="0" y="203"/>
                  </a:cubicBezTo>
                  <a:cubicBezTo>
                    <a:pt x="0" y="310"/>
                    <a:pt x="83" y="405"/>
                    <a:pt x="191" y="405"/>
                  </a:cubicBezTo>
                  <a:lnTo>
                    <a:pt x="3381" y="405"/>
                  </a:lnTo>
                  <a:cubicBezTo>
                    <a:pt x="3489" y="405"/>
                    <a:pt x="3572" y="310"/>
                    <a:pt x="3572" y="203"/>
                  </a:cubicBezTo>
                  <a:cubicBezTo>
                    <a:pt x="3572" y="96"/>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1647675" y="1759025"/>
              <a:ext cx="89300" cy="9850"/>
            </a:xfrm>
            <a:custGeom>
              <a:avLst/>
              <a:gdLst/>
              <a:ahLst/>
              <a:cxnLst/>
              <a:rect l="l" t="t" r="r" b="b"/>
              <a:pathLst>
                <a:path w="3572" h="394" extrusionOk="0">
                  <a:moveTo>
                    <a:pt x="191" y="1"/>
                  </a:moveTo>
                  <a:cubicBezTo>
                    <a:pt x="83" y="1"/>
                    <a:pt x="0" y="84"/>
                    <a:pt x="0" y="203"/>
                  </a:cubicBezTo>
                  <a:cubicBezTo>
                    <a:pt x="0" y="310"/>
                    <a:pt x="83" y="394"/>
                    <a:pt x="191" y="394"/>
                  </a:cubicBezTo>
                  <a:lnTo>
                    <a:pt x="3381" y="394"/>
                  </a:lnTo>
                  <a:cubicBezTo>
                    <a:pt x="3489" y="394"/>
                    <a:pt x="3572" y="310"/>
                    <a:pt x="3572" y="203"/>
                  </a:cubicBezTo>
                  <a:cubicBezTo>
                    <a:pt x="3572" y="84"/>
                    <a:pt x="3489" y="1"/>
                    <a:pt x="3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745" y="309134"/>
            <a:ext cx="3478536" cy="1710012"/>
          </a:xfrm>
          <a:prstGeom prst="rect">
            <a:avLst/>
          </a:prstGeom>
        </p:spPr>
      </p:pic>
      <p:sp>
        <p:nvSpPr>
          <p:cNvPr id="5" name="TextBox 4"/>
          <p:cNvSpPr txBox="1"/>
          <p:nvPr/>
        </p:nvSpPr>
        <p:spPr>
          <a:xfrm>
            <a:off x="4428161" y="2019146"/>
            <a:ext cx="3965825" cy="230832"/>
          </a:xfrm>
          <a:prstGeom prst="rect">
            <a:avLst/>
          </a:prstGeom>
          <a:noFill/>
        </p:spPr>
        <p:txBody>
          <a:bodyPr wrap="square" rtlCol="0">
            <a:spAutoFit/>
          </a:bodyPr>
          <a:lstStyle/>
          <a:p>
            <a:r>
              <a:rPr lang="en-US" sz="900" i="1" dirty="0" err="1"/>
              <a:t>Source:https</a:t>
            </a:r>
            <a:r>
              <a:rPr lang="en-US" sz="900" i="1" dirty="0"/>
              <a:t>://ivi-fertility.com/blog/embryo-selection-with-90-accuracy/</a:t>
            </a:r>
          </a:p>
        </p:txBody>
      </p:sp>
      <p:graphicFrame>
        <p:nvGraphicFramePr>
          <p:cNvPr id="15" name="Table 14"/>
          <p:cNvGraphicFramePr>
            <a:graphicFrameLocks noGrp="1"/>
          </p:cNvGraphicFramePr>
          <p:nvPr>
            <p:extLst>
              <p:ext uri="{D42A27DB-BD31-4B8C-83A1-F6EECF244321}">
                <p14:modId xmlns:p14="http://schemas.microsoft.com/office/powerpoint/2010/main" val="1997837382"/>
              </p:ext>
            </p:extLst>
          </p:nvPr>
        </p:nvGraphicFramePr>
        <p:xfrm>
          <a:off x="276895" y="2275236"/>
          <a:ext cx="8851488" cy="2654742"/>
        </p:xfrm>
        <a:graphic>
          <a:graphicData uri="http://schemas.openxmlformats.org/drawingml/2006/table">
            <a:tbl>
              <a:tblPr firstRow="1" bandRow="1">
                <a:tableStyleId>{C49C020B-7188-44C6-B202-957684C5F2B4}</a:tableStyleId>
              </a:tblPr>
              <a:tblGrid>
                <a:gridCol w="1206212">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888978">
                  <a:extLst>
                    <a:ext uri="{9D8B030D-6E8A-4147-A177-3AD203B41FA5}">
                      <a16:colId xmlns:a16="http://schemas.microsoft.com/office/drawing/2014/main" val="20003"/>
                    </a:ext>
                  </a:extLst>
                </a:gridCol>
                <a:gridCol w="2317898">
                  <a:extLst>
                    <a:ext uri="{9D8B030D-6E8A-4147-A177-3AD203B41FA5}">
                      <a16:colId xmlns:a16="http://schemas.microsoft.com/office/drawing/2014/main" val="20004"/>
                    </a:ext>
                  </a:extLst>
                </a:gridCol>
              </a:tblGrid>
              <a:tr h="552892">
                <a:tc>
                  <a:txBody>
                    <a:bodyPr/>
                    <a:lstStyle/>
                    <a:p>
                      <a:pPr algn="ctr">
                        <a:lnSpc>
                          <a:spcPct val="150000"/>
                        </a:lnSpc>
                      </a:pPr>
                      <a:r>
                        <a:rPr lang="en-US" b="1" dirty="0">
                          <a:solidFill>
                            <a:srgbClr val="FF0000"/>
                          </a:solidFill>
                        </a:rPr>
                        <a:t>Year</a:t>
                      </a:r>
                    </a:p>
                  </a:txBody>
                  <a:tcPr/>
                </a:tc>
                <a:tc>
                  <a:txBody>
                    <a:bodyPr/>
                    <a:lstStyle/>
                    <a:p>
                      <a:pPr algn="ctr">
                        <a:lnSpc>
                          <a:spcPct val="150000"/>
                        </a:lnSpc>
                      </a:pPr>
                      <a:r>
                        <a:rPr lang="en-US" b="1" dirty="0">
                          <a:solidFill>
                            <a:srgbClr val="FF0000"/>
                          </a:solidFill>
                        </a:rPr>
                        <a:t>Country</a:t>
                      </a:r>
                    </a:p>
                  </a:txBody>
                  <a:tcPr/>
                </a:tc>
                <a:tc>
                  <a:txBody>
                    <a:bodyPr/>
                    <a:lstStyle/>
                    <a:p>
                      <a:pPr algn="ctr">
                        <a:lnSpc>
                          <a:spcPct val="150000"/>
                        </a:lnSpc>
                      </a:pPr>
                      <a:r>
                        <a:rPr lang="en-US" b="1" dirty="0">
                          <a:solidFill>
                            <a:srgbClr val="FF0000"/>
                          </a:solidFill>
                        </a:rPr>
                        <a:t>Population</a:t>
                      </a:r>
                    </a:p>
                  </a:txBody>
                  <a:tcPr/>
                </a:tc>
                <a:tc>
                  <a:txBody>
                    <a:bodyPr/>
                    <a:lstStyle/>
                    <a:p>
                      <a:pPr algn="ctr">
                        <a:lnSpc>
                          <a:spcPct val="150000"/>
                        </a:lnSpc>
                      </a:pPr>
                      <a:r>
                        <a:rPr lang="en-US" b="1" dirty="0">
                          <a:solidFill>
                            <a:srgbClr val="FF0000"/>
                          </a:solidFill>
                        </a:rPr>
                        <a:t>Parameters</a:t>
                      </a:r>
                    </a:p>
                  </a:txBody>
                  <a:tcPr/>
                </a:tc>
                <a:tc>
                  <a:txBody>
                    <a:bodyPr/>
                    <a:lstStyle/>
                    <a:p>
                      <a:pPr algn="ctr">
                        <a:lnSpc>
                          <a:spcPct val="150000"/>
                        </a:lnSpc>
                      </a:pPr>
                      <a:r>
                        <a:rPr lang="en-US" b="1" dirty="0">
                          <a:solidFill>
                            <a:srgbClr val="FF0000"/>
                          </a:solidFill>
                        </a:rPr>
                        <a:t>Outcome</a:t>
                      </a:r>
                    </a:p>
                  </a:txBody>
                  <a:tcPr/>
                </a:tc>
                <a:extLst>
                  <a:ext uri="{0D108BD9-81ED-4DB2-BD59-A6C34878D82A}">
                    <a16:rowId xmlns:a16="http://schemas.microsoft.com/office/drawing/2014/main" val="10000"/>
                  </a:ext>
                </a:extLst>
              </a:tr>
              <a:tr h="370840">
                <a:tc>
                  <a:txBody>
                    <a:bodyPr/>
                    <a:lstStyle/>
                    <a:p>
                      <a:pPr algn="ctr" fontAlgn="b"/>
                      <a:r>
                        <a:rPr lang="en-US" sz="1100" b="0" i="0" u="none" strike="noStrike" dirty="0">
                          <a:solidFill>
                            <a:schemeClr val="bg2"/>
                          </a:solidFill>
                          <a:effectLst/>
                          <a:latin typeface="+mj-lt"/>
                        </a:rPr>
                        <a:t>2020</a:t>
                      </a:r>
                    </a:p>
                  </a:txBody>
                  <a:tcPr marL="9525" marR="9525" marT="9525" marB="0" anchor="ctr"/>
                </a:tc>
                <a:tc>
                  <a:txBody>
                    <a:bodyPr/>
                    <a:lstStyle/>
                    <a:p>
                      <a:pPr algn="ctr" fontAlgn="b"/>
                      <a:r>
                        <a:rPr lang="en-US" sz="1100" b="0" i="0" u="none" strike="noStrike" dirty="0">
                          <a:solidFill>
                            <a:schemeClr val="bg2"/>
                          </a:solidFill>
                          <a:effectLst/>
                          <a:latin typeface="+mj-lt"/>
                        </a:rPr>
                        <a:t>USA</a:t>
                      </a:r>
                    </a:p>
                  </a:txBody>
                  <a:tcPr marL="9525" marR="9525" marT="9525" marB="0" anchor="ctr"/>
                </a:tc>
                <a:tc>
                  <a:txBody>
                    <a:bodyPr/>
                    <a:lstStyle/>
                    <a:p>
                      <a:pPr algn="ctr" fontAlgn="b"/>
                      <a:r>
                        <a:rPr lang="en-US" sz="1100" b="0" i="0" u="none" strike="noStrike" dirty="0">
                          <a:solidFill>
                            <a:schemeClr val="bg2"/>
                          </a:solidFill>
                          <a:effectLst/>
                          <a:latin typeface="+mj-lt"/>
                        </a:rPr>
                        <a:t>NA</a:t>
                      </a:r>
                    </a:p>
                  </a:txBody>
                  <a:tcPr marL="9525" marR="9525" marT="9525" marB="0" anchor="ctr"/>
                </a:tc>
                <a:tc>
                  <a:txBody>
                    <a:bodyPr/>
                    <a:lstStyle/>
                    <a:p>
                      <a:pPr algn="ctr" fontAlgn="b"/>
                      <a:r>
                        <a:rPr lang="en-US" sz="1100" b="0" i="0" u="none" strike="noStrike">
                          <a:solidFill>
                            <a:schemeClr val="bg2"/>
                          </a:solidFill>
                          <a:effectLst/>
                          <a:latin typeface="+mj-lt"/>
                        </a:rPr>
                        <a:t>Embryo evaluation and selection embody the aggregate manifestation of the entire in vitro fertilization (IVF) process.</a:t>
                      </a:r>
                    </a:p>
                  </a:txBody>
                  <a:tcPr marL="9525" marR="9525" marT="9525" marB="0" anchor="ctr"/>
                </a:tc>
                <a:tc>
                  <a:txBody>
                    <a:bodyPr/>
                    <a:lstStyle/>
                    <a:p>
                      <a:pPr algn="ctr" fontAlgn="b"/>
                      <a:r>
                        <a:rPr lang="en-US" sz="1100" b="0" i="0" u="none" strike="noStrike" dirty="0">
                          <a:solidFill>
                            <a:schemeClr val="bg2"/>
                          </a:solidFill>
                          <a:effectLst/>
                          <a:latin typeface="+mj-lt"/>
                        </a:rPr>
                        <a:t> </a:t>
                      </a:r>
                    </a:p>
                  </a:txBody>
                  <a:tcPr marL="9525" marR="9525" marT="9525" marB="0" anchor="ctr"/>
                </a:tc>
                <a:extLst>
                  <a:ext uri="{0D108BD9-81ED-4DB2-BD59-A6C34878D82A}">
                    <a16:rowId xmlns:a16="http://schemas.microsoft.com/office/drawing/2014/main" val="10001"/>
                  </a:ext>
                </a:extLst>
              </a:tr>
              <a:tr h="370840">
                <a:tc>
                  <a:txBody>
                    <a:bodyPr/>
                    <a:lstStyle/>
                    <a:p>
                      <a:pPr algn="ctr" fontAlgn="b"/>
                      <a:r>
                        <a:rPr lang="en-US" sz="1100" b="0" i="0" u="none" strike="noStrike" dirty="0">
                          <a:solidFill>
                            <a:schemeClr val="bg2"/>
                          </a:solidFill>
                          <a:effectLst/>
                          <a:latin typeface="+mj-lt"/>
                        </a:rPr>
                        <a:t>2021</a:t>
                      </a:r>
                    </a:p>
                  </a:txBody>
                  <a:tcPr marL="9525" marR="9525" marT="9525" marB="0" anchor="ctr"/>
                </a:tc>
                <a:tc>
                  <a:txBody>
                    <a:bodyPr/>
                    <a:lstStyle/>
                    <a:p>
                      <a:pPr algn="ctr" fontAlgn="b"/>
                      <a:r>
                        <a:rPr lang="en-US" sz="1100" b="0" i="0" u="none" strike="noStrike">
                          <a:solidFill>
                            <a:schemeClr val="bg2"/>
                          </a:solidFill>
                          <a:effectLst/>
                          <a:latin typeface="+mj-lt"/>
                        </a:rPr>
                        <a:t>China</a:t>
                      </a:r>
                    </a:p>
                  </a:txBody>
                  <a:tcPr marL="9525" marR="9525" marT="9525" marB="0" anchor="ctr"/>
                </a:tc>
                <a:tc>
                  <a:txBody>
                    <a:bodyPr/>
                    <a:lstStyle/>
                    <a:p>
                      <a:pPr algn="ctr" fontAlgn="b"/>
                      <a:r>
                        <a:rPr lang="en-US" sz="1100" b="0" i="0" u="none" strike="noStrike" dirty="0">
                          <a:solidFill>
                            <a:schemeClr val="bg2"/>
                          </a:solidFill>
                          <a:effectLst/>
                          <a:latin typeface="+mj-lt"/>
                        </a:rPr>
                        <a:t>NA</a:t>
                      </a:r>
                    </a:p>
                  </a:txBody>
                  <a:tcPr marL="9525" marR="9525" marT="9525" marB="0" anchor="ctr"/>
                </a:tc>
                <a:tc gridSpan="2">
                  <a:txBody>
                    <a:bodyPr/>
                    <a:lstStyle/>
                    <a:p>
                      <a:pPr algn="ctr" fontAlgn="b"/>
                      <a:r>
                        <a:rPr lang="en-US" sz="1100" b="0" i="0" u="none" strike="noStrike" dirty="0">
                          <a:solidFill>
                            <a:schemeClr val="bg2"/>
                          </a:solidFill>
                          <a:effectLst/>
                          <a:latin typeface="+mj-lt"/>
                        </a:rPr>
                        <a:t>Combined AI aided sonar ,clinical follicular monitoring, optimum timing for transplantation, and prediction of pregnancy outcome</a:t>
                      </a:r>
                    </a:p>
                  </a:txBody>
                  <a:tcPr marL="9525" marR="9525" marT="9525" marB="0" anchor="ctr"/>
                </a:tc>
                <a:tc hMerge="1">
                  <a:txBody>
                    <a:bodyPr/>
                    <a:lstStyle/>
                    <a:p>
                      <a:endParaRPr lang="en-US"/>
                    </a:p>
                  </a:txBody>
                  <a:tcPr/>
                </a:tc>
                <a:extLst>
                  <a:ext uri="{0D108BD9-81ED-4DB2-BD59-A6C34878D82A}">
                    <a16:rowId xmlns:a16="http://schemas.microsoft.com/office/drawing/2014/main" val="10002"/>
                  </a:ext>
                </a:extLst>
              </a:tr>
              <a:tr h="370840">
                <a:tc>
                  <a:txBody>
                    <a:bodyPr/>
                    <a:lstStyle/>
                    <a:p>
                      <a:pPr algn="ctr" fontAlgn="b"/>
                      <a:r>
                        <a:rPr lang="en-US" sz="1100" b="0" i="0" u="none" strike="noStrike" dirty="0">
                          <a:solidFill>
                            <a:schemeClr val="bg2"/>
                          </a:solidFill>
                          <a:effectLst/>
                          <a:latin typeface="+mj-lt"/>
                        </a:rPr>
                        <a:t>2022</a:t>
                      </a:r>
                    </a:p>
                  </a:txBody>
                  <a:tcPr marL="9525" marR="9525" marT="9525" marB="0" anchor="ctr"/>
                </a:tc>
                <a:tc>
                  <a:txBody>
                    <a:bodyPr/>
                    <a:lstStyle/>
                    <a:p>
                      <a:pPr algn="ctr" fontAlgn="b"/>
                      <a:r>
                        <a:rPr lang="en-US" sz="1100" b="0" i="0" u="none" strike="noStrike" dirty="0">
                          <a:solidFill>
                            <a:schemeClr val="bg2"/>
                          </a:solidFill>
                          <a:effectLst/>
                          <a:latin typeface="+mj-lt"/>
                        </a:rPr>
                        <a:t>Pakistan/ Saudi</a:t>
                      </a:r>
                    </a:p>
                  </a:txBody>
                  <a:tcPr marL="9525" marR="9525" marT="9525" marB="0" anchor="ctr"/>
                </a:tc>
                <a:tc>
                  <a:txBody>
                    <a:bodyPr/>
                    <a:lstStyle/>
                    <a:p>
                      <a:pPr algn="ctr" fontAlgn="b"/>
                      <a:r>
                        <a:rPr lang="en-US" sz="1100" b="0" i="0" u="none" strike="noStrike" dirty="0">
                          <a:solidFill>
                            <a:schemeClr val="bg2"/>
                          </a:solidFill>
                          <a:effectLst/>
                          <a:latin typeface="+mj-lt"/>
                        </a:rPr>
                        <a:t>NA</a:t>
                      </a:r>
                    </a:p>
                  </a:txBody>
                  <a:tcPr marL="9525" marR="9525" marT="9525" marB="0" anchor="ctr"/>
                </a:tc>
                <a:tc gridSpan="2">
                  <a:txBody>
                    <a:bodyPr/>
                    <a:lstStyle/>
                    <a:p>
                      <a:pPr algn="ctr" fontAlgn="b"/>
                      <a:r>
                        <a:rPr lang="en-US" sz="1100" b="0" i="0" u="none" strike="noStrike" dirty="0">
                          <a:solidFill>
                            <a:schemeClr val="bg2"/>
                          </a:solidFill>
                          <a:effectLst/>
                          <a:latin typeface="+mj-lt"/>
                        </a:rPr>
                        <a:t>Identification of blastocyst components for viable embryos</a:t>
                      </a:r>
                    </a:p>
                  </a:txBody>
                  <a:tcPr marL="9525" marR="9525" marT="9525" marB="0" anchor="ctr"/>
                </a:tc>
                <a:tc hMerge="1">
                  <a:txBody>
                    <a:bodyPr/>
                    <a:lstStyle/>
                    <a:p>
                      <a:endParaRPr lang="en-US" dirty="0"/>
                    </a:p>
                  </a:txBody>
                  <a:tcPr/>
                </a:tc>
                <a:extLst>
                  <a:ext uri="{0D108BD9-81ED-4DB2-BD59-A6C34878D82A}">
                    <a16:rowId xmlns:a16="http://schemas.microsoft.com/office/drawing/2014/main" val="10003"/>
                  </a:ext>
                </a:extLst>
              </a:tr>
              <a:tr h="370840">
                <a:tc>
                  <a:txBody>
                    <a:bodyPr/>
                    <a:lstStyle/>
                    <a:p>
                      <a:pPr algn="ctr" fontAlgn="b"/>
                      <a:r>
                        <a:rPr lang="en-US" sz="1100" b="0" i="0" u="none" strike="noStrike" dirty="0">
                          <a:solidFill>
                            <a:schemeClr val="bg2"/>
                          </a:solidFill>
                          <a:effectLst/>
                          <a:latin typeface="+mj-lt"/>
                        </a:rPr>
                        <a:t>2023</a:t>
                      </a:r>
                    </a:p>
                  </a:txBody>
                  <a:tcPr marL="9525" marR="9525" marT="9525" marB="0" anchor="ctr"/>
                </a:tc>
                <a:tc>
                  <a:txBody>
                    <a:bodyPr/>
                    <a:lstStyle/>
                    <a:p>
                      <a:pPr algn="ctr" fontAlgn="b"/>
                      <a:r>
                        <a:rPr lang="en-US" sz="1100" b="0" i="0" u="none" strike="noStrike">
                          <a:solidFill>
                            <a:schemeClr val="bg2"/>
                          </a:solidFill>
                          <a:effectLst/>
                          <a:latin typeface="+mj-lt"/>
                        </a:rPr>
                        <a:t>China</a:t>
                      </a:r>
                    </a:p>
                  </a:txBody>
                  <a:tcPr marL="9525" marR="9525" marT="9525" marB="0" anchor="ctr"/>
                </a:tc>
                <a:tc>
                  <a:txBody>
                    <a:bodyPr/>
                    <a:lstStyle/>
                    <a:p>
                      <a:pPr algn="ctr" fontAlgn="b"/>
                      <a:r>
                        <a:rPr lang="en-US" sz="1100" b="0" i="0" u="none" strike="noStrike">
                          <a:solidFill>
                            <a:schemeClr val="bg2"/>
                          </a:solidFill>
                          <a:effectLst/>
                          <a:latin typeface="+mj-lt"/>
                        </a:rPr>
                        <a:t>17,580 blastocyst</a:t>
                      </a:r>
                    </a:p>
                  </a:txBody>
                  <a:tcPr marL="9525" marR="9525" marT="9525" marB="0" anchor="ctr"/>
                </a:tc>
                <a:tc>
                  <a:txBody>
                    <a:bodyPr/>
                    <a:lstStyle/>
                    <a:p>
                      <a:pPr algn="ctr" fontAlgn="b"/>
                      <a:r>
                        <a:rPr lang="en-US" sz="1100" b="0" i="0" u="none" strike="noStrike" dirty="0">
                          <a:solidFill>
                            <a:schemeClr val="bg2"/>
                          </a:solidFill>
                          <a:effectLst/>
                          <a:latin typeface="+mj-lt"/>
                        </a:rPr>
                        <a:t>blastocyst images and patient couple's clinical features (e.g., maternal age, hormone profiles, endometrium thickness, and semen quality) to predict live birth outcomes of human blastocysts. </a:t>
                      </a:r>
                    </a:p>
                  </a:txBody>
                  <a:tcPr marL="9525" marR="9525" marT="9525" marB="0" anchor="ctr"/>
                </a:tc>
                <a:tc>
                  <a:txBody>
                    <a:bodyPr/>
                    <a:lstStyle/>
                    <a:p>
                      <a:pPr algn="ctr" fontAlgn="b"/>
                      <a:r>
                        <a:rPr lang="en-US" sz="1100" b="0" i="0" u="none" strike="noStrike" dirty="0">
                          <a:solidFill>
                            <a:schemeClr val="bg2"/>
                          </a:solidFill>
                          <a:effectLst/>
                          <a:latin typeface="+mj-lt"/>
                        </a:rPr>
                        <a:t>AUC 0.77</a:t>
                      </a:r>
                    </a:p>
                  </a:txBody>
                  <a:tcPr marL="9525" marR="9525" marT="9525" marB="0" anchor="ctr"/>
                </a:tc>
                <a:extLst>
                  <a:ext uri="{0D108BD9-81ED-4DB2-BD59-A6C34878D82A}">
                    <a16:rowId xmlns:a16="http://schemas.microsoft.com/office/drawing/2014/main" val="10004"/>
                  </a:ext>
                </a:extLst>
              </a:tr>
            </a:tbl>
          </a:graphicData>
        </a:graphic>
      </p:graphicFrame>
      <p:sp>
        <p:nvSpPr>
          <p:cNvPr id="16" name="Rectangle 15"/>
          <p:cNvSpPr/>
          <p:nvPr/>
        </p:nvSpPr>
        <p:spPr>
          <a:xfrm>
            <a:off x="185053" y="1273662"/>
            <a:ext cx="3806700" cy="5480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827906" y="3423669"/>
            <a:ext cx="520995" cy="244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827906" y="4394791"/>
            <a:ext cx="520995" cy="244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777018" y="4061638"/>
            <a:ext cx="1070349" cy="2232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81139" y="3337216"/>
            <a:ext cx="755211" cy="2231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22408" y="704153"/>
            <a:ext cx="1705753" cy="400110"/>
          </a:xfrm>
          <a:prstGeom prst="rect">
            <a:avLst/>
          </a:prstGeom>
          <a:noFill/>
        </p:spPr>
        <p:txBody>
          <a:bodyPr wrap="square" rtlCol="0">
            <a:spAutoFit/>
          </a:bodyPr>
          <a:lstStyle/>
          <a:p>
            <a:r>
              <a:rPr lang="ar-SA" sz="2000" b="1" dirty="0">
                <a:solidFill>
                  <a:schemeClr val="dk1"/>
                </a:solidFill>
                <a:latin typeface="Montserrat"/>
                <a:ea typeface="Montserrat"/>
                <a:cs typeface="+mj-cs"/>
                <a:sym typeface="Montserrat"/>
              </a:rPr>
              <a:t>اختيار الاجنة</a:t>
            </a:r>
            <a:endParaRPr lang="en-US" sz="2000" b="1" dirty="0">
              <a:solidFill>
                <a:schemeClr val="dk1"/>
              </a:solidFill>
              <a:latin typeface="Montserrat"/>
              <a:ea typeface="Montserrat"/>
              <a:cs typeface="+mj-cs"/>
              <a:sym typeface="Montserrat"/>
            </a:endParaRPr>
          </a:p>
        </p:txBody>
      </p:sp>
    </p:spTree>
    <p:extLst>
      <p:ext uri="{BB962C8B-B14F-4D97-AF65-F5344CB8AC3E}">
        <p14:creationId xmlns:p14="http://schemas.microsoft.com/office/powerpoint/2010/main" val="185838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2"/>
          <p:cNvSpPr/>
          <p:nvPr/>
        </p:nvSpPr>
        <p:spPr>
          <a:xfrm>
            <a:off x="332793" y="2098880"/>
            <a:ext cx="6804119" cy="2850300"/>
          </a:xfrm>
          <a:prstGeom prst="roundRect">
            <a:avLst>
              <a:gd name="adj" fmla="val 754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txBox="1">
            <a:spLocks noGrp="1"/>
          </p:cNvSpPr>
          <p:nvPr>
            <p:ph type="title"/>
          </p:nvPr>
        </p:nvSpPr>
        <p:spPr>
          <a:xfrm>
            <a:off x="0" y="96523"/>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 for Fetal Environment</a:t>
            </a:r>
            <a:endParaRPr dirty="0"/>
          </a:p>
        </p:txBody>
      </p:sp>
      <p:sp>
        <p:nvSpPr>
          <p:cNvPr id="344" name="Google Shape;344;p32"/>
          <p:cNvSpPr/>
          <p:nvPr/>
        </p:nvSpPr>
        <p:spPr>
          <a:xfrm>
            <a:off x="502808" y="1520455"/>
            <a:ext cx="420600" cy="418957"/>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32"/>
          <p:cNvGrpSpPr/>
          <p:nvPr/>
        </p:nvGrpSpPr>
        <p:grpSpPr>
          <a:xfrm>
            <a:off x="603700" y="1609600"/>
            <a:ext cx="218800" cy="239050"/>
            <a:chOff x="1558075" y="1609600"/>
            <a:chExt cx="218800" cy="239050"/>
          </a:xfrm>
        </p:grpSpPr>
        <p:sp>
          <p:nvSpPr>
            <p:cNvPr id="346" name="Google Shape;346;p32"/>
            <p:cNvSpPr/>
            <p:nvPr/>
          </p:nvSpPr>
          <p:spPr>
            <a:xfrm>
              <a:off x="1607775" y="1609600"/>
              <a:ext cx="169100" cy="199175"/>
            </a:xfrm>
            <a:custGeom>
              <a:avLst/>
              <a:gdLst/>
              <a:ahLst/>
              <a:cxnLst/>
              <a:rect l="l" t="t" r="r" b="b"/>
              <a:pathLst>
                <a:path w="6764" h="7967" extrusionOk="0">
                  <a:moveTo>
                    <a:pt x="4573" y="406"/>
                  </a:moveTo>
                  <a:cubicBezTo>
                    <a:pt x="4835" y="406"/>
                    <a:pt x="5096" y="513"/>
                    <a:pt x="5287" y="692"/>
                  </a:cubicBezTo>
                  <a:lnTo>
                    <a:pt x="6073" y="1489"/>
                  </a:lnTo>
                  <a:cubicBezTo>
                    <a:pt x="6263" y="1680"/>
                    <a:pt x="6370" y="1930"/>
                    <a:pt x="6370" y="2192"/>
                  </a:cubicBezTo>
                  <a:lnTo>
                    <a:pt x="6370" y="6966"/>
                  </a:lnTo>
                  <a:cubicBezTo>
                    <a:pt x="6370" y="7299"/>
                    <a:pt x="6097" y="7573"/>
                    <a:pt x="5775" y="7573"/>
                  </a:cubicBezTo>
                  <a:lnTo>
                    <a:pt x="989" y="7573"/>
                  </a:lnTo>
                  <a:cubicBezTo>
                    <a:pt x="667" y="7573"/>
                    <a:pt x="394" y="7299"/>
                    <a:pt x="394" y="6966"/>
                  </a:cubicBezTo>
                  <a:lnTo>
                    <a:pt x="394" y="1001"/>
                  </a:lnTo>
                  <a:cubicBezTo>
                    <a:pt x="394" y="668"/>
                    <a:pt x="667" y="406"/>
                    <a:pt x="989" y="406"/>
                  </a:cubicBezTo>
                  <a:close/>
                  <a:moveTo>
                    <a:pt x="989" y="1"/>
                  </a:moveTo>
                  <a:cubicBezTo>
                    <a:pt x="441" y="1"/>
                    <a:pt x="1" y="453"/>
                    <a:pt x="1" y="1001"/>
                  </a:cubicBezTo>
                  <a:lnTo>
                    <a:pt x="1" y="6966"/>
                  </a:lnTo>
                  <a:cubicBezTo>
                    <a:pt x="1" y="7526"/>
                    <a:pt x="441" y="7966"/>
                    <a:pt x="989" y="7966"/>
                  </a:cubicBezTo>
                  <a:lnTo>
                    <a:pt x="5775" y="7966"/>
                  </a:lnTo>
                  <a:cubicBezTo>
                    <a:pt x="6323" y="7966"/>
                    <a:pt x="6763" y="7526"/>
                    <a:pt x="6763" y="6966"/>
                  </a:cubicBezTo>
                  <a:lnTo>
                    <a:pt x="6763" y="2192"/>
                  </a:lnTo>
                  <a:cubicBezTo>
                    <a:pt x="6763" y="1823"/>
                    <a:pt x="6620" y="1465"/>
                    <a:pt x="6359" y="1203"/>
                  </a:cubicBezTo>
                  <a:lnTo>
                    <a:pt x="5561" y="418"/>
                  </a:lnTo>
                  <a:cubicBezTo>
                    <a:pt x="5311" y="156"/>
                    <a:pt x="4942" y="1"/>
                    <a:pt x="4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1558075" y="1639675"/>
              <a:ext cx="169075" cy="208975"/>
            </a:xfrm>
            <a:custGeom>
              <a:avLst/>
              <a:gdLst/>
              <a:ahLst/>
              <a:cxnLst/>
              <a:rect l="l" t="t" r="r" b="b"/>
              <a:pathLst>
                <a:path w="6763" h="8359" extrusionOk="0">
                  <a:moveTo>
                    <a:pt x="988" y="0"/>
                  </a:moveTo>
                  <a:cubicBezTo>
                    <a:pt x="441" y="0"/>
                    <a:pt x="0" y="441"/>
                    <a:pt x="0" y="989"/>
                  </a:cubicBezTo>
                  <a:lnTo>
                    <a:pt x="0" y="7359"/>
                  </a:lnTo>
                  <a:cubicBezTo>
                    <a:pt x="0" y="7906"/>
                    <a:pt x="441" y="8359"/>
                    <a:pt x="988" y="8359"/>
                  </a:cubicBezTo>
                  <a:lnTo>
                    <a:pt x="5763" y="8359"/>
                  </a:lnTo>
                  <a:cubicBezTo>
                    <a:pt x="6311" y="8359"/>
                    <a:pt x="6763" y="7906"/>
                    <a:pt x="6763" y="7359"/>
                  </a:cubicBezTo>
                  <a:cubicBezTo>
                    <a:pt x="6763" y="7251"/>
                    <a:pt x="6680" y="7156"/>
                    <a:pt x="6561" y="7156"/>
                  </a:cubicBezTo>
                  <a:cubicBezTo>
                    <a:pt x="6453" y="7156"/>
                    <a:pt x="6370" y="7251"/>
                    <a:pt x="6370" y="7359"/>
                  </a:cubicBezTo>
                  <a:cubicBezTo>
                    <a:pt x="6370" y="7692"/>
                    <a:pt x="6096" y="7954"/>
                    <a:pt x="5763" y="7954"/>
                  </a:cubicBezTo>
                  <a:lnTo>
                    <a:pt x="988" y="7954"/>
                  </a:lnTo>
                  <a:cubicBezTo>
                    <a:pt x="667" y="7954"/>
                    <a:pt x="393" y="7692"/>
                    <a:pt x="393" y="7359"/>
                  </a:cubicBezTo>
                  <a:lnTo>
                    <a:pt x="393" y="989"/>
                  </a:lnTo>
                  <a:cubicBezTo>
                    <a:pt x="393" y="667"/>
                    <a:pt x="667" y="393"/>
                    <a:pt x="988" y="393"/>
                  </a:cubicBezTo>
                  <a:lnTo>
                    <a:pt x="1393" y="393"/>
                  </a:lnTo>
                  <a:cubicBezTo>
                    <a:pt x="1500" y="393"/>
                    <a:pt x="1584" y="310"/>
                    <a:pt x="1584" y="191"/>
                  </a:cubicBezTo>
                  <a:cubicBezTo>
                    <a:pt x="1584" y="84"/>
                    <a:pt x="1500" y="0"/>
                    <a:pt x="1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1647675" y="1679275"/>
              <a:ext cx="89300" cy="10125"/>
            </a:xfrm>
            <a:custGeom>
              <a:avLst/>
              <a:gdLst/>
              <a:ahLst/>
              <a:cxnLst/>
              <a:rect l="l" t="t" r="r" b="b"/>
              <a:pathLst>
                <a:path w="3572" h="405" extrusionOk="0">
                  <a:moveTo>
                    <a:pt x="191" y="0"/>
                  </a:moveTo>
                  <a:cubicBezTo>
                    <a:pt x="83" y="0"/>
                    <a:pt x="0" y="95"/>
                    <a:pt x="0" y="202"/>
                  </a:cubicBezTo>
                  <a:cubicBezTo>
                    <a:pt x="0" y="310"/>
                    <a:pt x="83" y="405"/>
                    <a:pt x="191" y="405"/>
                  </a:cubicBezTo>
                  <a:lnTo>
                    <a:pt x="3381" y="405"/>
                  </a:lnTo>
                  <a:cubicBezTo>
                    <a:pt x="3489" y="405"/>
                    <a:pt x="3572" y="310"/>
                    <a:pt x="3572" y="202"/>
                  </a:cubicBezTo>
                  <a:cubicBezTo>
                    <a:pt x="3572" y="95"/>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1647675" y="1719150"/>
              <a:ext cx="89300" cy="10150"/>
            </a:xfrm>
            <a:custGeom>
              <a:avLst/>
              <a:gdLst/>
              <a:ahLst/>
              <a:cxnLst/>
              <a:rect l="l" t="t" r="r" b="b"/>
              <a:pathLst>
                <a:path w="3572" h="406" extrusionOk="0">
                  <a:moveTo>
                    <a:pt x="191" y="0"/>
                  </a:moveTo>
                  <a:cubicBezTo>
                    <a:pt x="83" y="0"/>
                    <a:pt x="0" y="96"/>
                    <a:pt x="0" y="203"/>
                  </a:cubicBezTo>
                  <a:cubicBezTo>
                    <a:pt x="0" y="310"/>
                    <a:pt x="83" y="405"/>
                    <a:pt x="191" y="405"/>
                  </a:cubicBezTo>
                  <a:lnTo>
                    <a:pt x="3381" y="405"/>
                  </a:lnTo>
                  <a:cubicBezTo>
                    <a:pt x="3489" y="405"/>
                    <a:pt x="3572" y="310"/>
                    <a:pt x="3572" y="203"/>
                  </a:cubicBezTo>
                  <a:cubicBezTo>
                    <a:pt x="3572" y="96"/>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1647675" y="1759025"/>
              <a:ext cx="89300" cy="9850"/>
            </a:xfrm>
            <a:custGeom>
              <a:avLst/>
              <a:gdLst/>
              <a:ahLst/>
              <a:cxnLst/>
              <a:rect l="l" t="t" r="r" b="b"/>
              <a:pathLst>
                <a:path w="3572" h="394" extrusionOk="0">
                  <a:moveTo>
                    <a:pt x="191" y="1"/>
                  </a:moveTo>
                  <a:cubicBezTo>
                    <a:pt x="83" y="1"/>
                    <a:pt x="0" y="84"/>
                    <a:pt x="0" y="203"/>
                  </a:cubicBezTo>
                  <a:cubicBezTo>
                    <a:pt x="0" y="310"/>
                    <a:pt x="83" y="394"/>
                    <a:pt x="191" y="394"/>
                  </a:cubicBezTo>
                  <a:lnTo>
                    <a:pt x="3381" y="394"/>
                  </a:lnTo>
                  <a:cubicBezTo>
                    <a:pt x="3489" y="394"/>
                    <a:pt x="3572" y="310"/>
                    <a:pt x="3572" y="203"/>
                  </a:cubicBezTo>
                  <a:cubicBezTo>
                    <a:pt x="3572" y="84"/>
                    <a:pt x="3489" y="1"/>
                    <a:pt x="3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p:cNvGraphicFramePr>
            <a:graphicFrameLocks noGrp="1"/>
          </p:cNvGraphicFramePr>
          <p:nvPr>
            <p:extLst>
              <p:ext uri="{D42A27DB-BD31-4B8C-83A1-F6EECF244321}">
                <p14:modId xmlns:p14="http://schemas.microsoft.com/office/powerpoint/2010/main" val="544515969"/>
              </p:ext>
            </p:extLst>
          </p:nvPr>
        </p:nvGraphicFramePr>
        <p:xfrm>
          <a:off x="653400" y="3545196"/>
          <a:ext cx="8086390" cy="1202497"/>
        </p:xfrm>
        <a:graphic>
          <a:graphicData uri="http://schemas.openxmlformats.org/drawingml/2006/table">
            <a:tbl>
              <a:tblPr firstRow="1" bandRow="1">
                <a:tableStyleId>{C49C020B-7188-44C6-B202-957684C5F2B4}</a:tableStyleId>
              </a:tblPr>
              <a:tblGrid>
                <a:gridCol w="1617278">
                  <a:extLst>
                    <a:ext uri="{9D8B030D-6E8A-4147-A177-3AD203B41FA5}">
                      <a16:colId xmlns:a16="http://schemas.microsoft.com/office/drawing/2014/main" val="20000"/>
                    </a:ext>
                  </a:extLst>
                </a:gridCol>
                <a:gridCol w="1617278">
                  <a:extLst>
                    <a:ext uri="{9D8B030D-6E8A-4147-A177-3AD203B41FA5}">
                      <a16:colId xmlns:a16="http://schemas.microsoft.com/office/drawing/2014/main" val="20001"/>
                    </a:ext>
                  </a:extLst>
                </a:gridCol>
                <a:gridCol w="1617278">
                  <a:extLst>
                    <a:ext uri="{9D8B030D-6E8A-4147-A177-3AD203B41FA5}">
                      <a16:colId xmlns:a16="http://schemas.microsoft.com/office/drawing/2014/main" val="20002"/>
                    </a:ext>
                  </a:extLst>
                </a:gridCol>
                <a:gridCol w="1617278">
                  <a:extLst>
                    <a:ext uri="{9D8B030D-6E8A-4147-A177-3AD203B41FA5}">
                      <a16:colId xmlns:a16="http://schemas.microsoft.com/office/drawing/2014/main" val="20003"/>
                    </a:ext>
                  </a:extLst>
                </a:gridCol>
                <a:gridCol w="1617278">
                  <a:extLst>
                    <a:ext uri="{9D8B030D-6E8A-4147-A177-3AD203B41FA5}">
                      <a16:colId xmlns:a16="http://schemas.microsoft.com/office/drawing/2014/main" val="20004"/>
                    </a:ext>
                  </a:extLst>
                </a:gridCol>
              </a:tblGrid>
              <a:tr h="552892">
                <a:tc>
                  <a:txBody>
                    <a:bodyPr/>
                    <a:lstStyle/>
                    <a:p>
                      <a:pPr algn="ctr">
                        <a:lnSpc>
                          <a:spcPct val="150000"/>
                        </a:lnSpc>
                      </a:pPr>
                      <a:r>
                        <a:rPr lang="en-US" b="1" dirty="0">
                          <a:solidFill>
                            <a:srgbClr val="FF0000"/>
                          </a:solidFill>
                        </a:rPr>
                        <a:t>Year</a:t>
                      </a:r>
                    </a:p>
                  </a:txBody>
                  <a:tcPr/>
                </a:tc>
                <a:tc>
                  <a:txBody>
                    <a:bodyPr/>
                    <a:lstStyle/>
                    <a:p>
                      <a:pPr algn="ctr">
                        <a:lnSpc>
                          <a:spcPct val="150000"/>
                        </a:lnSpc>
                      </a:pPr>
                      <a:r>
                        <a:rPr lang="en-US" b="1" dirty="0">
                          <a:solidFill>
                            <a:srgbClr val="FF0000"/>
                          </a:solidFill>
                        </a:rPr>
                        <a:t>Country</a:t>
                      </a:r>
                    </a:p>
                  </a:txBody>
                  <a:tcPr/>
                </a:tc>
                <a:tc>
                  <a:txBody>
                    <a:bodyPr/>
                    <a:lstStyle/>
                    <a:p>
                      <a:pPr algn="ctr">
                        <a:lnSpc>
                          <a:spcPct val="150000"/>
                        </a:lnSpc>
                      </a:pPr>
                      <a:r>
                        <a:rPr lang="en-US" b="1" dirty="0">
                          <a:solidFill>
                            <a:srgbClr val="FF0000"/>
                          </a:solidFill>
                        </a:rPr>
                        <a:t>Population</a:t>
                      </a:r>
                    </a:p>
                  </a:txBody>
                  <a:tcPr/>
                </a:tc>
                <a:tc>
                  <a:txBody>
                    <a:bodyPr/>
                    <a:lstStyle/>
                    <a:p>
                      <a:pPr algn="ctr">
                        <a:lnSpc>
                          <a:spcPct val="150000"/>
                        </a:lnSpc>
                      </a:pPr>
                      <a:r>
                        <a:rPr lang="en-US" b="1" dirty="0">
                          <a:solidFill>
                            <a:srgbClr val="FF0000"/>
                          </a:solidFill>
                        </a:rPr>
                        <a:t>Parameters</a:t>
                      </a:r>
                    </a:p>
                  </a:txBody>
                  <a:tcPr/>
                </a:tc>
                <a:tc>
                  <a:txBody>
                    <a:bodyPr/>
                    <a:lstStyle/>
                    <a:p>
                      <a:pPr algn="ctr">
                        <a:lnSpc>
                          <a:spcPct val="150000"/>
                        </a:lnSpc>
                      </a:pPr>
                      <a:r>
                        <a:rPr lang="en-US" b="1" dirty="0">
                          <a:solidFill>
                            <a:srgbClr val="FF0000"/>
                          </a:solidFill>
                        </a:rPr>
                        <a:t>Outcome</a:t>
                      </a:r>
                    </a:p>
                  </a:txBody>
                  <a:tcPr/>
                </a:tc>
                <a:extLst>
                  <a:ext uri="{0D108BD9-81ED-4DB2-BD59-A6C34878D82A}">
                    <a16:rowId xmlns:a16="http://schemas.microsoft.com/office/drawing/2014/main" val="10000"/>
                  </a:ext>
                </a:extLst>
              </a:tr>
              <a:tr h="552892">
                <a:tc>
                  <a:txBody>
                    <a:bodyPr/>
                    <a:lstStyle/>
                    <a:p>
                      <a:pPr algn="ctr" fontAlgn="b"/>
                      <a:r>
                        <a:rPr lang="en-US" sz="1100" b="0" i="0" u="none" strike="noStrike" dirty="0">
                          <a:solidFill>
                            <a:srgbClr val="000000"/>
                          </a:solidFill>
                          <a:effectLst/>
                          <a:latin typeface="+mj-lt"/>
                        </a:rPr>
                        <a:t>2023</a:t>
                      </a:r>
                    </a:p>
                  </a:txBody>
                  <a:tcPr marL="9525" marR="9525" marT="9525" marB="0" anchor="ctr"/>
                </a:tc>
                <a:tc>
                  <a:txBody>
                    <a:bodyPr/>
                    <a:lstStyle/>
                    <a:p>
                      <a:pPr algn="ctr" fontAlgn="b"/>
                      <a:r>
                        <a:rPr lang="en-US" sz="1100" b="0" i="0" u="none" strike="noStrike" dirty="0">
                          <a:solidFill>
                            <a:srgbClr val="000000"/>
                          </a:solidFill>
                          <a:effectLst/>
                          <a:latin typeface="+mj-lt"/>
                        </a:rPr>
                        <a:t>India</a:t>
                      </a:r>
                    </a:p>
                  </a:txBody>
                  <a:tcPr marL="9525" marR="9525" marT="9525" marB="0" anchor="ctr"/>
                </a:tc>
                <a:tc>
                  <a:txBody>
                    <a:bodyPr/>
                    <a:lstStyle/>
                    <a:p>
                      <a:pPr algn="ctr" fontAlgn="b"/>
                      <a:r>
                        <a:rPr lang="en-US" sz="1100" b="0" i="0" u="none" strike="noStrike" dirty="0">
                          <a:solidFill>
                            <a:srgbClr val="000000"/>
                          </a:solidFill>
                          <a:effectLst/>
                          <a:latin typeface="+mj-lt"/>
                        </a:rPr>
                        <a:t>NA</a:t>
                      </a:r>
                    </a:p>
                  </a:txBody>
                  <a:tcPr marL="9525" marR="9525" marT="9525" marB="0" anchor="ctr"/>
                </a:tc>
                <a:tc>
                  <a:txBody>
                    <a:bodyPr/>
                    <a:lstStyle/>
                    <a:p>
                      <a:pPr algn="ctr" fontAlgn="b"/>
                      <a:r>
                        <a:rPr lang="en-US" sz="1050" b="0" i="0" u="none" strike="noStrike" dirty="0">
                          <a:solidFill>
                            <a:srgbClr val="000000"/>
                          </a:solidFill>
                          <a:effectLst/>
                          <a:latin typeface="+mj-lt"/>
                        </a:rPr>
                        <a:t>Different</a:t>
                      </a:r>
                      <a:r>
                        <a:rPr lang="en-US" sz="1050" b="0" i="0" u="none" strike="noStrike" baseline="0" dirty="0">
                          <a:solidFill>
                            <a:srgbClr val="000000"/>
                          </a:solidFill>
                          <a:effectLst/>
                          <a:latin typeface="+mj-lt"/>
                        </a:rPr>
                        <a:t> factors affecting fetal environment and impact of artificial womb on external environment.</a:t>
                      </a:r>
                      <a:endParaRPr lang="en-US" sz="1050" b="0" i="0" u="none" strike="noStrike" dirty="0">
                        <a:solidFill>
                          <a:srgbClr val="000000"/>
                        </a:solidFill>
                        <a:effectLst/>
                        <a:latin typeface="+mj-lt"/>
                      </a:endParaRPr>
                    </a:p>
                  </a:txBody>
                  <a:tcPr marL="9525" marR="9525" marT="9525" marB="0" anchor="ctr"/>
                </a:tc>
                <a:tc>
                  <a:txBody>
                    <a:bodyPr/>
                    <a:lstStyle/>
                    <a:p>
                      <a:pPr algn="ctr" fontAlgn="b"/>
                      <a:r>
                        <a:rPr lang="en-US" sz="1050" b="0" i="0" u="none" strike="noStrike" dirty="0">
                          <a:solidFill>
                            <a:srgbClr val="000000"/>
                          </a:solidFill>
                          <a:effectLst/>
                          <a:latin typeface="+mj-lt"/>
                        </a:rPr>
                        <a:t>Infection free environment for embryos and saving environment</a:t>
                      </a:r>
                    </a:p>
                  </a:txBody>
                  <a:tcPr marL="9525" marR="9525" marT="9525" marB="0" anchor="b"/>
                </a:tc>
                <a:extLst>
                  <a:ext uri="{0D108BD9-81ED-4DB2-BD59-A6C34878D82A}">
                    <a16:rowId xmlns:a16="http://schemas.microsoft.com/office/drawing/2014/main" val="10001"/>
                  </a:ext>
                </a:extLst>
              </a:tr>
            </a:tbl>
          </a:graphicData>
        </a:graphic>
      </p:graphicFrame>
      <p:sp>
        <p:nvSpPr>
          <p:cNvPr id="13" name="Rectangle 12"/>
          <p:cNvSpPr/>
          <p:nvPr/>
        </p:nvSpPr>
        <p:spPr>
          <a:xfrm>
            <a:off x="133417" y="1293521"/>
            <a:ext cx="3806700" cy="5480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117" y="696666"/>
            <a:ext cx="4533920" cy="2550330"/>
          </a:xfrm>
          <a:prstGeom prst="rect">
            <a:avLst/>
          </a:prstGeom>
        </p:spPr>
      </p:pic>
      <p:sp>
        <p:nvSpPr>
          <p:cNvPr id="14" name="Rectangle 13"/>
          <p:cNvSpPr/>
          <p:nvPr/>
        </p:nvSpPr>
        <p:spPr>
          <a:xfrm>
            <a:off x="5603359" y="4284921"/>
            <a:ext cx="1063256" cy="177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28929" y="4462384"/>
            <a:ext cx="499731" cy="1594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94329" y="784257"/>
            <a:ext cx="2245788" cy="338554"/>
          </a:xfrm>
          <a:prstGeom prst="rect">
            <a:avLst/>
          </a:prstGeom>
          <a:noFill/>
        </p:spPr>
        <p:txBody>
          <a:bodyPr wrap="square" rtlCol="0">
            <a:spAutoFit/>
          </a:bodyPr>
          <a:lstStyle/>
          <a:p>
            <a:r>
              <a:rPr lang="ar-SA" sz="1600" b="1" dirty="0">
                <a:solidFill>
                  <a:schemeClr val="tx1"/>
                </a:solidFill>
                <a:cs typeface="+mj-cs"/>
              </a:rPr>
              <a:t>البيئة والبيئة المحيطة للجنين</a:t>
            </a:r>
            <a:endParaRPr lang="en-US" sz="1600" b="1" dirty="0">
              <a:solidFill>
                <a:schemeClr val="tx1"/>
              </a:solidFill>
              <a:cs typeface="+mj-cs"/>
            </a:endParaRPr>
          </a:p>
        </p:txBody>
      </p:sp>
    </p:spTree>
    <p:extLst>
      <p:ext uri="{BB962C8B-B14F-4D97-AF65-F5344CB8AC3E}">
        <p14:creationId xmlns:p14="http://schemas.microsoft.com/office/powerpoint/2010/main" val="1380574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2"/>
          <p:cNvSpPr/>
          <p:nvPr/>
        </p:nvSpPr>
        <p:spPr>
          <a:xfrm>
            <a:off x="332793" y="2098880"/>
            <a:ext cx="6804119" cy="2850300"/>
          </a:xfrm>
          <a:prstGeom prst="roundRect">
            <a:avLst>
              <a:gd name="adj" fmla="val 754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txBox="1">
            <a:spLocks noGrp="1"/>
          </p:cNvSpPr>
          <p:nvPr>
            <p:ph type="title"/>
          </p:nvPr>
        </p:nvSpPr>
        <p:spPr>
          <a:xfrm>
            <a:off x="283067" y="-57519"/>
            <a:ext cx="845035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 for Fetal Growth &amp; Monitoring</a:t>
            </a:r>
            <a:r>
              <a:rPr lang="ar-SA" dirty="0"/>
              <a:t>   </a:t>
            </a:r>
            <a:r>
              <a:rPr lang="ar-SA" dirty="0">
                <a:cs typeface="+mj-cs"/>
              </a:rPr>
              <a:t>نمو الجنين ومتابعته </a:t>
            </a:r>
            <a:endParaRPr dirty="0"/>
          </a:p>
        </p:txBody>
      </p:sp>
      <p:sp>
        <p:nvSpPr>
          <p:cNvPr id="344" name="Google Shape;344;p32"/>
          <p:cNvSpPr/>
          <p:nvPr/>
        </p:nvSpPr>
        <p:spPr>
          <a:xfrm>
            <a:off x="13101" y="614694"/>
            <a:ext cx="420600" cy="418957"/>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32"/>
          <p:cNvGrpSpPr/>
          <p:nvPr/>
        </p:nvGrpSpPr>
        <p:grpSpPr>
          <a:xfrm>
            <a:off x="113993" y="703839"/>
            <a:ext cx="218800" cy="239050"/>
            <a:chOff x="1558075" y="1609600"/>
            <a:chExt cx="218800" cy="239050"/>
          </a:xfrm>
        </p:grpSpPr>
        <p:sp>
          <p:nvSpPr>
            <p:cNvPr id="346" name="Google Shape;346;p32"/>
            <p:cNvSpPr/>
            <p:nvPr/>
          </p:nvSpPr>
          <p:spPr>
            <a:xfrm>
              <a:off x="1607775" y="1609600"/>
              <a:ext cx="169100" cy="199175"/>
            </a:xfrm>
            <a:custGeom>
              <a:avLst/>
              <a:gdLst/>
              <a:ahLst/>
              <a:cxnLst/>
              <a:rect l="l" t="t" r="r" b="b"/>
              <a:pathLst>
                <a:path w="6764" h="7967" extrusionOk="0">
                  <a:moveTo>
                    <a:pt x="4573" y="406"/>
                  </a:moveTo>
                  <a:cubicBezTo>
                    <a:pt x="4835" y="406"/>
                    <a:pt x="5096" y="513"/>
                    <a:pt x="5287" y="692"/>
                  </a:cubicBezTo>
                  <a:lnTo>
                    <a:pt x="6073" y="1489"/>
                  </a:lnTo>
                  <a:cubicBezTo>
                    <a:pt x="6263" y="1680"/>
                    <a:pt x="6370" y="1930"/>
                    <a:pt x="6370" y="2192"/>
                  </a:cubicBezTo>
                  <a:lnTo>
                    <a:pt x="6370" y="6966"/>
                  </a:lnTo>
                  <a:cubicBezTo>
                    <a:pt x="6370" y="7299"/>
                    <a:pt x="6097" y="7573"/>
                    <a:pt x="5775" y="7573"/>
                  </a:cubicBezTo>
                  <a:lnTo>
                    <a:pt x="989" y="7573"/>
                  </a:lnTo>
                  <a:cubicBezTo>
                    <a:pt x="667" y="7573"/>
                    <a:pt x="394" y="7299"/>
                    <a:pt x="394" y="6966"/>
                  </a:cubicBezTo>
                  <a:lnTo>
                    <a:pt x="394" y="1001"/>
                  </a:lnTo>
                  <a:cubicBezTo>
                    <a:pt x="394" y="668"/>
                    <a:pt x="667" y="406"/>
                    <a:pt x="989" y="406"/>
                  </a:cubicBezTo>
                  <a:close/>
                  <a:moveTo>
                    <a:pt x="989" y="1"/>
                  </a:moveTo>
                  <a:cubicBezTo>
                    <a:pt x="441" y="1"/>
                    <a:pt x="1" y="453"/>
                    <a:pt x="1" y="1001"/>
                  </a:cubicBezTo>
                  <a:lnTo>
                    <a:pt x="1" y="6966"/>
                  </a:lnTo>
                  <a:cubicBezTo>
                    <a:pt x="1" y="7526"/>
                    <a:pt x="441" y="7966"/>
                    <a:pt x="989" y="7966"/>
                  </a:cubicBezTo>
                  <a:lnTo>
                    <a:pt x="5775" y="7966"/>
                  </a:lnTo>
                  <a:cubicBezTo>
                    <a:pt x="6323" y="7966"/>
                    <a:pt x="6763" y="7526"/>
                    <a:pt x="6763" y="6966"/>
                  </a:cubicBezTo>
                  <a:lnTo>
                    <a:pt x="6763" y="2192"/>
                  </a:lnTo>
                  <a:cubicBezTo>
                    <a:pt x="6763" y="1823"/>
                    <a:pt x="6620" y="1465"/>
                    <a:pt x="6359" y="1203"/>
                  </a:cubicBezTo>
                  <a:lnTo>
                    <a:pt x="5561" y="418"/>
                  </a:lnTo>
                  <a:cubicBezTo>
                    <a:pt x="5311" y="156"/>
                    <a:pt x="4942" y="1"/>
                    <a:pt x="4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1558075" y="1639675"/>
              <a:ext cx="169075" cy="208975"/>
            </a:xfrm>
            <a:custGeom>
              <a:avLst/>
              <a:gdLst/>
              <a:ahLst/>
              <a:cxnLst/>
              <a:rect l="l" t="t" r="r" b="b"/>
              <a:pathLst>
                <a:path w="6763" h="8359" extrusionOk="0">
                  <a:moveTo>
                    <a:pt x="988" y="0"/>
                  </a:moveTo>
                  <a:cubicBezTo>
                    <a:pt x="441" y="0"/>
                    <a:pt x="0" y="441"/>
                    <a:pt x="0" y="989"/>
                  </a:cubicBezTo>
                  <a:lnTo>
                    <a:pt x="0" y="7359"/>
                  </a:lnTo>
                  <a:cubicBezTo>
                    <a:pt x="0" y="7906"/>
                    <a:pt x="441" y="8359"/>
                    <a:pt x="988" y="8359"/>
                  </a:cubicBezTo>
                  <a:lnTo>
                    <a:pt x="5763" y="8359"/>
                  </a:lnTo>
                  <a:cubicBezTo>
                    <a:pt x="6311" y="8359"/>
                    <a:pt x="6763" y="7906"/>
                    <a:pt x="6763" y="7359"/>
                  </a:cubicBezTo>
                  <a:cubicBezTo>
                    <a:pt x="6763" y="7251"/>
                    <a:pt x="6680" y="7156"/>
                    <a:pt x="6561" y="7156"/>
                  </a:cubicBezTo>
                  <a:cubicBezTo>
                    <a:pt x="6453" y="7156"/>
                    <a:pt x="6370" y="7251"/>
                    <a:pt x="6370" y="7359"/>
                  </a:cubicBezTo>
                  <a:cubicBezTo>
                    <a:pt x="6370" y="7692"/>
                    <a:pt x="6096" y="7954"/>
                    <a:pt x="5763" y="7954"/>
                  </a:cubicBezTo>
                  <a:lnTo>
                    <a:pt x="988" y="7954"/>
                  </a:lnTo>
                  <a:cubicBezTo>
                    <a:pt x="667" y="7954"/>
                    <a:pt x="393" y="7692"/>
                    <a:pt x="393" y="7359"/>
                  </a:cubicBezTo>
                  <a:lnTo>
                    <a:pt x="393" y="989"/>
                  </a:lnTo>
                  <a:cubicBezTo>
                    <a:pt x="393" y="667"/>
                    <a:pt x="667" y="393"/>
                    <a:pt x="988" y="393"/>
                  </a:cubicBezTo>
                  <a:lnTo>
                    <a:pt x="1393" y="393"/>
                  </a:lnTo>
                  <a:cubicBezTo>
                    <a:pt x="1500" y="393"/>
                    <a:pt x="1584" y="310"/>
                    <a:pt x="1584" y="191"/>
                  </a:cubicBezTo>
                  <a:cubicBezTo>
                    <a:pt x="1584" y="84"/>
                    <a:pt x="1500" y="0"/>
                    <a:pt x="1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1647675" y="1679275"/>
              <a:ext cx="89300" cy="10125"/>
            </a:xfrm>
            <a:custGeom>
              <a:avLst/>
              <a:gdLst/>
              <a:ahLst/>
              <a:cxnLst/>
              <a:rect l="l" t="t" r="r" b="b"/>
              <a:pathLst>
                <a:path w="3572" h="405" extrusionOk="0">
                  <a:moveTo>
                    <a:pt x="191" y="0"/>
                  </a:moveTo>
                  <a:cubicBezTo>
                    <a:pt x="83" y="0"/>
                    <a:pt x="0" y="95"/>
                    <a:pt x="0" y="202"/>
                  </a:cubicBezTo>
                  <a:cubicBezTo>
                    <a:pt x="0" y="310"/>
                    <a:pt x="83" y="405"/>
                    <a:pt x="191" y="405"/>
                  </a:cubicBezTo>
                  <a:lnTo>
                    <a:pt x="3381" y="405"/>
                  </a:lnTo>
                  <a:cubicBezTo>
                    <a:pt x="3489" y="405"/>
                    <a:pt x="3572" y="310"/>
                    <a:pt x="3572" y="202"/>
                  </a:cubicBezTo>
                  <a:cubicBezTo>
                    <a:pt x="3572" y="95"/>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1647675" y="1719150"/>
              <a:ext cx="89300" cy="10150"/>
            </a:xfrm>
            <a:custGeom>
              <a:avLst/>
              <a:gdLst/>
              <a:ahLst/>
              <a:cxnLst/>
              <a:rect l="l" t="t" r="r" b="b"/>
              <a:pathLst>
                <a:path w="3572" h="406" extrusionOk="0">
                  <a:moveTo>
                    <a:pt x="191" y="0"/>
                  </a:moveTo>
                  <a:cubicBezTo>
                    <a:pt x="83" y="0"/>
                    <a:pt x="0" y="96"/>
                    <a:pt x="0" y="203"/>
                  </a:cubicBezTo>
                  <a:cubicBezTo>
                    <a:pt x="0" y="310"/>
                    <a:pt x="83" y="405"/>
                    <a:pt x="191" y="405"/>
                  </a:cubicBezTo>
                  <a:lnTo>
                    <a:pt x="3381" y="405"/>
                  </a:lnTo>
                  <a:cubicBezTo>
                    <a:pt x="3489" y="405"/>
                    <a:pt x="3572" y="310"/>
                    <a:pt x="3572" y="203"/>
                  </a:cubicBezTo>
                  <a:cubicBezTo>
                    <a:pt x="3572" y="96"/>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1647675" y="1759025"/>
              <a:ext cx="89300" cy="9850"/>
            </a:xfrm>
            <a:custGeom>
              <a:avLst/>
              <a:gdLst/>
              <a:ahLst/>
              <a:cxnLst/>
              <a:rect l="l" t="t" r="r" b="b"/>
              <a:pathLst>
                <a:path w="3572" h="394" extrusionOk="0">
                  <a:moveTo>
                    <a:pt x="191" y="1"/>
                  </a:moveTo>
                  <a:cubicBezTo>
                    <a:pt x="83" y="1"/>
                    <a:pt x="0" y="84"/>
                    <a:pt x="0" y="203"/>
                  </a:cubicBezTo>
                  <a:cubicBezTo>
                    <a:pt x="0" y="310"/>
                    <a:pt x="83" y="394"/>
                    <a:pt x="191" y="394"/>
                  </a:cubicBezTo>
                  <a:lnTo>
                    <a:pt x="3381" y="394"/>
                  </a:lnTo>
                  <a:cubicBezTo>
                    <a:pt x="3489" y="394"/>
                    <a:pt x="3572" y="310"/>
                    <a:pt x="3572" y="203"/>
                  </a:cubicBezTo>
                  <a:cubicBezTo>
                    <a:pt x="3572" y="84"/>
                    <a:pt x="3489" y="1"/>
                    <a:pt x="3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3" name="Table 12"/>
          <p:cNvGraphicFramePr>
            <a:graphicFrameLocks noGrp="1"/>
          </p:cNvGraphicFramePr>
          <p:nvPr>
            <p:extLst>
              <p:ext uri="{D42A27DB-BD31-4B8C-83A1-F6EECF244321}">
                <p14:modId xmlns:p14="http://schemas.microsoft.com/office/powerpoint/2010/main" val="3629199516"/>
              </p:ext>
            </p:extLst>
          </p:nvPr>
        </p:nvGraphicFramePr>
        <p:xfrm>
          <a:off x="382493" y="534981"/>
          <a:ext cx="8350930" cy="4398575"/>
        </p:xfrm>
        <a:graphic>
          <a:graphicData uri="http://schemas.openxmlformats.org/drawingml/2006/table">
            <a:tbl>
              <a:tblPr firstRow="1" bandRow="1">
                <a:tableStyleId>{C49C020B-7188-44C6-B202-957684C5F2B4}</a:tableStyleId>
              </a:tblPr>
              <a:tblGrid>
                <a:gridCol w="1060183">
                  <a:extLst>
                    <a:ext uri="{9D8B030D-6E8A-4147-A177-3AD203B41FA5}">
                      <a16:colId xmlns:a16="http://schemas.microsoft.com/office/drawing/2014/main" val="20000"/>
                    </a:ext>
                  </a:extLst>
                </a:gridCol>
                <a:gridCol w="1071599">
                  <a:extLst>
                    <a:ext uri="{9D8B030D-6E8A-4147-A177-3AD203B41FA5}">
                      <a16:colId xmlns:a16="http://schemas.microsoft.com/office/drawing/2014/main" val="20001"/>
                    </a:ext>
                  </a:extLst>
                </a:gridCol>
                <a:gridCol w="1213124">
                  <a:extLst>
                    <a:ext uri="{9D8B030D-6E8A-4147-A177-3AD203B41FA5}">
                      <a16:colId xmlns:a16="http://schemas.microsoft.com/office/drawing/2014/main" val="20002"/>
                    </a:ext>
                  </a:extLst>
                </a:gridCol>
                <a:gridCol w="2948683">
                  <a:extLst>
                    <a:ext uri="{9D8B030D-6E8A-4147-A177-3AD203B41FA5}">
                      <a16:colId xmlns:a16="http://schemas.microsoft.com/office/drawing/2014/main" val="20003"/>
                    </a:ext>
                  </a:extLst>
                </a:gridCol>
                <a:gridCol w="2057341">
                  <a:extLst>
                    <a:ext uri="{9D8B030D-6E8A-4147-A177-3AD203B41FA5}">
                      <a16:colId xmlns:a16="http://schemas.microsoft.com/office/drawing/2014/main" val="20004"/>
                    </a:ext>
                  </a:extLst>
                </a:gridCol>
              </a:tblGrid>
              <a:tr h="568890">
                <a:tc>
                  <a:txBody>
                    <a:bodyPr/>
                    <a:lstStyle/>
                    <a:p>
                      <a:pPr algn="ctr">
                        <a:lnSpc>
                          <a:spcPct val="150000"/>
                        </a:lnSpc>
                      </a:pPr>
                      <a:r>
                        <a:rPr lang="en-US" b="1" dirty="0">
                          <a:solidFill>
                            <a:srgbClr val="FF0000"/>
                          </a:solidFill>
                        </a:rPr>
                        <a:t>Year</a:t>
                      </a:r>
                    </a:p>
                  </a:txBody>
                  <a:tcPr/>
                </a:tc>
                <a:tc>
                  <a:txBody>
                    <a:bodyPr/>
                    <a:lstStyle/>
                    <a:p>
                      <a:pPr algn="ctr">
                        <a:lnSpc>
                          <a:spcPct val="150000"/>
                        </a:lnSpc>
                      </a:pPr>
                      <a:r>
                        <a:rPr lang="en-US" b="1" dirty="0">
                          <a:solidFill>
                            <a:srgbClr val="FF0000"/>
                          </a:solidFill>
                        </a:rPr>
                        <a:t>Country</a:t>
                      </a:r>
                    </a:p>
                  </a:txBody>
                  <a:tcPr/>
                </a:tc>
                <a:tc>
                  <a:txBody>
                    <a:bodyPr/>
                    <a:lstStyle/>
                    <a:p>
                      <a:pPr algn="ctr">
                        <a:lnSpc>
                          <a:spcPct val="150000"/>
                        </a:lnSpc>
                      </a:pPr>
                      <a:r>
                        <a:rPr lang="en-US" b="1" dirty="0">
                          <a:solidFill>
                            <a:srgbClr val="FF0000"/>
                          </a:solidFill>
                        </a:rPr>
                        <a:t>Population</a:t>
                      </a:r>
                    </a:p>
                  </a:txBody>
                  <a:tcPr/>
                </a:tc>
                <a:tc>
                  <a:txBody>
                    <a:bodyPr/>
                    <a:lstStyle/>
                    <a:p>
                      <a:pPr algn="ctr">
                        <a:lnSpc>
                          <a:spcPct val="150000"/>
                        </a:lnSpc>
                      </a:pPr>
                      <a:r>
                        <a:rPr lang="en-US" b="1" dirty="0">
                          <a:solidFill>
                            <a:srgbClr val="FF0000"/>
                          </a:solidFill>
                        </a:rPr>
                        <a:t>Parameters</a:t>
                      </a:r>
                    </a:p>
                  </a:txBody>
                  <a:tcPr/>
                </a:tc>
                <a:tc>
                  <a:txBody>
                    <a:bodyPr/>
                    <a:lstStyle/>
                    <a:p>
                      <a:pPr algn="ctr">
                        <a:lnSpc>
                          <a:spcPct val="150000"/>
                        </a:lnSpc>
                      </a:pPr>
                      <a:r>
                        <a:rPr lang="en-US" b="1" dirty="0">
                          <a:solidFill>
                            <a:srgbClr val="FF0000"/>
                          </a:solidFill>
                        </a:rPr>
                        <a:t>Outcome</a:t>
                      </a:r>
                    </a:p>
                  </a:txBody>
                  <a:tcPr/>
                </a:tc>
                <a:extLst>
                  <a:ext uri="{0D108BD9-81ED-4DB2-BD59-A6C34878D82A}">
                    <a16:rowId xmlns:a16="http://schemas.microsoft.com/office/drawing/2014/main" val="10000"/>
                  </a:ext>
                </a:extLst>
              </a:tr>
              <a:tr h="370840">
                <a:tc>
                  <a:txBody>
                    <a:bodyPr/>
                    <a:lstStyle/>
                    <a:p>
                      <a:pPr algn="ctr" fontAlgn="b"/>
                      <a:r>
                        <a:rPr lang="en-US" sz="1050" b="0" i="0" u="none" strike="noStrike" dirty="0">
                          <a:solidFill>
                            <a:schemeClr val="bg2"/>
                          </a:solidFill>
                          <a:effectLst/>
                          <a:latin typeface="+mj-lt"/>
                        </a:rPr>
                        <a:t>2019</a:t>
                      </a:r>
                    </a:p>
                  </a:txBody>
                  <a:tcPr marL="9525" marR="9525" marT="9525" marB="0" anchor="ctr"/>
                </a:tc>
                <a:tc>
                  <a:txBody>
                    <a:bodyPr/>
                    <a:lstStyle/>
                    <a:p>
                      <a:pPr algn="ctr" fontAlgn="b"/>
                      <a:r>
                        <a:rPr lang="en-US" sz="1050" b="0" i="0" u="none" strike="noStrike" dirty="0">
                          <a:solidFill>
                            <a:schemeClr val="bg2"/>
                          </a:solidFill>
                          <a:effectLst/>
                          <a:latin typeface="+mj-lt"/>
                        </a:rPr>
                        <a:t>Iran</a:t>
                      </a:r>
                    </a:p>
                  </a:txBody>
                  <a:tcPr marL="9525" marR="9525" marT="9525" marB="0" anchor="ctr"/>
                </a:tc>
                <a:tc>
                  <a:txBody>
                    <a:bodyPr/>
                    <a:lstStyle/>
                    <a:p>
                      <a:pPr algn="ctr" fontAlgn="b"/>
                      <a:r>
                        <a:rPr lang="en-US" sz="1050" b="0" i="0" u="none" strike="noStrike" dirty="0">
                          <a:solidFill>
                            <a:schemeClr val="bg2"/>
                          </a:solidFill>
                          <a:effectLst/>
                          <a:latin typeface="+mj-lt"/>
                        </a:rPr>
                        <a:t>NA</a:t>
                      </a:r>
                    </a:p>
                  </a:txBody>
                  <a:tcPr marL="9525" marR="9525" marT="9525" marB="0" anchor="ctr"/>
                </a:tc>
                <a:tc>
                  <a:txBody>
                    <a:bodyPr/>
                    <a:lstStyle/>
                    <a:p>
                      <a:pPr algn="ctr" fontAlgn="b"/>
                      <a:r>
                        <a:rPr lang="en-US" sz="1050" b="0" i="0" u="none" strike="noStrike" dirty="0">
                          <a:solidFill>
                            <a:schemeClr val="bg2"/>
                          </a:solidFill>
                          <a:effectLst/>
                          <a:latin typeface="+mj-lt"/>
                        </a:rPr>
                        <a:t>CTG using neural network models</a:t>
                      </a:r>
                    </a:p>
                  </a:txBody>
                  <a:tcPr marL="9525" marR="9525" marT="9525" marB="0" anchor="ctr"/>
                </a:tc>
                <a:tc>
                  <a:txBody>
                    <a:bodyPr/>
                    <a:lstStyle/>
                    <a:p>
                      <a:pPr algn="ctr"/>
                      <a:r>
                        <a:rPr lang="en-US" sz="1200" dirty="0">
                          <a:solidFill>
                            <a:schemeClr val="bg2"/>
                          </a:solidFill>
                          <a:latin typeface="+mj-lt"/>
                        </a:rPr>
                        <a:t>Accuracy 99.5%</a:t>
                      </a:r>
                    </a:p>
                  </a:txBody>
                  <a:tcPr marL="9525" marR="9525" marT="9525" marB="0" anchor="ctr"/>
                </a:tc>
                <a:extLst>
                  <a:ext uri="{0D108BD9-81ED-4DB2-BD59-A6C34878D82A}">
                    <a16:rowId xmlns:a16="http://schemas.microsoft.com/office/drawing/2014/main" val="10001"/>
                  </a:ext>
                </a:extLst>
              </a:tr>
              <a:tr h="370840">
                <a:tc>
                  <a:txBody>
                    <a:bodyPr/>
                    <a:lstStyle/>
                    <a:p>
                      <a:pPr algn="ctr" fontAlgn="b"/>
                      <a:r>
                        <a:rPr lang="en-US" sz="1050" b="0" i="0" u="none" strike="noStrike" dirty="0">
                          <a:solidFill>
                            <a:schemeClr val="bg2"/>
                          </a:solidFill>
                          <a:effectLst/>
                          <a:latin typeface="+mj-lt"/>
                        </a:rPr>
                        <a:t>2019</a:t>
                      </a:r>
                    </a:p>
                  </a:txBody>
                  <a:tcPr marL="9525" marR="9525" marT="9525" marB="0" anchor="ctr"/>
                </a:tc>
                <a:tc>
                  <a:txBody>
                    <a:bodyPr/>
                    <a:lstStyle/>
                    <a:p>
                      <a:pPr algn="ctr" fontAlgn="b"/>
                      <a:r>
                        <a:rPr lang="en-US" sz="1050" b="0" i="0" u="none" strike="noStrike" dirty="0">
                          <a:solidFill>
                            <a:schemeClr val="bg2"/>
                          </a:solidFill>
                          <a:effectLst/>
                          <a:latin typeface="+mj-lt"/>
                        </a:rPr>
                        <a:t>UK</a:t>
                      </a:r>
                    </a:p>
                  </a:txBody>
                  <a:tcPr marL="9525" marR="9525" marT="9525" marB="0" anchor="ctr"/>
                </a:tc>
                <a:tc>
                  <a:txBody>
                    <a:bodyPr/>
                    <a:lstStyle/>
                    <a:p>
                      <a:pPr algn="ctr" fontAlgn="b"/>
                      <a:r>
                        <a:rPr lang="en-US" sz="1050" b="0" i="0" u="none" strike="noStrike" dirty="0">
                          <a:solidFill>
                            <a:schemeClr val="bg2"/>
                          </a:solidFill>
                          <a:effectLst/>
                          <a:latin typeface="+mj-lt"/>
                        </a:rPr>
                        <a:t>NA</a:t>
                      </a:r>
                    </a:p>
                  </a:txBody>
                  <a:tcPr marL="9525" marR="9525" marT="9525" marB="0" anchor="ctr"/>
                </a:tc>
                <a:tc>
                  <a:txBody>
                    <a:bodyPr/>
                    <a:lstStyle/>
                    <a:p>
                      <a:pPr algn="ctr" fontAlgn="b"/>
                      <a:r>
                        <a:rPr lang="en-US" sz="1050" b="0" i="0" u="none" strike="noStrike" dirty="0">
                          <a:solidFill>
                            <a:schemeClr val="bg2"/>
                          </a:solidFill>
                          <a:effectLst/>
                          <a:latin typeface="+mj-lt"/>
                        </a:rPr>
                        <a:t>CTG and fetal physiology by ML for prediction models</a:t>
                      </a:r>
                    </a:p>
                  </a:txBody>
                  <a:tcPr marL="9525" marR="9525" marT="9525" marB="0" anchor="ctr"/>
                </a:tc>
                <a:tc>
                  <a:txBody>
                    <a:bodyPr/>
                    <a:lstStyle/>
                    <a:p>
                      <a:pPr algn="ctr"/>
                      <a:endParaRPr lang="en-US" dirty="0">
                        <a:solidFill>
                          <a:schemeClr val="bg2"/>
                        </a:solidFill>
                      </a:endParaRPr>
                    </a:p>
                  </a:txBody>
                  <a:tcPr marL="9525" marR="9525" marT="9525" marB="0" anchor="ctr"/>
                </a:tc>
                <a:extLst>
                  <a:ext uri="{0D108BD9-81ED-4DB2-BD59-A6C34878D82A}">
                    <a16:rowId xmlns:a16="http://schemas.microsoft.com/office/drawing/2014/main" val="10002"/>
                  </a:ext>
                </a:extLst>
              </a:tr>
              <a:tr h="370840">
                <a:tc>
                  <a:txBody>
                    <a:bodyPr/>
                    <a:lstStyle/>
                    <a:p>
                      <a:pPr algn="ctr" fontAlgn="b"/>
                      <a:r>
                        <a:rPr lang="en-US" sz="1050" b="0" i="0" u="none" strike="noStrike" dirty="0">
                          <a:solidFill>
                            <a:schemeClr val="bg2"/>
                          </a:solidFill>
                          <a:effectLst/>
                          <a:latin typeface="+mj-lt"/>
                        </a:rPr>
                        <a:t>2020</a:t>
                      </a:r>
                    </a:p>
                  </a:txBody>
                  <a:tcPr marL="9525" marR="9525" marT="9525" marB="0" anchor="ctr"/>
                </a:tc>
                <a:tc>
                  <a:txBody>
                    <a:bodyPr/>
                    <a:lstStyle/>
                    <a:p>
                      <a:pPr algn="ctr" fontAlgn="b"/>
                      <a:r>
                        <a:rPr lang="en-US" sz="1050" b="0" i="0" u="none" strike="noStrike" dirty="0">
                          <a:solidFill>
                            <a:schemeClr val="bg2"/>
                          </a:solidFill>
                          <a:effectLst/>
                          <a:latin typeface="+mj-lt"/>
                        </a:rPr>
                        <a:t>USA</a:t>
                      </a:r>
                    </a:p>
                  </a:txBody>
                  <a:tcPr marL="9525" marR="9525" marT="9525" marB="0" anchor="ctr"/>
                </a:tc>
                <a:tc>
                  <a:txBody>
                    <a:bodyPr/>
                    <a:lstStyle/>
                    <a:p>
                      <a:pPr algn="ctr" fontAlgn="b"/>
                      <a:r>
                        <a:rPr lang="en-US" sz="1050" b="0" i="0" u="none" strike="noStrike" dirty="0">
                          <a:solidFill>
                            <a:schemeClr val="bg2"/>
                          </a:solidFill>
                          <a:effectLst/>
                          <a:latin typeface="+mj-lt"/>
                        </a:rPr>
                        <a:t>NA</a:t>
                      </a:r>
                    </a:p>
                  </a:txBody>
                  <a:tcPr marL="9525" marR="9525" marT="9525" marB="0" anchor="ctr"/>
                </a:tc>
                <a:tc>
                  <a:txBody>
                    <a:bodyPr/>
                    <a:lstStyle/>
                    <a:p>
                      <a:pPr algn="ctr" fontAlgn="b"/>
                      <a:r>
                        <a:rPr lang="en-US" sz="1050" b="0" i="0" u="none" strike="noStrike">
                          <a:solidFill>
                            <a:schemeClr val="bg2"/>
                          </a:solidFill>
                          <a:effectLst/>
                          <a:latin typeface="+mj-lt"/>
                        </a:rPr>
                        <a:t>Embryo evaluation and selection embody the aggregate manifestation of the entire in vitro fertilization (IVF) process.</a:t>
                      </a:r>
                    </a:p>
                  </a:txBody>
                  <a:tcPr marL="9525" marR="9525" marT="9525" marB="0" anchor="ctr"/>
                </a:tc>
                <a:tc>
                  <a:txBody>
                    <a:bodyPr/>
                    <a:lstStyle/>
                    <a:p>
                      <a:pPr algn="ctr" fontAlgn="b"/>
                      <a:r>
                        <a:rPr lang="en-US" sz="1050" b="0" i="0" u="none" strike="noStrike" dirty="0">
                          <a:solidFill>
                            <a:schemeClr val="bg2"/>
                          </a:solidFill>
                          <a:effectLst/>
                          <a:latin typeface="+mj-lt"/>
                        </a:rPr>
                        <a:t> </a:t>
                      </a:r>
                    </a:p>
                  </a:txBody>
                  <a:tcPr marL="9525" marR="9525" marT="9525" marB="0" anchor="ctr"/>
                </a:tc>
                <a:extLst>
                  <a:ext uri="{0D108BD9-81ED-4DB2-BD59-A6C34878D82A}">
                    <a16:rowId xmlns:a16="http://schemas.microsoft.com/office/drawing/2014/main" val="10003"/>
                  </a:ext>
                </a:extLst>
              </a:tr>
              <a:tr h="370840">
                <a:tc>
                  <a:txBody>
                    <a:bodyPr/>
                    <a:lstStyle/>
                    <a:p>
                      <a:pPr algn="ctr" fontAlgn="b"/>
                      <a:r>
                        <a:rPr lang="en-US" sz="1050" b="0" i="0" u="none" strike="noStrike" dirty="0">
                          <a:solidFill>
                            <a:schemeClr val="bg2"/>
                          </a:solidFill>
                          <a:effectLst/>
                          <a:latin typeface="+mj-lt"/>
                        </a:rPr>
                        <a:t>2021</a:t>
                      </a:r>
                    </a:p>
                  </a:txBody>
                  <a:tcPr marL="9525" marR="9525" marT="9525" marB="0" anchor="ctr"/>
                </a:tc>
                <a:tc>
                  <a:txBody>
                    <a:bodyPr/>
                    <a:lstStyle/>
                    <a:p>
                      <a:pPr algn="ctr" fontAlgn="b"/>
                      <a:r>
                        <a:rPr lang="en-US" sz="1050" b="0" i="0" u="none" strike="noStrike">
                          <a:solidFill>
                            <a:schemeClr val="bg2"/>
                          </a:solidFill>
                          <a:effectLst/>
                          <a:latin typeface="+mj-lt"/>
                        </a:rPr>
                        <a:t>China</a:t>
                      </a:r>
                    </a:p>
                  </a:txBody>
                  <a:tcPr marL="9525" marR="9525" marT="9525" marB="0" anchor="ctr"/>
                </a:tc>
                <a:tc>
                  <a:txBody>
                    <a:bodyPr/>
                    <a:lstStyle/>
                    <a:p>
                      <a:pPr algn="ctr" fontAlgn="b"/>
                      <a:r>
                        <a:rPr lang="en-US" sz="1050" b="0" i="0" u="none" strike="noStrike" dirty="0">
                          <a:solidFill>
                            <a:schemeClr val="bg2"/>
                          </a:solidFill>
                          <a:effectLst/>
                          <a:latin typeface="+mj-lt"/>
                        </a:rPr>
                        <a:t>120 females</a:t>
                      </a:r>
                    </a:p>
                  </a:txBody>
                  <a:tcPr marL="9525" marR="9525" marT="9525" marB="0" anchor="ctr"/>
                </a:tc>
                <a:tc>
                  <a:txBody>
                    <a:bodyPr/>
                    <a:lstStyle/>
                    <a:p>
                      <a:pPr algn="ctr" fontAlgn="ctr"/>
                      <a:r>
                        <a:rPr lang="en-US" sz="1050" b="0" i="0" u="none" strike="noStrike" dirty="0">
                          <a:solidFill>
                            <a:schemeClr val="bg2"/>
                          </a:solidFill>
                          <a:effectLst/>
                          <a:latin typeface="+mj-lt"/>
                        </a:rPr>
                        <a:t>Fetal distress , combined AI enabled DUS and FHR</a:t>
                      </a:r>
                    </a:p>
                  </a:txBody>
                  <a:tcPr marL="9525" marR="9525" marT="9525" marB="0" anchor="ctr"/>
                </a:tc>
                <a:tc>
                  <a:txBody>
                    <a:bodyPr/>
                    <a:lstStyle/>
                    <a:p>
                      <a:pPr algn="ctr" fontAlgn="b"/>
                      <a:r>
                        <a:rPr lang="en-US" sz="1050" b="0" i="0" u="none" strike="noStrike" dirty="0">
                          <a:solidFill>
                            <a:schemeClr val="bg2"/>
                          </a:solidFill>
                          <a:effectLst/>
                          <a:latin typeface="+mj-lt"/>
                        </a:rPr>
                        <a:t>Combined techniques showed significantly higher diagnosis accuracy 73.3%</a:t>
                      </a:r>
                    </a:p>
                  </a:txBody>
                  <a:tcPr marL="9525" marR="9525" marT="9525" marB="0" anchor="ctr"/>
                </a:tc>
                <a:extLst>
                  <a:ext uri="{0D108BD9-81ED-4DB2-BD59-A6C34878D82A}">
                    <a16:rowId xmlns:a16="http://schemas.microsoft.com/office/drawing/2014/main" val="10004"/>
                  </a:ext>
                </a:extLst>
              </a:tr>
              <a:tr h="370840">
                <a:tc>
                  <a:txBody>
                    <a:bodyPr/>
                    <a:lstStyle/>
                    <a:p>
                      <a:pPr algn="ctr" fontAlgn="b"/>
                      <a:r>
                        <a:rPr lang="en-US" sz="1050" b="0" i="0" u="none" strike="noStrike" dirty="0">
                          <a:solidFill>
                            <a:schemeClr val="bg2"/>
                          </a:solidFill>
                          <a:effectLst/>
                          <a:latin typeface="+mj-lt"/>
                        </a:rPr>
                        <a:t>2021</a:t>
                      </a:r>
                    </a:p>
                  </a:txBody>
                  <a:tcPr marL="9525" marR="9525" marT="9525" marB="0" anchor="ctr"/>
                </a:tc>
                <a:tc>
                  <a:txBody>
                    <a:bodyPr/>
                    <a:lstStyle/>
                    <a:p>
                      <a:pPr algn="ctr" fontAlgn="b"/>
                      <a:r>
                        <a:rPr lang="en-US" sz="1050" b="0" i="0" u="none" strike="noStrike">
                          <a:solidFill>
                            <a:schemeClr val="bg2"/>
                          </a:solidFill>
                          <a:effectLst/>
                          <a:latin typeface="+mj-lt"/>
                        </a:rPr>
                        <a:t>China</a:t>
                      </a:r>
                    </a:p>
                  </a:txBody>
                  <a:tcPr marL="9525" marR="9525" marT="9525" marB="0" anchor="ctr"/>
                </a:tc>
                <a:tc>
                  <a:txBody>
                    <a:bodyPr/>
                    <a:lstStyle/>
                    <a:p>
                      <a:pPr algn="ctr" fontAlgn="b"/>
                      <a:r>
                        <a:rPr lang="en-US" sz="1050" b="0" i="0" u="none" strike="noStrike" dirty="0">
                          <a:solidFill>
                            <a:schemeClr val="bg2"/>
                          </a:solidFill>
                          <a:effectLst/>
                          <a:latin typeface="+mj-lt"/>
                        </a:rPr>
                        <a:t>16 females</a:t>
                      </a:r>
                    </a:p>
                  </a:txBody>
                  <a:tcPr marL="9525" marR="9525" marT="9525" marB="0" anchor="ctr"/>
                </a:tc>
                <a:tc>
                  <a:txBody>
                    <a:bodyPr/>
                    <a:lstStyle/>
                    <a:p>
                      <a:pPr algn="ctr" fontAlgn="b"/>
                      <a:r>
                        <a:rPr lang="en-US" sz="1050" b="0" i="0" u="none" strike="noStrike" dirty="0">
                          <a:solidFill>
                            <a:schemeClr val="bg2"/>
                          </a:solidFill>
                          <a:effectLst/>
                          <a:latin typeface="+mj-lt"/>
                        </a:rPr>
                        <a:t>Accurate recognition and evaluation of fetal movement are interpreted by combining different</a:t>
                      </a:r>
                      <a:r>
                        <a:rPr lang="en-US" sz="1050" b="0" i="0" u="none" strike="noStrike" baseline="0" dirty="0">
                          <a:solidFill>
                            <a:schemeClr val="bg2"/>
                          </a:solidFill>
                          <a:effectLst/>
                          <a:latin typeface="+mj-lt"/>
                        </a:rPr>
                        <a:t> domains for </a:t>
                      </a:r>
                      <a:r>
                        <a:rPr lang="en-US" sz="1050" b="0" i="0" u="none" strike="noStrike" dirty="0">
                          <a:solidFill>
                            <a:schemeClr val="bg2"/>
                          </a:solidFill>
                          <a:effectLst/>
                          <a:latin typeface="+mj-lt"/>
                        </a:rPr>
                        <a:t>feature extraction, and </a:t>
                      </a:r>
                      <a:r>
                        <a:rPr lang="en-US" sz="1050" b="0" i="0" u="none" strike="noStrike" dirty="0" err="1">
                          <a:solidFill>
                            <a:schemeClr val="bg2"/>
                          </a:solidFill>
                          <a:effectLst/>
                          <a:latin typeface="+mj-lt"/>
                        </a:rPr>
                        <a:t>hyperparameter</a:t>
                      </a:r>
                      <a:r>
                        <a:rPr lang="en-US" sz="1050" b="0" i="0" u="none" strike="noStrike" dirty="0">
                          <a:solidFill>
                            <a:schemeClr val="bg2"/>
                          </a:solidFill>
                          <a:effectLst/>
                          <a:latin typeface="+mj-lt"/>
                        </a:rPr>
                        <a:t> tuned </a:t>
                      </a:r>
                      <a:r>
                        <a:rPr lang="en-US" sz="1050" b="0" i="0" u="none" strike="noStrike" dirty="0" err="1">
                          <a:solidFill>
                            <a:schemeClr val="bg2"/>
                          </a:solidFill>
                          <a:effectLst/>
                          <a:latin typeface="+mj-lt"/>
                        </a:rPr>
                        <a:t>LightGBM</a:t>
                      </a:r>
                      <a:r>
                        <a:rPr lang="en-US" sz="1050" b="0" i="0" u="none" strike="noStrike" dirty="0">
                          <a:solidFill>
                            <a:schemeClr val="bg2"/>
                          </a:solidFill>
                          <a:effectLst/>
                          <a:latin typeface="+mj-lt"/>
                        </a:rPr>
                        <a:t> model using Bayesian Optimization. </a:t>
                      </a:r>
                    </a:p>
                  </a:txBody>
                  <a:tcPr marL="9525" marR="9525" marT="9525" marB="0" anchor="ctr"/>
                </a:tc>
                <a:tc>
                  <a:txBody>
                    <a:bodyPr/>
                    <a:lstStyle/>
                    <a:p>
                      <a:pPr algn="ctr" fontAlgn="b"/>
                      <a:r>
                        <a:rPr lang="en-US" sz="1050" b="0" i="0" u="none" strike="noStrike" dirty="0">
                          <a:solidFill>
                            <a:schemeClr val="bg2"/>
                          </a:solidFill>
                          <a:effectLst/>
                          <a:latin typeface="+mj-lt"/>
                        </a:rPr>
                        <a:t>Accuracy 92-94%</a:t>
                      </a:r>
                    </a:p>
                  </a:txBody>
                  <a:tcPr marL="9525" marR="9525" marT="9525" marB="0" anchor="ctr"/>
                </a:tc>
                <a:extLst>
                  <a:ext uri="{0D108BD9-81ED-4DB2-BD59-A6C34878D82A}">
                    <a16:rowId xmlns:a16="http://schemas.microsoft.com/office/drawing/2014/main" val="10005"/>
                  </a:ext>
                </a:extLst>
              </a:tr>
              <a:tr h="370840">
                <a:tc>
                  <a:txBody>
                    <a:bodyPr/>
                    <a:lstStyle/>
                    <a:p>
                      <a:pPr algn="ctr" fontAlgn="b"/>
                      <a:r>
                        <a:rPr lang="en-US" sz="1050" b="0" i="0" u="none" strike="noStrike" dirty="0">
                          <a:solidFill>
                            <a:schemeClr val="bg2"/>
                          </a:solidFill>
                          <a:effectLst/>
                          <a:latin typeface="+mj-lt"/>
                        </a:rPr>
                        <a:t>2022</a:t>
                      </a:r>
                    </a:p>
                  </a:txBody>
                  <a:tcPr marL="9525" marR="9525" marT="9525" marB="0" anchor="ctr"/>
                </a:tc>
                <a:tc>
                  <a:txBody>
                    <a:bodyPr/>
                    <a:lstStyle/>
                    <a:p>
                      <a:pPr algn="ctr" fontAlgn="b"/>
                      <a:r>
                        <a:rPr lang="en-US" sz="1050" b="0" i="0" u="none" strike="noStrike" dirty="0">
                          <a:solidFill>
                            <a:schemeClr val="bg2"/>
                          </a:solidFill>
                          <a:effectLst/>
                          <a:latin typeface="+mj-lt"/>
                        </a:rPr>
                        <a:t>UK, USA, Portugal &amp; France</a:t>
                      </a:r>
                    </a:p>
                  </a:txBody>
                  <a:tcPr marL="9525" marR="9525" marT="9525" marB="0" anchor="ctr"/>
                </a:tc>
                <a:tc>
                  <a:txBody>
                    <a:bodyPr/>
                    <a:lstStyle/>
                    <a:p>
                      <a:pPr algn="ctr"/>
                      <a:endParaRPr lang="en-US" sz="1200" dirty="0">
                        <a:solidFill>
                          <a:schemeClr val="bg2"/>
                        </a:solidFill>
                        <a:latin typeface="+mj-lt"/>
                      </a:endParaRPr>
                    </a:p>
                  </a:txBody>
                  <a:tcPr marL="9525" marR="9525" marT="9525" marB="0" anchor="ctr"/>
                </a:tc>
                <a:tc>
                  <a:txBody>
                    <a:bodyPr/>
                    <a:lstStyle/>
                    <a:p>
                      <a:pPr algn="ctr" fontAlgn="b"/>
                      <a:r>
                        <a:rPr lang="en-US" sz="1050" b="0" i="0" u="none" strike="noStrike" dirty="0">
                          <a:solidFill>
                            <a:schemeClr val="bg2"/>
                          </a:solidFill>
                          <a:effectLst/>
                          <a:latin typeface="+mj-lt"/>
                        </a:rPr>
                        <a:t> </a:t>
                      </a:r>
                    </a:p>
                  </a:txBody>
                  <a:tcPr marL="9525" marR="9525" marT="9525" marB="0" anchor="ctr"/>
                </a:tc>
                <a:tc>
                  <a:txBody>
                    <a:bodyPr/>
                    <a:lstStyle/>
                    <a:p>
                      <a:pPr algn="ctr" fontAlgn="b"/>
                      <a:r>
                        <a:rPr lang="en-US" sz="1050" b="0" i="0" u="none" strike="noStrike" dirty="0">
                          <a:solidFill>
                            <a:schemeClr val="bg2"/>
                          </a:solidFill>
                          <a:effectLst/>
                          <a:latin typeface="+mj-lt"/>
                        </a:rPr>
                        <a:t>Multinational and multidisciplinary work.</a:t>
                      </a:r>
                    </a:p>
                  </a:txBody>
                  <a:tcPr marL="9525" marR="9525" marT="9525" marB="0" anchor="ctr"/>
                </a:tc>
                <a:extLst>
                  <a:ext uri="{0D108BD9-81ED-4DB2-BD59-A6C34878D82A}">
                    <a16:rowId xmlns:a16="http://schemas.microsoft.com/office/drawing/2014/main" val="10006"/>
                  </a:ext>
                </a:extLst>
              </a:tr>
              <a:tr h="370840">
                <a:tc>
                  <a:txBody>
                    <a:bodyPr/>
                    <a:lstStyle/>
                    <a:p>
                      <a:pPr algn="ctr" fontAlgn="b"/>
                      <a:r>
                        <a:rPr lang="en-US" sz="1050" b="0" i="0" u="none" strike="noStrike" dirty="0">
                          <a:solidFill>
                            <a:schemeClr val="bg2"/>
                          </a:solidFill>
                          <a:effectLst/>
                          <a:latin typeface="+mj-lt"/>
                        </a:rPr>
                        <a:t>2023</a:t>
                      </a:r>
                    </a:p>
                  </a:txBody>
                  <a:tcPr marL="9525" marR="9525" marT="9525" marB="0" anchor="ctr"/>
                </a:tc>
                <a:tc>
                  <a:txBody>
                    <a:bodyPr/>
                    <a:lstStyle/>
                    <a:p>
                      <a:pPr algn="ctr" fontAlgn="b"/>
                      <a:r>
                        <a:rPr lang="en-US" sz="1050" b="0" i="0" u="none" strike="noStrike" dirty="0">
                          <a:solidFill>
                            <a:schemeClr val="bg2"/>
                          </a:solidFill>
                          <a:effectLst/>
                          <a:latin typeface="+mj-lt"/>
                        </a:rPr>
                        <a:t>Korea</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dirty="0">
                          <a:solidFill>
                            <a:schemeClr val="bg2"/>
                          </a:solidFill>
                          <a:effectLst/>
                          <a:latin typeface="+mj-lt"/>
                        </a:rPr>
                        <a:t>NA</a:t>
                      </a:r>
                    </a:p>
                    <a:p>
                      <a:pPr algn="ctr" fontAlgn="b"/>
                      <a:endParaRPr lang="en-US" sz="1050" b="0" i="0" u="none" strike="noStrike" dirty="0">
                        <a:solidFill>
                          <a:schemeClr val="bg2"/>
                        </a:solidFill>
                        <a:effectLst/>
                        <a:latin typeface="+mj-lt"/>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dirty="0">
                          <a:solidFill>
                            <a:schemeClr val="bg2"/>
                          </a:solidFill>
                          <a:effectLst/>
                          <a:latin typeface="+mj-lt"/>
                        </a:rPr>
                        <a:t> artificial intelligence systems currently used for obstetric diagnostic purposes, such as fetal </a:t>
                      </a:r>
                      <a:r>
                        <a:rPr lang="en-US" sz="1050" b="0" i="0" u="none" strike="noStrike" dirty="0" err="1">
                          <a:solidFill>
                            <a:schemeClr val="bg2"/>
                          </a:solidFill>
                          <a:effectLst/>
                          <a:latin typeface="+mj-lt"/>
                        </a:rPr>
                        <a:t>cardiotocography</a:t>
                      </a:r>
                      <a:r>
                        <a:rPr lang="en-US" sz="1050" b="0" i="0" u="none" strike="noStrike" dirty="0">
                          <a:solidFill>
                            <a:schemeClr val="bg2"/>
                          </a:solidFill>
                          <a:effectLst/>
                          <a:latin typeface="+mj-lt"/>
                        </a:rPr>
                        <a:t>, ultrasonography, and magnetic resonance imaging</a:t>
                      </a:r>
                    </a:p>
                    <a:p>
                      <a:pPr algn="ctr" fontAlgn="b"/>
                      <a:endParaRPr lang="en-US" sz="1050" b="0" i="0" u="none" strike="noStrike" dirty="0">
                        <a:solidFill>
                          <a:schemeClr val="bg2"/>
                        </a:solidFill>
                        <a:effectLst/>
                        <a:latin typeface="+mj-lt"/>
                      </a:endParaRPr>
                    </a:p>
                  </a:txBody>
                  <a:tcPr marL="9525" marR="9525" marT="9525" marB="0" anchor="ctr"/>
                </a:tc>
                <a:tc>
                  <a:txBody>
                    <a:bodyPr/>
                    <a:lstStyle/>
                    <a:p>
                      <a:pPr algn="ctr" fontAlgn="b"/>
                      <a:endParaRPr lang="en-US" sz="1050" b="0" i="0" u="none" strike="noStrike" dirty="0">
                        <a:solidFill>
                          <a:schemeClr val="bg2"/>
                        </a:solidFill>
                        <a:effectLst/>
                        <a:latin typeface="+mj-lt"/>
                      </a:endParaRPr>
                    </a:p>
                  </a:txBody>
                  <a:tcPr marL="9525" marR="9525" marT="9525" marB="0" anchor="ctr"/>
                </a:tc>
                <a:extLst>
                  <a:ext uri="{0D108BD9-81ED-4DB2-BD59-A6C34878D82A}">
                    <a16:rowId xmlns:a16="http://schemas.microsoft.com/office/drawing/2014/main" val="10007"/>
                  </a:ext>
                </a:extLst>
              </a:tr>
            </a:tbl>
          </a:graphicData>
        </a:graphic>
      </p:graphicFrame>
      <p:sp>
        <p:nvSpPr>
          <p:cNvPr id="12" name="Rectangle 11"/>
          <p:cNvSpPr/>
          <p:nvPr/>
        </p:nvSpPr>
        <p:spPr>
          <a:xfrm>
            <a:off x="1743739" y="2489719"/>
            <a:ext cx="520995" cy="244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43739" y="3125107"/>
            <a:ext cx="520995" cy="244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55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009" y="442128"/>
            <a:ext cx="3515141" cy="1968479"/>
          </a:xfrm>
          <a:prstGeom prst="rect">
            <a:avLst/>
          </a:prstGeom>
        </p:spPr>
      </p:pic>
      <p:sp>
        <p:nvSpPr>
          <p:cNvPr id="5" name="Google Shape;194;p27"/>
          <p:cNvSpPr/>
          <p:nvPr/>
        </p:nvSpPr>
        <p:spPr>
          <a:xfrm>
            <a:off x="320165" y="386854"/>
            <a:ext cx="3782568" cy="2463994"/>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5;p27"/>
          <p:cNvSpPr txBox="1">
            <a:spLocks/>
          </p:cNvSpPr>
          <p:nvPr/>
        </p:nvSpPr>
        <p:spPr>
          <a:xfrm>
            <a:off x="755933" y="812785"/>
            <a:ext cx="3346800" cy="1280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Artificial intelligence is reshaping the world and altering how we live. It is a tool that combines computer science and machine learning to replicate human decision-making processes. Artificial intelligence has recently been steadily incorporated into numerous applications in the healthcare sector, with different levels of success. </a:t>
            </a:r>
          </a:p>
        </p:txBody>
      </p:sp>
      <p:sp>
        <p:nvSpPr>
          <p:cNvPr id="7" name="Google Shape;196;p27"/>
          <p:cNvSpPr txBox="1">
            <a:spLocks/>
          </p:cNvSpPr>
          <p:nvPr/>
        </p:nvSpPr>
        <p:spPr>
          <a:xfrm>
            <a:off x="675407" y="311745"/>
            <a:ext cx="3346800" cy="567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b="1" dirty="0">
                <a:solidFill>
                  <a:schemeClr val="dk1"/>
                </a:solidFill>
                <a:latin typeface="Montserrat"/>
                <a:ea typeface="Montserrat"/>
                <a:cs typeface="Montserrat"/>
                <a:sym typeface="Montserrat"/>
              </a:rPr>
              <a:t>Introduction</a:t>
            </a:r>
          </a:p>
        </p:txBody>
      </p:sp>
      <p:sp>
        <p:nvSpPr>
          <p:cNvPr id="8" name="Google Shape;194;p27"/>
          <p:cNvSpPr/>
          <p:nvPr/>
        </p:nvSpPr>
        <p:spPr>
          <a:xfrm>
            <a:off x="4518009" y="2769940"/>
            <a:ext cx="3663722" cy="1913201"/>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5;p27"/>
          <p:cNvSpPr txBox="1">
            <a:spLocks/>
          </p:cNvSpPr>
          <p:nvPr/>
        </p:nvSpPr>
        <p:spPr>
          <a:xfrm>
            <a:off x="4983774" y="2850848"/>
            <a:ext cx="2732191" cy="923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1pPr>
            <a:lvl2pPr marL="914400" marR="0" lvl="1"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2pPr>
            <a:lvl3pPr marL="1371600" marR="0" lvl="2"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3pPr>
            <a:lvl4pPr marL="1828800" marR="0" lvl="3"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4pPr>
            <a:lvl5pPr marL="2286000" marR="0" lvl="4"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5pPr>
            <a:lvl6pPr marL="2743200" marR="0" lvl="5"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6pPr>
            <a:lvl7pPr marL="3200400" marR="0" lvl="6"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7pPr>
            <a:lvl8pPr marL="3657600" marR="0" lvl="7"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8pPr>
            <a:lvl9pPr marL="4114800" marR="0" lvl="8"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9pPr>
          </a:lstStyle>
          <a:p>
            <a:pPr marL="0" indent="0" algn="r"/>
            <a:r>
              <a:rPr lang="ar-SA" dirty="0">
                <a:cs typeface="+mj-cs"/>
              </a:rPr>
              <a:t>يعمل الذكاء الاصطناعي على إعادة تشكيل العالم وتغيير أسلوب حياتنا. إنها أداة تجمع بين علوم الكمبيوتر والتعلم الآلي لمحاكاة عمليات صنع القرار البشري. تم مؤخرًا دمج الذكاء الاصطناعي بشكل مطرد في العديد من التطبيقات في قطاع الرعاية الصحية، بمستويات مختلفة من النجاح.</a:t>
            </a:r>
          </a:p>
        </p:txBody>
      </p:sp>
      <p:sp>
        <p:nvSpPr>
          <p:cNvPr id="19" name="Google Shape;288;p30"/>
          <p:cNvSpPr/>
          <p:nvPr/>
        </p:nvSpPr>
        <p:spPr>
          <a:xfrm>
            <a:off x="-44686" y="211439"/>
            <a:ext cx="809100" cy="80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p30"/>
          <p:cNvSpPr txBox="1">
            <a:spLocks/>
          </p:cNvSpPr>
          <p:nvPr/>
        </p:nvSpPr>
        <p:spPr>
          <a:xfrm>
            <a:off x="6707" y="396267"/>
            <a:ext cx="708300" cy="420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800" dirty="0">
                <a:solidFill>
                  <a:schemeClr val="bg1"/>
                </a:solidFill>
              </a:rPr>
              <a:t>01</a:t>
            </a:r>
            <a:endParaRPr lang="en" dirty="0">
              <a:solidFill>
                <a:schemeClr val="bg1"/>
              </a:solidFill>
            </a:endParaRPr>
          </a:p>
        </p:txBody>
      </p:sp>
    </p:spTree>
    <p:extLst>
      <p:ext uri="{BB962C8B-B14F-4D97-AF65-F5344CB8AC3E}">
        <p14:creationId xmlns:p14="http://schemas.microsoft.com/office/powerpoint/2010/main" val="566060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2"/>
          <p:cNvSpPr/>
          <p:nvPr/>
        </p:nvSpPr>
        <p:spPr>
          <a:xfrm>
            <a:off x="332793" y="2098880"/>
            <a:ext cx="6804119" cy="2850300"/>
          </a:xfrm>
          <a:prstGeom prst="roundRect">
            <a:avLst>
              <a:gd name="adj" fmla="val 754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txBox="1">
            <a:spLocks noGrp="1"/>
          </p:cNvSpPr>
          <p:nvPr>
            <p:ph type="title"/>
          </p:nvPr>
        </p:nvSpPr>
        <p:spPr>
          <a:xfrm>
            <a:off x="223283" y="91551"/>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 for Future of Humanity</a:t>
            </a:r>
            <a:endParaRPr dirty="0"/>
          </a:p>
        </p:txBody>
      </p:sp>
      <p:sp>
        <p:nvSpPr>
          <p:cNvPr id="344" name="Google Shape;344;p32"/>
          <p:cNvSpPr/>
          <p:nvPr/>
        </p:nvSpPr>
        <p:spPr>
          <a:xfrm>
            <a:off x="502808" y="1520455"/>
            <a:ext cx="420600" cy="418957"/>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32"/>
          <p:cNvGrpSpPr/>
          <p:nvPr/>
        </p:nvGrpSpPr>
        <p:grpSpPr>
          <a:xfrm>
            <a:off x="603700" y="1609600"/>
            <a:ext cx="218800" cy="239050"/>
            <a:chOff x="1558075" y="1609600"/>
            <a:chExt cx="218800" cy="239050"/>
          </a:xfrm>
        </p:grpSpPr>
        <p:sp>
          <p:nvSpPr>
            <p:cNvPr id="346" name="Google Shape;346;p32"/>
            <p:cNvSpPr/>
            <p:nvPr/>
          </p:nvSpPr>
          <p:spPr>
            <a:xfrm>
              <a:off x="1607775" y="1609600"/>
              <a:ext cx="169100" cy="199175"/>
            </a:xfrm>
            <a:custGeom>
              <a:avLst/>
              <a:gdLst/>
              <a:ahLst/>
              <a:cxnLst/>
              <a:rect l="l" t="t" r="r" b="b"/>
              <a:pathLst>
                <a:path w="6764" h="7967" extrusionOk="0">
                  <a:moveTo>
                    <a:pt x="4573" y="406"/>
                  </a:moveTo>
                  <a:cubicBezTo>
                    <a:pt x="4835" y="406"/>
                    <a:pt x="5096" y="513"/>
                    <a:pt x="5287" y="692"/>
                  </a:cubicBezTo>
                  <a:lnTo>
                    <a:pt x="6073" y="1489"/>
                  </a:lnTo>
                  <a:cubicBezTo>
                    <a:pt x="6263" y="1680"/>
                    <a:pt x="6370" y="1930"/>
                    <a:pt x="6370" y="2192"/>
                  </a:cubicBezTo>
                  <a:lnTo>
                    <a:pt x="6370" y="6966"/>
                  </a:lnTo>
                  <a:cubicBezTo>
                    <a:pt x="6370" y="7299"/>
                    <a:pt x="6097" y="7573"/>
                    <a:pt x="5775" y="7573"/>
                  </a:cubicBezTo>
                  <a:lnTo>
                    <a:pt x="989" y="7573"/>
                  </a:lnTo>
                  <a:cubicBezTo>
                    <a:pt x="667" y="7573"/>
                    <a:pt x="394" y="7299"/>
                    <a:pt x="394" y="6966"/>
                  </a:cubicBezTo>
                  <a:lnTo>
                    <a:pt x="394" y="1001"/>
                  </a:lnTo>
                  <a:cubicBezTo>
                    <a:pt x="394" y="668"/>
                    <a:pt x="667" y="406"/>
                    <a:pt x="989" y="406"/>
                  </a:cubicBezTo>
                  <a:close/>
                  <a:moveTo>
                    <a:pt x="989" y="1"/>
                  </a:moveTo>
                  <a:cubicBezTo>
                    <a:pt x="441" y="1"/>
                    <a:pt x="1" y="453"/>
                    <a:pt x="1" y="1001"/>
                  </a:cubicBezTo>
                  <a:lnTo>
                    <a:pt x="1" y="6966"/>
                  </a:lnTo>
                  <a:cubicBezTo>
                    <a:pt x="1" y="7526"/>
                    <a:pt x="441" y="7966"/>
                    <a:pt x="989" y="7966"/>
                  </a:cubicBezTo>
                  <a:lnTo>
                    <a:pt x="5775" y="7966"/>
                  </a:lnTo>
                  <a:cubicBezTo>
                    <a:pt x="6323" y="7966"/>
                    <a:pt x="6763" y="7526"/>
                    <a:pt x="6763" y="6966"/>
                  </a:cubicBezTo>
                  <a:lnTo>
                    <a:pt x="6763" y="2192"/>
                  </a:lnTo>
                  <a:cubicBezTo>
                    <a:pt x="6763" y="1823"/>
                    <a:pt x="6620" y="1465"/>
                    <a:pt x="6359" y="1203"/>
                  </a:cubicBezTo>
                  <a:lnTo>
                    <a:pt x="5561" y="418"/>
                  </a:lnTo>
                  <a:cubicBezTo>
                    <a:pt x="5311" y="156"/>
                    <a:pt x="4942" y="1"/>
                    <a:pt x="4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1558075" y="1639675"/>
              <a:ext cx="169075" cy="208975"/>
            </a:xfrm>
            <a:custGeom>
              <a:avLst/>
              <a:gdLst/>
              <a:ahLst/>
              <a:cxnLst/>
              <a:rect l="l" t="t" r="r" b="b"/>
              <a:pathLst>
                <a:path w="6763" h="8359" extrusionOk="0">
                  <a:moveTo>
                    <a:pt x="988" y="0"/>
                  </a:moveTo>
                  <a:cubicBezTo>
                    <a:pt x="441" y="0"/>
                    <a:pt x="0" y="441"/>
                    <a:pt x="0" y="989"/>
                  </a:cubicBezTo>
                  <a:lnTo>
                    <a:pt x="0" y="7359"/>
                  </a:lnTo>
                  <a:cubicBezTo>
                    <a:pt x="0" y="7906"/>
                    <a:pt x="441" y="8359"/>
                    <a:pt x="988" y="8359"/>
                  </a:cubicBezTo>
                  <a:lnTo>
                    <a:pt x="5763" y="8359"/>
                  </a:lnTo>
                  <a:cubicBezTo>
                    <a:pt x="6311" y="8359"/>
                    <a:pt x="6763" y="7906"/>
                    <a:pt x="6763" y="7359"/>
                  </a:cubicBezTo>
                  <a:cubicBezTo>
                    <a:pt x="6763" y="7251"/>
                    <a:pt x="6680" y="7156"/>
                    <a:pt x="6561" y="7156"/>
                  </a:cubicBezTo>
                  <a:cubicBezTo>
                    <a:pt x="6453" y="7156"/>
                    <a:pt x="6370" y="7251"/>
                    <a:pt x="6370" y="7359"/>
                  </a:cubicBezTo>
                  <a:cubicBezTo>
                    <a:pt x="6370" y="7692"/>
                    <a:pt x="6096" y="7954"/>
                    <a:pt x="5763" y="7954"/>
                  </a:cubicBezTo>
                  <a:lnTo>
                    <a:pt x="988" y="7954"/>
                  </a:lnTo>
                  <a:cubicBezTo>
                    <a:pt x="667" y="7954"/>
                    <a:pt x="393" y="7692"/>
                    <a:pt x="393" y="7359"/>
                  </a:cubicBezTo>
                  <a:lnTo>
                    <a:pt x="393" y="989"/>
                  </a:lnTo>
                  <a:cubicBezTo>
                    <a:pt x="393" y="667"/>
                    <a:pt x="667" y="393"/>
                    <a:pt x="988" y="393"/>
                  </a:cubicBezTo>
                  <a:lnTo>
                    <a:pt x="1393" y="393"/>
                  </a:lnTo>
                  <a:cubicBezTo>
                    <a:pt x="1500" y="393"/>
                    <a:pt x="1584" y="310"/>
                    <a:pt x="1584" y="191"/>
                  </a:cubicBezTo>
                  <a:cubicBezTo>
                    <a:pt x="1584" y="84"/>
                    <a:pt x="1500" y="0"/>
                    <a:pt x="1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1647675" y="1679275"/>
              <a:ext cx="89300" cy="10125"/>
            </a:xfrm>
            <a:custGeom>
              <a:avLst/>
              <a:gdLst/>
              <a:ahLst/>
              <a:cxnLst/>
              <a:rect l="l" t="t" r="r" b="b"/>
              <a:pathLst>
                <a:path w="3572" h="405" extrusionOk="0">
                  <a:moveTo>
                    <a:pt x="191" y="0"/>
                  </a:moveTo>
                  <a:cubicBezTo>
                    <a:pt x="83" y="0"/>
                    <a:pt x="0" y="95"/>
                    <a:pt x="0" y="202"/>
                  </a:cubicBezTo>
                  <a:cubicBezTo>
                    <a:pt x="0" y="310"/>
                    <a:pt x="83" y="405"/>
                    <a:pt x="191" y="405"/>
                  </a:cubicBezTo>
                  <a:lnTo>
                    <a:pt x="3381" y="405"/>
                  </a:lnTo>
                  <a:cubicBezTo>
                    <a:pt x="3489" y="405"/>
                    <a:pt x="3572" y="310"/>
                    <a:pt x="3572" y="202"/>
                  </a:cubicBezTo>
                  <a:cubicBezTo>
                    <a:pt x="3572" y="95"/>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1647675" y="1719150"/>
              <a:ext cx="89300" cy="10150"/>
            </a:xfrm>
            <a:custGeom>
              <a:avLst/>
              <a:gdLst/>
              <a:ahLst/>
              <a:cxnLst/>
              <a:rect l="l" t="t" r="r" b="b"/>
              <a:pathLst>
                <a:path w="3572" h="406" extrusionOk="0">
                  <a:moveTo>
                    <a:pt x="191" y="0"/>
                  </a:moveTo>
                  <a:cubicBezTo>
                    <a:pt x="83" y="0"/>
                    <a:pt x="0" y="96"/>
                    <a:pt x="0" y="203"/>
                  </a:cubicBezTo>
                  <a:cubicBezTo>
                    <a:pt x="0" y="310"/>
                    <a:pt x="83" y="405"/>
                    <a:pt x="191" y="405"/>
                  </a:cubicBezTo>
                  <a:lnTo>
                    <a:pt x="3381" y="405"/>
                  </a:lnTo>
                  <a:cubicBezTo>
                    <a:pt x="3489" y="405"/>
                    <a:pt x="3572" y="310"/>
                    <a:pt x="3572" y="203"/>
                  </a:cubicBezTo>
                  <a:cubicBezTo>
                    <a:pt x="3572" y="96"/>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1647675" y="1759025"/>
              <a:ext cx="89300" cy="9850"/>
            </a:xfrm>
            <a:custGeom>
              <a:avLst/>
              <a:gdLst/>
              <a:ahLst/>
              <a:cxnLst/>
              <a:rect l="l" t="t" r="r" b="b"/>
              <a:pathLst>
                <a:path w="3572" h="394" extrusionOk="0">
                  <a:moveTo>
                    <a:pt x="191" y="1"/>
                  </a:moveTo>
                  <a:cubicBezTo>
                    <a:pt x="83" y="1"/>
                    <a:pt x="0" y="84"/>
                    <a:pt x="0" y="203"/>
                  </a:cubicBezTo>
                  <a:cubicBezTo>
                    <a:pt x="0" y="310"/>
                    <a:pt x="83" y="394"/>
                    <a:pt x="191" y="394"/>
                  </a:cubicBezTo>
                  <a:lnTo>
                    <a:pt x="3381" y="394"/>
                  </a:lnTo>
                  <a:cubicBezTo>
                    <a:pt x="3489" y="394"/>
                    <a:pt x="3572" y="310"/>
                    <a:pt x="3572" y="203"/>
                  </a:cubicBezTo>
                  <a:cubicBezTo>
                    <a:pt x="3572" y="84"/>
                    <a:pt x="3489" y="1"/>
                    <a:pt x="3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997" y="620146"/>
            <a:ext cx="4422614" cy="2457008"/>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564313365"/>
              </p:ext>
            </p:extLst>
          </p:nvPr>
        </p:nvGraphicFramePr>
        <p:xfrm>
          <a:off x="603700" y="3163929"/>
          <a:ext cx="7632288" cy="1294572"/>
        </p:xfrm>
        <a:graphic>
          <a:graphicData uri="http://schemas.openxmlformats.org/drawingml/2006/table">
            <a:tbl>
              <a:tblPr firstRow="1" bandRow="1">
                <a:tableStyleId>{C49C020B-7188-44C6-B202-957684C5F2B4}</a:tableStyleId>
              </a:tblPr>
              <a:tblGrid>
                <a:gridCol w="1206212">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888978">
                  <a:extLst>
                    <a:ext uri="{9D8B030D-6E8A-4147-A177-3AD203B41FA5}">
                      <a16:colId xmlns:a16="http://schemas.microsoft.com/office/drawing/2014/main" val="20002"/>
                    </a:ext>
                  </a:extLst>
                </a:gridCol>
                <a:gridCol w="2317898">
                  <a:extLst>
                    <a:ext uri="{9D8B030D-6E8A-4147-A177-3AD203B41FA5}">
                      <a16:colId xmlns:a16="http://schemas.microsoft.com/office/drawing/2014/main" val="20003"/>
                    </a:ext>
                  </a:extLst>
                </a:gridCol>
              </a:tblGrid>
              <a:tr h="552892">
                <a:tc>
                  <a:txBody>
                    <a:bodyPr/>
                    <a:lstStyle/>
                    <a:p>
                      <a:pPr algn="ctr">
                        <a:lnSpc>
                          <a:spcPct val="150000"/>
                        </a:lnSpc>
                      </a:pPr>
                      <a:r>
                        <a:rPr lang="en-US" b="1" dirty="0">
                          <a:solidFill>
                            <a:srgbClr val="FF0000"/>
                          </a:solidFill>
                        </a:rPr>
                        <a:t>Year</a:t>
                      </a:r>
                    </a:p>
                  </a:txBody>
                  <a:tcPr/>
                </a:tc>
                <a:tc>
                  <a:txBody>
                    <a:bodyPr/>
                    <a:lstStyle/>
                    <a:p>
                      <a:pPr algn="ctr">
                        <a:lnSpc>
                          <a:spcPct val="150000"/>
                        </a:lnSpc>
                      </a:pPr>
                      <a:r>
                        <a:rPr lang="en-US" b="1" dirty="0">
                          <a:solidFill>
                            <a:srgbClr val="FF0000"/>
                          </a:solidFill>
                        </a:rPr>
                        <a:t>Country</a:t>
                      </a:r>
                    </a:p>
                  </a:txBody>
                  <a:tcPr/>
                </a:tc>
                <a:tc>
                  <a:txBody>
                    <a:bodyPr/>
                    <a:lstStyle/>
                    <a:p>
                      <a:pPr algn="ctr">
                        <a:lnSpc>
                          <a:spcPct val="150000"/>
                        </a:lnSpc>
                      </a:pPr>
                      <a:r>
                        <a:rPr lang="en-US" b="1" dirty="0">
                          <a:solidFill>
                            <a:srgbClr val="FF0000"/>
                          </a:solidFill>
                        </a:rPr>
                        <a:t>Parameters</a:t>
                      </a:r>
                    </a:p>
                  </a:txBody>
                  <a:tcPr/>
                </a:tc>
                <a:tc>
                  <a:txBody>
                    <a:bodyPr/>
                    <a:lstStyle/>
                    <a:p>
                      <a:pPr algn="ctr">
                        <a:lnSpc>
                          <a:spcPct val="150000"/>
                        </a:lnSpc>
                      </a:pPr>
                      <a:r>
                        <a:rPr lang="en-US" b="1" dirty="0">
                          <a:solidFill>
                            <a:srgbClr val="FF0000"/>
                          </a:solidFill>
                        </a:rPr>
                        <a:t>Outcome</a:t>
                      </a:r>
                    </a:p>
                  </a:txBody>
                  <a:tcPr/>
                </a:tc>
                <a:extLst>
                  <a:ext uri="{0D108BD9-81ED-4DB2-BD59-A6C34878D82A}">
                    <a16:rowId xmlns:a16="http://schemas.microsoft.com/office/drawing/2014/main" val="10000"/>
                  </a:ext>
                </a:extLst>
              </a:tr>
              <a:tr h="370840">
                <a:tc>
                  <a:txBody>
                    <a:bodyPr/>
                    <a:lstStyle/>
                    <a:p>
                      <a:pPr algn="ctr" fontAlgn="b"/>
                      <a:r>
                        <a:rPr lang="en-US" sz="1100" b="0" i="0" u="none" strike="noStrike" dirty="0">
                          <a:solidFill>
                            <a:schemeClr val="bg2"/>
                          </a:solidFill>
                          <a:effectLst/>
                          <a:latin typeface="+mj-lt"/>
                        </a:rPr>
                        <a:t>2018</a:t>
                      </a:r>
                    </a:p>
                  </a:txBody>
                  <a:tcPr marL="9525" marR="9525" marT="9525" marB="0" anchor="ctr"/>
                </a:tc>
                <a:tc>
                  <a:txBody>
                    <a:bodyPr/>
                    <a:lstStyle/>
                    <a:p>
                      <a:pPr algn="ctr" fontAlgn="b"/>
                      <a:r>
                        <a:rPr lang="en-US" sz="1100" b="0" i="0" u="none" strike="noStrike">
                          <a:solidFill>
                            <a:schemeClr val="bg2"/>
                          </a:solidFill>
                          <a:effectLst/>
                          <a:latin typeface="+mj-lt"/>
                        </a:rPr>
                        <a:t>UK</a:t>
                      </a:r>
                    </a:p>
                  </a:txBody>
                  <a:tcPr marL="9525" marR="9525" marT="9525" marB="0" anchor="ctr"/>
                </a:tc>
                <a:tc gridSpan="2">
                  <a:txBody>
                    <a:bodyPr/>
                    <a:lstStyle/>
                    <a:p>
                      <a:pPr algn="ctr" fontAlgn="b"/>
                      <a:r>
                        <a:rPr lang="en-US" sz="1100" b="0" i="0" u="none" strike="noStrike" dirty="0" err="1">
                          <a:solidFill>
                            <a:schemeClr val="bg2"/>
                          </a:solidFill>
                          <a:effectLst/>
                          <a:latin typeface="+mj-lt"/>
                        </a:rPr>
                        <a:t>Ectogenesis</a:t>
                      </a:r>
                      <a:r>
                        <a:rPr lang="en-US" sz="1100" b="0" i="0" u="none" strike="noStrike" dirty="0">
                          <a:solidFill>
                            <a:schemeClr val="bg2"/>
                          </a:solidFill>
                          <a:effectLst/>
                          <a:latin typeface="+mj-lt"/>
                        </a:rPr>
                        <a:t> as an option for manned space craft with artificial gravity to extend life</a:t>
                      </a:r>
                    </a:p>
                  </a:txBody>
                  <a:tcPr marL="9525" marR="9525" marT="9525" marB="0" anchor="ct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fontAlgn="b"/>
                      <a:r>
                        <a:rPr lang="en-US" sz="1100" b="0" i="0" u="none" strike="noStrike" dirty="0">
                          <a:solidFill>
                            <a:schemeClr val="bg2"/>
                          </a:solidFill>
                          <a:effectLst/>
                          <a:latin typeface="+mj-lt"/>
                        </a:rPr>
                        <a:t>2023</a:t>
                      </a:r>
                    </a:p>
                  </a:txBody>
                  <a:tcPr marL="9525" marR="9525" marT="9525" marB="0" anchor="ctr"/>
                </a:tc>
                <a:tc>
                  <a:txBody>
                    <a:bodyPr/>
                    <a:lstStyle/>
                    <a:p>
                      <a:pPr algn="ctr" fontAlgn="b"/>
                      <a:r>
                        <a:rPr lang="en-US" sz="1100" b="0" i="0" u="none" strike="noStrike" dirty="0">
                          <a:solidFill>
                            <a:schemeClr val="bg2"/>
                          </a:solidFill>
                          <a:effectLst/>
                          <a:latin typeface="+mj-lt"/>
                        </a:rPr>
                        <a:t>Canada</a:t>
                      </a:r>
                    </a:p>
                  </a:txBody>
                  <a:tcPr marL="9525" marR="9525" marT="9525" marB="0" anchor="ctr"/>
                </a:tc>
                <a:tc>
                  <a:txBody>
                    <a:bodyPr/>
                    <a:lstStyle/>
                    <a:p>
                      <a:pPr algn="ctr" fontAlgn="b"/>
                      <a:r>
                        <a:rPr lang="en-US" sz="1100" b="0" i="0" u="none" strike="noStrike" dirty="0">
                          <a:solidFill>
                            <a:schemeClr val="bg2"/>
                          </a:solidFill>
                          <a:effectLst/>
                          <a:latin typeface="+mj-lt"/>
                        </a:rPr>
                        <a:t>AU</a:t>
                      </a:r>
                      <a:r>
                        <a:rPr lang="en-US" sz="1100" b="0" i="0" u="none" strike="noStrike" baseline="0" dirty="0">
                          <a:solidFill>
                            <a:schemeClr val="bg2"/>
                          </a:solidFill>
                          <a:effectLst/>
                          <a:latin typeface="+mj-lt"/>
                        </a:rPr>
                        <a:t> and AI applications</a:t>
                      </a:r>
                    </a:p>
                    <a:p>
                      <a:pPr algn="ctr" fontAlgn="b"/>
                      <a:r>
                        <a:rPr lang="en-US" sz="1100" b="0" i="0" u="none" strike="noStrike" baseline="0" dirty="0" err="1">
                          <a:solidFill>
                            <a:schemeClr val="bg2"/>
                          </a:solidFill>
                          <a:effectLst/>
                          <a:latin typeface="+mj-lt"/>
                        </a:rPr>
                        <a:t>Shceme</a:t>
                      </a:r>
                      <a:r>
                        <a:rPr lang="en-US" sz="1100" b="0" i="0" u="none" strike="noStrike" baseline="0" dirty="0">
                          <a:solidFill>
                            <a:schemeClr val="bg2"/>
                          </a:solidFill>
                          <a:effectLst/>
                          <a:latin typeface="+mj-lt"/>
                        </a:rPr>
                        <a:t> timeline for future extinction</a:t>
                      </a:r>
                      <a:endParaRPr lang="en-US" sz="1100" b="0" i="0" u="none" strike="noStrike" dirty="0">
                        <a:solidFill>
                          <a:schemeClr val="bg2"/>
                        </a:solidFill>
                        <a:effectLst/>
                        <a:latin typeface="+mj-lt"/>
                      </a:endParaRPr>
                    </a:p>
                  </a:txBody>
                  <a:tcPr marL="9525" marR="9525" marT="9525" marB="0" anchor="ctr"/>
                </a:tc>
                <a:tc>
                  <a:txBody>
                    <a:bodyPr/>
                    <a:lstStyle/>
                    <a:p>
                      <a:pPr algn="ctr" fontAlgn="b"/>
                      <a:r>
                        <a:rPr lang="en-US" sz="1100" b="0" i="0" u="none" strike="noStrike" dirty="0">
                          <a:solidFill>
                            <a:schemeClr val="bg2"/>
                          </a:solidFill>
                          <a:effectLst/>
                          <a:latin typeface="+mj-lt"/>
                        </a:rPr>
                        <a:t>Embryo recolonization (EER</a:t>
                      </a:r>
                      <a:r>
                        <a:rPr lang="en-US" sz="1100" b="0" i="0" u="none" strike="noStrike" baseline="0" dirty="0">
                          <a:solidFill>
                            <a:schemeClr val="bg2"/>
                          </a:solidFill>
                          <a:effectLst/>
                          <a:latin typeface="+mj-lt"/>
                        </a:rPr>
                        <a:t> and ESR)</a:t>
                      </a:r>
                      <a:endParaRPr lang="en-US" sz="1100" b="0" i="0" u="none" strike="noStrike" dirty="0">
                        <a:solidFill>
                          <a:schemeClr val="bg2"/>
                        </a:solidFill>
                        <a:effectLst/>
                        <a:latin typeface="+mj-lt"/>
                      </a:endParaRPr>
                    </a:p>
                  </a:txBody>
                  <a:tcPr marL="9525" marR="9525" marT="9525" marB="0" anchor="ctr"/>
                </a:tc>
                <a:extLst>
                  <a:ext uri="{0D108BD9-81ED-4DB2-BD59-A6C34878D82A}">
                    <a16:rowId xmlns:a16="http://schemas.microsoft.com/office/drawing/2014/main" val="10002"/>
                  </a:ext>
                </a:extLst>
              </a:tr>
            </a:tbl>
          </a:graphicData>
        </a:graphic>
      </p:graphicFrame>
      <p:sp>
        <p:nvSpPr>
          <p:cNvPr id="3" name="TextBox 2"/>
          <p:cNvSpPr txBox="1"/>
          <p:nvPr/>
        </p:nvSpPr>
        <p:spPr>
          <a:xfrm>
            <a:off x="897394" y="751026"/>
            <a:ext cx="2837458" cy="369332"/>
          </a:xfrm>
          <a:prstGeom prst="rect">
            <a:avLst/>
          </a:prstGeom>
          <a:noFill/>
        </p:spPr>
        <p:txBody>
          <a:bodyPr wrap="square" rtlCol="0">
            <a:spAutoFit/>
          </a:bodyPr>
          <a:lstStyle/>
          <a:p>
            <a:r>
              <a:rPr lang="ar-SA" sz="1800" b="1" dirty="0">
                <a:solidFill>
                  <a:schemeClr val="tx1"/>
                </a:solidFill>
                <a:latin typeface="Times New Roman" panose="02020603050405020304" pitchFamily="18" charset="0"/>
                <a:cs typeface="Times New Roman" panose="02020603050405020304" pitchFamily="18" charset="0"/>
              </a:rPr>
              <a:t>الذكاء الاصطناعي ومستقبل البشرية</a:t>
            </a:r>
            <a:endParaRPr lang="en-US" sz="1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721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27" name="Google Shape;337;p32"/>
          <p:cNvSpPr/>
          <p:nvPr/>
        </p:nvSpPr>
        <p:spPr>
          <a:xfrm>
            <a:off x="6204187" y="1953571"/>
            <a:ext cx="2810613" cy="2746020"/>
          </a:xfrm>
          <a:prstGeom prst="roundRect">
            <a:avLst>
              <a:gd name="adj" fmla="val 7549"/>
            </a:avLst>
          </a:prstGeom>
          <a:solidFill>
            <a:schemeClr val="accent1"/>
          </a:solidFill>
          <a:ln>
            <a:noFill/>
          </a:ln>
        </p:spPr>
        <p:txBody>
          <a:bodyPr spcFirstLastPara="1" wrap="square" lIns="91425" tIns="91425" rIns="91425" bIns="91425" anchor="ctr" anchorCtr="0">
            <a:noAutofit/>
          </a:bodyPr>
          <a:lstStyle/>
          <a:p>
            <a:pPr lvl="0" algn="r"/>
            <a:r>
              <a:rPr lang="ar-SA" dirty="0"/>
              <a:t>  قد تحمل بعض النقاط انتهاكًا اقتصاديًا واجتماعيًا وثقافيًا.</a:t>
            </a:r>
            <a:endParaRPr dirty="0"/>
          </a:p>
        </p:txBody>
      </p:sp>
      <p:sp>
        <p:nvSpPr>
          <p:cNvPr id="332" name="Google Shape;332;p32"/>
          <p:cNvSpPr/>
          <p:nvPr/>
        </p:nvSpPr>
        <p:spPr>
          <a:xfrm>
            <a:off x="158783" y="1966218"/>
            <a:ext cx="2768369" cy="2746020"/>
          </a:xfrm>
          <a:prstGeom prst="roundRect">
            <a:avLst>
              <a:gd name="adj" fmla="val 7549"/>
            </a:avLst>
          </a:prstGeom>
          <a:solidFill>
            <a:schemeClr val="accent1"/>
          </a:solidFill>
          <a:ln>
            <a:noFill/>
          </a:ln>
        </p:spPr>
        <p:txBody>
          <a:bodyPr spcFirstLastPara="1" wrap="square" lIns="91425" tIns="91425" rIns="91425" bIns="91425" anchor="ctr" anchorCtr="0">
            <a:noAutofit/>
          </a:bodyPr>
          <a:lstStyle/>
          <a:p>
            <a:pPr lvl="0"/>
            <a:r>
              <a:rPr lang="ar-SA" dirty="0"/>
              <a:t> القوانين واللوائح لا تتحرك بنفس السرعة.</a:t>
            </a:r>
            <a:endParaRPr dirty="0"/>
          </a:p>
        </p:txBody>
      </p:sp>
      <p:sp>
        <p:nvSpPr>
          <p:cNvPr id="333" name="Google Shape;333;p32"/>
          <p:cNvSpPr txBox="1">
            <a:spLocks noGrp="1"/>
          </p:cNvSpPr>
          <p:nvPr>
            <p:ph type="subTitle" idx="1"/>
          </p:nvPr>
        </p:nvSpPr>
        <p:spPr>
          <a:xfrm>
            <a:off x="373082" y="4072176"/>
            <a:ext cx="20757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Ethics</a:t>
            </a:r>
            <a:endParaRPr dirty="0"/>
          </a:p>
        </p:txBody>
      </p:sp>
      <p:sp>
        <p:nvSpPr>
          <p:cNvPr id="334" name="Google Shape;334;p32"/>
          <p:cNvSpPr txBox="1">
            <a:spLocks noGrp="1"/>
          </p:cNvSpPr>
          <p:nvPr>
            <p:ph type="subTitle" idx="2"/>
          </p:nvPr>
        </p:nvSpPr>
        <p:spPr>
          <a:xfrm>
            <a:off x="235119" y="3580728"/>
            <a:ext cx="2651700" cy="84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Laws and regulations are not moving with the same speed.</a:t>
            </a:r>
            <a:endParaRPr dirty="0"/>
          </a:p>
        </p:txBody>
      </p:sp>
      <p:sp>
        <p:nvSpPr>
          <p:cNvPr id="335" name="Google Shape;335;p32"/>
          <p:cNvSpPr txBox="1">
            <a:spLocks noGrp="1"/>
          </p:cNvSpPr>
          <p:nvPr>
            <p:ph type="subTitle" idx="3"/>
          </p:nvPr>
        </p:nvSpPr>
        <p:spPr>
          <a:xfrm>
            <a:off x="6748608" y="4136888"/>
            <a:ext cx="20757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t>Future Applications</a:t>
            </a:r>
            <a:endParaRPr sz="1400" dirty="0"/>
          </a:p>
        </p:txBody>
      </p:sp>
      <p:sp>
        <p:nvSpPr>
          <p:cNvPr id="336" name="Google Shape;336;p32"/>
          <p:cNvSpPr txBox="1">
            <a:spLocks noGrp="1"/>
          </p:cNvSpPr>
          <p:nvPr>
            <p:ph type="subTitle" idx="4"/>
          </p:nvPr>
        </p:nvSpPr>
        <p:spPr>
          <a:xfrm>
            <a:off x="6331704" y="3437256"/>
            <a:ext cx="2651700" cy="84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Some issues might carry economical, societal and cultural violation.</a:t>
            </a:r>
            <a:endParaRPr dirty="0"/>
          </a:p>
        </p:txBody>
      </p:sp>
      <p:sp>
        <p:nvSpPr>
          <p:cNvPr id="337" name="Google Shape;337;p32"/>
          <p:cNvSpPr/>
          <p:nvPr/>
        </p:nvSpPr>
        <p:spPr>
          <a:xfrm>
            <a:off x="3081681" y="1966218"/>
            <a:ext cx="2962023" cy="2746020"/>
          </a:xfrm>
          <a:prstGeom prst="roundRect">
            <a:avLst>
              <a:gd name="adj" fmla="val 7549"/>
            </a:avLst>
          </a:prstGeom>
          <a:solidFill>
            <a:schemeClr val="accent1"/>
          </a:solidFill>
          <a:ln>
            <a:noFill/>
          </a:ln>
        </p:spPr>
        <p:txBody>
          <a:bodyPr spcFirstLastPara="1" wrap="square" lIns="91425" tIns="91425" rIns="91425" bIns="91425" anchor="ctr" anchorCtr="0">
            <a:noAutofit/>
          </a:bodyPr>
          <a:lstStyle/>
          <a:p>
            <a:pPr lvl="0"/>
            <a:r>
              <a:rPr lang="en-US" dirty="0"/>
              <a:t>         </a:t>
            </a:r>
            <a:r>
              <a:rPr lang="ar-SA" dirty="0"/>
              <a:t>يعد نقص البيانات تحديًا حقيقيًا</a:t>
            </a:r>
            <a:r>
              <a:rPr lang="en-US" dirty="0"/>
              <a:t>     </a:t>
            </a:r>
            <a:endParaRPr dirty="0"/>
          </a:p>
        </p:txBody>
      </p:sp>
      <p:pic>
        <p:nvPicPr>
          <p:cNvPr id="338" name="Google Shape;338;p32"/>
          <p:cNvPicPr preferRelativeResize="0"/>
          <p:nvPr/>
        </p:nvPicPr>
        <p:blipFill rotWithShape="1">
          <a:blip r:embed="rId3">
            <a:alphaModFix/>
          </a:blip>
          <a:srcRect t="16112" b="6607"/>
          <a:stretch/>
        </p:blipFill>
        <p:spPr>
          <a:xfrm>
            <a:off x="3091073" y="1304650"/>
            <a:ext cx="2962023" cy="1662468"/>
          </a:xfrm>
          <a:prstGeom prst="round2SameRect">
            <a:avLst>
              <a:gd name="adj1" fmla="val 16667"/>
              <a:gd name="adj2" fmla="val 0"/>
            </a:avLst>
          </a:prstGeom>
          <a:noFill/>
          <a:ln>
            <a:noFill/>
          </a:ln>
        </p:spPr>
      </p:pic>
      <p:sp>
        <p:nvSpPr>
          <p:cNvPr id="339" name="Google Shape;339;p32"/>
          <p:cNvSpPr/>
          <p:nvPr/>
        </p:nvSpPr>
        <p:spPr>
          <a:xfrm>
            <a:off x="5533658" y="1332245"/>
            <a:ext cx="420600" cy="4206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txBox="1">
            <a:spLocks noGrp="1"/>
          </p:cNvSpPr>
          <p:nvPr>
            <p:ph type="title"/>
          </p:nvPr>
        </p:nvSpPr>
        <p:spPr>
          <a:xfrm>
            <a:off x="373082" y="352806"/>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Challenge</a:t>
            </a:r>
            <a:r>
              <a:rPr lang="en-US" dirty="0"/>
              <a:t>s  </a:t>
            </a:r>
            <a:r>
              <a:rPr lang="ar-SA" dirty="0">
                <a:latin typeface="Times New Roman" panose="02020603050405020304" pitchFamily="18" charset="0"/>
                <a:cs typeface="Times New Roman" panose="02020603050405020304" pitchFamily="18" charset="0"/>
              </a:rPr>
              <a:t>التحديات</a:t>
            </a:r>
            <a:endParaRPr dirty="0"/>
          </a:p>
        </p:txBody>
      </p:sp>
      <p:sp>
        <p:nvSpPr>
          <p:cNvPr id="341" name="Google Shape;341;p32"/>
          <p:cNvSpPr txBox="1">
            <a:spLocks noGrp="1"/>
          </p:cNvSpPr>
          <p:nvPr>
            <p:ph type="subTitle" idx="4294967295"/>
          </p:nvPr>
        </p:nvSpPr>
        <p:spPr>
          <a:xfrm>
            <a:off x="3201658" y="3572323"/>
            <a:ext cx="2651700" cy="84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Data shortage is a real challenge</a:t>
            </a:r>
            <a:endParaRPr dirty="0"/>
          </a:p>
        </p:txBody>
      </p:sp>
      <p:sp>
        <p:nvSpPr>
          <p:cNvPr id="342" name="Google Shape;342;p32"/>
          <p:cNvSpPr txBox="1">
            <a:spLocks noGrp="1"/>
          </p:cNvSpPr>
          <p:nvPr>
            <p:ph type="subTitle" idx="4294967295"/>
          </p:nvPr>
        </p:nvSpPr>
        <p:spPr>
          <a:xfrm>
            <a:off x="3489658" y="4072176"/>
            <a:ext cx="20757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dk1"/>
                </a:solidFill>
                <a:latin typeface="Montserrat"/>
                <a:ea typeface="Montserrat"/>
                <a:cs typeface="Montserrat"/>
                <a:sym typeface="Montserrat"/>
              </a:rPr>
              <a:t>Data</a:t>
            </a:r>
            <a:endParaRPr sz="1600" b="1" dirty="0">
              <a:solidFill>
                <a:schemeClr val="dk1"/>
              </a:solidFill>
              <a:latin typeface="Montserrat"/>
              <a:ea typeface="Montserrat"/>
              <a:cs typeface="Montserrat"/>
              <a:sym typeface="Montserrat"/>
            </a:endParaRPr>
          </a:p>
        </p:txBody>
      </p:sp>
      <p:pic>
        <p:nvPicPr>
          <p:cNvPr id="343" name="Google Shape;343;p32"/>
          <p:cNvPicPr preferRelativeResize="0"/>
          <p:nvPr/>
        </p:nvPicPr>
        <p:blipFill rotWithShape="1">
          <a:blip r:embed="rId4">
            <a:alphaModFix/>
          </a:blip>
          <a:srcRect t="8011" b="8011"/>
          <a:stretch/>
        </p:blipFill>
        <p:spPr>
          <a:xfrm>
            <a:off x="158783" y="1317700"/>
            <a:ext cx="2777761" cy="1629262"/>
          </a:xfrm>
          <a:prstGeom prst="round2SameRect">
            <a:avLst>
              <a:gd name="adj1" fmla="val 15195"/>
              <a:gd name="adj2" fmla="val 0"/>
            </a:avLst>
          </a:prstGeom>
          <a:noFill/>
          <a:ln>
            <a:noFill/>
          </a:ln>
        </p:spPr>
      </p:pic>
      <p:sp>
        <p:nvSpPr>
          <p:cNvPr id="344" name="Google Shape;344;p32"/>
          <p:cNvSpPr/>
          <p:nvPr/>
        </p:nvSpPr>
        <p:spPr>
          <a:xfrm>
            <a:off x="2616852" y="1401210"/>
            <a:ext cx="420600" cy="4206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32"/>
          <p:cNvGrpSpPr/>
          <p:nvPr/>
        </p:nvGrpSpPr>
        <p:grpSpPr>
          <a:xfrm>
            <a:off x="2717744" y="1491997"/>
            <a:ext cx="218800" cy="239050"/>
            <a:chOff x="1558075" y="1609600"/>
            <a:chExt cx="218800" cy="239050"/>
          </a:xfrm>
        </p:grpSpPr>
        <p:sp>
          <p:nvSpPr>
            <p:cNvPr id="346" name="Google Shape;346;p32"/>
            <p:cNvSpPr/>
            <p:nvPr/>
          </p:nvSpPr>
          <p:spPr>
            <a:xfrm>
              <a:off x="1607775" y="1609600"/>
              <a:ext cx="169100" cy="199175"/>
            </a:xfrm>
            <a:custGeom>
              <a:avLst/>
              <a:gdLst/>
              <a:ahLst/>
              <a:cxnLst/>
              <a:rect l="l" t="t" r="r" b="b"/>
              <a:pathLst>
                <a:path w="6764" h="7967" extrusionOk="0">
                  <a:moveTo>
                    <a:pt x="4573" y="406"/>
                  </a:moveTo>
                  <a:cubicBezTo>
                    <a:pt x="4835" y="406"/>
                    <a:pt x="5096" y="513"/>
                    <a:pt x="5287" y="692"/>
                  </a:cubicBezTo>
                  <a:lnTo>
                    <a:pt x="6073" y="1489"/>
                  </a:lnTo>
                  <a:cubicBezTo>
                    <a:pt x="6263" y="1680"/>
                    <a:pt x="6370" y="1930"/>
                    <a:pt x="6370" y="2192"/>
                  </a:cubicBezTo>
                  <a:lnTo>
                    <a:pt x="6370" y="6966"/>
                  </a:lnTo>
                  <a:cubicBezTo>
                    <a:pt x="6370" y="7299"/>
                    <a:pt x="6097" y="7573"/>
                    <a:pt x="5775" y="7573"/>
                  </a:cubicBezTo>
                  <a:lnTo>
                    <a:pt x="989" y="7573"/>
                  </a:lnTo>
                  <a:cubicBezTo>
                    <a:pt x="667" y="7573"/>
                    <a:pt x="394" y="7299"/>
                    <a:pt x="394" y="6966"/>
                  </a:cubicBezTo>
                  <a:lnTo>
                    <a:pt x="394" y="1001"/>
                  </a:lnTo>
                  <a:cubicBezTo>
                    <a:pt x="394" y="668"/>
                    <a:pt x="667" y="406"/>
                    <a:pt x="989" y="406"/>
                  </a:cubicBezTo>
                  <a:close/>
                  <a:moveTo>
                    <a:pt x="989" y="1"/>
                  </a:moveTo>
                  <a:cubicBezTo>
                    <a:pt x="441" y="1"/>
                    <a:pt x="1" y="453"/>
                    <a:pt x="1" y="1001"/>
                  </a:cubicBezTo>
                  <a:lnTo>
                    <a:pt x="1" y="6966"/>
                  </a:lnTo>
                  <a:cubicBezTo>
                    <a:pt x="1" y="7526"/>
                    <a:pt x="441" y="7966"/>
                    <a:pt x="989" y="7966"/>
                  </a:cubicBezTo>
                  <a:lnTo>
                    <a:pt x="5775" y="7966"/>
                  </a:lnTo>
                  <a:cubicBezTo>
                    <a:pt x="6323" y="7966"/>
                    <a:pt x="6763" y="7526"/>
                    <a:pt x="6763" y="6966"/>
                  </a:cubicBezTo>
                  <a:lnTo>
                    <a:pt x="6763" y="2192"/>
                  </a:lnTo>
                  <a:cubicBezTo>
                    <a:pt x="6763" y="1823"/>
                    <a:pt x="6620" y="1465"/>
                    <a:pt x="6359" y="1203"/>
                  </a:cubicBezTo>
                  <a:lnTo>
                    <a:pt x="5561" y="418"/>
                  </a:lnTo>
                  <a:cubicBezTo>
                    <a:pt x="5311" y="156"/>
                    <a:pt x="4942" y="1"/>
                    <a:pt x="4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1558075" y="1639675"/>
              <a:ext cx="169075" cy="208975"/>
            </a:xfrm>
            <a:custGeom>
              <a:avLst/>
              <a:gdLst/>
              <a:ahLst/>
              <a:cxnLst/>
              <a:rect l="l" t="t" r="r" b="b"/>
              <a:pathLst>
                <a:path w="6763" h="8359" extrusionOk="0">
                  <a:moveTo>
                    <a:pt x="988" y="0"/>
                  </a:moveTo>
                  <a:cubicBezTo>
                    <a:pt x="441" y="0"/>
                    <a:pt x="0" y="441"/>
                    <a:pt x="0" y="989"/>
                  </a:cubicBezTo>
                  <a:lnTo>
                    <a:pt x="0" y="7359"/>
                  </a:lnTo>
                  <a:cubicBezTo>
                    <a:pt x="0" y="7906"/>
                    <a:pt x="441" y="8359"/>
                    <a:pt x="988" y="8359"/>
                  </a:cubicBezTo>
                  <a:lnTo>
                    <a:pt x="5763" y="8359"/>
                  </a:lnTo>
                  <a:cubicBezTo>
                    <a:pt x="6311" y="8359"/>
                    <a:pt x="6763" y="7906"/>
                    <a:pt x="6763" y="7359"/>
                  </a:cubicBezTo>
                  <a:cubicBezTo>
                    <a:pt x="6763" y="7251"/>
                    <a:pt x="6680" y="7156"/>
                    <a:pt x="6561" y="7156"/>
                  </a:cubicBezTo>
                  <a:cubicBezTo>
                    <a:pt x="6453" y="7156"/>
                    <a:pt x="6370" y="7251"/>
                    <a:pt x="6370" y="7359"/>
                  </a:cubicBezTo>
                  <a:cubicBezTo>
                    <a:pt x="6370" y="7692"/>
                    <a:pt x="6096" y="7954"/>
                    <a:pt x="5763" y="7954"/>
                  </a:cubicBezTo>
                  <a:lnTo>
                    <a:pt x="988" y="7954"/>
                  </a:lnTo>
                  <a:cubicBezTo>
                    <a:pt x="667" y="7954"/>
                    <a:pt x="393" y="7692"/>
                    <a:pt x="393" y="7359"/>
                  </a:cubicBezTo>
                  <a:lnTo>
                    <a:pt x="393" y="989"/>
                  </a:lnTo>
                  <a:cubicBezTo>
                    <a:pt x="393" y="667"/>
                    <a:pt x="667" y="393"/>
                    <a:pt x="988" y="393"/>
                  </a:cubicBezTo>
                  <a:lnTo>
                    <a:pt x="1393" y="393"/>
                  </a:lnTo>
                  <a:cubicBezTo>
                    <a:pt x="1500" y="393"/>
                    <a:pt x="1584" y="310"/>
                    <a:pt x="1584" y="191"/>
                  </a:cubicBezTo>
                  <a:cubicBezTo>
                    <a:pt x="1584" y="84"/>
                    <a:pt x="1500" y="0"/>
                    <a:pt x="1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1647675" y="1679275"/>
              <a:ext cx="89300" cy="10125"/>
            </a:xfrm>
            <a:custGeom>
              <a:avLst/>
              <a:gdLst/>
              <a:ahLst/>
              <a:cxnLst/>
              <a:rect l="l" t="t" r="r" b="b"/>
              <a:pathLst>
                <a:path w="3572" h="405" extrusionOk="0">
                  <a:moveTo>
                    <a:pt x="191" y="0"/>
                  </a:moveTo>
                  <a:cubicBezTo>
                    <a:pt x="83" y="0"/>
                    <a:pt x="0" y="95"/>
                    <a:pt x="0" y="202"/>
                  </a:cubicBezTo>
                  <a:cubicBezTo>
                    <a:pt x="0" y="310"/>
                    <a:pt x="83" y="405"/>
                    <a:pt x="191" y="405"/>
                  </a:cubicBezTo>
                  <a:lnTo>
                    <a:pt x="3381" y="405"/>
                  </a:lnTo>
                  <a:cubicBezTo>
                    <a:pt x="3489" y="405"/>
                    <a:pt x="3572" y="310"/>
                    <a:pt x="3572" y="202"/>
                  </a:cubicBezTo>
                  <a:cubicBezTo>
                    <a:pt x="3572" y="95"/>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1647675" y="1719150"/>
              <a:ext cx="89300" cy="10150"/>
            </a:xfrm>
            <a:custGeom>
              <a:avLst/>
              <a:gdLst/>
              <a:ahLst/>
              <a:cxnLst/>
              <a:rect l="l" t="t" r="r" b="b"/>
              <a:pathLst>
                <a:path w="3572" h="406" extrusionOk="0">
                  <a:moveTo>
                    <a:pt x="191" y="0"/>
                  </a:moveTo>
                  <a:cubicBezTo>
                    <a:pt x="83" y="0"/>
                    <a:pt x="0" y="96"/>
                    <a:pt x="0" y="203"/>
                  </a:cubicBezTo>
                  <a:cubicBezTo>
                    <a:pt x="0" y="310"/>
                    <a:pt x="83" y="405"/>
                    <a:pt x="191" y="405"/>
                  </a:cubicBezTo>
                  <a:lnTo>
                    <a:pt x="3381" y="405"/>
                  </a:lnTo>
                  <a:cubicBezTo>
                    <a:pt x="3489" y="405"/>
                    <a:pt x="3572" y="310"/>
                    <a:pt x="3572" y="203"/>
                  </a:cubicBezTo>
                  <a:cubicBezTo>
                    <a:pt x="3572" y="96"/>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1647675" y="1759025"/>
              <a:ext cx="89300" cy="9850"/>
            </a:xfrm>
            <a:custGeom>
              <a:avLst/>
              <a:gdLst/>
              <a:ahLst/>
              <a:cxnLst/>
              <a:rect l="l" t="t" r="r" b="b"/>
              <a:pathLst>
                <a:path w="3572" h="394" extrusionOk="0">
                  <a:moveTo>
                    <a:pt x="191" y="1"/>
                  </a:moveTo>
                  <a:cubicBezTo>
                    <a:pt x="83" y="1"/>
                    <a:pt x="0" y="84"/>
                    <a:pt x="0" y="203"/>
                  </a:cubicBezTo>
                  <a:cubicBezTo>
                    <a:pt x="0" y="310"/>
                    <a:pt x="83" y="394"/>
                    <a:pt x="191" y="394"/>
                  </a:cubicBezTo>
                  <a:lnTo>
                    <a:pt x="3381" y="394"/>
                  </a:lnTo>
                  <a:cubicBezTo>
                    <a:pt x="3489" y="394"/>
                    <a:pt x="3572" y="310"/>
                    <a:pt x="3572" y="203"/>
                  </a:cubicBezTo>
                  <a:cubicBezTo>
                    <a:pt x="3572" y="84"/>
                    <a:pt x="3489" y="1"/>
                    <a:pt x="3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32"/>
          <p:cNvGrpSpPr/>
          <p:nvPr/>
        </p:nvGrpSpPr>
        <p:grpSpPr>
          <a:xfrm>
            <a:off x="5634558" y="1439467"/>
            <a:ext cx="218800" cy="239050"/>
            <a:chOff x="1531775" y="1609600"/>
            <a:chExt cx="218800" cy="239050"/>
          </a:xfrm>
        </p:grpSpPr>
        <p:sp>
          <p:nvSpPr>
            <p:cNvPr id="352" name="Google Shape;352;p32"/>
            <p:cNvSpPr/>
            <p:nvPr/>
          </p:nvSpPr>
          <p:spPr>
            <a:xfrm>
              <a:off x="1581475" y="1609600"/>
              <a:ext cx="169100" cy="199175"/>
            </a:xfrm>
            <a:custGeom>
              <a:avLst/>
              <a:gdLst/>
              <a:ahLst/>
              <a:cxnLst/>
              <a:rect l="l" t="t" r="r" b="b"/>
              <a:pathLst>
                <a:path w="6764" h="7967" extrusionOk="0">
                  <a:moveTo>
                    <a:pt x="4573" y="406"/>
                  </a:moveTo>
                  <a:cubicBezTo>
                    <a:pt x="4835" y="406"/>
                    <a:pt x="5096" y="513"/>
                    <a:pt x="5287" y="692"/>
                  </a:cubicBezTo>
                  <a:lnTo>
                    <a:pt x="6073" y="1489"/>
                  </a:lnTo>
                  <a:cubicBezTo>
                    <a:pt x="6263" y="1680"/>
                    <a:pt x="6370" y="1930"/>
                    <a:pt x="6370" y="2192"/>
                  </a:cubicBezTo>
                  <a:lnTo>
                    <a:pt x="6370" y="6966"/>
                  </a:lnTo>
                  <a:cubicBezTo>
                    <a:pt x="6370" y="7299"/>
                    <a:pt x="6097" y="7573"/>
                    <a:pt x="5775" y="7573"/>
                  </a:cubicBezTo>
                  <a:lnTo>
                    <a:pt x="989" y="7573"/>
                  </a:lnTo>
                  <a:cubicBezTo>
                    <a:pt x="667" y="7573"/>
                    <a:pt x="394" y="7299"/>
                    <a:pt x="394" y="6966"/>
                  </a:cubicBezTo>
                  <a:lnTo>
                    <a:pt x="394" y="1001"/>
                  </a:lnTo>
                  <a:cubicBezTo>
                    <a:pt x="394" y="668"/>
                    <a:pt x="667" y="406"/>
                    <a:pt x="989" y="406"/>
                  </a:cubicBezTo>
                  <a:close/>
                  <a:moveTo>
                    <a:pt x="989" y="1"/>
                  </a:moveTo>
                  <a:cubicBezTo>
                    <a:pt x="441" y="1"/>
                    <a:pt x="1" y="453"/>
                    <a:pt x="1" y="1001"/>
                  </a:cubicBezTo>
                  <a:lnTo>
                    <a:pt x="1" y="6966"/>
                  </a:lnTo>
                  <a:cubicBezTo>
                    <a:pt x="1" y="7526"/>
                    <a:pt x="441" y="7966"/>
                    <a:pt x="989" y="7966"/>
                  </a:cubicBezTo>
                  <a:lnTo>
                    <a:pt x="5775" y="7966"/>
                  </a:lnTo>
                  <a:cubicBezTo>
                    <a:pt x="6323" y="7966"/>
                    <a:pt x="6763" y="7526"/>
                    <a:pt x="6763" y="6966"/>
                  </a:cubicBezTo>
                  <a:lnTo>
                    <a:pt x="6763" y="2192"/>
                  </a:lnTo>
                  <a:cubicBezTo>
                    <a:pt x="6763" y="1823"/>
                    <a:pt x="6620" y="1465"/>
                    <a:pt x="6359" y="1203"/>
                  </a:cubicBezTo>
                  <a:lnTo>
                    <a:pt x="5561" y="418"/>
                  </a:lnTo>
                  <a:cubicBezTo>
                    <a:pt x="5311" y="156"/>
                    <a:pt x="4942" y="1"/>
                    <a:pt x="4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1531775" y="1639675"/>
              <a:ext cx="169075" cy="208975"/>
            </a:xfrm>
            <a:custGeom>
              <a:avLst/>
              <a:gdLst/>
              <a:ahLst/>
              <a:cxnLst/>
              <a:rect l="l" t="t" r="r" b="b"/>
              <a:pathLst>
                <a:path w="6763" h="8359" extrusionOk="0">
                  <a:moveTo>
                    <a:pt x="988" y="0"/>
                  </a:moveTo>
                  <a:cubicBezTo>
                    <a:pt x="441" y="0"/>
                    <a:pt x="0" y="441"/>
                    <a:pt x="0" y="989"/>
                  </a:cubicBezTo>
                  <a:lnTo>
                    <a:pt x="0" y="7359"/>
                  </a:lnTo>
                  <a:cubicBezTo>
                    <a:pt x="0" y="7906"/>
                    <a:pt x="441" y="8359"/>
                    <a:pt x="988" y="8359"/>
                  </a:cubicBezTo>
                  <a:lnTo>
                    <a:pt x="5763" y="8359"/>
                  </a:lnTo>
                  <a:cubicBezTo>
                    <a:pt x="6311" y="8359"/>
                    <a:pt x="6763" y="7906"/>
                    <a:pt x="6763" y="7359"/>
                  </a:cubicBezTo>
                  <a:cubicBezTo>
                    <a:pt x="6763" y="7251"/>
                    <a:pt x="6680" y="7156"/>
                    <a:pt x="6561" y="7156"/>
                  </a:cubicBezTo>
                  <a:cubicBezTo>
                    <a:pt x="6453" y="7156"/>
                    <a:pt x="6370" y="7251"/>
                    <a:pt x="6370" y="7359"/>
                  </a:cubicBezTo>
                  <a:cubicBezTo>
                    <a:pt x="6370" y="7692"/>
                    <a:pt x="6096" y="7954"/>
                    <a:pt x="5763" y="7954"/>
                  </a:cubicBezTo>
                  <a:lnTo>
                    <a:pt x="988" y="7954"/>
                  </a:lnTo>
                  <a:cubicBezTo>
                    <a:pt x="667" y="7954"/>
                    <a:pt x="393" y="7692"/>
                    <a:pt x="393" y="7359"/>
                  </a:cubicBezTo>
                  <a:lnTo>
                    <a:pt x="393" y="989"/>
                  </a:lnTo>
                  <a:cubicBezTo>
                    <a:pt x="393" y="667"/>
                    <a:pt x="667" y="393"/>
                    <a:pt x="988" y="393"/>
                  </a:cubicBezTo>
                  <a:lnTo>
                    <a:pt x="1393" y="393"/>
                  </a:lnTo>
                  <a:cubicBezTo>
                    <a:pt x="1500" y="393"/>
                    <a:pt x="1584" y="310"/>
                    <a:pt x="1584" y="191"/>
                  </a:cubicBezTo>
                  <a:cubicBezTo>
                    <a:pt x="1584" y="84"/>
                    <a:pt x="1500" y="0"/>
                    <a:pt x="1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1621375" y="1679275"/>
              <a:ext cx="89300" cy="10125"/>
            </a:xfrm>
            <a:custGeom>
              <a:avLst/>
              <a:gdLst/>
              <a:ahLst/>
              <a:cxnLst/>
              <a:rect l="l" t="t" r="r" b="b"/>
              <a:pathLst>
                <a:path w="3572" h="405" extrusionOk="0">
                  <a:moveTo>
                    <a:pt x="191" y="0"/>
                  </a:moveTo>
                  <a:cubicBezTo>
                    <a:pt x="83" y="0"/>
                    <a:pt x="0" y="95"/>
                    <a:pt x="0" y="202"/>
                  </a:cubicBezTo>
                  <a:cubicBezTo>
                    <a:pt x="0" y="310"/>
                    <a:pt x="83" y="405"/>
                    <a:pt x="191" y="405"/>
                  </a:cubicBezTo>
                  <a:lnTo>
                    <a:pt x="3381" y="405"/>
                  </a:lnTo>
                  <a:cubicBezTo>
                    <a:pt x="3489" y="405"/>
                    <a:pt x="3572" y="310"/>
                    <a:pt x="3572" y="202"/>
                  </a:cubicBezTo>
                  <a:cubicBezTo>
                    <a:pt x="3572" y="95"/>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1621375" y="1719150"/>
              <a:ext cx="89300" cy="10150"/>
            </a:xfrm>
            <a:custGeom>
              <a:avLst/>
              <a:gdLst/>
              <a:ahLst/>
              <a:cxnLst/>
              <a:rect l="l" t="t" r="r" b="b"/>
              <a:pathLst>
                <a:path w="3572" h="406" extrusionOk="0">
                  <a:moveTo>
                    <a:pt x="191" y="0"/>
                  </a:moveTo>
                  <a:cubicBezTo>
                    <a:pt x="83" y="0"/>
                    <a:pt x="0" y="96"/>
                    <a:pt x="0" y="203"/>
                  </a:cubicBezTo>
                  <a:cubicBezTo>
                    <a:pt x="0" y="310"/>
                    <a:pt x="83" y="405"/>
                    <a:pt x="191" y="405"/>
                  </a:cubicBezTo>
                  <a:lnTo>
                    <a:pt x="3381" y="405"/>
                  </a:lnTo>
                  <a:cubicBezTo>
                    <a:pt x="3489" y="405"/>
                    <a:pt x="3572" y="310"/>
                    <a:pt x="3572" y="203"/>
                  </a:cubicBezTo>
                  <a:cubicBezTo>
                    <a:pt x="3572" y="96"/>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1621375" y="1759025"/>
              <a:ext cx="89300" cy="9850"/>
            </a:xfrm>
            <a:custGeom>
              <a:avLst/>
              <a:gdLst/>
              <a:ahLst/>
              <a:cxnLst/>
              <a:rect l="l" t="t" r="r" b="b"/>
              <a:pathLst>
                <a:path w="3572" h="394" extrusionOk="0">
                  <a:moveTo>
                    <a:pt x="191" y="1"/>
                  </a:moveTo>
                  <a:cubicBezTo>
                    <a:pt x="83" y="1"/>
                    <a:pt x="0" y="84"/>
                    <a:pt x="0" y="203"/>
                  </a:cubicBezTo>
                  <a:cubicBezTo>
                    <a:pt x="0" y="310"/>
                    <a:pt x="83" y="394"/>
                    <a:pt x="191" y="394"/>
                  </a:cubicBezTo>
                  <a:lnTo>
                    <a:pt x="3381" y="394"/>
                  </a:lnTo>
                  <a:cubicBezTo>
                    <a:pt x="3489" y="394"/>
                    <a:pt x="3572" y="310"/>
                    <a:pt x="3572" y="203"/>
                  </a:cubicBezTo>
                  <a:cubicBezTo>
                    <a:pt x="3572" y="84"/>
                    <a:pt x="3489" y="1"/>
                    <a:pt x="3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Google Shape;338;p32"/>
          <p:cNvPicPr preferRelativeResize="0"/>
          <p:nvPr/>
        </p:nvPicPr>
        <p:blipFill>
          <a:blip r:embed="rId5">
            <a:extLst>
              <a:ext uri="{28A0092B-C50C-407E-A947-70E740481C1C}">
                <a14:useLocalDpi xmlns:a14="http://schemas.microsoft.com/office/drawing/2010/main" val="0"/>
              </a:ext>
            </a:extLst>
          </a:blip>
          <a:stretch>
            <a:fillRect/>
          </a:stretch>
        </p:blipFill>
        <p:spPr>
          <a:xfrm>
            <a:off x="6211098" y="1304650"/>
            <a:ext cx="2803702" cy="1684846"/>
          </a:xfrm>
          <a:prstGeom prst="round2SameRect">
            <a:avLst>
              <a:gd name="adj1" fmla="val 16667"/>
              <a:gd name="adj2" fmla="val 0"/>
            </a:avLst>
          </a:prstGeom>
          <a:noFill/>
          <a:ln>
            <a:noFill/>
          </a:ln>
        </p:spPr>
      </p:pic>
      <p:sp>
        <p:nvSpPr>
          <p:cNvPr id="29" name="Google Shape;344;p32"/>
          <p:cNvSpPr/>
          <p:nvPr/>
        </p:nvSpPr>
        <p:spPr>
          <a:xfrm>
            <a:off x="8824308" y="1385626"/>
            <a:ext cx="420600" cy="4206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45;p32"/>
          <p:cNvGrpSpPr/>
          <p:nvPr/>
        </p:nvGrpSpPr>
        <p:grpSpPr>
          <a:xfrm>
            <a:off x="8925200" y="1476413"/>
            <a:ext cx="218800" cy="239050"/>
            <a:chOff x="1558075" y="1609600"/>
            <a:chExt cx="218800" cy="239050"/>
          </a:xfrm>
        </p:grpSpPr>
        <p:sp>
          <p:nvSpPr>
            <p:cNvPr id="31" name="Google Shape;346;p32"/>
            <p:cNvSpPr/>
            <p:nvPr/>
          </p:nvSpPr>
          <p:spPr>
            <a:xfrm>
              <a:off x="1607775" y="1609600"/>
              <a:ext cx="169100" cy="199175"/>
            </a:xfrm>
            <a:custGeom>
              <a:avLst/>
              <a:gdLst/>
              <a:ahLst/>
              <a:cxnLst/>
              <a:rect l="l" t="t" r="r" b="b"/>
              <a:pathLst>
                <a:path w="6764" h="7967" extrusionOk="0">
                  <a:moveTo>
                    <a:pt x="4573" y="406"/>
                  </a:moveTo>
                  <a:cubicBezTo>
                    <a:pt x="4835" y="406"/>
                    <a:pt x="5096" y="513"/>
                    <a:pt x="5287" y="692"/>
                  </a:cubicBezTo>
                  <a:lnTo>
                    <a:pt x="6073" y="1489"/>
                  </a:lnTo>
                  <a:cubicBezTo>
                    <a:pt x="6263" y="1680"/>
                    <a:pt x="6370" y="1930"/>
                    <a:pt x="6370" y="2192"/>
                  </a:cubicBezTo>
                  <a:lnTo>
                    <a:pt x="6370" y="6966"/>
                  </a:lnTo>
                  <a:cubicBezTo>
                    <a:pt x="6370" y="7299"/>
                    <a:pt x="6097" y="7573"/>
                    <a:pt x="5775" y="7573"/>
                  </a:cubicBezTo>
                  <a:lnTo>
                    <a:pt x="989" y="7573"/>
                  </a:lnTo>
                  <a:cubicBezTo>
                    <a:pt x="667" y="7573"/>
                    <a:pt x="394" y="7299"/>
                    <a:pt x="394" y="6966"/>
                  </a:cubicBezTo>
                  <a:lnTo>
                    <a:pt x="394" y="1001"/>
                  </a:lnTo>
                  <a:cubicBezTo>
                    <a:pt x="394" y="668"/>
                    <a:pt x="667" y="406"/>
                    <a:pt x="989" y="406"/>
                  </a:cubicBezTo>
                  <a:close/>
                  <a:moveTo>
                    <a:pt x="989" y="1"/>
                  </a:moveTo>
                  <a:cubicBezTo>
                    <a:pt x="441" y="1"/>
                    <a:pt x="1" y="453"/>
                    <a:pt x="1" y="1001"/>
                  </a:cubicBezTo>
                  <a:lnTo>
                    <a:pt x="1" y="6966"/>
                  </a:lnTo>
                  <a:cubicBezTo>
                    <a:pt x="1" y="7526"/>
                    <a:pt x="441" y="7966"/>
                    <a:pt x="989" y="7966"/>
                  </a:cubicBezTo>
                  <a:lnTo>
                    <a:pt x="5775" y="7966"/>
                  </a:lnTo>
                  <a:cubicBezTo>
                    <a:pt x="6323" y="7966"/>
                    <a:pt x="6763" y="7526"/>
                    <a:pt x="6763" y="6966"/>
                  </a:cubicBezTo>
                  <a:lnTo>
                    <a:pt x="6763" y="2192"/>
                  </a:lnTo>
                  <a:cubicBezTo>
                    <a:pt x="6763" y="1823"/>
                    <a:pt x="6620" y="1465"/>
                    <a:pt x="6359" y="1203"/>
                  </a:cubicBezTo>
                  <a:lnTo>
                    <a:pt x="5561" y="418"/>
                  </a:lnTo>
                  <a:cubicBezTo>
                    <a:pt x="5311" y="156"/>
                    <a:pt x="4942" y="1"/>
                    <a:pt x="4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p32"/>
            <p:cNvSpPr/>
            <p:nvPr/>
          </p:nvSpPr>
          <p:spPr>
            <a:xfrm>
              <a:off x="1558075" y="1639675"/>
              <a:ext cx="169075" cy="208975"/>
            </a:xfrm>
            <a:custGeom>
              <a:avLst/>
              <a:gdLst/>
              <a:ahLst/>
              <a:cxnLst/>
              <a:rect l="l" t="t" r="r" b="b"/>
              <a:pathLst>
                <a:path w="6763" h="8359" extrusionOk="0">
                  <a:moveTo>
                    <a:pt x="988" y="0"/>
                  </a:moveTo>
                  <a:cubicBezTo>
                    <a:pt x="441" y="0"/>
                    <a:pt x="0" y="441"/>
                    <a:pt x="0" y="989"/>
                  </a:cubicBezTo>
                  <a:lnTo>
                    <a:pt x="0" y="7359"/>
                  </a:lnTo>
                  <a:cubicBezTo>
                    <a:pt x="0" y="7906"/>
                    <a:pt x="441" y="8359"/>
                    <a:pt x="988" y="8359"/>
                  </a:cubicBezTo>
                  <a:lnTo>
                    <a:pt x="5763" y="8359"/>
                  </a:lnTo>
                  <a:cubicBezTo>
                    <a:pt x="6311" y="8359"/>
                    <a:pt x="6763" y="7906"/>
                    <a:pt x="6763" y="7359"/>
                  </a:cubicBezTo>
                  <a:cubicBezTo>
                    <a:pt x="6763" y="7251"/>
                    <a:pt x="6680" y="7156"/>
                    <a:pt x="6561" y="7156"/>
                  </a:cubicBezTo>
                  <a:cubicBezTo>
                    <a:pt x="6453" y="7156"/>
                    <a:pt x="6370" y="7251"/>
                    <a:pt x="6370" y="7359"/>
                  </a:cubicBezTo>
                  <a:cubicBezTo>
                    <a:pt x="6370" y="7692"/>
                    <a:pt x="6096" y="7954"/>
                    <a:pt x="5763" y="7954"/>
                  </a:cubicBezTo>
                  <a:lnTo>
                    <a:pt x="988" y="7954"/>
                  </a:lnTo>
                  <a:cubicBezTo>
                    <a:pt x="667" y="7954"/>
                    <a:pt x="393" y="7692"/>
                    <a:pt x="393" y="7359"/>
                  </a:cubicBezTo>
                  <a:lnTo>
                    <a:pt x="393" y="989"/>
                  </a:lnTo>
                  <a:cubicBezTo>
                    <a:pt x="393" y="667"/>
                    <a:pt x="667" y="393"/>
                    <a:pt x="988" y="393"/>
                  </a:cubicBezTo>
                  <a:lnTo>
                    <a:pt x="1393" y="393"/>
                  </a:lnTo>
                  <a:cubicBezTo>
                    <a:pt x="1500" y="393"/>
                    <a:pt x="1584" y="310"/>
                    <a:pt x="1584" y="191"/>
                  </a:cubicBezTo>
                  <a:cubicBezTo>
                    <a:pt x="1584" y="84"/>
                    <a:pt x="1500" y="0"/>
                    <a:pt x="1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8;p32"/>
            <p:cNvSpPr/>
            <p:nvPr/>
          </p:nvSpPr>
          <p:spPr>
            <a:xfrm>
              <a:off x="1647675" y="1679275"/>
              <a:ext cx="89300" cy="10125"/>
            </a:xfrm>
            <a:custGeom>
              <a:avLst/>
              <a:gdLst/>
              <a:ahLst/>
              <a:cxnLst/>
              <a:rect l="l" t="t" r="r" b="b"/>
              <a:pathLst>
                <a:path w="3572" h="405" extrusionOk="0">
                  <a:moveTo>
                    <a:pt x="191" y="0"/>
                  </a:moveTo>
                  <a:cubicBezTo>
                    <a:pt x="83" y="0"/>
                    <a:pt x="0" y="95"/>
                    <a:pt x="0" y="202"/>
                  </a:cubicBezTo>
                  <a:cubicBezTo>
                    <a:pt x="0" y="310"/>
                    <a:pt x="83" y="405"/>
                    <a:pt x="191" y="405"/>
                  </a:cubicBezTo>
                  <a:lnTo>
                    <a:pt x="3381" y="405"/>
                  </a:lnTo>
                  <a:cubicBezTo>
                    <a:pt x="3489" y="405"/>
                    <a:pt x="3572" y="310"/>
                    <a:pt x="3572" y="202"/>
                  </a:cubicBezTo>
                  <a:cubicBezTo>
                    <a:pt x="3572" y="95"/>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9;p32"/>
            <p:cNvSpPr/>
            <p:nvPr/>
          </p:nvSpPr>
          <p:spPr>
            <a:xfrm>
              <a:off x="1647675" y="1719150"/>
              <a:ext cx="89300" cy="10150"/>
            </a:xfrm>
            <a:custGeom>
              <a:avLst/>
              <a:gdLst/>
              <a:ahLst/>
              <a:cxnLst/>
              <a:rect l="l" t="t" r="r" b="b"/>
              <a:pathLst>
                <a:path w="3572" h="406" extrusionOk="0">
                  <a:moveTo>
                    <a:pt x="191" y="0"/>
                  </a:moveTo>
                  <a:cubicBezTo>
                    <a:pt x="83" y="0"/>
                    <a:pt x="0" y="96"/>
                    <a:pt x="0" y="203"/>
                  </a:cubicBezTo>
                  <a:cubicBezTo>
                    <a:pt x="0" y="310"/>
                    <a:pt x="83" y="405"/>
                    <a:pt x="191" y="405"/>
                  </a:cubicBezTo>
                  <a:lnTo>
                    <a:pt x="3381" y="405"/>
                  </a:lnTo>
                  <a:cubicBezTo>
                    <a:pt x="3489" y="405"/>
                    <a:pt x="3572" y="310"/>
                    <a:pt x="3572" y="203"/>
                  </a:cubicBezTo>
                  <a:cubicBezTo>
                    <a:pt x="3572" y="96"/>
                    <a:pt x="3489" y="0"/>
                    <a:pt x="3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0;p32"/>
            <p:cNvSpPr/>
            <p:nvPr/>
          </p:nvSpPr>
          <p:spPr>
            <a:xfrm>
              <a:off x="1647675" y="1759025"/>
              <a:ext cx="89300" cy="9850"/>
            </a:xfrm>
            <a:custGeom>
              <a:avLst/>
              <a:gdLst/>
              <a:ahLst/>
              <a:cxnLst/>
              <a:rect l="l" t="t" r="r" b="b"/>
              <a:pathLst>
                <a:path w="3572" h="394" extrusionOk="0">
                  <a:moveTo>
                    <a:pt x="191" y="1"/>
                  </a:moveTo>
                  <a:cubicBezTo>
                    <a:pt x="83" y="1"/>
                    <a:pt x="0" y="84"/>
                    <a:pt x="0" y="203"/>
                  </a:cubicBezTo>
                  <a:cubicBezTo>
                    <a:pt x="0" y="310"/>
                    <a:pt x="83" y="394"/>
                    <a:pt x="191" y="394"/>
                  </a:cubicBezTo>
                  <a:lnTo>
                    <a:pt x="3381" y="394"/>
                  </a:lnTo>
                  <a:cubicBezTo>
                    <a:pt x="3489" y="394"/>
                    <a:pt x="3572" y="310"/>
                    <a:pt x="3572" y="203"/>
                  </a:cubicBezTo>
                  <a:cubicBezTo>
                    <a:pt x="3572" y="84"/>
                    <a:pt x="3489" y="1"/>
                    <a:pt x="3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0145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34"/>
          <p:cNvPicPr preferRelativeResize="0"/>
          <p:nvPr/>
        </p:nvPicPr>
        <p:blipFill>
          <a:blip r:embed="rId3">
            <a:extLst>
              <a:ext uri="{28A0092B-C50C-407E-A947-70E740481C1C}">
                <a14:useLocalDpi xmlns:a14="http://schemas.microsoft.com/office/drawing/2010/main" val="0"/>
              </a:ext>
            </a:extLst>
          </a:blip>
          <a:stretch>
            <a:fillRect/>
          </a:stretch>
        </p:blipFill>
        <p:spPr>
          <a:xfrm>
            <a:off x="702470" y="1605947"/>
            <a:ext cx="2994300" cy="2245725"/>
          </a:xfrm>
          <a:prstGeom prst="roundRect">
            <a:avLst>
              <a:gd name="adj" fmla="val 9880"/>
            </a:avLst>
          </a:prstGeom>
          <a:noFill/>
          <a:ln>
            <a:noFill/>
          </a:ln>
        </p:spPr>
      </p:pic>
      <p:sp>
        <p:nvSpPr>
          <p:cNvPr id="374" name="Google Shape;374;p34"/>
          <p:cNvSpPr/>
          <p:nvPr/>
        </p:nvSpPr>
        <p:spPr>
          <a:xfrm>
            <a:off x="843333" y="650988"/>
            <a:ext cx="420600" cy="420600"/>
          </a:xfrm>
          <a:prstGeom prst="ellipse">
            <a:avLst/>
          </a:prstGeom>
          <a:solidFill>
            <a:schemeClr val="accent4"/>
          </a:solidFill>
          <a:ln>
            <a:noFill/>
          </a:ln>
          <a:effectLst>
            <a:outerShdw blurRad="142875" dist="38100" dir="5400000" algn="bl" rotWithShape="0">
              <a:schemeClr val="accent6">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4501450" y="1071588"/>
            <a:ext cx="1898700" cy="1386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6" name="Google Shape;376;p34"/>
          <p:cNvSpPr/>
          <p:nvPr/>
        </p:nvSpPr>
        <p:spPr>
          <a:xfrm>
            <a:off x="6532075" y="1071588"/>
            <a:ext cx="1898700" cy="1386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7" name="Google Shape;377;p34"/>
          <p:cNvSpPr/>
          <p:nvPr/>
        </p:nvSpPr>
        <p:spPr>
          <a:xfrm>
            <a:off x="4501450" y="3191116"/>
            <a:ext cx="1898700" cy="1386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8" name="Google Shape;378;p34"/>
          <p:cNvSpPr/>
          <p:nvPr/>
        </p:nvSpPr>
        <p:spPr>
          <a:xfrm>
            <a:off x="6532075" y="3191116"/>
            <a:ext cx="1898700" cy="1386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9" name="Google Shape;379;p34"/>
          <p:cNvSpPr txBox="1">
            <a:spLocks noGrp="1"/>
          </p:cNvSpPr>
          <p:nvPr>
            <p:ph type="title"/>
          </p:nvPr>
        </p:nvSpPr>
        <p:spPr>
          <a:xfrm>
            <a:off x="4501450" y="368825"/>
            <a:ext cx="3929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Factors to Consider</a:t>
            </a:r>
            <a:endParaRPr/>
          </a:p>
        </p:txBody>
      </p:sp>
      <p:sp>
        <p:nvSpPr>
          <p:cNvPr id="380" name="Google Shape;380;p34"/>
          <p:cNvSpPr txBox="1">
            <a:spLocks noGrp="1"/>
          </p:cNvSpPr>
          <p:nvPr>
            <p:ph type="subTitle" idx="1"/>
          </p:nvPr>
        </p:nvSpPr>
        <p:spPr>
          <a:xfrm>
            <a:off x="4651476" y="1169010"/>
            <a:ext cx="16002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Skills</a:t>
            </a:r>
            <a:endParaRPr dirty="0"/>
          </a:p>
        </p:txBody>
      </p:sp>
      <p:sp>
        <p:nvSpPr>
          <p:cNvPr id="381" name="Google Shape;381;p34"/>
          <p:cNvSpPr txBox="1">
            <a:spLocks noGrp="1"/>
          </p:cNvSpPr>
          <p:nvPr>
            <p:ph type="subTitle" idx="2"/>
          </p:nvPr>
        </p:nvSpPr>
        <p:spPr>
          <a:xfrm>
            <a:off x="4651476" y="1514649"/>
            <a:ext cx="1600200" cy="85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t>Physicians should have the needed skills to be able to cope with this revolution.</a:t>
            </a:r>
            <a:endParaRPr sz="1100" dirty="0"/>
          </a:p>
        </p:txBody>
      </p:sp>
      <p:sp>
        <p:nvSpPr>
          <p:cNvPr id="382" name="Google Shape;382;p34"/>
          <p:cNvSpPr txBox="1">
            <a:spLocks noGrp="1"/>
          </p:cNvSpPr>
          <p:nvPr>
            <p:ph type="subTitle" idx="3"/>
          </p:nvPr>
        </p:nvSpPr>
        <p:spPr>
          <a:xfrm>
            <a:off x="6682126" y="1169035"/>
            <a:ext cx="16002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Technology</a:t>
            </a:r>
            <a:endParaRPr dirty="0"/>
          </a:p>
        </p:txBody>
      </p:sp>
      <p:sp>
        <p:nvSpPr>
          <p:cNvPr id="383" name="Google Shape;383;p34"/>
          <p:cNvSpPr txBox="1">
            <a:spLocks noGrp="1"/>
          </p:cNvSpPr>
          <p:nvPr>
            <p:ph type="subTitle" idx="4"/>
          </p:nvPr>
        </p:nvSpPr>
        <p:spPr>
          <a:xfrm>
            <a:off x="6682126" y="1514674"/>
            <a:ext cx="1600200" cy="85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t>Adoption of beneficial technologies should be </a:t>
            </a:r>
            <a:r>
              <a:rPr lang="en-US" sz="1100" dirty="0" err="1"/>
              <a:t>enhaced</a:t>
            </a:r>
            <a:r>
              <a:rPr lang="en-US" sz="1100" dirty="0"/>
              <a:t> rapidly.</a:t>
            </a:r>
            <a:endParaRPr sz="1100" dirty="0"/>
          </a:p>
        </p:txBody>
      </p:sp>
      <p:sp>
        <p:nvSpPr>
          <p:cNvPr id="384" name="Google Shape;384;p34"/>
          <p:cNvSpPr txBox="1">
            <a:spLocks noGrp="1"/>
          </p:cNvSpPr>
          <p:nvPr>
            <p:ph type="subTitle" idx="5"/>
          </p:nvPr>
        </p:nvSpPr>
        <p:spPr>
          <a:xfrm>
            <a:off x="4651476" y="3290062"/>
            <a:ext cx="16002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Users</a:t>
            </a:r>
            <a:endParaRPr dirty="0"/>
          </a:p>
        </p:txBody>
      </p:sp>
      <p:sp>
        <p:nvSpPr>
          <p:cNvPr id="385" name="Google Shape;385;p34"/>
          <p:cNvSpPr txBox="1">
            <a:spLocks noGrp="1"/>
          </p:cNvSpPr>
          <p:nvPr>
            <p:ph type="subTitle" idx="6"/>
          </p:nvPr>
        </p:nvSpPr>
        <p:spPr>
          <a:xfrm>
            <a:off x="4651476" y="3635701"/>
            <a:ext cx="1600200" cy="85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t>They should be aware and share in the decision.</a:t>
            </a:r>
            <a:endParaRPr sz="1200" dirty="0"/>
          </a:p>
        </p:txBody>
      </p:sp>
      <p:sp>
        <p:nvSpPr>
          <p:cNvPr id="386" name="Google Shape;386;p34"/>
          <p:cNvSpPr txBox="1">
            <a:spLocks noGrp="1"/>
          </p:cNvSpPr>
          <p:nvPr>
            <p:ph type="subTitle" idx="7"/>
          </p:nvPr>
        </p:nvSpPr>
        <p:spPr>
          <a:xfrm>
            <a:off x="6682126" y="3290062"/>
            <a:ext cx="16002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Governance</a:t>
            </a:r>
            <a:endParaRPr dirty="0"/>
          </a:p>
        </p:txBody>
      </p:sp>
      <p:sp>
        <p:nvSpPr>
          <p:cNvPr id="387" name="Google Shape;387;p34"/>
          <p:cNvSpPr txBox="1">
            <a:spLocks noGrp="1"/>
          </p:cNvSpPr>
          <p:nvPr>
            <p:ph type="subTitle" idx="8"/>
          </p:nvPr>
        </p:nvSpPr>
        <p:spPr>
          <a:xfrm>
            <a:off x="6682126" y="3635701"/>
            <a:ext cx="1600200" cy="850500"/>
          </a:xfrm>
          <a:prstGeom prst="rect">
            <a:avLst/>
          </a:prstGeom>
        </p:spPr>
        <p:txBody>
          <a:bodyPr spcFirstLastPara="1" wrap="square" lIns="91425" tIns="91425" rIns="91425" bIns="91425" anchor="t" anchorCtr="0">
            <a:noAutofit/>
          </a:bodyPr>
          <a:lstStyle/>
          <a:p>
            <a:pPr marL="0" lvl="0" indent="0" algn="l"/>
            <a:r>
              <a:rPr lang="en-US" sz="1050" dirty="0"/>
              <a:t>Facilitates</a:t>
            </a:r>
            <a:r>
              <a:rPr lang="ar-SA" sz="1050" dirty="0"/>
              <a:t> </a:t>
            </a:r>
            <a:r>
              <a:rPr lang="en-US" sz="1050" dirty="0"/>
              <a:t>constructive use of AI while protecting user rights and preventing harm.</a:t>
            </a:r>
            <a:endParaRPr sz="1050" dirty="0"/>
          </a:p>
        </p:txBody>
      </p:sp>
      <p:grpSp>
        <p:nvGrpSpPr>
          <p:cNvPr id="388" name="Google Shape;388;p34"/>
          <p:cNvGrpSpPr/>
          <p:nvPr/>
        </p:nvGrpSpPr>
        <p:grpSpPr>
          <a:xfrm>
            <a:off x="964163" y="836438"/>
            <a:ext cx="178925" cy="49725"/>
            <a:chOff x="964163" y="836438"/>
            <a:chExt cx="178925" cy="49725"/>
          </a:xfrm>
        </p:grpSpPr>
        <p:sp>
          <p:nvSpPr>
            <p:cNvPr id="389" name="Google Shape;389;p34"/>
            <p:cNvSpPr/>
            <p:nvPr/>
          </p:nvSpPr>
          <p:spPr>
            <a:xfrm>
              <a:off x="1028763" y="836438"/>
              <a:ext cx="49725" cy="49725"/>
            </a:xfrm>
            <a:custGeom>
              <a:avLst/>
              <a:gdLst/>
              <a:ahLst/>
              <a:cxnLst/>
              <a:rect l="l" t="t" r="r" b="b"/>
              <a:pathLst>
                <a:path w="1989" h="1989" extrusionOk="0">
                  <a:moveTo>
                    <a:pt x="1000" y="405"/>
                  </a:moveTo>
                  <a:cubicBezTo>
                    <a:pt x="1322" y="405"/>
                    <a:pt x="1596" y="667"/>
                    <a:pt x="1596" y="1000"/>
                  </a:cubicBezTo>
                  <a:cubicBezTo>
                    <a:pt x="1596" y="1322"/>
                    <a:pt x="1322" y="1596"/>
                    <a:pt x="1000" y="1596"/>
                  </a:cubicBezTo>
                  <a:cubicBezTo>
                    <a:pt x="667" y="1596"/>
                    <a:pt x="393" y="1322"/>
                    <a:pt x="393" y="1000"/>
                  </a:cubicBezTo>
                  <a:cubicBezTo>
                    <a:pt x="393" y="667"/>
                    <a:pt x="667" y="405"/>
                    <a:pt x="1000" y="405"/>
                  </a:cubicBezTo>
                  <a:close/>
                  <a:moveTo>
                    <a:pt x="1000" y="0"/>
                  </a:moveTo>
                  <a:cubicBezTo>
                    <a:pt x="441" y="0"/>
                    <a:pt x="0" y="441"/>
                    <a:pt x="0" y="1000"/>
                  </a:cubicBezTo>
                  <a:cubicBezTo>
                    <a:pt x="0" y="1548"/>
                    <a:pt x="441" y="1988"/>
                    <a:pt x="1000" y="1988"/>
                  </a:cubicBezTo>
                  <a:cubicBezTo>
                    <a:pt x="1548" y="1988"/>
                    <a:pt x="1988" y="1548"/>
                    <a:pt x="1988" y="1000"/>
                  </a:cubicBezTo>
                  <a:cubicBezTo>
                    <a:pt x="1988" y="441"/>
                    <a:pt x="1548" y="0"/>
                    <a:pt x="10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a:off x="964163" y="836438"/>
              <a:ext cx="49725" cy="49725"/>
            </a:xfrm>
            <a:custGeom>
              <a:avLst/>
              <a:gdLst/>
              <a:ahLst/>
              <a:cxnLst/>
              <a:rect l="l" t="t" r="r" b="b"/>
              <a:pathLst>
                <a:path w="1989" h="1989" extrusionOk="0">
                  <a:moveTo>
                    <a:pt x="989" y="405"/>
                  </a:moveTo>
                  <a:cubicBezTo>
                    <a:pt x="1322" y="405"/>
                    <a:pt x="1584" y="667"/>
                    <a:pt x="1584" y="1000"/>
                  </a:cubicBezTo>
                  <a:cubicBezTo>
                    <a:pt x="1584" y="1322"/>
                    <a:pt x="1322" y="1596"/>
                    <a:pt x="989" y="1596"/>
                  </a:cubicBezTo>
                  <a:cubicBezTo>
                    <a:pt x="667" y="1596"/>
                    <a:pt x="393" y="1322"/>
                    <a:pt x="393" y="1000"/>
                  </a:cubicBezTo>
                  <a:cubicBezTo>
                    <a:pt x="393" y="667"/>
                    <a:pt x="667" y="405"/>
                    <a:pt x="989" y="405"/>
                  </a:cubicBezTo>
                  <a:close/>
                  <a:moveTo>
                    <a:pt x="989" y="0"/>
                  </a:moveTo>
                  <a:cubicBezTo>
                    <a:pt x="441" y="0"/>
                    <a:pt x="0" y="441"/>
                    <a:pt x="0" y="1000"/>
                  </a:cubicBezTo>
                  <a:cubicBezTo>
                    <a:pt x="0" y="1548"/>
                    <a:pt x="441" y="1988"/>
                    <a:pt x="989" y="1988"/>
                  </a:cubicBezTo>
                  <a:cubicBezTo>
                    <a:pt x="1536" y="1988"/>
                    <a:pt x="1989" y="1548"/>
                    <a:pt x="1989" y="1000"/>
                  </a:cubicBezTo>
                  <a:cubicBezTo>
                    <a:pt x="1989" y="441"/>
                    <a:pt x="1536" y="0"/>
                    <a:pt x="9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p:nvPr/>
          </p:nvSpPr>
          <p:spPr>
            <a:xfrm>
              <a:off x="1093338" y="836438"/>
              <a:ext cx="49750" cy="49725"/>
            </a:xfrm>
            <a:custGeom>
              <a:avLst/>
              <a:gdLst/>
              <a:ahLst/>
              <a:cxnLst/>
              <a:rect l="l" t="t" r="r" b="b"/>
              <a:pathLst>
                <a:path w="1990" h="1989" extrusionOk="0">
                  <a:moveTo>
                    <a:pt x="1001" y="405"/>
                  </a:moveTo>
                  <a:cubicBezTo>
                    <a:pt x="1322" y="405"/>
                    <a:pt x="1596" y="667"/>
                    <a:pt x="1596" y="1000"/>
                  </a:cubicBezTo>
                  <a:cubicBezTo>
                    <a:pt x="1596" y="1322"/>
                    <a:pt x="1322" y="1596"/>
                    <a:pt x="1001" y="1596"/>
                  </a:cubicBezTo>
                  <a:cubicBezTo>
                    <a:pt x="668" y="1596"/>
                    <a:pt x="406" y="1322"/>
                    <a:pt x="406" y="1000"/>
                  </a:cubicBezTo>
                  <a:cubicBezTo>
                    <a:pt x="406" y="667"/>
                    <a:pt x="668" y="405"/>
                    <a:pt x="1001" y="405"/>
                  </a:cubicBezTo>
                  <a:close/>
                  <a:moveTo>
                    <a:pt x="1001" y="0"/>
                  </a:moveTo>
                  <a:cubicBezTo>
                    <a:pt x="453" y="0"/>
                    <a:pt x="1" y="441"/>
                    <a:pt x="1" y="1000"/>
                  </a:cubicBezTo>
                  <a:cubicBezTo>
                    <a:pt x="1" y="1548"/>
                    <a:pt x="453" y="1988"/>
                    <a:pt x="1001" y="1988"/>
                  </a:cubicBezTo>
                  <a:cubicBezTo>
                    <a:pt x="1549" y="1988"/>
                    <a:pt x="1989" y="1548"/>
                    <a:pt x="1989" y="1000"/>
                  </a:cubicBezTo>
                  <a:cubicBezTo>
                    <a:pt x="1989" y="441"/>
                    <a:pt x="1549" y="0"/>
                    <a:pt x="1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4457622" y="2429753"/>
            <a:ext cx="1815259" cy="646331"/>
          </a:xfrm>
          <a:prstGeom prst="rect">
            <a:avLst/>
          </a:prstGeom>
          <a:noFill/>
        </p:spPr>
        <p:txBody>
          <a:bodyPr wrap="square" rtlCol="0">
            <a:spAutoFit/>
          </a:bodyPr>
          <a:lstStyle/>
          <a:p>
            <a:pPr algn="r"/>
            <a:r>
              <a:rPr lang="ar-SA" sz="1200" b="1" dirty="0"/>
              <a:t>يجب أن يمتلك الأطباء المهارات اللازمة ليكونوا قادرين على التعامل مع هذه الثورة.</a:t>
            </a:r>
            <a:endParaRPr lang="en-US" sz="1200" b="1" dirty="0"/>
          </a:p>
        </p:txBody>
      </p:sp>
      <p:sp>
        <p:nvSpPr>
          <p:cNvPr id="23" name="TextBox 22"/>
          <p:cNvSpPr txBox="1"/>
          <p:nvPr/>
        </p:nvSpPr>
        <p:spPr>
          <a:xfrm>
            <a:off x="6532075" y="2412581"/>
            <a:ext cx="1815259" cy="461665"/>
          </a:xfrm>
          <a:prstGeom prst="rect">
            <a:avLst/>
          </a:prstGeom>
          <a:noFill/>
        </p:spPr>
        <p:txBody>
          <a:bodyPr wrap="square" rtlCol="0">
            <a:spAutoFit/>
          </a:bodyPr>
          <a:lstStyle/>
          <a:p>
            <a:pPr algn="r"/>
            <a:r>
              <a:rPr lang="ar-SA" sz="1200" b="1" dirty="0"/>
              <a:t>يجب تعزيز تبني التقنيات المفيدة بسرعة.</a:t>
            </a:r>
            <a:endParaRPr lang="en-US" sz="1200" b="1" dirty="0"/>
          </a:p>
        </p:txBody>
      </p:sp>
      <p:sp>
        <p:nvSpPr>
          <p:cNvPr id="24" name="TextBox 23"/>
          <p:cNvSpPr txBox="1"/>
          <p:nvPr/>
        </p:nvSpPr>
        <p:spPr>
          <a:xfrm>
            <a:off x="4543170" y="4531536"/>
            <a:ext cx="1815259" cy="461665"/>
          </a:xfrm>
          <a:prstGeom prst="rect">
            <a:avLst/>
          </a:prstGeom>
          <a:noFill/>
        </p:spPr>
        <p:txBody>
          <a:bodyPr wrap="square" rtlCol="0">
            <a:spAutoFit/>
          </a:bodyPr>
          <a:lstStyle/>
          <a:p>
            <a:pPr algn="r"/>
            <a:r>
              <a:rPr lang="ar-SA" sz="1200" b="1" dirty="0"/>
              <a:t>. يجب أن يكونوا على دراية وان يشاركوا في القرار.</a:t>
            </a:r>
            <a:endParaRPr lang="en-US" sz="1200" b="1" dirty="0"/>
          </a:p>
        </p:txBody>
      </p:sp>
      <p:sp>
        <p:nvSpPr>
          <p:cNvPr id="25" name="TextBox 24"/>
          <p:cNvSpPr txBox="1"/>
          <p:nvPr/>
        </p:nvSpPr>
        <p:spPr>
          <a:xfrm>
            <a:off x="6532074" y="4346869"/>
            <a:ext cx="1815259" cy="830997"/>
          </a:xfrm>
          <a:prstGeom prst="rect">
            <a:avLst/>
          </a:prstGeom>
          <a:noFill/>
        </p:spPr>
        <p:txBody>
          <a:bodyPr wrap="square" rtlCol="0">
            <a:spAutoFit/>
          </a:bodyPr>
          <a:lstStyle/>
          <a:p>
            <a:pPr algn="r"/>
            <a:r>
              <a:rPr lang="ar-SA" sz="1200" b="1" dirty="0"/>
              <a:t> الاستخدام البناء للذكاء الاصطناعي مع حماية حقوق المستخدم ومنع </a:t>
            </a:r>
            <a:r>
              <a:rPr lang="ar-SA" sz="1200" b="1" dirty="0" err="1"/>
              <a:t>الضرر.التعامل</a:t>
            </a:r>
            <a:r>
              <a:rPr lang="ar-SA" sz="1200" b="1" dirty="0"/>
              <a:t> مع هذه الثورة.</a:t>
            </a:r>
            <a:endParaRPr lang="en-US" sz="12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4"/>
        <p:cNvGrpSpPr/>
        <p:nvPr/>
      </p:nvGrpSpPr>
      <p:grpSpPr>
        <a:xfrm>
          <a:off x="0" y="0"/>
          <a:ext cx="0" cy="0"/>
          <a:chOff x="0" y="0"/>
          <a:chExt cx="0" cy="0"/>
        </a:xfrm>
      </p:grpSpPr>
      <p:sp>
        <p:nvSpPr>
          <p:cNvPr id="655" name="Google Shape;655;p46"/>
          <p:cNvSpPr/>
          <p:nvPr/>
        </p:nvSpPr>
        <p:spPr>
          <a:xfrm>
            <a:off x="744071" y="539399"/>
            <a:ext cx="5615631" cy="3584365"/>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6"/>
          <p:cNvSpPr txBox="1">
            <a:spLocks noGrp="1"/>
          </p:cNvSpPr>
          <p:nvPr>
            <p:ph type="title"/>
          </p:nvPr>
        </p:nvSpPr>
        <p:spPr>
          <a:xfrm>
            <a:off x="1111950" y="728188"/>
            <a:ext cx="33468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a:t>
            </a:r>
            <a:endParaRPr/>
          </a:p>
        </p:txBody>
      </p:sp>
      <p:sp>
        <p:nvSpPr>
          <p:cNvPr id="657" name="Google Shape;657;p46"/>
          <p:cNvSpPr txBox="1">
            <a:spLocks noGrp="1"/>
          </p:cNvSpPr>
          <p:nvPr>
            <p:ph type="subTitle" idx="1"/>
          </p:nvPr>
        </p:nvSpPr>
        <p:spPr>
          <a:xfrm>
            <a:off x="963895" y="1465772"/>
            <a:ext cx="4799906" cy="1788554"/>
          </a:xfrm>
          <a:prstGeom prst="rect">
            <a:avLst/>
          </a:prstGeom>
        </p:spPr>
        <p:txBody>
          <a:bodyPr spcFirstLastPara="1" wrap="square" lIns="91425" tIns="91425" rIns="91425" bIns="91425" anchor="t" anchorCtr="0">
            <a:noAutofit/>
          </a:bodyPr>
          <a:lstStyle/>
          <a:p>
            <a:r>
              <a:rPr lang="en-US" dirty="0"/>
              <a:t>The artificial womb revolution would highly benefit from the AI technology which might be the crucial element in its implementation. Both can work towards better future, yet, the presence of some alarming challenges and defects that might hinder such innovation</a:t>
            </a:r>
            <a:r>
              <a:rPr lang="en-US" dirty="0">
                <a:cs typeface="+mj-cs"/>
              </a:rPr>
              <a:t>.</a:t>
            </a:r>
            <a:endParaRPr lang="ar-SA" dirty="0">
              <a:cs typeface="+mj-cs"/>
            </a:endParaRPr>
          </a:p>
          <a:p>
            <a:endParaRPr lang="ar-SA" dirty="0">
              <a:cs typeface="+mj-cs"/>
            </a:endParaRPr>
          </a:p>
          <a:p>
            <a:r>
              <a:rPr lang="ar-SA" dirty="0">
                <a:cs typeface="+mj-cs"/>
              </a:rPr>
              <a:t> ستستفيد ثورة الرحم الاصطناعي بشكل كبير من تقنية الذكاء الاصطناعي التي قد تكون العنصر الحاسم في تنفيذها. كلاهما يمكن أن يعمل من أجل مستقبل أفضل ، ومع ذلك ، فإن وجود بعض التحديات والعيوب المقلقة التي قد تعيق مثل هذا الابتكار.</a:t>
            </a:r>
          </a:p>
          <a:p>
            <a:endParaRPr lang="en-US" dirty="0">
              <a:cs typeface="+mj-cs"/>
            </a:endParaRPr>
          </a:p>
        </p:txBody>
      </p:sp>
      <p:grpSp>
        <p:nvGrpSpPr>
          <p:cNvPr id="658" name="Google Shape;658;p46"/>
          <p:cNvGrpSpPr/>
          <p:nvPr/>
        </p:nvGrpSpPr>
        <p:grpSpPr>
          <a:xfrm>
            <a:off x="4765750" y="3827848"/>
            <a:ext cx="747900" cy="457500"/>
            <a:chOff x="3573175" y="2661350"/>
            <a:chExt cx="747900" cy="457500"/>
          </a:xfrm>
        </p:grpSpPr>
        <p:grpSp>
          <p:nvGrpSpPr>
            <p:cNvPr id="659" name="Google Shape;659;p46"/>
            <p:cNvGrpSpPr/>
            <p:nvPr/>
          </p:nvGrpSpPr>
          <p:grpSpPr>
            <a:xfrm>
              <a:off x="3573175" y="2661350"/>
              <a:ext cx="747900" cy="457500"/>
              <a:chOff x="3573175" y="2661350"/>
              <a:chExt cx="747900" cy="457500"/>
            </a:xfrm>
          </p:grpSpPr>
          <p:sp>
            <p:nvSpPr>
              <p:cNvPr id="660" name="Google Shape;660;p46"/>
              <p:cNvSpPr/>
              <p:nvPr/>
            </p:nvSpPr>
            <p:spPr>
              <a:xfrm>
                <a:off x="3573175" y="2661350"/>
                <a:ext cx="747900" cy="457500"/>
              </a:xfrm>
              <a:prstGeom prst="roundRect">
                <a:avLst>
                  <a:gd name="adj" fmla="val 50000"/>
                </a:avLst>
              </a:prstGeom>
              <a:solidFill>
                <a:schemeClr val="accent2"/>
              </a:solidFill>
              <a:ln>
                <a:noFill/>
              </a:ln>
              <a:effectLst>
                <a:outerShdw blurRad="214313" dist="95250" dir="5400000" algn="bl" rotWithShape="0">
                  <a:schemeClr val="accent2">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46"/>
              <p:cNvGrpSpPr/>
              <p:nvPr/>
            </p:nvGrpSpPr>
            <p:grpSpPr>
              <a:xfrm rot="-5400000">
                <a:off x="3847181" y="2785210"/>
                <a:ext cx="199887" cy="209781"/>
                <a:chOff x="3550239" y="2410401"/>
                <a:chExt cx="90500" cy="94975"/>
              </a:xfrm>
            </p:grpSpPr>
            <p:sp>
              <p:nvSpPr>
                <p:cNvPr id="662" name="Google Shape;662;p46"/>
                <p:cNvSpPr/>
                <p:nvPr/>
              </p:nvSpPr>
              <p:spPr>
                <a:xfrm>
                  <a:off x="3590414" y="2410401"/>
                  <a:ext cx="10150" cy="94975"/>
                </a:xfrm>
                <a:custGeom>
                  <a:avLst/>
                  <a:gdLst/>
                  <a:ahLst/>
                  <a:cxnLst/>
                  <a:rect l="l" t="t" r="r" b="b"/>
                  <a:pathLst>
                    <a:path w="406" h="3799" extrusionOk="0">
                      <a:moveTo>
                        <a:pt x="203" y="0"/>
                      </a:moveTo>
                      <a:cubicBezTo>
                        <a:pt x="96" y="0"/>
                        <a:pt x="1" y="96"/>
                        <a:pt x="1" y="203"/>
                      </a:cubicBezTo>
                      <a:lnTo>
                        <a:pt x="1" y="3596"/>
                      </a:lnTo>
                      <a:cubicBezTo>
                        <a:pt x="1" y="3715"/>
                        <a:pt x="96" y="3798"/>
                        <a:pt x="203" y="3798"/>
                      </a:cubicBezTo>
                      <a:cubicBezTo>
                        <a:pt x="310" y="3798"/>
                        <a:pt x="406" y="3715"/>
                        <a:pt x="406" y="3608"/>
                      </a:cubicBezTo>
                      <a:lnTo>
                        <a:pt x="406" y="203"/>
                      </a:lnTo>
                      <a:cubicBezTo>
                        <a:pt x="406" y="96"/>
                        <a:pt x="310"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6"/>
                <p:cNvSpPr/>
                <p:nvPr/>
              </p:nvSpPr>
              <p:spPr>
                <a:xfrm>
                  <a:off x="3550239" y="2455576"/>
                  <a:ext cx="90500" cy="49800"/>
                </a:xfrm>
                <a:custGeom>
                  <a:avLst/>
                  <a:gdLst/>
                  <a:ahLst/>
                  <a:cxnLst/>
                  <a:rect l="l" t="t" r="r" b="b"/>
                  <a:pathLst>
                    <a:path w="3620" h="1992" extrusionOk="0">
                      <a:moveTo>
                        <a:pt x="221" y="0"/>
                      </a:moveTo>
                      <a:cubicBezTo>
                        <a:pt x="170" y="0"/>
                        <a:pt x="120" y="21"/>
                        <a:pt x="84" y="63"/>
                      </a:cubicBezTo>
                      <a:cubicBezTo>
                        <a:pt x="0" y="134"/>
                        <a:pt x="0" y="265"/>
                        <a:pt x="84" y="348"/>
                      </a:cubicBezTo>
                      <a:lnTo>
                        <a:pt x="1667" y="1932"/>
                      </a:lnTo>
                      <a:cubicBezTo>
                        <a:pt x="1715" y="1979"/>
                        <a:pt x="1763" y="1991"/>
                        <a:pt x="1810" y="1991"/>
                      </a:cubicBezTo>
                      <a:cubicBezTo>
                        <a:pt x="1858" y="1991"/>
                        <a:pt x="1917" y="1979"/>
                        <a:pt x="1953" y="1932"/>
                      </a:cubicBezTo>
                      <a:lnTo>
                        <a:pt x="3537" y="348"/>
                      </a:lnTo>
                      <a:cubicBezTo>
                        <a:pt x="3620" y="265"/>
                        <a:pt x="3620" y="134"/>
                        <a:pt x="3537" y="63"/>
                      </a:cubicBezTo>
                      <a:cubicBezTo>
                        <a:pt x="3501" y="21"/>
                        <a:pt x="3450" y="0"/>
                        <a:pt x="3400" y="0"/>
                      </a:cubicBezTo>
                      <a:cubicBezTo>
                        <a:pt x="3349" y="0"/>
                        <a:pt x="3298" y="21"/>
                        <a:pt x="3263" y="63"/>
                      </a:cubicBezTo>
                      <a:lnTo>
                        <a:pt x="1810" y="1515"/>
                      </a:lnTo>
                      <a:lnTo>
                        <a:pt x="358" y="63"/>
                      </a:lnTo>
                      <a:cubicBezTo>
                        <a:pt x="322" y="21"/>
                        <a:pt x="271"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4" name="Google Shape;664;p46">
              <a:hlinkClick r:id="" action="ppaction://hlinkshowjump?jump=nextslide"/>
            </p:cNvPr>
            <p:cNvSpPr/>
            <p:nvPr/>
          </p:nvSpPr>
          <p:spPr>
            <a:xfrm>
              <a:off x="3573175" y="2661350"/>
              <a:ext cx="747900" cy="4575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288;p30"/>
          <p:cNvSpPr/>
          <p:nvPr/>
        </p:nvSpPr>
        <p:spPr>
          <a:xfrm>
            <a:off x="302850" y="310650"/>
            <a:ext cx="809100" cy="80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p30"/>
          <p:cNvSpPr txBox="1">
            <a:spLocks/>
          </p:cNvSpPr>
          <p:nvPr/>
        </p:nvSpPr>
        <p:spPr>
          <a:xfrm>
            <a:off x="353275" y="503588"/>
            <a:ext cx="708300" cy="420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800" dirty="0">
                <a:solidFill>
                  <a:schemeClr val="bg1"/>
                </a:solidFill>
              </a:rPr>
              <a:t>05</a:t>
            </a:r>
            <a:endParaRPr lang="en"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pic>
        <p:nvPicPr>
          <p:cNvPr id="669" name="Google Shape;669;p47"/>
          <p:cNvPicPr preferRelativeResize="0"/>
          <p:nvPr/>
        </p:nvPicPr>
        <p:blipFill>
          <a:blip r:embed="rId3">
            <a:extLst>
              <a:ext uri="{28A0092B-C50C-407E-A947-70E740481C1C}">
                <a14:useLocalDpi xmlns:a14="http://schemas.microsoft.com/office/drawing/2010/main" val="0"/>
              </a:ext>
            </a:extLst>
          </a:blip>
          <a:stretch>
            <a:fillRect/>
          </a:stretch>
        </p:blipFill>
        <p:spPr>
          <a:xfrm>
            <a:off x="887506" y="1046610"/>
            <a:ext cx="4482353" cy="2825749"/>
          </a:xfrm>
          <a:prstGeom prst="rect">
            <a:avLst/>
          </a:prstGeom>
          <a:noFill/>
          <a:ln>
            <a:noFill/>
          </a:ln>
        </p:spPr>
      </p:pic>
      <p:grpSp>
        <p:nvGrpSpPr>
          <p:cNvPr id="670" name="Google Shape;670;p47"/>
          <p:cNvGrpSpPr/>
          <p:nvPr/>
        </p:nvGrpSpPr>
        <p:grpSpPr>
          <a:xfrm>
            <a:off x="713101" y="941526"/>
            <a:ext cx="4832343" cy="3662575"/>
            <a:chOff x="713100" y="941525"/>
            <a:chExt cx="4832343" cy="3662575"/>
          </a:xfrm>
        </p:grpSpPr>
        <p:sp>
          <p:nvSpPr>
            <p:cNvPr id="671" name="Google Shape;671;p47"/>
            <p:cNvSpPr/>
            <p:nvPr/>
          </p:nvSpPr>
          <p:spPr>
            <a:xfrm>
              <a:off x="713100" y="941525"/>
              <a:ext cx="4832343" cy="3062135"/>
            </a:xfrm>
            <a:custGeom>
              <a:avLst/>
              <a:gdLst/>
              <a:ahLst/>
              <a:cxnLst/>
              <a:rect l="l" t="t" r="r" b="b"/>
              <a:pathLst>
                <a:path w="33746" h="21384" extrusionOk="0">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rgbClr val="30394B"/>
            </a:solidFill>
            <a:ln>
              <a:noFill/>
            </a:ln>
          </p:spPr>
          <p:txBody>
            <a:bodyPr spcFirstLastPara="1" wrap="square" lIns="91425" tIns="91425" rIns="91425" bIns="91425" anchor="ctr" anchorCtr="0">
              <a:noAutofit/>
            </a:bodyPr>
            <a:lstStyle/>
            <a:p>
              <a:endParaRPr sz="1800"/>
            </a:p>
          </p:txBody>
        </p:sp>
        <p:sp>
          <p:nvSpPr>
            <p:cNvPr id="672" name="Google Shape;672;p47"/>
            <p:cNvSpPr/>
            <p:nvPr/>
          </p:nvSpPr>
          <p:spPr>
            <a:xfrm>
              <a:off x="2613755" y="3959897"/>
              <a:ext cx="1030879" cy="644167"/>
            </a:xfrm>
            <a:custGeom>
              <a:avLst/>
              <a:gdLst/>
              <a:ahLst/>
              <a:cxnLst/>
              <a:rect l="l" t="t" r="r" b="b"/>
              <a:pathLst>
                <a:path w="7199" h="4194" extrusionOk="0">
                  <a:moveTo>
                    <a:pt x="1" y="1"/>
                  </a:moveTo>
                  <a:lnTo>
                    <a:pt x="1" y="4194"/>
                  </a:lnTo>
                  <a:lnTo>
                    <a:pt x="7198" y="4194"/>
                  </a:lnTo>
                  <a:lnTo>
                    <a:pt x="7198" y="1"/>
                  </a:lnTo>
                  <a:close/>
                </a:path>
              </a:pathLst>
            </a:custGeom>
            <a:solidFill>
              <a:srgbClr val="30394B"/>
            </a:solidFill>
            <a:ln>
              <a:noFill/>
            </a:ln>
          </p:spPr>
          <p:txBody>
            <a:bodyPr spcFirstLastPara="1" wrap="square" lIns="91425" tIns="91425" rIns="91425" bIns="91425" anchor="ctr" anchorCtr="0">
              <a:noAutofit/>
            </a:bodyPr>
            <a:lstStyle/>
            <a:p>
              <a:endParaRPr sz="1800"/>
            </a:p>
          </p:txBody>
        </p:sp>
        <p:sp>
          <p:nvSpPr>
            <p:cNvPr id="673" name="Google Shape;673;p47"/>
            <p:cNvSpPr/>
            <p:nvPr/>
          </p:nvSpPr>
          <p:spPr>
            <a:xfrm>
              <a:off x="2613768" y="4003528"/>
              <a:ext cx="1030879" cy="285393"/>
            </a:xfrm>
            <a:custGeom>
              <a:avLst/>
              <a:gdLst/>
              <a:ahLst/>
              <a:cxnLst/>
              <a:rect l="l" t="t" r="r" b="b"/>
              <a:pathLst>
                <a:path w="7199" h="1993" extrusionOk="0">
                  <a:moveTo>
                    <a:pt x="1" y="1"/>
                  </a:moveTo>
                  <a:lnTo>
                    <a:pt x="1" y="980"/>
                  </a:lnTo>
                  <a:lnTo>
                    <a:pt x="7198" y="1992"/>
                  </a:lnTo>
                  <a:lnTo>
                    <a:pt x="7198" y="1"/>
                  </a:lnTo>
                  <a:close/>
                </a:path>
              </a:pathLst>
            </a:custGeom>
            <a:solidFill>
              <a:srgbClr val="000000">
                <a:alpha val="23990"/>
              </a:srgbClr>
            </a:solidFill>
            <a:ln>
              <a:noFill/>
            </a:ln>
          </p:spPr>
          <p:txBody>
            <a:bodyPr spcFirstLastPara="1" wrap="square" lIns="91425" tIns="91425" rIns="91425" bIns="91425" anchor="ctr" anchorCtr="0">
              <a:noAutofit/>
            </a:bodyPr>
            <a:lstStyle/>
            <a:p>
              <a:endParaRPr sz="1800"/>
            </a:p>
          </p:txBody>
        </p:sp>
        <p:sp>
          <p:nvSpPr>
            <p:cNvPr id="674" name="Google Shape;674;p47"/>
            <p:cNvSpPr/>
            <p:nvPr/>
          </p:nvSpPr>
          <p:spPr>
            <a:xfrm>
              <a:off x="2319066" y="4551260"/>
              <a:ext cx="1621568" cy="52840"/>
            </a:xfrm>
            <a:custGeom>
              <a:avLst/>
              <a:gdLst/>
              <a:ahLst/>
              <a:cxnLst/>
              <a:rect l="l" t="t" r="r" b="b"/>
              <a:pathLst>
                <a:path w="11324" h="369" extrusionOk="0">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rgbClr val="30394B"/>
            </a:solidFill>
            <a:ln>
              <a:noFill/>
            </a:ln>
          </p:spPr>
          <p:txBody>
            <a:bodyPr spcFirstLastPara="1" wrap="square" lIns="91425" tIns="91425" rIns="91425" bIns="91425" anchor="ctr" anchorCtr="0">
              <a:noAutofit/>
            </a:bodyPr>
            <a:lstStyle/>
            <a:p>
              <a:endParaRPr sz="1800"/>
            </a:p>
          </p:txBody>
        </p:sp>
      </p:grpSp>
      <p:sp>
        <p:nvSpPr>
          <p:cNvPr id="675" name="Google Shape;675;p47"/>
          <p:cNvSpPr/>
          <p:nvPr/>
        </p:nvSpPr>
        <p:spPr>
          <a:xfrm>
            <a:off x="5160605" y="539400"/>
            <a:ext cx="3065700" cy="2683200"/>
          </a:xfrm>
          <a:prstGeom prst="roundRect">
            <a:avLst>
              <a:gd name="adj" fmla="val 8644"/>
            </a:avLst>
          </a:prstGeom>
          <a:solidFill>
            <a:schemeClr val="accent2"/>
          </a:solidFill>
          <a:ln>
            <a:noFill/>
          </a:ln>
          <a:effectLst>
            <a:outerShdw blurRad="228600" dist="95250" dir="5400000" algn="bl" rotWithShape="0">
              <a:schemeClr val="accent2">
                <a:alpha val="25000"/>
              </a:schemeClr>
            </a:outerShdw>
          </a:effectLst>
        </p:spPr>
        <p:txBody>
          <a:bodyPr spcFirstLastPara="1" wrap="square" lIns="91425" tIns="91425" rIns="91425" bIns="91425" anchor="ctr" anchorCtr="0">
            <a:noAutofit/>
          </a:bodyPr>
          <a:lstStyle/>
          <a:p>
            <a:endParaRPr sz="1800"/>
          </a:p>
        </p:txBody>
      </p:sp>
      <p:sp>
        <p:nvSpPr>
          <p:cNvPr id="676" name="Google Shape;676;p47"/>
          <p:cNvSpPr txBox="1">
            <a:spLocks noGrp="1"/>
          </p:cNvSpPr>
          <p:nvPr>
            <p:ph type="title"/>
          </p:nvPr>
        </p:nvSpPr>
        <p:spPr>
          <a:xfrm>
            <a:off x="5490150" y="751025"/>
            <a:ext cx="2404800" cy="960000"/>
          </a:xfrm>
          <a:prstGeom prst="rect">
            <a:avLst/>
          </a:prstGeom>
        </p:spPr>
        <p:txBody>
          <a:bodyPr spcFirstLastPara="1" vert="horz" wrap="square" lIns="91425" tIns="91425" rIns="91425" bIns="91425" rtlCol="0" anchor="t" anchorCtr="0">
            <a:noAutofit/>
          </a:bodyPr>
          <a:lstStyle/>
          <a:p>
            <a:pPr>
              <a:buClr>
                <a:schemeClr val="dk2"/>
              </a:buClr>
              <a:buSzPts val="1100"/>
            </a:pPr>
            <a:r>
              <a:rPr lang="en" dirty="0">
                <a:solidFill>
                  <a:schemeClr val="lt1"/>
                </a:solidFill>
              </a:rPr>
              <a:t>The Question is:</a:t>
            </a:r>
            <a:endParaRPr dirty="0">
              <a:solidFill>
                <a:schemeClr val="lt1"/>
              </a:solidFill>
            </a:endParaRPr>
          </a:p>
        </p:txBody>
      </p:sp>
      <p:sp>
        <p:nvSpPr>
          <p:cNvPr id="677" name="Google Shape;677;p47"/>
          <p:cNvSpPr txBox="1">
            <a:spLocks noGrp="1"/>
          </p:cNvSpPr>
          <p:nvPr>
            <p:ph type="subTitle" idx="1"/>
          </p:nvPr>
        </p:nvSpPr>
        <p:spPr>
          <a:xfrm>
            <a:off x="5490150" y="1753372"/>
            <a:ext cx="2404800" cy="1261800"/>
          </a:xfrm>
          <a:prstGeom prst="rect">
            <a:avLst/>
          </a:prstGeom>
        </p:spPr>
        <p:txBody>
          <a:bodyPr spcFirstLastPara="1" vert="horz" wrap="square" lIns="91425" tIns="91425" rIns="91425" bIns="91425" rtlCol="0" anchor="t" anchorCtr="0">
            <a:noAutofit/>
          </a:bodyPr>
          <a:lstStyle/>
          <a:p>
            <a:pPr marL="0" indent="0"/>
            <a:r>
              <a:rPr lang="en" dirty="0">
                <a:solidFill>
                  <a:schemeClr val="lt1"/>
                </a:solidFill>
              </a:rPr>
              <a:t>Are we on our way to the artificial future?</a:t>
            </a:r>
          </a:p>
          <a:p>
            <a:pPr marL="0" indent="0" algn="r"/>
            <a:endParaRPr lang="en" dirty="0">
              <a:solidFill>
                <a:schemeClr val="lt1"/>
              </a:solidFill>
              <a:cs typeface="+mj-cs"/>
            </a:endParaRPr>
          </a:p>
          <a:p>
            <a:pPr marL="0" indent="0" algn="r"/>
            <a:r>
              <a:rPr lang="ar-SA" dirty="0">
                <a:solidFill>
                  <a:schemeClr val="lt1"/>
                </a:solidFill>
                <a:cs typeface="+mj-cs"/>
              </a:rPr>
              <a:t>والسؤال هو:</a:t>
            </a:r>
          </a:p>
          <a:p>
            <a:pPr marL="0" indent="0" algn="r"/>
            <a:r>
              <a:rPr lang="ar-SA" dirty="0">
                <a:solidFill>
                  <a:schemeClr val="lt1"/>
                </a:solidFill>
                <a:cs typeface="+mj-cs"/>
              </a:rPr>
              <a:t>هل نحن في طريقنا الى المستقبل الاصطناعي</a:t>
            </a:r>
            <a:r>
              <a:rPr lang="ar-SA" dirty="0">
                <a:solidFill>
                  <a:schemeClr val="lt1"/>
                </a:solidFill>
              </a:rPr>
              <a:t>؟</a:t>
            </a:r>
            <a:endParaRPr dirty="0">
              <a:solidFill>
                <a:schemeClr val="lt1"/>
              </a:solidFill>
            </a:endParaRPr>
          </a:p>
        </p:txBody>
      </p:sp>
      <p:sp>
        <p:nvSpPr>
          <p:cNvPr id="678" name="Google Shape;678;p47"/>
          <p:cNvSpPr/>
          <p:nvPr/>
        </p:nvSpPr>
        <p:spPr>
          <a:xfrm>
            <a:off x="7861700" y="205500"/>
            <a:ext cx="667800" cy="667800"/>
          </a:xfrm>
          <a:prstGeom prst="ellipse">
            <a:avLst/>
          </a:prstGeom>
          <a:solidFill>
            <a:schemeClr val="accent6"/>
          </a:solidFill>
          <a:ln>
            <a:noFill/>
          </a:ln>
        </p:spPr>
        <p:txBody>
          <a:bodyPr spcFirstLastPara="1" wrap="square" lIns="91425" tIns="91425" rIns="91425" bIns="91425" anchor="ctr" anchorCtr="0">
            <a:noAutofit/>
          </a:bodyPr>
          <a:lstStyle/>
          <a:p>
            <a:endParaRPr sz="1800"/>
          </a:p>
        </p:txBody>
      </p:sp>
      <p:grpSp>
        <p:nvGrpSpPr>
          <p:cNvPr id="679" name="Google Shape;679;p47"/>
          <p:cNvGrpSpPr/>
          <p:nvPr/>
        </p:nvGrpSpPr>
        <p:grpSpPr>
          <a:xfrm>
            <a:off x="8018008" y="490055"/>
            <a:ext cx="355184" cy="98694"/>
            <a:chOff x="2840293" y="758277"/>
            <a:chExt cx="178925" cy="49725"/>
          </a:xfrm>
        </p:grpSpPr>
        <p:sp>
          <p:nvSpPr>
            <p:cNvPr id="680" name="Google Shape;680;p47"/>
            <p:cNvSpPr/>
            <p:nvPr/>
          </p:nvSpPr>
          <p:spPr>
            <a:xfrm>
              <a:off x="2904893" y="758277"/>
              <a:ext cx="49725" cy="49725"/>
            </a:xfrm>
            <a:custGeom>
              <a:avLst/>
              <a:gdLst/>
              <a:ahLst/>
              <a:cxnLst/>
              <a:rect l="l" t="t" r="r" b="b"/>
              <a:pathLst>
                <a:path w="1989" h="1989" extrusionOk="0">
                  <a:moveTo>
                    <a:pt x="1000" y="405"/>
                  </a:moveTo>
                  <a:cubicBezTo>
                    <a:pt x="1322" y="405"/>
                    <a:pt x="1596" y="667"/>
                    <a:pt x="1596" y="1000"/>
                  </a:cubicBezTo>
                  <a:cubicBezTo>
                    <a:pt x="1596" y="1322"/>
                    <a:pt x="1322" y="1596"/>
                    <a:pt x="1000" y="1596"/>
                  </a:cubicBezTo>
                  <a:cubicBezTo>
                    <a:pt x="667" y="1596"/>
                    <a:pt x="393" y="1322"/>
                    <a:pt x="393" y="1000"/>
                  </a:cubicBezTo>
                  <a:cubicBezTo>
                    <a:pt x="393" y="667"/>
                    <a:pt x="667" y="405"/>
                    <a:pt x="1000" y="405"/>
                  </a:cubicBezTo>
                  <a:close/>
                  <a:moveTo>
                    <a:pt x="1000" y="0"/>
                  </a:moveTo>
                  <a:cubicBezTo>
                    <a:pt x="441" y="0"/>
                    <a:pt x="0" y="441"/>
                    <a:pt x="0" y="1000"/>
                  </a:cubicBezTo>
                  <a:cubicBezTo>
                    <a:pt x="0" y="1548"/>
                    <a:pt x="441" y="1988"/>
                    <a:pt x="1000" y="1988"/>
                  </a:cubicBezTo>
                  <a:cubicBezTo>
                    <a:pt x="1548" y="1988"/>
                    <a:pt x="1988" y="1548"/>
                    <a:pt x="1988" y="1000"/>
                  </a:cubicBezTo>
                  <a:cubicBezTo>
                    <a:pt x="1988" y="441"/>
                    <a:pt x="1548" y="0"/>
                    <a:pt x="1000" y="0"/>
                  </a:cubicBezTo>
                  <a:close/>
                </a:path>
              </a:pathLst>
            </a:custGeom>
            <a:solidFill>
              <a:schemeClr val="lt1"/>
            </a:solidFill>
            <a:ln>
              <a:noFill/>
            </a:ln>
          </p:spPr>
          <p:txBody>
            <a:bodyPr spcFirstLastPara="1" wrap="square" lIns="91425" tIns="91425" rIns="91425" bIns="91425" anchor="ctr" anchorCtr="0">
              <a:noAutofit/>
            </a:bodyPr>
            <a:lstStyle/>
            <a:p>
              <a:endParaRPr sz="1800"/>
            </a:p>
          </p:txBody>
        </p:sp>
        <p:sp>
          <p:nvSpPr>
            <p:cNvPr id="681" name="Google Shape;681;p47"/>
            <p:cNvSpPr/>
            <p:nvPr/>
          </p:nvSpPr>
          <p:spPr>
            <a:xfrm>
              <a:off x="2840293" y="758277"/>
              <a:ext cx="49725" cy="49725"/>
            </a:xfrm>
            <a:custGeom>
              <a:avLst/>
              <a:gdLst/>
              <a:ahLst/>
              <a:cxnLst/>
              <a:rect l="l" t="t" r="r" b="b"/>
              <a:pathLst>
                <a:path w="1989" h="1989" extrusionOk="0">
                  <a:moveTo>
                    <a:pt x="989" y="405"/>
                  </a:moveTo>
                  <a:cubicBezTo>
                    <a:pt x="1322" y="405"/>
                    <a:pt x="1584" y="667"/>
                    <a:pt x="1584" y="1000"/>
                  </a:cubicBezTo>
                  <a:cubicBezTo>
                    <a:pt x="1584" y="1322"/>
                    <a:pt x="1322" y="1596"/>
                    <a:pt x="989" y="1596"/>
                  </a:cubicBezTo>
                  <a:cubicBezTo>
                    <a:pt x="667" y="1596"/>
                    <a:pt x="393" y="1322"/>
                    <a:pt x="393" y="1000"/>
                  </a:cubicBezTo>
                  <a:cubicBezTo>
                    <a:pt x="393" y="667"/>
                    <a:pt x="667" y="405"/>
                    <a:pt x="989" y="405"/>
                  </a:cubicBezTo>
                  <a:close/>
                  <a:moveTo>
                    <a:pt x="989" y="0"/>
                  </a:moveTo>
                  <a:cubicBezTo>
                    <a:pt x="441" y="0"/>
                    <a:pt x="0" y="441"/>
                    <a:pt x="0" y="1000"/>
                  </a:cubicBezTo>
                  <a:cubicBezTo>
                    <a:pt x="0" y="1548"/>
                    <a:pt x="441" y="1988"/>
                    <a:pt x="989" y="1988"/>
                  </a:cubicBezTo>
                  <a:cubicBezTo>
                    <a:pt x="1536" y="1988"/>
                    <a:pt x="1989" y="1548"/>
                    <a:pt x="1989" y="1000"/>
                  </a:cubicBezTo>
                  <a:cubicBezTo>
                    <a:pt x="1989" y="441"/>
                    <a:pt x="1536" y="0"/>
                    <a:pt x="989" y="0"/>
                  </a:cubicBezTo>
                  <a:close/>
                </a:path>
              </a:pathLst>
            </a:custGeom>
            <a:solidFill>
              <a:schemeClr val="lt1"/>
            </a:solidFill>
            <a:ln>
              <a:noFill/>
            </a:ln>
          </p:spPr>
          <p:txBody>
            <a:bodyPr spcFirstLastPara="1" wrap="square" lIns="91425" tIns="91425" rIns="91425" bIns="91425" anchor="ctr" anchorCtr="0">
              <a:noAutofit/>
            </a:bodyPr>
            <a:lstStyle/>
            <a:p>
              <a:endParaRPr sz="1800"/>
            </a:p>
          </p:txBody>
        </p:sp>
        <p:sp>
          <p:nvSpPr>
            <p:cNvPr id="682" name="Google Shape;682;p47"/>
            <p:cNvSpPr/>
            <p:nvPr/>
          </p:nvSpPr>
          <p:spPr>
            <a:xfrm>
              <a:off x="2969468" y="758277"/>
              <a:ext cx="49750" cy="49725"/>
            </a:xfrm>
            <a:custGeom>
              <a:avLst/>
              <a:gdLst/>
              <a:ahLst/>
              <a:cxnLst/>
              <a:rect l="l" t="t" r="r" b="b"/>
              <a:pathLst>
                <a:path w="1990" h="1989" extrusionOk="0">
                  <a:moveTo>
                    <a:pt x="1001" y="405"/>
                  </a:moveTo>
                  <a:cubicBezTo>
                    <a:pt x="1322" y="405"/>
                    <a:pt x="1596" y="667"/>
                    <a:pt x="1596" y="1000"/>
                  </a:cubicBezTo>
                  <a:cubicBezTo>
                    <a:pt x="1596" y="1322"/>
                    <a:pt x="1322" y="1596"/>
                    <a:pt x="1001" y="1596"/>
                  </a:cubicBezTo>
                  <a:cubicBezTo>
                    <a:pt x="668" y="1596"/>
                    <a:pt x="406" y="1322"/>
                    <a:pt x="406" y="1000"/>
                  </a:cubicBezTo>
                  <a:cubicBezTo>
                    <a:pt x="406" y="667"/>
                    <a:pt x="668" y="405"/>
                    <a:pt x="1001" y="405"/>
                  </a:cubicBezTo>
                  <a:close/>
                  <a:moveTo>
                    <a:pt x="1001" y="0"/>
                  </a:moveTo>
                  <a:cubicBezTo>
                    <a:pt x="453" y="0"/>
                    <a:pt x="1" y="441"/>
                    <a:pt x="1" y="1000"/>
                  </a:cubicBezTo>
                  <a:cubicBezTo>
                    <a:pt x="1" y="1548"/>
                    <a:pt x="453" y="1988"/>
                    <a:pt x="1001" y="1988"/>
                  </a:cubicBezTo>
                  <a:cubicBezTo>
                    <a:pt x="1549" y="1988"/>
                    <a:pt x="1989" y="1548"/>
                    <a:pt x="1989" y="1000"/>
                  </a:cubicBezTo>
                  <a:cubicBezTo>
                    <a:pt x="1989" y="441"/>
                    <a:pt x="1549" y="0"/>
                    <a:pt x="1001" y="0"/>
                  </a:cubicBezTo>
                  <a:close/>
                </a:path>
              </a:pathLst>
            </a:custGeom>
            <a:solidFill>
              <a:schemeClr val="lt1"/>
            </a:solidFill>
            <a:ln>
              <a:noFill/>
            </a:ln>
          </p:spPr>
          <p:txBody>
            <a:bodyPr spcFirstLastPara="1" wrap="square" lIns="91425" tIns="91425" rIns="91425" bIns="91425" anchor="ctr" anchorCtr="0">
              <a:noAutofit/>
            </a:bodyPr>
            <a:lstStyle/>
            <a:p>
              <a:endParaRPr sz="1800"/>
            </a:p>
          </p:txBody>
        </p:sp>
      </p:grpSp>
    </p:spTree>
    <p:extLst>
      <p:ext uri="{BB962C8B-B14F-4D97-AF65-F5344CB8AC3E}">
        <p14:creationId xmlns:p14="http://schemas.microsoft.com/office/powerpoint/2010/main" val="3020722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2">
                <a:shade val="45000"/>
                <a:satMod val="135000"/>
              </a:schemeClr>
              <a:prstClr val="white"/>
            </a:duotone>
          </a:blip>
          <a:stretch>
            <a:fillRect/>
          </a:stretch>
        </p:blipFill>
        <p:spPr>
          <a:xfrm>
            <a:off x="4194250" y="4206865"/>
            <a:ext cx="623909" cy="540721"/>
          </a:xfrm>
          <a:prstGeom prst="rect">
            <a:avLst/>
          </a:prstGeom>
        </p:spPr>
      </p:pic>
      <p:pic>
        <p:nvPicPr>
          <p:cNvPr id="5" name="Picture 4"/>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4250" y="3668792"/>
            <a:ext cx="649173" cy="496350"/>
          </a:xfrm>
          <a:prstGeom prst="rect">
            <a:avLst/>
          </a:prstGeom>
        </p:spPr>
      </p:pic>
      <p:pic>
        <p:nvPicPr>
          <p:cNvPr id="6" name="Picture 5"/>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09004" y="3111628"/>
            <a:ext cx="634419" cy="515441"/>
          </a:xfrm>
          <a:prstGeom prst="rect">
            <a:avLst/>
          </a:prstGeom>
        </p:spPr>
      </p:pic>
      <p:sp>
        <p:nvSpPr>
          <p:cNvPr id="7" name="Google Shape;688;p48"/>
          <p:cNvSpPr txBox="1">
            <a:spLocks/>
          </p:cNvSpPr>
          <p:nvPr/>
        </p:nvSpPr>
        <p:spPr>
          <a:xfrm>
            <a:off x="5331031" y="1140469"/>
            <a:ext cx="2587800" cy="91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9pPr>
          </a:lstStyle>
          <a:p>
            <a:pPr algn="l"/>
            <a:r>
              <a:rPr lang="en-US" sz="4500" dirty="0"/>
              <a:t>Thanks!</a:t>
            </a:r>
          </a:p>
        </p:txBody>
      </p:sp>
      <p:sp>
        <p:nvSpPr>
          <p:cNvPr id="8" name="TextBox 9"/>
          <p:cNvSpPr txBox="1"/>
          <p:nvPr/>
        </p:nvSpPr>
        <p:spPr>
          <a:xfrm>
            <a:off x="4674579" y="3282424"/>
            <a:ext cx="4394510" cy="2616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b="1" dirty="0">
                <a:solidFill>
                  <a:srgbClr val="002060"/>
                </a:solidFill>
              </a:rPr>
              <a:t>URL: </a:t>
            </a:r>
            <a:r>
              <a:rPr lang="en-US" sz="1100" dirty="0">
                <a:solidFill>
                  <a:srgbClr val="002060"/>
                </a:solidFill>
              </a:rPr>
              <a:t> https://www.researchgate.net/profile/Radwa-Hassan-2</a:t>
            </a:r>
          </a:p>
        </p:txBody>
      </p:sp>
      <p:sp>
        <p:nvSpPr>
          <p:cNvPr id="9" name="TextBox 13"/>
          <p:cNvSpPr txBox="1"/>
          <p:nvPr/>
        </p:nvSpPr>
        <p:spPr>
          <a:xfrm>
            <a:off x="4519319" y="3797865"/>
            <a:ext cx="3197131" cy="43088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b="1" dirty="0">
                <a:solidFill>
                  <a:srgbClr val="002060"/>
                </a:solidFill>
              </a:rPr>
              <a:t>Contact Number:       </a:t>
            </a:r>
            <a:r>
              <a:rPr lang="en-US" sz="1100" dirty="0">
                <a:solidFill>
                  <a:srgbClr val="002060"/>
                </a:solidFill>
              </a:rPr>
              <a:t>01099134591</a:t>
            </a:r>
          </a:p>
          <a:p>
            <a:endParaRPr lang="en-US" sz="1100" dirty="0">
              <a:solidFill>
                <a:srgbClr val="002060"/>
              </a:solidFill>
            </a:endParaRPr>
          </a:p>
        </p:txBody>
      </p:sp>
      <p:sp>
        <p:nvSpPr>
          <p:cNvPr id="10" name="TextBox 14"/>
          <p:cNvSpPr txBox="1"/>
          <p:nvPr/>
        </p:nvSpPr>
        <p:spPr>
          <a:xfrm>
            <a:off x="4579776" y="4304753"/>
            <a:ext cx="3339055" cy="2616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b="1" dirty="0">
                <a:solidFill>
                  <a:srgbClr val="002060"/>
                </a:solidFill>
              </a:rPr>
              <a:t>Email: </a:t>
            </a:r>
            <a:r>
              <a:rPr lang="en-US" sz="1100" dirty="0">
                <a:solidFill>
                  <a:srgbClr val="002060"/>
                </a:solidFill>
              </a:rPr>
              <a:t>radwa.hassan@kasralainy.edu.eg</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6089" y="3433386"/>
            <a:ext cx="958063" cy="93305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62" y="59397"/>
            <a:ext cx="4800298" cy="2739645"/>
          </a:xfrm>
          <a:prstGeom prst="rect">
            <a:avLst/>
          </a:prstGeom>
        </p:spPr>
      </p:pic>
      <p:sp>
        <p:nvSpPr>
          <p:cNvPr id="11" name="Google Shape;688;p48"/>
          <p:cNvSpPr txBox="1">
            <a:spLocks/>
          </p:cNvSpPr>
          <p:nvPr/>
        </p:nvSpPr>
        <p:spPr>
          <a:xfrm>
            <a:off x="5331031" y="1901188"/>
            <a:ext cx="2587800" cy="91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7200"/>
              <a:buFont typeface="Montserrat"/>
              <a:buNone/>
              <a:defRPr sz="7200" b="1" i="0" u="none" strike="noStrike" cap="none">
                <a:solidFill>
                  <a:schemeClr val="dk1"/>
                </a:solidFill>
                <a:latin typeface="Montserrat"/>
                <a:ea typeface="Montserrat"/>
                <a:cs typeface="Montserrat"/>
                <a:sym typeface="Montserrat"/>
              </a:defRPr>
            </a:lvl9pPr>
          </a:lstStyle>
          <a:p>
            <a:pPr algn="l"/>
            <a:r>
              <a:rPr lang="ar-SA" sz="2800" dirty="0">
                <a:latin typeface="Times New Roman" panose="02020603050405020304" pitchFamily="18" charset="0"/>
                <a:cs typeface="Times New Roman" panose="02020603050405020304" pitchFamily="18" charset="0"/>
              </a:rPr>
              <a:t>كل الشكر !       </a:t>
            </a:r>
          </a:p>
          <a:p>
            <a:pPr algn="l"/>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75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583" y="513429"/>
            <a:ext cx="3810532" cy="36866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144" y="513429"/>
            <a:ext cx="2310471" cy="11241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349" y="1816528"/>
            <a:ext cx="2267266" cy="127652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349" y="3451040"/>
            <a:ext cx="2276475" cy="1133475"/>
          </a:xfrm>
          <a:prstGeom prst="rect">
            <a:avLst/>
          </a:prstGeom>
        </p:spPr>
      </p:pic>
      <p:sp>
        <p:nvSpPr>
          <p:cNvPr id="8" name="TextBox 7"/>
          <p:cNvSpPr txBox="1"/>
          <p:nvPr/>
        </p:nvSpPr>
        <p:spPr>
          <a:xfrm>
            <a:off x="3379224" y="665829"/>
            <a:ext cx="1712729" cy="1055395"/>
          </a:xfrm>
          <a:prstGeom prst="rect">
            <a:avLst/>
          </a:prstGeom>
          <a:noFill/>
        </p:spPr>
        <p:txBody>
          <a:bodyPr wrap="square" rtlCol="0">
            <a:spAutoFit/>
          </a:bodyPr>
          <a:lstStyle/>
          <a:p>
            <a:endParaRPr lang="en-US" dirty="0"/>
          </a:p>
        </p:txBody>
      </p:sp>
      <p:sp>
        <p:nvSpPr>
          <p:cNvPr id="9" name="TextBox 8"/>
          <p:cNvSpPr txBox="1"/>
          <p:nvPr/>
        </p:nvSpPr>
        <p:spPr>
          <a:xfrm>
            <a:off x="3202594" y="552262"/>
            <a:ext cx="1712729" cy="523220"/>
          </a:xfrm>
          <a:prstGeom prst="rect">
            <a:avLst/>
          </a:prstGeom>
          <a:noFill/>
        </p:spPr>
        <p:txBody>
          <a:bodyPr wrap="square" rtlCol="0">
            <a:spAutoFit/>
          </a:bodyPr>
          <a:lstStyle/>
          <a:p>
            <a:r>
              <a:rPr lang="ar-SA" dirty="0"/>
              <a:t>علم مكرس لجعل الآلات تفكر وتتصرف مثل البشر</a:t>
            </a:r>
            <a:endParaRPr lang="en-US" dirty="0"/>
          </a:p>
        </p:txBody>
      </p:sp>
      <p:sp>
        <p:nvSpPr>
          <p:cNvPr id="11" name="TextBox 10"/>
          <p:cNvSpPr txBox="1"/>
          <p:nvPr/>
        </p:nvSpPr>
        <p:spPr>
          <a:xfrm>
            <a:off x="3202593" y="1900216"/>
            <a:ext cx="1712729" cy="738664"/>
          </a:xfrm>
          <a:prstGeom prst="rect">
            <a:avLst/>
          </a:prstGeom>
          <a:noFill/>
        </p:spPr>
        <p:txBody>
          <a:bodyPr wrap="square" rtlCol="0">
            <a:spAutoFit/>
          </a:bodyPr>
          <a:lstStyle/>
          <a:p>
            <a:r>
              <a:rPr lang="ar-SA" dirty="0"/>
              <a:t>تعلم الالة :التركيز على تمكين أجهزة الكمبيوتر من أداء المهام بدون برمجة</a:t>
            </a:r>
            <a:endParaRPr lang="en-US" dirty="0"/>
          </a:p>
        </p:txBody>
      </p:sp>
      <p:sp>
        <p:nvSpPr>
          <p:cNvPr id="12" name="TextBox 11"/>
          <p:cNvSpPr txBox="1"/>
          <p:nvPr/>
        </p:nvSpPr>
        <p:spPr>
          <a:xfrm>
            <a:off x="3208895" y="3489874"/>
            <a:ext cx="1712729" cy="954107"/>
          </a:xfrm>
          <a:prstGeom prst="rect">
            <a:avLst/>
          </a:prstGeom>
          <a:noFill/>
        </p:spPr>
        <p:txBody>
          <a:bodyPr wrap="square" rtlCol="0">
            <a:spAutoFit/>
          </a:bodyPr>
          <a:lstStyle/>
          <a:p>
            <a:r>
              <a:rPr lang="ar-SA" dirty="0"/>
              <a:t>التعلم العميق: مجموعة فرعية من التعلم الآلي </a:t>
            </a:r>
            <a:r>
              <a:rPr lang="en-US" dirty="0"/>
              <a:t> </a:t>
            </a:r>
            <a:r>
              <a:rPr lang="ar-SA" dirty="0"/>
              <a:t> تعتمد على الشبكة العصبية الاصطناعية</a:t>
            </a:r>
            <a:endParaRPr lang="en-US" dirty="0"/>
          </a:p>
        </p:txBody>
      </p:sp>
    </p:spTree>
    <p:extLst>
      <p:ext uri="{BB962C8B-B14F-4D97-AF65-F5344CB8AC3E}">
        <p14:creationId xmlns:p14="http://schemas.microsoft.com/office/powerpoint/2010/main" val="121450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521" y="648586"/>
            <a:ext cx="6672521" cy="3753293"/>
          </a:xfrm>
          <a:prstGeom prst="rect">
            <a:avLst/>
          </a:prstGeom>
        </p:spPr>
      </p:pic>
    </p:spTree>
    <p:extLst>
      <p:ext uri="{BB962C8B-B14F-4D97-AF65-F5344CB8AC3E}">
        <p14:creationId xmlns:p14="http://schemas.microsoft.com/office/powerpoint/2010/main" val="417729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00" y="1634591"/>
            <a:ext cx="7875542" cy="2544004"/>
          </a:xfrm>
          <a:prstGeom prst="rect">
            <a:avLst/>
          </a:prstGeom>
        </p:spPr>
      </p:pic>
      <p:sp>
        <p:nvSpPr>
          <p:cNvPr id="5" name="TextBox 4"/>
          <p:cNvSpPr txBox="1"/>
          <p:nvPr/>
        </p:nvSpPr>
        <p:spPr>
          <a:xfrm>
            <a:off x="1658624" y="414670"/>
            <a:ext cx="5582093" cy="954107"/>
          </a:xfrm>
          <a:prstGeom prst="rect">
            <a:avLst/>
          </a:prstGeom>
          <a:noFill/>
        </p:spPr>
        <p:txBody>
          <a:bodyPr wrap="square" rtlCol="0">
            <a:spAutoFit/>
          </a:bodyPr>
          <a:lstStyle/>
          <a:p>
            <a:pPr algn="ctr"/>
            <a:r>
              <a:rPr lang="en-US" sz="2800" b="1" dirty="0">
                <a:solidFill>
                  <a:schemeClr val="accent2">
                    <a:lumMod val="75000"/>
                  </a:schemeClr>
                </a:solidFill>
              </a:rPr>
              <a:t>Artificial Intelligence Evolution</a:t>
            </a:r>
          </a:p>
          <a:p>
            <a:pPr algn="ctr"/>
            <a:r>
              <a:rPr lang="ar-SA" sz="2800" b="1" dirty="0">
                <a:solidFill>
                  <a:schemeClr val="accent2">
                    <a:lumMod val="75000"/>
                  </a:schemeClr>
                </a:solidFill>
              </a:rPr>
              <a:t>تطور الذكاء الاصطناعي</a:t>
            </a:r>
            <a:endParaRPr lang="en-US" sz="2800" b="1" dirty="0">
              <a:solidFill>
                <a:schemeClr val="accent2">
                  <a:lumMod val="75000"/>
                </a:schemeClr>
              </a:solidFill>
            </a:endParaRPr>
          </a:p>
        </p:txBody>
      </p:sp>
    </p:spTree>
    <p:extLst>
      <p:ext uri="{BB962C8B-B14F-4D97-AF65-F5344CB8AC3E}">
        <p14:creationId xmlns:p14="http://schemas.microsoft.com/office/powerpoint/2010/main" val="73921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cxnSp>
        <p:nvCxnSpPr>
          <p:cNvPr id="480" name="Google Shape;480;p38"/>
          <p:cNvCxnSpPr/>
          <p:nvPr/>
        </p:nvCxnSpPr>
        <p:spPr>
          <a:xfrm>
            <a:off x="7050" y="2953275"/>
            <a:ext cx="9137100" cy="0"/>
          </a:xfrm>
          <a:prstGeom prst="straightConnector1">
            <a:avLst/>
          </a:prstGeom>
          <a:noFill/>
          <a:ln w="9525" cap="flat" cmpd="sng">
            <a:solidFill>
              <a:schemeClr val="accent6"/>
            </a:solidFill>
            <a:prstDash val="dash"/>
            <a:round/>
            <a:headEnd type="none" w="med" len="med"/>
            <a:tailEnd type="none" w="med" len="med"/>
          </a:ln>
        </p:spPr>
      </p:cxnSp>
      <p:sp>
        <p:nvSpPr>
          <p:cNvPr id="481" name="Google Shape;481;p38"/>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AI Timeline</a:t>
            </a:r>
            <a:endParaRPr dirty="0"/>
          </a:p>
        </p:txBody>
      </p:sp>
      <p:sp>
        <p:nvSpPr>
          <p:cNvPr id="482" name="Google Shape;482;p38"/>
          <p:cNvSpPr txBox="1">
            <a:spLocks noGrp="1"/>
          </p:cNvSpPr>
          <p:nvPr>
            <p:ph type="subTitle" idx="4294967295"/>
          </p:nvPr>
        </p:nvSpPr>
        <p:spPr>
          <a:xfrm>
            <a:off x="384534" y="1483739"/>
            <a:ext cx="1707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1"/>
                </a:solidFill>
                <a:latin typeface="Montserrat"/>
                <a:ea typeface="Montserrat"/>
                <a:cs typeface="Montserrat"/>
                <a:sym typeface="Montserrat"/>
              </a:rPr>
              <a:t>Machine Learning</a:t>
            </a:r>
            <a:endParaRPr sz="1200" b="1" dirty="0">
              <a:solidFill>
                <a:schemeClr val="dk1"/>
              </a:solidFill>
              <a:latin typeface="Montserrat"/>
              <a:ea typeface="Montserrat"/>
              <a:cs typeface="Montserrat"/>
              <a:sym typeface="Montserrat"/>
            </a:endParaRPr>
          </a:p>
        </p:txBody>
      </p:sp>
      <p:sp>
        <p:nvSpPr>
          <p:cNvPr id="483" name="Google Shape;483;p38"/>
          <p:cNvSpPr txBox="1">
            <a:spLocks noGrp="1"/>
          </p:cNvSpPr>
          <p:nvPr>
            <p:ph type="subTitle" idx="4294967295"/>
          </p:nvPr>
        </p:nvSpPr>
        <p:spPr>
          <a:xfrm>
            <a:off x="215755" y="1727214"/>
            <a:ext cx="2044557" cy="85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Supervised,</a:t>
            </a:r>
          </a:p>
          <a:p>
            <a:pPr marL="0" lvl="0" indent="0" algn="ctr" rtl="0">
              <a:spcBef>
                <a:spcPts val="0"/>
              </a:spcBef>
              <a:spcAft>
                <a:spcPts val="0"/>
              </a:spcAft>
              <a:buNone/>
            </a:pPr>
            <a:r>
              <a:rPr lang="en" sz="1200" dirty="0"/>
              <a:t>Unsupervised enforcements</a:t>
            </a:r>
            <a:endParaRPr sz="1200" dirty="0"/>
          </a:p>
        </p:txBody>
      </p:sp>
      <p:sp>
        <p:nvSpPr>
          <p:cNvPr id="484" name="Google Shape;484;p38"/>
          <p:cNvSpPr txBox="1">
            <a:spLocks noGrp="1"/>
          </p:cNvSpPr>
          <p:nvPr>
            <p:ph type="subTitle" idx="4294967295"/>
          </p:nvPr>
        </p:nvSpPr>
        <p:spPr>
          <a:xfrm>
            <a:off x="3559838" y="1443564"/>
            <a:ext cx="1707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dk1"/>
                </a:solidFill>
                <a:latin typeface="Montserrat"/>
                <a:ea typeface="Montserrat"/>
                <a:cs typeface="Montserrat"/>
                <a:sym typeface="Montserrat"/>
              </a:rPr>
              <a:t>Enhanced Narrow AI</a:t>
            </a:r>
            <a:endParaRPr sz="1200" b="1" dirty="0">
              <a:solidFill>
                <a:schemeClr val="dk1"/>
              </a:solidFill>
              <a:latin typeface="Montserrat"/>
              <a:ea typeface="Montserrat"/>
              <a:cs typeface="Montserrat"/>
              <a:sym typeface="Montserrat"/>
            </a:endParaRPr>
          </a:p>
        </p:txBody>
      </p:sp>
      <p:sp>
        <p:nvSpPr>
          <p:cNvPr id="485" name="Google Shape;485;p38"/>
          <p:cNvSpPr txBox="1">
            <a:spLocks noGrp="1"/>
          </p:cNvSpPr>
          <p:nvPr>
            <p:ph type="subTitle" idx="4294967295"/>
          </p:nvPr>
        </p:nvSpPr>
        <p:spPr>
          <a:xfrm>
            <a:off x="3547776" y="1964464"/>
            <a:ext cx="1707000" cy="85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t>Capable to do more than one task</a:t>
            </a:r>
            <a:endParaRPr sz="1200" dirty="0"/>
          </a:p>
        </p:txBody>
      </p:sp>
      <p:sp>
        <p:nvSpPr>
          <p:cNvPr id="486" name="Google Shape;486;p38"/>
          <p:cNvSpPr txBox="1">
            <a:spLocks noGrp="1"/>
          </p:cNvSpPr>
          <p:nvPr>
            <p:ph type="subTitle" idx="4294967295"/>
          </p:nvPr>
        </p:nvSpPr>
        <p:spPr>
          <a:xfrm>
            <a:off x="6406575" y="1443564"/>
            <a:ext cx="1707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1"/>
                </a:solidFill>
                <a:latin typeface="Montserrat"/>
                <a:ea typeface="Montserrat"/>
                <a:cs typeface="Montserrat"/>
                <a:sym typeface="Montserrat"/>
              </a:rPr>
              <a:t>Super Intelligent AI </a:t>
            </a:r>
            <a:endParaRPr sz="1200" b="1" dirty="0">
              <a:solidFill>
                <a:schemeClr val="dk1"/>
              </a:solidFill>
              <a:latin typeface="Montserrat"/>
              <a:ea typeface="Montserrat"/>
              <a:cs typeface="Montserrat"/>
              <a:sym typeface="Montserrat"/>
            </a:endParaRPr>
          </a:p>
        </p:txBody>
      </p:sp>
      <p:sp>
        <p:nvSpPr>
          <p:cNvPr id="487" name="Google Shape;487;p38"/>
          <p:cNvSpPr txBox="1">
            <a:spLocks noGrp="1"/>
          </p:cNvSpPr>
          <p:nvPr>
            <p:ph type="subTitle" idx="4294967295"/>
          </p:nvPr>
        </p:nvSpPr>
        <p:spPr>
          <a:xfrm>
            <a:off x="6406575" y="1788064"/>
            <a:ext cx="1707000" cy="85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t>AI beyond human cognitive capabilities </a:t>
            </a:r>
            <a:endParaRPr sz="1200" dirty="0"/>
          </a:p>
        </p:txBody>
      </p:sp>
      <p:sp>
        <p:nvSpPr>
          <p:cNvPr id="488" name="Google Shape;488;p38"/>
          <p:cNvSpPr txBox="1">
            <a:spLocks noGrp="1"/>
          </p:cNvSpPr>
          <p:nvPr>
            <p:ph type="subTitle" idx="4294967295"/>
          </p:nvPr>
        </p:nvSpPr>
        <p:spPr>
          <a:xfrm>
            <a:off x="2136469" y="3260786"/>
            <a:ext cx="1707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1"/>
                </a:solidFill>
                <a:latin typeface="Montserrat"/>
                <a:ea typeface="Montserrat"/>
                <a:cs typeface="Montserrat"/>
                <a:sym typeface="Montserrat"/>
              </a:rPr>
              <a:t>Narrow AI</a:t>
            </a:r>
            <a:endParaRPr sz="1200" b="1" dirty="0">
              <a:solidFill>
                <a:schemeClr val="dk1"/>
              </a:solidFill>
              <a:latin typeface="Montserrat"/>
              <a:ea typeface="Montserrat"/>
              <a:cs typeface="Montserrat"/>
              <a:sym typeface="Montserrat"/>
            </a:endParaRPr>
          </a:p>
        </p:txBody>
      </p:sp>
      <p:sp>
        <p:nvSpPr>
          <p:cNvPr id="489" name="Google Shape;489;p38"/>
          <p:cNvSpPr txBox="1">
            <a:spLocks noGrp="1"/>
          </p:cNvSpPr>
          <p:nvPr>
            <p:ph type="subTitle" idx="4294967295"/>
          </p:nvPr>
        </p:nvSpPr>
        <p:spPr>
          <a:xfrm>
            <a:off x="2171406" y="3560046"/>
            <a:ext cx="1707000" cy="85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t>AI designed to </a:t>
            </a:r>
            <a:r>
              <a:rPr lang="en-US" sz="1200" dirty="0" err="1"/>
              <a:t>excute</a:t>
            </a:r>
            <a:r>
              <a:rPr lang="en-US" sz="1200" dirty="0"/>
              <a:t> single task better than human</a:t>
            </a:r>
            <a:endParaRPr sz="1200" dirty="0"/>
          </a:p>
        </p:txBody>
      </p:sp>
      <p:sp>
        <p:nvSpPr>
          <p:cNvPr id="490" name="Google Shape;490;p38"/>
          <p:cNvSpPr txBox="1">
            <a:spLocks noGrp="1"/>
          </p:cNvSpPr>
          <p:nvPr>
            <p:ph type="subTitle" idx="4294967295"/>
          </p:nvPr>
        </p:nvSpPr>
        <p:spPr>
          <a:xfrm>
            <a:off x="4983206" y="3260786"/>
            <a:ext cx="1707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1"/>
                </a:solidFill>
                <a:latin typeface="Montserrat"/>
                <a:ea typeface="Montserrat"/>
                <a:cs typeface="Montserrat"/>
                <a:sym typeface="Montserrat"/>
              </a:rPr>
              <a:t>General AI</a:t>
            </a:r>
            <a:endParaRPr sz="1200" b="1" dirty="0">
              <a:solidFill>
                <a:schemeClr val="dk1"/>
              </a:solidFill>
              <a:latin typeface="Montserrat"/>
              <a:ea typeface="Montserrat"/>
              <a:cs typeface="Montserrat"/>
              <a:sym typeface="Montserrat"/>
            </a:endParaRPr>
          </a:p>
        </p:txBody>
      </p:sp>
      <p:sp>
        <p:nvSpPr>
          <p:cNvPr id="491" name="Google Shape;491;p38"/>
          <p:cNvSpPr txBox="1">
            <a:spLocks noGrp="1"/>
          </p:cNvSpPr>
          <p:nvPr>
            <p:ph type="subTitle" idx="4294967295"/>
          </p:nvPr>
        </p:nvSpPr>
        <p:spPr>
          <a:xfrm>
            <a:off x="4983206" y="3605287"/>
            <a:ext cx="1707000" cy="85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AI with full cognitive abilities mimicking humans</a:t>
            </a:r>
            <a:endParaRPr sz="1200" dirty="0"/>
          </a:p>
        </p:txBody>
      </p:sp>
      <p:sp>
        <p:nvSpPr>
          <p:cNvPr id="492" name="Google Shape;492;p38"/>
          <p:cNvSpPr/>
          <p:nvPr/>
        </p:nvSpPr>
        <p:spPr>
          <a:xfrm>
            <a:off x="929344" y="2645775"/>
            <a:ext cx="624300" cy="6219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txBox="1">
            <a:spLocks noGrp="1"/>
          </p:cNvSpPr>
          <p:nvPr>
            <p:ph type="title" idx="4294967295"/>
          </p:nvPr>
        </p:nvSpPr>
        <p:spPr>
          <a:xfrm>
            <a:off x="836710" y="2808075"/>
            <a:ext cx="809568" cy="2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lt1"/>
                </a:solidFill>
              </a:rPr>
              <a:t>2018</a:t>
            </a:r>
            <a:endParaRPr sz="1600" dirty="0">
              <a:solidFill>
                <a:schemeClr val="lt1"/>
              </a:solidFill>
            </a:endParaRPr>
          </a:p>
        </p:txBody>
      </p:sp>
      <p:sp>
        <p:nvSpPr>
          <p:cNvPr id="494" name="Google Shape;494;p38"/>
          <p:cNvSpPr/>
          <p:nvPr/>
        </p:nvSpPr>
        <p:spPr>
          <a:xfrm>
            <a:off x="2677819" y="2645775"/>
            <a:ext cx="624300" cy="6219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5524556" y="2645775"/>
            <a:ext cx="624300" cy="6219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6947925" y="2645775"/>
            <a:ext cx="624300" cy="6219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4101188" y="2645775"/>
            <a:ext cx="624300" cy="6219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txBox="1">
            <a:spLocks noGrp="1"/>
          </p:cNvSpPr>
          <p:nvPr>
            <p:ph type="title" idx="4294967295"/>
          </p:nvPr>
        </p:nvSpPr>
        <p:spPr>
          <a:xfrm>
            <a:off x="2641905" y="2808075"/>
            <a:ext cx="732664" cy="2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lt1"/>
                </a:solidFill>
              </a:rPr>
              <a:t>2019</a:t>
            </a:r>
            <a:endParaRPr sz="1600" dirty="0">
              <a:solidFill>
                <a:schemeClr val="lt1"/>
              </a:solidFill>
            </a:endParaRPr>
          </a:p>
        </p:txBody>
      </p:sp>
      <p:sp>
        <p:nvSpPr>
          <p:cNvPr id="499" name="Google Shape;499;p38"/>
          <p:cNvSpPr txBox="1">
            <a:spLocks noGrp="1"/>
          </p:cNvSpPr>
          <p:nvPr>
            <p:ph type="title" idx="4294967295"/>
          </p:nvPr>
        </p:nvSpPr>
        <p:spPr>
          <a:xfrm>
            <a:off x="4029008" y="2801031"/>
            <a:ext cx="809568" cy="2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lt1"/>
                </a:solidFill>
              </a:rPr>
              <a:t>2020</a:t>
            </a:r>
            <a:endParaRPr sz="1600" dirty="0">
              <a:solidFill>
                <a:schemeClr val="lt1"/>
              </a:solidFill>
            </a:endParaRPr>
          </a:p>
        </p:txBody>
      </p:sp>
      <p:sp>
        <p:nvSpPr>
          <p:cNvPr id="500" name="Google Shape;500;p38"/>
          <p:cNvSpPr txBox="1">
            <a:spLocks noGrp="1"/>
          </p:cNvSpPr>
          <p:nvPr>
            <p:ph type="title" idx="4294967295"/>
          </p:nvPr>
        </p:nvSpPr>
        <p:spPr>
          <a:xfrm>
            <a:off x="5452107" y="2808075"/>
            <a:ext cx="809568" cy="2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lt1"/>
                </a:solidFill>
              </a:rPr>
              <a:t>2040</a:t>
            </a:r>
            <a:endParaRPr sz="1600" dirty="0">
              <a:solidFill>
                <a:schemeClr val="lt1"/>
              </a:solidFill>
            </a:endParaRPr>
          </a:p>
        </p:txBody>
      </p:sp>
      <p:sp>
        <p:nvSpPr>
          <p:cNvPr id="501" name="Google Shape;501;p38"/>
          <p:cNvSpPr txBox="1">
            <a:spLocks noGrp="1"/>
          </p:cNvSpPr>
          <p:nvPr>
            <p:ph type="title" idx="4294967295"/>
          </p:nvPr>
        </p:nvSpPr>
        <p:spPr>
          <a:xfrm>
            <a:off x="6909861" y="2793987"/>
            <a:ext cx="726340" cy="2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lt1"/>
                </a:solidFill>
              </a:rPr>
              <a:t>2060</a:t>
            </a:r>
            <a:endParaRPr sz="1600" dirty="0">
              <a:solidFill>
                <a:schemeClr val="lt1"/>
              </a:solidFill>
            </a:endParaRPr>
          </a:p>
        </p:txBody>
      </p:sp>
      <p:sp>
        <p:nvSpPr>
          <p:cNvPr id="26" name="Rectangle 25"/>
          <p:cNvSpPr/>
          <p:nvPr/>
        </p:nvSpPr>
        <p:spPr>
          <a:xfrm>
            <a:off x="754912" y="989318"/>
            <a:ext cx="7774805" cy="1078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10800000">
            <a:off x="1124593" y="3650072"/>
            <a:ext cx="329609" cy="4253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482;p38"/>
          <p:cNvSpPr txBox="1">
            <a:spLocks/>
          </p:cNvSpPr>
          <p:nvPr/>
        </p:nvSpPr>
        <p:spPr>
          <a:xfrm>
            <a:off x="384534" y="2314875"/>
            <a:ext cx="1707000" cy="42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1pPr>
            <a:lvl2pPr marL="914400" marR="0" lvl="1"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2pPr>
            <a:lvl3pPr marL="1371600" marR="0" lvl="2"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3pPr>
            <a:lvl4pPr marL="1828800" marR="0" lvl="3"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4pPr>
            <a:lvl5pPr marL="2286000" marR="0" lvl="4"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5pPr>
            <a:lvl6pPr marL="2743200" marR="0" lvl="5"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6pPr>
            <a:lvl7pPr marL="3200400" marR="0" lvl="6"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7pPr>
            <a:lvl8pPr marL="3657600" marR="0" lvl="7"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8pPr>
            <a:lvl9pPr marL="4114800" marR="0" lvl="8"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9pPr>
          </a:lstStyle>
          <a:p>
            <a:pPr marL="0" indent="0" algn="ctr">
              <a:buFont typeface="Nunito Sans"/>
              <a:buNone/>
            </a:pPr>
            <a:r>
              <a:rPr lang="ar-SA" sz="1200" b="1" dirty="0">
                <a:solidFill>
                  <a:schemeClr val="dk1"/>
                </a:solidFill>
                <a:latin typeface="Montserrat"/>
                <a:ea typeface="Montserrat"/>
                <a:cs typeface="+mj-cs"/>
                <a:sym typeface="Montserrat"/>
              </a:rPr>
              <a:t>العمليات الخاضعة والغير خاضعة </a:t>
            </a:r>
            <a:r>
              <a:rPr lang="ar-SA" sz="1200" b="1" dirty="0" err="1">
                <a:solidFill>
                  <a:schemeClr val="dk1"/>
                </a:solidFill>
                <a:latin typeface="Montserrat"/>
                <a:ea typeface="Montserrat"/>
                <a:cs typeface="+mj-cs"/>
                <a:sym typeface="Montserrat"/>
              </a:rPr>
              <a:t>للاشراف</a:t>
            </a:r>
            <a:endParaRPr lang="ar-SA" sz="1200" b="1" dirty="0">
              <a:solidFill>
                <a:schemeClr val="dk1"/>
              </a:solidFill>
              <a:latin typeface="Montserrat"/>
              <a:ea typeface="Montserrat"/>
              <a:cs typeface="+mj-cs"/>
              <a:sym typeface="Montserrat"/>
            </a:endParaRPr>
          </a:p>
        </p:txBody>
      </p:sp>
      <p:sp>
        <p:nvSpPr>
          <p:cNvPr id="28" name="Google Shape;482;p38"/>
          <p:cNvSpPr txBox="1">
            <a:spLocks/>
          </p:cNvSpPr>
          <p:nvPr/>
        </p:nvSpPr>
        <p:spPr>
          <a:xfrm>
            <a:off x="2136469" y="4230686"/>
            <a:ext cx="1707000" cy="42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1pPr>
            <a:lvl2pPr marL="914400" marR="0" lvl="1"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2pPr>
            <a:lvl3pPr marL="1371600" marR="0" lvl="2"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3pPr>
            <a:lvl4pPr marL="1828800" marR="0" lvl="3"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4pPr>
            <a:lvl5pPr marL="2286000" marR="0" lvl="4"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5pPr>
            <a:lvl6pPr marL="2743200" marR="0" lvl="5"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6pPr>
            <a:lvl7pPr marL="3200400" marR="0" lvl="6"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7pPr>
            <a:lvl8pPr marL="3657600" marR="0" lvl="7"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8pPr>
            <a:lvl9pPr marL="4114800" marR="0" lvl="8"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9pPr>
          </a:lstStyle>
          <a:p>
            <a:pPr marL="0" indent="0" algn="ctr">
              <a:buNone/>
            </a:pPr>
            <a:r>
              <a:rPr lang="ar-SA" sz="1200" b="1" dirty="0">
                <a:solidFill>
                  <a:schemeClr val="dk1"/>
                </a:solidFill>
                <a:latin typeface="Montserrat"/>
                <a:ea typeface="Montserrat"/>
                <a:cs typeface="+mj-cs"/>
                <a:sym typeface="Montserrat"/>
              </a:rPr>
              <a:t>تم تصميم الذكاء الاصطناعي لأداء مهمة واحدة بشكل أفضل من الإنسان</a:t>
            </a:r>
          </a:p>
        </p:txBody>
      </p:sp>
      <p:sp>
        <p:nvSpPr>
          <p:cNvPr id="29" name="Google Shape;482;p38"/>
          <p:cNvSpPr txBox="1">
            <a:spLocks/>
          </p:cNvSpPr>
          <p:nvPr/>
        </p:nvSpPr>
        <p:spPr>
          <a:xfrm>
            <a:off x="3585840" y="2403510"/>
            <a:ext cx="1707000" cy="42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1pPr>
            <a:lvl2pPr marL="914400" marR="0" lvl="1"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2pPr>
            <a:lvl3pPr marL="1371600" marR="0" lvl="2"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3pPr>
            <a:lvl4pPr marL="1828800" marR="0" lvl="3"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4pPr>
            <a:lvl5pPr marL="2286000" marR="0" lvl="4"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5pPr>
            <a:lvl6pPr marL="2743200" marR="0" lvl="5"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6pPr>
            <a:lvl7pPr marL="3200400" marR="0" lvl="6"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7pPr>
            <a:lvl8pPr marL="3657600" marR="0" lvl="7"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8pPr>
            <a:lvl9pPr marL="4114800" marR="0" lvl="8"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9pPr>
          </a:lstStyle>
          <a:p>
            <a:pPr marL="0" indent="0" algn="ctr">
              <a:buNone/>
            </a:pPr>
            <a:r>
              <a:rPr lang="ar-SA" sz="1200" b="1" dirty="0">
                <a:solidFill>
                  <a:schemeClr val="dk1"/>
                </a:solidFill>
                <a:latin typeface="Montserrat"/>
                <a:ea typeface="Montserrat"/>
                <a:cs typeface="+mj-cs"/>
                <a:sym typeface="Montserrat"/>
              </a:rPr>
              <a:t>قادر على القيام بأكثر من مهمة</a:t>
            </a:r>
          </a:p>
        </p:txBody>
      </p:sp>
      <p:sp>
        <p:nvSpPr>
          <p:cNvPr id="30" name="Google Shape;482;p38"/>
          <p:cNvSpPr txBox="1">
            <a:spLocks/>
          </p:cNvSpPr>
          <p:nvPr/>
        </p:nvSpPr>
        <p:spPr>
          <a:xfrm>
            <a:off x="4983206" y="4273711"/>
            <a:ext cx="1707000" cy="42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1pPr>
            <a:lvl2pPr marL="914400" marR="0" lvl="1"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2pPr>
            <a:lvl3pPr marL="1371600" marR="0" lvl="2"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3pPr>
            <a:lvl4pPr marL="1828800" marR="0" lvl="3"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4pPr>
            <a:lvl5pPr marL="2286000" marR="0" lvl="4"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5pPr>
            <a:lvl6pPr marL="2743200" marR="0" lvl="5"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6pPr>
            <a:lvl7pPr marL="3200400" marR="0" lvl="6"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7pPr>
            <a:lvl8pPr marL="3657600" marR="0" lvl="7"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8pPr>
            <a:lvl9pPr marL="4114800" marR="0" lvl="8"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9pPr>
          </a:lstStyle>
          <a:p>
            <a:pPr marL="0" indent="0" algn="ctr">
              <a:buNone/>
            </a:pPr>
            <a:r>
              <a:rPr lang="ar-SA" sz="1200" b="1" dirty="0">
                <a:solidFill>
                  <a:schemeClr val="dk1"/>
                </a:solidFill>
                <a:latin typeface="Montserrat"/>
                <a:ea typeface="Montserrat"/>
                <a:cs typeface="+mj-cs"/>
                <a:sym typeface="Montserrat"/>
              </a:rPr>
              <a:t>ذكاء اصطناعي بقدرات معرفية كاملة تحاكي البشر</a:t>
            </a:r>
          </a:p>
        </p:txBody>
      </p:sp>
      <p:sp>
        <p:nvSpPr>
          <p:cNvPr id="31" name="Google Shape;482;p38"/>
          <p:cNvSpPr txBox="1">
            <a:spLocks/>
          </p:cNvSpPr>
          <p:nvPr/>
        </p:nvSpPr>
        <p:spPr>
          <a:xfrm>
            <a:off x="6380572" y="2235232"/>
            <a:ext cx="1707000" cy="42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1pPr>
            <a:lvl2pPr marL="914400" marR="0" lvl="1"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2pPr>
            <a:lvl3pPr marL="1371600" marR="0" lvl="2"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3pPr>
            <a:lvl4pPr marL="1828800" marR="0" lvl="3"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4pPr>
            <a:lvl5pPr marL="2286000" marR="0" lvl="4"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5pPr>
            <a:lvl6pPr marL="2743200" marR="0" lvl="5"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6pPr>
            <a:lvl7pPr marL="3200400" marR="0" lvl="6"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7pPr>
            <a:lvl8pPr marL="3657600" marR="0" lvl="7"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8pPr>
            <a:lvl9pPr marL="4114800" marR="0" lvl="8"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9pPr>
          </a:lstStyle>
          <a:p>
            <a:pPr marL="0" indent="0" algn="ctr">
              <a:buNone/>
            </a:pPr>
            <a:r>
              <a:rPr lang="ar-SA" sz="1200" b="1" dirty="0">
                <a:solidFill>
                  <a:schemeClr val="dk1"/>
                </a:solidFill>
                <a:latin typeface="Montserrat"/>
                <a:ea typeface="Montserrat"/>
                <a:cs typeface="+mj-cs"/>
                <a:sym typeface="Montserrat"/>
              </a:rPr>
              <a:t>الذكاء الاصطناعي يتجاوز القدرات المعرفية البشرية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578" y="0"/>
            <a:ext cx="9023980" cy="5173749"/>
          </a:xfrm>
          <a:prstGeom prst="rect">
            <a:avLst/>
          </a:prstGeom>
        </p:spPr>
      </p:pic>
      <p:sp>
        <p:nvSpPr>
          <p:cNvPr id="3" name="Google Shape;194;p27"/>
          <p:cNvSpPr/>
          <p:nvPr/>
        </p:nvSpPr>
        <p:spPr>
          <a:xfrm>
            <a:off x="4504031" y="206607"/>
            <a:ext cx="3602279" cy="2659883"/>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95;p27"/>
          <p:cNvSpPr txBox="1">
            <a:spLocks/>
          </p:cNvSpPr>
          <p:nvPr/>
        </p:nvSpPr>
        <p:spPr>
          <a:xfrm>
            <a:off x="4746441" y="498690"/>
            <a:ext cx="3346800" cy="1280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b="1" dirty="0" err="1">
                <a:solidFill>
                  <a:schemeClr val="bg2"/>
                </a:solidFill>
                <a:latin typeface="Times New Roman" panose="02020603050405020304" pitchFamily="18" charset="0"/>
                <a:cs typeface="Times New Roman" panose="02020603050405020304" pitchFamily="18" charset="0"/>
              </a:rPr>
              <a:t>Ectogenesis</a:t>
            </a:r>
            <a:r>
              <a:rPr lang="en-US" b="1" dirty="0">
                <a:solidFill>
                  <a:schemeClr val="bg2"/>
                </a:solidFill>
                <a:latin typeface="Times New Roman" panose="02020603050405020304" pitchFamily="18" charset="0"/>
                <a:cs typeface="Times New Roman" panose="02020603050405020304" pitchFamily="18" charset="0"/>
              </a:rPr>
              <a:t> (from the Greek </a:t>
            </a:r>
            <a:r>
              <a:rPr lang="en-US" b="1" i="1" dirty="0" err="1">
                <a:solidFill>
                  <a:schemeClr val="bg2"/>
                </a:solidFill>
                <a:latin typeface="Times New Roman" panose="02020603050405020304" pitchFamily="18" charset="0"/>
                <a:cs typeface="Times New Roman" panose="02020603050405020304" pitchFamily="18" charset="0"/>
              </a:rPr>
              <a:t>ecto</a:t>
            </a:r>
            <a:r>
              <a:rPr lang="en-US" b="1" dirty="0">
                <a:solidFill>
                  <a:schemeClr val="bg2"/>
                </a:solidFill>
                <a:latin typeface="Times New Roman" panose="02020603050405020304" pitchFamily="18" charset="0"/>
                <a:cs typeface="Times New Roman" panose="02020603050405020304" pitchFamily="18" charset="0"/>
              </a:rPr>
              <a:t>, "outer," and </a:t>
            </a:r>
            <a:r>
              <a:rPr lang="en-US" b="1" i="1" dirty="0">
                <a:solidFill>
                  <a:schemeClr val="bg2"/>
                </a:solidFill>
                <a:latin typeface="Times New Roman" panose="02020603050405020304" pitchFamily="18" charset="0"/>
                <a:cs typeface="Times New Roman" panose="02020603050405020304" pitchFamily="18" charset="0"/>
              </a:rPr>
              <a:t>genesis</a:t>
            </a:r>
            <a:r>
              <a:rPr lang="en-US" b="1" dirty="0">
                <a:solidFill>
                  <a:schemeClr val="bg2"/>
                </a:solidFill>
                <a:latin typeface="Times New Roman" panose="02020603050405020304" pitchFamily="18" charset="0"/>
                <a:cs typeface="Times New Roman" panose="02020603050405020304" pitchFamily="18" charset="0"/>
              </a:rPr>
              <a:t>) is the growth of an organism in an artificial environment outside the body in which it would normally be found, such as the growth of an embryo or fetus outside the mother's body, or the growth of bacteria outside the body of a host. </a:t>
            </a:r>
          </a:p>
        </p:txBody>
      </p:sp>
      <p:sp>
        <p:nvSpPr>
          <p:cNvPr id="6" name="Google Shape;197;p27"/>
          <p:cNvSpPr/>
          <p:nvPr/>
        </p:nvSpPr>
        <p:spPr>
          <a:xfrm>
            <a:off x="4086540" y="720185"/>
            <a:ext cx="667800" cy="667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98;p27"/>
          <p:cNvGrpSpPr/>
          <p:nvPr/>
        </p:nvGrpSpPr>
        <p:grpSpPr>
          <a:xfrm>
            <a:off x="4250436" y="969429"/>
            <a:ext cx="355184" cy="169311"/>
            <a:chOff x="874800" y="1192250"/>
            <a:chExt cx="178925" cy="49725"/>
          </a:xfrm>
        </p:grpSpPr>
        <p:sp>
          <p:nvSpPr>
            <p:cNvPr id="8" name="Google Shape;199;p27"/>
            <p:cNvSpPr/>
            <p:nvPr/>
          </p:nvSpPr>
          <p:spPr>
            <a:xfrm>
              <a:off x="939400" y="1192250"/>
              <a:ext cx="49725" cy="49725"/>
            </a:xfrm>
            <a:custGeom>
              <a:avLst/>
              <a:gdLst/>
              <a:ahLst/>
              <a:cxnLst/>
              <a:rect l="l" t="t" r="r" b="b"/>
              <a:pathLst>
                <a:path w="1989" h="1989" extrusionOk="0">
                  <a:moveTo>
                    <a:pt x="1000" y="405"/>
                  </a:moveTo>
                  <a:cubicBezTo>
                    <a:pt x="1322" y="405"/>
                    <a:pt x="1596" y="667"/>
                    <a:pt x="1596" y="1000"/>
                  </a:cubicBezTo>
                  <a:cubicBezTo>
                    <a:pt x="1596" y="1322"/>
                    <a:pt x="1322" y="1596"/>
                    <a:pt x="1000" y="1596"/>
                  </a:cubicBezTo>
                  <a:cubicBezTo>
                    <a:pt x="667" y="1596"/>
                    <a:pt x="393" y="1322"/>
                    <a:pt x="393" y="1000"/>
                  </a:cubicBezTo>
                  <a:cubicBezTo>
                    <a:pt x="393" y="667"/>
                    <a:pt x="667" y="405"/>
                    <a:pt x="1000" y="405"/>
                  </a:cubicBezTo>
                  <a:close/>
                  <a:moveTo>
                    <a:pt x="1000" y="0"/>
                  </a:moveTo>
                  <a:cubicBezTo>
                    <a:pt x="441" y="0"/>
                    <a:pt x="0" y="441"/>
                    <a:pt x="0" y="1000"/>
                  </a:cubicBezTo>
                  <a:cubicBezTo>
                    <a:pt x="0" y="1548"/>
                    <a:pt x="441" y="1988"/>
                    <a:pt x="1000" y="1988"/>
                  </a:cubicBezTo>
                  <a:cubicBezTo>
                    <a:pt x="1548" y="1988"/>
                    <a:pt x="1988" y="1548"/>
                    <a:pt x="1988" y="1000"/>
                  </a:cubicBezTo>
                  <a:cubicBezTo>
                    <a:pt x="1988" y="441"/>
                    <a:pt x="1548" y="0"/>
                    <a:pt x="10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0;p27"/>
            <p:cNvSpPr/>
            <p:nvPr/>
          </p:nvSpPr>
          <p:spPr>
            <a:xfrm>
              <a:off x="874800" y="1192250"/>
              <a:ext cx="49725" cy="49725"/>
            </a:xfrm>
            <a:custGeom>
              <a:avLst/>
              <a:gdLst/>
              <a:ahLst/>
              <a:cxnLst/>
              <a:rect l="l" t="t" r="r" b="b"/>
              <a:pathLst>
                <a:path w="1989" h="1989" extrusionOk="0">
                  <a:moveTo>
                    <a:pt x="989" y="405"/>
                  </a:moveTo>
                  <a:cubicBezTo>
                    <a:pt x="1322" y="405"/>
                    <a:pt x="1584" y="667"/>
                    <a:pt x="1584" y="1000"/>
                  </a:cubicBezTo>
                  <a:cubicBezTo>
                    <a:pt x="1584" y="1322"/>
                    <a:pt x="1322" y="1596"/>
                    <a:pt x="989" y="1596"/>
                  </a:cubicBezTo>
                  <a:cubicBezTo>
                    <a:pt x="667" y="1596"/>
                    <a:pt x="393" y="1322"/>
                    <a:pt x="393" y="1000"/>
                  </a:cubicBezTo>
                  <a:cubicBezTo>
                    <a:pt x="393" y="667"/>
                    <a:pt x="667" y="405"/>
                    <a:pt x="989" y="405"/>
                  </a:cubicBezTo>
                  <a:close/>
                  <a:moveTo>
                    <a:pt x="989" y="0"/>
                  </a:moveTo>
                  <a:cubicBezTo>
                    <a:pt x="441" y="0"/>
                    <a:pt x="0" y="441"/>
                    <a:pt x="0" y="1000"/>
                  </a:cubicBezTo>
                  <a:cubicBezTo>
                    <a:pt x="0" y="1548"/>
                    <a:pt x="441" y="1988"/>
                    <a:pt x="989" y="1988"/>
                  </a:cubicBezTo>
                  <a:cubicBezTo>
                    <a:pt x="1536" y="1988"/>
                    <a:pt x="1989" y="1548"/>
                    <a:pt x="1989" y="1000"/>
                  </a:cubicBezTo>
                  <a:cubicBezTo>
                    <a:pt x="1989" y="441"/>
                    <a:pt x="1536" y="0"/>
                    <a:pt x="9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1;p27"/>
            <p:cNvSpPr/>
            <p:nvPr/>
          </p:nvSpPr>
          <p:spPr>
            <a:xfrm>
              <a:off x="1003975" y="1192250"/>
              <a:ext cx="49750" cy="49725"/>
            </a:xfrm>
            <a:custGeom>
              <a:avLst/>
              <a:gdLst/>
              <a:ahLst/>
              <a:cxnLst/>
              <a:rect l="l" t="t" r="r" b="b"/>
              <a:pathLst>
                <a:path w="1990" h="1989" extrusionOk="0">
                  <a:moveTo>
                    <a:pt x="1001" y="405"/>
                  </a:moveTo>
                  <a:cubicBezTo>
                    <a:pt x="1322" y="405"/>
                    <a:pt x="1596" y="667"/>
                    <a:pt x="1596" y="1000"/>
                  </a:cubicBezTo>
                  <a:cubicBezTo>
                    <a:pt x="1596" y="1322"/>
                    <a:pt x="1322" y="1596"/>
                    <a:pt x="1001" y="1596"/>
                  </a:cubicBezTo>
                  <a:cubicBezTo>
                    <a:pt x="668" y="1596"/>
                    <a:pt x="406" y="1322"/>
                    <a:pt x="406" y="1000"/>
                  </a:cubicBezTo>
                  <a:cubicBezTo>
                    <a:pt x="406" y="667"/>
                    <a:pt x="668" y="405"/>
                    <a:pt x="1001" y="405"/>
                  </a:cubicBezTo>
                  <a:close/>
                  <a:moveTo>
                    <a:pt x="1001" y="0"/>
                  </a:moveTo>
                  <a:cubicBezTo>
                    <a:pt x="453" y="0"/>
                    <a:pt x="1" y="441"/>
                    <a:pt x="1" y="1000"/>
                  </a:cubicBezTo>
                  <a:cubicBezTo>
                    <a:pt x="1" y="1548"/>
                    <a:pt x="453" y="1988"/>
                    <a:pt x="1001" y="1988"/>
                  </a:cubicBezTo>
                  <a:cubicBezTo>
                    <a:pt x="1549" y="1988"/>
                    <a:pt x="1989" y="1548"/>
                    <a:pt x="1989" y="1000"/>
                  </a:cubicBezTo>
                  <a:cubicBezTo>
                    <a:pt x="1989" y="441"/>
                    <a:pt x="1549" y="0"/>
                    <a:pt x="1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02;p27"/>
          <p:cNvGrpSpPr/>
          <p:nvPr/>
        </p:nvGrpSpPr>
        <p:grpSpPr>
          <a:xfrm>
            <a:off x="7979713" y="3508396"/>
            <a:ext cx="747900" cy="457500"/>
            <a:chOff x="7150825" y="3518475"/>
            <a:chExt cx="747900" cy="457500"/>
          </a:xfrm>
        </p:grpSpPr>
        <p:grpSp>
          <p:nvGrpSpPr>
            <p:cNvPr id="12" name="Google Shape;203;p27"/>
            <p:cNvGrpSpPr/>
            <p:nvPr/>
          </p:nvGrpSpPr>
          <p:grpSpPr>
            <a:xfrm>
              <a:off x="7150825" y="3518475"/>
              <a:ext cx="747900" cy="457500"/>
              <a:chOff x="7150825" y="3518475"/>
              <a:chExt cx="747900" cy="457500"/>
            </a:xfrm>
          </p:grpSpPr>
          <p:sp>
            <p:nvSpPr>
              <p:cNvPr id="14" name="Google Shape;204;p27"/>
              <p:cNvSpPr/>
              <p:nvPr/>
            </p:nvSpPr>
            <p:spPr>
              <a:xfrm>
                <a:off x="7150825" y="3518475"/>
                <a:ext cx="747900" cy="457500"/>
              </a:xfrm>
              <a:prstGeom prst="roundRect">
                <a:avLst>
                  <a:gd name="adj" fmla="val 50000"/>
                </a:avLst>
              </a:prstGeom>
              <a:solidFill>
                <a:schemeClr val="accent6"/>
              </a:solidFill>
              <a:ln>
                <a:noFill/>
              </a:ln>
              <a:effectLst>
                <a:outerShdw blurRad="214313" dist="952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27"/>
              <p:cNvSpPr/>
              <p:nvPr/>
            </p:nvSpPr>
            <p:spPr>
              <a:xfrm rot="-5400000">
                <a:off x="7513566" y="3642335"/>
                <a:ext cx="22418" cy="209781"/>
              </a:xfrm>
              <a:custGeom>
                <a:avLst/>
                <a:gdLst/>
                <a:ahLst/>
                <a:cxnLst/>
                <a:rect l="l" t="t" r="r" b="b"/>
                <a:pathLst>
                  <a:path w="406" h="3799" extrusionOk="0">
                    <a:moveTo>
                      <a:pt x="203" y="0"/>
                    </a:moveTo>
                    <a:cubicBezTo>
                      <a:pt x="96" y="0"/>
                      <a:pt x="1" y="96"/>
                      <a:pt x="1" y="203"/>
                    </a:cubicBezTo>
                    <a:lnTo>
                      <a:pt x="1" y="3596"/>
                    </a:lnTo>
                    <a:cubicBezTo>
                      <a:pt x="1" y="3715"/>
                      <a:pt x="96" y="3798"/>
                      <a:pt x="203" y="3798"/>
                    </a:cubicBezTo>
                    <a:cubicBezTo>
                      <a:pt x="310" y="3798"/>
                      <a:pt x="406" y="3715"/>
                      <a:pt x="406" y="3608"/>
                    </a:cubicBezTo>
                    <a:lnTo>
                      <a:pt x="406" y="203"/>
                    </a:lnTo>
                    <a:cubicBezTo>
                      <a:pt x="406" y="96"/>
                      <a:pt x="310"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27"/>
              <p:cNvSpPr/>
              <p:nvPr/>
            </p:nvSpPr>
            <p:spPr>
              <a:xfrm rot="-5400000">
                <a:off x="7474723" y="3692226"/>
                <a:ext cx="199887" cy="109998"/>
              </a:xfrm>
              <a:custGeom>
                <a:avLst/>
                <a:gdLst/>
                <a:ahLst/>
                <a:cxnLst/>
                <a:rect l="l" t="t" r="r" b="b"/>
                <a:pathLst>
                  <a:path w="3620" h="1992" extrusionOk="0">
                    <a:moveTo>
                      <a:pt x="221" y="0"/>
                    </a:moveTo>
                    <a:cubicBezTo>
                      <a:pt x="170" y="0"/>
                      <a:pt x="120" y="21"/>
                      <a:pt x="84" y="63"/>
                    </a:cubicBezTo>
                    <a:cubicBezTo>
                      <a:pt x="0" y="134"/>
                      <a:pt x="0" y="265"/>
                      <a:pt x="84" y="348"/>
                    </a:cubicBezTo>
                    <a:lnTo>
                      <a:pt x="1667" y="1932"/>
                    </a:lnTo>
                    <a:cubicBezTo>
                      <a:pt x="1715" y="1979"/>
                      <a:pt x="1763" y="1991"/>
                      <a:pt x="1810" y="1991"/>
                    </a:cubicBezTo>
                    <a:cubicBezTo>
                      <a:pt x="1858" y="1991"/>
                      <a:pt x="1917" y="1979"/>
                      <a:pt x="1953" y="1932"/>
                    </a:cubicBezTo>
                    <a:lnTo>
                      <a:pt x="3537" y="348"/>
                    </a:lnTo>
                    <a:cubicBezTo>
                      <a:pt x="3620" y="265"/>
                      <a:pt x="3620" y="134"/>
                      <a:pt x="3537" y="63"/>
                    </a:cubicBezTo>
                    <a:cubicBezTo>
                      <a:pt x="3501" y="21"/>
                      <a:pt x="3450" y="0"/>
                      <a:pt x="3400" y="0"/>
                    </a:cubicBezTo>
                    <a:cubicBezTo>
                      <a:pt x="3349" y="0"/>
                      <a:pt x="3298" y="21"/>
                      <a:pt x="3263" y="63"/>
                    </a:cubicBezTo>
                    <a:lnTo>
                      <a:pt x="1810" y="1515"/>
                    </a:lnTo>
                    <a:lnTo>
                      <a:pt x="358" y="63"/>
                    </a:lnTo>
                    <a:cubicBezTo>
                      <a:pt x="322" y="21"/>
                      <a:pt x="271"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07;p27">
              <a:hlinkClick r:id="" action="ppaction://hlinkshowjump?jump=nextslide"/>
            </p:cNvPr>
            <p:cNvSpPr/>
            <p:nvPr/>
          </p:nvSpPr>
          <p:spPr>
            <a:xfrm>
              <a:off x="7150825" y="3518475"/>
              <a:ext cx="747900" cy="4575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94;p27"/>
          <p:cNvSpPr/>
          <p:nvPr/>
        </p:nvSpPr>
        <p:spPr>
          <a:xfrm>
            <a:off x="4527054" y="3087985"/>
            <a:ext cx="3515290" cy="1834986"/>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5;p27"/>
          <p:cNvSpPr txBox="1">
            <a:spLocks/>
          </p:cNvSpPr>
          <p:nvPr/>
        </p:nvSpPr>
        <p:spPr>
          <a:xfrm>
            <a:off x="4897065" y="3235453"/>
            <a:ext cx="3038798" cy="923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1pPr>
            <a:lvl2pPr marL="914400" marR="0" lvl="1"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2pPr>
            <a:lvl3pPr marL="1371600" marR="0" lvl="2"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3pPr>
            <a:lvl4pPr marL="1828800" marR="0" lvl="3"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4pPr>
            <a:lvl5pPr marL="2286000" marR="0" lvl="4"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5pPr>
            <a:lvl6pPr marL="2743200" marR="0" lvl="5"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6pPr>
            <a:lvl7pPr marL="3200400" marR="0" lvl="6"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7pPr>
            <a:lvl8pPr marL="3657600" marR="0" lvl="7"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8pPr>
            <a:lvl9pPr marL="4114800" marR="0" lvl="8" indent="-317500" algn="l" rtl="0">
              <a:lnSpc>
                <a:spcPct val="100000"/>
              </a:lnSpc>
              <a:spcBef>
                <a:spcPts val="0"/>
              </a:spcBef>
              <a:spcAft>
                <a:spcPts val="0"/>
              </a:spcAft>
              <a:buClr>
                <a:schemeClr val="dk2"/>
              </a:buClr>
              <a:buSzPts val="1400"/>
              <a:buFont typeface="Nunito Sans"/>
              <a:buNone/>
              <a:defRPr sz="1400" b="0" i="0" u="none" strike="noStrike" cap="none">
                <a:solidFill>
                  <a:schemeClr val="dk2"/>
                </a:solidFill>
                <a:latin typeface="Nunito Sans"/>
                <a:ea typeface="Nunito Sans"/>
                <a:cs typeface="Nunito Sans"/>
                <a:sym typeface="Nunito Sans"/>
              </a:defRPr>
            </a:lvl9pPr>
          </a:lstStyle>
          <a:p>
            <a:pPr marL="0" indent="0" algn="r" rtl="1"/>
            <a:r>
              <a:rPr lang="ar-SA" dirty="0">
                <a:cs typeface="+mj-cs"/>
              </a:rPr>
              <a:t>. التولد الخارجي (من الكلمة اليونانية </a:t>
            </a:r>
            <a:r>
              <a:rPr lang="en-US" dirty="0" err="1">
                <a:cs typeface="+mj-cs"/>
              </a:rPr>
              <a:t>ecto</a:t>
            </a:r>
            <a:r>
              <a:rPr lang="en-US" dirty="0">
                <a:cs typeface="+mj-cs"/>
              </a:rPr>
              <a:t> ، "</a:t>
            </a:r>
            <a:r>
              <a:rPr lang="ar-SA" dirty="0">
                <a:cs typeface="+mj-cs"/>
              </a:rPr>
              <a:t>الخارجي ،" نشأة) هو نمو كائن حي في بيئة اصطناعية خارج الجسم حيث يوجد عادة ، مثل نمو جنين أو جنين خارج جسم الأم ، أو نمو البكتيريا خارج جسم المضيف.</a:t>
            </a:r>
          </a:p>
        </p:txBody>
      </p:sp>
      <p:sp>
        <p:nvSpPr>
          <p:cNvPr id="20" name="Google Shape;194;p27"/>
          <p:cNvSpPr/>
          <p:nvPr/>
        </p:nvSpPr>
        <p:spPr>
          <a:xfrm>
            <a:off x="415587" y="436860"/>
            <a:ext cx="3462207" cy="70188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t>What is </a:t>
            </a:r>
            <a:r>
              <a:rPr lang="en-US" sz="2400" b="1" dirty="0" err="1"/>
              <a:t>Ectogenesis</a:t>
            </a:r>
            <a:r>
              <a:rPr lang="en-US" sz="2400" b="1" dirty="0"/>
              <a:t>?</a:t>
            </a:r>
            <a:endParaRPr sz="2400" b="1" dirty="0"/>
          </a:p>
        </p:txBody>
      </p:sp>
    </p:spTree>
    <p:extLst>
      <p:ext uri="{BB962C8B-B14F-4D97-AF65-F5344CB8AC3E}">
        <p14:creationId xmlns:p14="http://schemas.microsoft.com/office/powerpoint/2010/main" val="46707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63" y="2644653"/>
            <a:ext cx="4388516" cy="17642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302" y="764216"/>
            <a:ext cx="3644642" cy="364464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64" y="764216"/>
            <a:ext cx="4371724" cy="1660007"/>
          </a:xfrm>
          <a:prstGeom prst="rect">
            <a:avLst/>
          </a:prstGeom>
        </p:spPr>
      </p:pic>
      <p:sp>
        <p:nvSpPr>
          <p:cNvPr id="5" name="TextBox 4"/>
          <p:cNvSpPr txBox="1"/>
          <p:nvPr/>
        </p:nvSpPr>
        <p:spPr>
          <a:xfrm>
            <a:off x="1674948" y="4710223"/>
            <a:ext cx="6230679" cy="276999"/>
          </a:xfrm>
          <a:prstGeom prst="rect">
            <a:avLst/>
          </a:prstGeom>
          <a:noFill/>
        </p:spPr>
        <p:txBody>
          <a:bodyPr wrap="square" rtlCol="0">
            <a:spAutoFit/>
          </a:bodyPr>
          <a:lstStyle/>
          <a:p>
            <a:r>
              <a:rPr lang="en-US" sz="1200" i="1" dirty="0"/>
              <a:t>Source: https://nextnature.net/magazine/story/2018/happy-birth-day-louise-brown</a:t>
            </a:r>
          </a:p>
        </p:txBody>
      </p:sp>
    </p:spTree>
    <p:extLst>
      <p:ext uri="{BB962C8B-B14F-4D97-AF65-F5344CB8AC3E}">
        <p14:creationId xmlns:p14="http://schemas.microsoft.com/office/powerpoint/2010/main" val="243646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cxnSp>
        <p:nvCxnSpPr>
          <p:cNvPr id="480" name="Google Shape;480;p38"/>
          <p:cNvCxnSpPr/>
          <p:nvPr/>
        </p:nvCxnSpPr>
        <p:spPr>
          <a:xfrm>
            <a:off x="7050" y="2953275"/>
            <a:ext cx="9137100" cy="0"/>
          </a:xfrm>
          <a:prstGeom prst="straightConnector1">
            <a:avLst/>
          </a:prstGeom>
          <a:noFill/>
          <a:ln w="9525" cap="flat" cmpd="sng">
            <a:solidFill>
              <a:schemeClr val="accent6"/>
            </a:solidFill>
            <a:prstDash val="dash"/>
            <a:round/>
            <a:headEnd type="none" w="med" len="med"/>
            <a:tailEnd type="none" w="med" len="med"/>
          </a:ln>
        </p:spPr>
      </p:cxnSp>
      <p:sp>
        <p:nvSpPr>
          <p:cNvPr id="481" name="Google Shape;481;p38"/>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Ectogenesis</a:t>
            </a:r>
            <a:r>
              <a:rPr lang="en" dirty="0"/>
              <a:t> Timeline</a:t>
            </a:r>
            <a:endParaRPr dirty="0"/>
          </a:p>
        </p:txBody>
      </p:sp>
      <p:sp>
        <p:nvSpPr>
          <p:cNvPr id="482" name="Google Shape;482;p38"/>
          <p:cNvSpPr txBox="1">
            <a:spLocks noGrp="1"/>
          </p:cNvSpPr>
          <p:nvPr>
            <p:ph type="subTitle" idx="4294967295"/>
          </p:nvPr>
        </p:nvSpPr>
        <p:spPr>
          <a:xfrm>
            <a:off x="387993" y="2155725"/>
            <a:ext cx="1707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sz="1200" b="1" dirty="0">
                <a:solidFill>
                  <a:schemeClr val="dk1"/>
                </a:solidFill>
                <a:latin typeface="Montserrat"/>
                <a:ea typeface="Montserrat"/>
                <a:cs typeface="+mj-cs"/>
                <a:sym typeface="Montserrat"/>
              </a:rPr>
              <a:t>ظهور التولد الخارجي</a:t>
            </a:r>
            <a:endParaRPr sz="1200" b="1" dirty="0">
              <a:solidFill>
                <a:schemeClr val="dk1"/>
              </a:solidFill>
              <a:latin typeface="Montserrat"/>
              <a:ea typeface="Montserrat"/>
              <a:cs typeface="+mj-cs"/>
              <a:sym typeface="Montserrat"/>
            </a:endParaRPr>
          </a:p>
        </p:txBody>
      </p:sp>
      <p:sp>
        <p:nvSpPr>
          <p:cNvPr id="483" name="Google Shape;483;p38"/>
          <p:cNvSpPr txBox="1">
            <a:spLocks noGrp="1"/>
          </p:cNvSpPr>
          <p:nvPr>
            <p:ph type="subTitle" idx="4294967295"/>
          </p:nvPr>
        </p:nvSpPr>
        <p:spPr>
          <a:xfrm>
            <a:off x="176974" y="1272173"/>
            <a:ext cx="2397172" cy="857700"/>
          </a:xfrm>
          <a:prstGeom prst="rect">
            <a:avLst/>
          </a:prstGeom>
        </p:spPr>
        <p:txBody>
          <a:bodyPr spcFirstLastPara="1" wrap="square" lIns="91425" tIns="91425" rIns="91425" bIns="91425" anchor="t" anchorCtr="0">
            <a:noAutofit/>
          </a:bodyPr>
          <a:lstStyle/>
          <a:p>
            <a:pPr marL="139700" lvl="0" indent="0">
              <a:buNone/>
            </a:pPr>
            <a:r>
              <a:rPr lang="en-US" sz="1200" dirty="0"/>
              <a:t>In 1924, the process of </a:t>
            </a:r>
            <a:r>
              <a:rPr lang="en-US" sz="1200" dirty="0" err="1">
                <a:hlinkClick r:id="rId3"/>
              </a:rPr>
              <a:t>ectogenesis</a:t>
            </a:r>
            <a:r>
              <a:rPr lang="en-US" sz="1200" dirty="0"/>
              <a:t> was envisioned by the </a:t>
            </a:r>
            <a:r>
              <a:rPr lang="en-US" sz="1200" dirty="0" err="1"/>
              <a:t>Britisch</a:t>
            </a:r>
            <a:r>
              <a:rPr lang="en-US" sz="1200" dirty="0"/>
              <a:t> scientist </a:t>
            </a:r>
            <a:r>
              <a:rPr lang="en-US" sz="1200" dirty="0">
                <a:hlinkClick r:id="rId4"/>
              </a:rPr>
              <a:t>J.B.S. Haldane</a:t>
            </a:r>
            <a:r>
              <a:rPr lang="en-US" sz="1200" dirty="0"/>
              <a:t>. </a:t>
            </a:r>
          </a:p>
        </p:txBody>
      </p:sp>
      <p:sp>
        <p:nvSpPr>
          <p:cNvPr id="484" name="Google Shape;484;p38"/>
          <p:cNvSpPr txBox="1">
            <a:spLocks noGrp="1"/>
          </p:cNvSpPr>
          <p:nvPr>
            <p:ph type="subTitle" idx="4294967295"/>
          </p:nvPr>
        </p:nvSpPr>
        <p:spPr>
          <a:xfrm>
            <a:off x="3007428" y="2102506"/>
            <a:ext cx="1707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sz="1200" b="1" dirty="0">
                <a:solidFill>
                  <a:schemeClr val="dk1"/>
                </a:solidFill>
                <a:latin typeface="Montserrat"/>
                <a:ea typeface="Montserrat"/>
                <a:cs typeface="+mj-cs"/>
                <a:sym typeface="Montserrat"/>
              </a:rPr>
              <a:t>اول رحم صناعي</a:t>
            </a:r>
            <a:endParaRPr sz="1200" b="1" dirty="0">
              <a:solidFill>
                <a:schemeClr val="dk1"/>
              </a:solidFill>
              <a:latin typeface="Montserrat"/>
              <a:ea typeface="Montserrat"/>
              <a:cs typeface="+mj-cs"/>
              <a:sym typeface="Montserrat"/>
            </a:endParaRPr>
          </a:p>
        </p:txBody>
      </p:sp>
      <p:sp>
        <p:nvSpPr>
          <p:cNvPr id="485" name="Google Shape;485;p38"/>
          <p:cNvSpPr txBox="1">
            <a:spLocks noGrp="1"/>
          </p:cNvSpPr>
          <p:nvPr>
            <p:ph type="subTitle" idx="4294967295"/>
          </p:nvPr>
        </p:nvSpPr>
        <p:spPr>
          <a:xfrm>
            <a:off x="2757582" y="1413567"/>
            <a:ext cx="2029692" cy="857700"/>
          </a:xfrm>
          <a:prstGeom prst="rect">
            <a:avLst/>
          </a:prstGeom>
        </p:spPr>
        <p:txBody>
          <a:bodyPr spcFirstLastPara="1" wrap="square" lIns="91425" tIns="91425" rIns="91425" bIns="91425" anchor="t" anchorCtr="0">
            <a:noAutofit/>
          </a:bodyPr>
          <a:lstStyle/>
          <a:p>
            <a:pPr marL="139700" lvl="0" indent="0">
              <a:buNone/>
            </a:pPr>
            <a:r>
              <a:rPr lang="en-US" sz="1200" dirty="0">
                <a:hlinkClick r:id="rId5"/>
              </a:rPr>
              <a:t>The first artificial uterus was patented</a:t>
            </a:r>
            <a:r>
              <a:rPr lang="en-US" sz="1200" dirty="0"/>
              <a:t> by Emmanuel Greenberg</a:t>
            </a:r>
            <a:r>
              <a:rPr lang="en-US" b="1" dirty="0">
                <a:solidFill>
                  <a:schemeClr val="bg2"/>
                </a:solidFill>
                <a:latin typeface="Times New Roman" panose="02020603050405020304" pitchFamily="18" charset="0"/>
                <a:cs typeface="Times New Roman" panose="02020603050405020304" pitchFamily="18" charset="0"/>
              </a:rPr>
              <a:t>. </a:t>
            </a:r>
          </a:p>
        </p:txBody>
      </p:sp>
      <p:sp>
        <p:nvSpPr>
          <p:cNvPr id="486" name="Google Shape;486;p38"/>
          <p:cNvSpPr txBox="1">
            <a:spLocks noGrp="1"/>
          </p:cNvSpPr>
          <p:nvPr>
            <p:ph type="subTitle" idx="4294967295"/>
          </p:nvPr>
        </p:nvSpPr>
        <p:spPr>
          <a:xfrm>
            <a:off x="5690458" y="2155725"/>
            <a:ext cx="1707000" cy="420600"/>
          </a:xfrm>
          <a:prstGeom prst="rect">
            <a:avLst/>
          </a:prstGeom>
        </p:spPr>
        <p:txBody>
          <a:bodyPr spcFirstLastPara="1" wrap="square" lIns="91425" tIns="91425" rIns="91425" bIns="91425" anchor="t" anchorCtr="0">
            <a:noAutofit/>
          </a:bodyPr>
          <a:lstStyle/>
          <a:p>
            <a:pPr marL="0" lvl="0" indent="0" algn="ctr">
              <a:buNone/>
            </a:pPr>
            <a:r>
              <a:rPr lang="ar-SA" sz="1200" b="1" dirty="0">
                <a:solidFill>
                  <a:schemeClr val="dk1"/>
                </a:solidFill>
                <a:latin typeface="Montserrat"/>
                <a:ea typeface="Montserrat"/>
                <a:cs typeface="+mj-cs"/>
                <a:sym typeface="Montserrat"/>
              </a:rPr>
              <a:t>اول جنين يظل حي خارج الرحم لمدة 13 يوم</a:t>
            </a:r>
            <a:endParaRPr sz="1200" b="1" dirty="0">
              <a:solidFill>
                <a:schemeClr val="dk1"/>
              </a:solidFill>
              <a:latin typeface="Montserrat"/>
              <a:ea typeface="Montserrat"/>
              <a:cs typeface="+mj-cs"/>
              <a:sym typeface="Montserrat"/>
            </a:endParaRPr>
          </a:p>
        </p:txBody>
      </p:sp>
      <p:sp>
        <p:nvSpPr>
          <p:cNvPr id="487" name="Google Shape;487;p38"/>
          <p:cNvSpPr txBox="1">
            <a:spLocks noGrp="1"/>
          </p:cNvSpPr>
          <p:nvPr>
            <p:ph type="subTitle" idx="4294967295"/>
          </p:nvPr>
        </p:nvSpPr>
        <p:spPr>
          <a:xfrm>
            <a:off x="5763304" y="1526265"/>
            <a:ext cx="1707000" cy="857700"/>
          </a:xfrm>
          <a:prstGeom prst="rect">
            <a:avLst/>
          </a:prstGeom>
        </p:spPr>
        <p:txBody>
          <a:bodyPr spcFirstLastPara="1" wrap="square" lIns="91425" tIns="91425" rIns="91425" bIns="91425" anchor="t" anchorCtr="0">
            <a:noAutofit/>
          </a:bodyPr>
          <a:lstStyle/>
          <a:p>
            <a:pPr marL="139700" lvl="0" indent="0">
              <a:buNone/>
            </a:pPr>
            <a:r>
              <a:rPr lang="en-US" sz="1200" dirty="0"/>
              <a:t>Human embryo was kept alive in the lab for 13 days.</a:t>
            </a:r>
          </a:p>
        </p:txBody>
      </p:sp>
      <p:sp>
        <p:nvSpPr>
          <p:cNvPr id="488" name="Google Shape;488;p38"/>
          <p:cNvSpPr txBox="1">
            <a:spLocks noGrp="1"/>
          </p:cNvSpPr>
          <p:nvPr>
            <p:ph type="subTitle" idx="4294967295"/>
          </p:nvPr>
        </p:nvSpPr>
        <p:spPr>
          <a:xfrm>
            <a:off x="1573691" y="4325524"/>
            <a:ext cx="1707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sz="1200" b="1" dirty="0">
                <a:solidFill>
                  <a:schemeClr val="dk1"/>
                </a:solidFill>
                <a:latin typeface="Montserrat"/>
                <a:ea typeface="Montserrat"/>
                <a:cs typeface="+mj-cs"/>
                <a:sym typeface="Montserrat"/>
              </a:rPr>
              <a:t>فكرة الرحم الصناعي</a:t>
            </a:r>
            <a:endParaRPr sz="1200" b="1" dirty="0">
              <a:solidFill>
                <a:schemeClr val="dk1"/>
              </a:solidFill>
              <a:latin typeface="Montserrat"/>
              <a:ea typeface="Montserrat"/>
              <a:cs typeface="+mj-cs"/>
              <a:sym typeface="Montserrat"/>
            </a:endParaRPr>
          </a:p>
        </p:txBody>
      </p:sp>
      <p:sp>
        <p:nvSpPr>
          <p:cNvPr id="489" name="Google Shape;489;p38"/>
          <p:cNvSpPr txBox="1">
            <a:spLocks noGrp="1"/>
          </p:cNvSpPr>
          <p:nvPr>
            <p:ph type="subTitle" idx="4294967295"/>
          </p:nvPr>
        </p:nvSpPr>
        <p:spPr>
          <a:xfrm>
            <a:off x="1622498" y="3353639"/>
            <a:ext cx="1707000" cy="857700"/>
          </a:xfrm>
          <a:prstGeom prst="rect">
            <a:avLst/>
          </a:prstGeom>
        </p:spPr>
        <p:txBody>
          <a:bodyPr spcFirstLastPara="1" wrap="square" lIns="91425" tIns="91425" rIns="91425" bIns="91425" anchor="t" anchorCtr="0">
            <a:noAutofit/>
          </a:bodyPr>
          <a:lstStyle/>
          <a:p>
            <a:pPr marL="139700" lvl="0" indent="0">
              <a:buNone/>
            </a:pPr>
            <a:r>
              <a:rPr lang="en-US" sz="1200" dirty="0"/>
              <a:t>Aldous Huxley brought the idea of the artificial uterus to the big audience</a:t>
            </a:r>
            <a:r>
              <a:rPr lang="en-US" b="1" dirty="0">
                <a:solidFill>
                  <a:schemeClr val="bg2"/>
                </a:solidFill>
                <a:latin typeface="Times New Roman" panose="02020603050405020304" pitchFamily="18" charset="0"/>
                <a:cs typeface="Times New Roman" panose="02020603050405020304" pitchFamily="18" charset="0"/>
              </a:rPr>
              <a:t>.</a:t>
            </a:r>
          </a:p>
        </p:txBody>
      </p:sp>
      <p:sp>
        <p:nvSpPr>
          <p:cNvPr id="490" name="Google Shape;490;p38"/>
          <p:cNvSpPr txBox="1">
            <a:spLocks noGrp="1"/>
          </p:cNvSpPr>
          <p:nvPr>
            <p:ph type="subTitle" idx="4294967295"/>
          </p:nvPr>
        </p:nvSpPr>
        <p:spPr>
          <a:xfrm>
            <a:off x="4216903" y="4640817"/>
            <a:ext cx="1707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sz="1200" b="1" dirty="0">
                <a:solidFill>
                  <a:schemeClr val="dk1"/>
                </a:solidFill>
                <a:latin typeface="Montserrat"/>
                <a:ea typeface="Montserrat"/>
                <a:cs typeface="+mj-cs"/>
                <a:sym typeface="Montserrat"/>
              </a:rPr>
              <a:t>اول تلقيح صناعي وولادة لويس براون</a:t>
            </a:r>
            <a:endParaRPr sz="1200" b="1" dirty="0">
              <a:solidFill>
                <a:schemeClr val="dk1"/>
              </a:solidFill>
              <a:latin typeface="Montserrat"/>
              <a:ea typeface="Montserrat"/>
              <a:cs typeface="+mj-cs"/>
              <a:sym typeface="Montserrat"/>
            </a:endParaRPr>
          </a:p>
        </p:txBody>
      </p:sp>
      <p:sp>
        <p:nvSpPr>
          <p:cNvPr id="491" name="Google Shape;491;p38"/>
          <p:cNvSpPr txBox="1">
            <a:spLocks noGrp="1"/>
          </p:cNvSpPr>
          <p:nvPr>
            <p:ph type="subTitle" idx="4294967295"/>
          </p:nvPr>
        </p:nvSpPr>
        <p:spPr>
          <a:xfrm>
            <a:off x="4045951" y="3327907"/>
            <a:ext cx="2138586" cy="857700"/>
          </a:xfrm>
          <a:prstGeom prst="rect">
            <a:avLst/>
          </a:prstGeom>
        </p:spPr>
        <p:txBody>
          <a:bodyPr spcFirstLastPara="1" wrap="square" lIns="91425" tIns="91425" rIns="91425" bIns="91425" anchor="t" anchorCtr="0">
            <a:noAutofit/>
          </a:bodyPr>
          <a:lstStyle/>
          <a:p>
            <a:pPr marL="139700" lvl="0" indent="0">
              <a:buNone/>
            </a:pPr>
            <a:r>
              <a:rPr lang="en-US" sz="1200" dirty="0"/>
              <a:t>Conception by in vitro fertilization, by Patrick Steptoe and Robert.</a:t>
            </a:r>
          </a:p>
          <a:p>
            <a:pPr marL="139700" lvl="0" indent="0">
              <a:buNone/>
            </a:pPr>
            <a:r>
              <a:rPr lang="en-US" sz="1200" dirty="0"/>
              <a:t>Louise Brown, who was the first born baby on July 25th 1978 is now 45 years old.</a:t>
            </a:r>
          </a:p>
        </p:txBody>
      </p:sp>
      <p:sp>
        <p:nvSpPr>
          <p:cNvPr id="492" name="Google Shape;492;p38"/>
          <p:cNvSpPr/>
          <p:nvPr/>
        </p:nvSpPr>
        <p:spPr>
          <a:xfrm>
            <a:off x="929344" y="2645775"/>
            <a:ext cx="624300" cy="6219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txBox="1">
            <a:spLocks noGrp="1"/>
          </p:cNvSpPr>
          <p:nvPr>
            <p:ph type="title" idx="4294967295"/>
          </p:nvPr>
        </p:nvSpPr>
        <p:spPr>
          <a:xfrm>
            <a:off x="899473" y="2808075"/>
            <a:ext cx="684041" cy="2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lt1"/>
                </a:solidFill>
              </a:rPr>
              <a:t>1924</a:t>
            </a:r>
            <a:endParaRPr sz="1600" dirty="0">
              <a:solidFill>
                <a:schemeClr val="lt1"/>
              </a:solidFill>
            </a:endParaRPr>
          </a:p>
        </p:txBody>
      </p:sp>
      <p:sp>
        <p:nvSpPr>
          <p:cNvPr id="494" name="Google Shape;494;p38"/>
          <p:cNvSpPr/>
          <p:nvPr/>
        </p:nvSpPr>
        <p:spPr>
          <a:xfrm>
            <a:off x="2125970" y="2663210"/>
            <a:ext cx="624300" cy="6219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4758253" y="2645775"/>
            <a:ext cx="624300" cy="6219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6098639" y="2645775"/>
            <a:ext cx="624300" cy="6219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3417867" y="2645775"/>
            <a:ext cx="624300" cy="6219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txBox="1">
            <a:spLocks noGrp="1"/>
          </p:cNvSpPr>
          <p:nvPr>
            <p:ph type="title" idx="4294967295"/>
          </p:nvPr>
        </p:nvSpPr>
        <p:spPr>
          <a:xfrm>
            <a:off x="2105634" y="2828960"/>
            <a:ext cx="643114" cy="2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lt1"/>
                </a:solidFill>
              </a:rPr>
              <a:t>1932</a:t>
            </a:r>
            <a:endParaRPr sz="1600" dirty="0">
              <a:solidFill>
                <a:schemeClr val="lt1"/>
              </a:solidFill>
            </a:endParaRPr>
          </a:p>
        </p:txBody>
      </p:sp>
      <p:sp>
        <p:nvSpPr>
          <p:cNvPr id="499" name="Google Shape;499;p38"/>
          <p:cNvSpPr txBox="1">
            <a:spLocks noGrp="1"/>
          </p:cNvSpPr>
          <p:nvPr>
            <p:ph type="title" idx="4294967295"/>
          </p:nvPr>
        </p:nvSpPr>
        <p:spPr>
          <a:xfrm>
            <a:off x="3385648" y="2828960"/>
            <a:ext cx="691609" cy="2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sz="1600" dirty="0">
                <a:solidFill>
                  <a:schemeClr val="lt1"/>
                </a:solidFill>
              </a:rPr>
              <a:t>1955</a:t>
            </a:r>
            <a:endParaRPr sz="1600" dirty="0">
              <a:solidFill>
                <a:schemeClr val="lt1"/>
              </a:solidFill>
            </a:endParaRPr>
          </a:p>
        </p:txBody>
      </p:sp>
      <p:sp>
        <p:nvSpPr>
          <p:cNvPr id="500" name="Google Shape;500;p38"/>
          <p:cNvSpPr txBox="1">
            <a:spLocks noGrp="1"/>
          </p:cNvSpPr>
          <p:nvPr>
            <p:ph type="title" idx="4294967295"/>
          </p:nvPr>
        </p:nvSpPr>
        <p:spPr>
          <a:xfrm>
            <a:off x="4714428" y="2828960"/>
            <a:ext cx="726586" cy="2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sz="1600" dirty="0">
                <a:solidFill>
                  <a:schemeClr val="lt1"/>
                </a:solidFill>
              </a:rPr>
              <a:t>1978</a:t>
            </a:r>
            <a:endParaRPr sz="1600" dirty="0">
              <a:solidFill>
                <a:schemeClr val="lt1"/>
              </a:solidFill>
            </a:endParaRPr>
          </a:p>
        </p:txBody>
      </p:sp>
      <p:sp>
        <p:nvSpPr>
          <p:cNvPr id="501" name="Google Shape;501;p38"/>
          <p:cNvSpPr txBox="1">
            <a:spLocks noGrp="1"/>
          </p:cNvSpPr>
          <p:nvPr>
            <p:ph type="title" idx="4294967295"/>
          </p:nvPr>
        </p:nvSpPr>
        <p:spPr>
          <a:xfrm>
            <a:off x="6073977" y="2808075"/>
            <a:ext cx="673623" cy="2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sz="1600" dirty="0">
                <a:solidFill>
                  <a:schemeClr val="lt1"/>
                </a:solidFill>
              </a:rPr>
              <a:t>2016</a:t>
            </a:r>
            <a:endParaRPr sz="1600" dirty="0">
              <a:solidFill>
                <a:schemeClr val="lt1"/>
              </a:solidFill>
            </a:endParaRPr>
          </a:p>
        </p:txBody>
      </p:sp>
      <p:sp>
        <p:nvSpPr>
          <p:cNvPr id="24" name="Google Shape;496;p38"/>
          <p:cNvSpPr/>
          <p:nvPr/>
        </p:nvSpPr>
        <p:spPr>
          <a:xfrm>
            <a:off x="7493489" y="2646855"/>
            <a:ext cx="624300" cy="621900"/>
          </a:xfrm>
          <a:prstGeom prst="ellipse">
            <a:avLst/>
          </a:prstGeom>
          <a:solidFill>
            <a:schemeClr val="accent4"/>
          </a:solidFill>
          <a:ln>
            <a:noFill/>
          </a:ln>
          <a:effectLst>
            <a:outerShdw blurRad="142875" dist="3810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1;p38"/>
          <p:cNvSpPr txBox="1">
            <a:spLocks/>
          </p:cNvSpPr>
          <p:nvPr/>
        </p:nvSpPr>
        <p:spPr>
          <a:xfrm>
            <a:off x="7476193" y="2821916"/>
            <a:ext cx="673623" cy="290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600"/>
              <a:buFont typeface="Montserrat"/>
              <a:buNone/>
              <a:defRPr sz="26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600"/>
              <a:buFont typeface="Montserrat"/>
              <a:buNone/>
              <a:defRPr sz="26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600"/>
              <a:buFont typeface="Montserrat"/>
              <a:buNone/>
              <a:defRPr sz="26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600"/>
              <a:buFont typeface="Montserrat"/>
              <a:buNone/>
              <a:defRPr sz="26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600"/>
              <a:buFont typeface="Montserrat"/>
              <a:buNone/>
              <a:defRPr sz="26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600"/>
              <a:buFont typeface="Montserrat"/>
              <a:buNone/>
              <a:defRPr sz="26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600"/>
              <a:buFont typeface="Montserrat"/>
              <a:buNone/>
              <a:defRPr sz="26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600"/>
              <a:buFont typeface="Montserrat"/>
              <a:buNone/>
              <a:defRPr sz="26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600"/>
              <a:buFont typeface="Montserrat"/>
              <a:buNone/>
              <a:defRPr sz="2600" b="1" i="0" u="none" strike="noStrike" cap="none">
                <a:solidFill>
                  <a:schemeClr val="dk1"/>
                </a:solidFill>
                <a:latin typeface="Montserrat"/>
                <a:ea typeface="Montserrat"/>
                <a:cs typeface="Montserrat"/>
                <a:sym typeface="Montserrat"/>
              </a:defRPr>
            </a:lvl9pPr>
          </a:lstStyle>
          <a:p>
            <a:pPr algn="ctr"/>
            <a:r>
              <a:rPr lang="ar-SA" sz="1600" dirty="0">
                <a:solidFill>
                  <a:schemeClr val="lt1"/>
                </a:solidFill>
              </a:rPr>
              <a:t>2017</a:t>
            </a:r>
            <a:endParaRPr lang="en" sz="1600" dirty="0">
              <a:solidFill>
                <a:schemeClr val="lt1"/>
              </a:solidFill>
            </a:endParaRPr>
          </a:p>
        </p:txBody>
      </p:sp>
      <p:sp>
        <p:nvSpPr>
          <p:cNvPr id="26" name="Google Shape;490;p38"/>
          <p:cNvSpPr txBox="1">
            <a:spLocks/>
          </p:cNvSpPr>
          <p:nvPr/>
        </p:nvSpPr>
        <p:spPr>
          <a:xfrm>
            <a:off x="6959504" y="4125977"/>
            <a:ext cx="1707000" cy="42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1pPr>
            <a:lvl2pPr marL="914400" marR="0" lvl="1"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2pPr>
            <a:lvl3pPr marL="1371600" marR="0" lvl="2"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3pPr>
            <a:lvl4pPr marL="1828800" marR="0" lvl="3"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4pPr>
            <a:lvl5pPr marL="2286000" marR="0" lvl="4"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5pPr>
            <a:lvl6pPr marL="2743200" marR="0" lvl="5"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6pPr>
            <a:lvl7pPr marL="3200400" marR="0" lvl="6"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7pPr>
            <a:lvl8pPr marL="3657600" marR="0" lvl="7"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8pPr>
            <a:lvl9pPr marL="4114800" marR="0" lvl="8"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9pPr>
          </a:lstStyle>
          <a:p>
            <a:pPr marL="0" indent="0" algn="ctr">
              <a:buFont typeface="Nunito Sans"/>
              <a:buNone/>
            </a:pPr>
            <a:r>
              <a:rPr lang="ar-SA" sz="1200" b="1" dirty="0">
                <a:solidFill>
                  <a:schemeClr val="dk1"/>
                </a:solidFill>
                <a:latin typeface="Montserrat"/>
                <a:ea typeface="Montserrat"/>
                <a:cs typeface="+mj-cs"/>
                <a:sym typeface="Montserrat"/>
              </a:rPr>
              <a:t>نمو جنين الحمل فيما يسمى بال </a:t>
            </a:r>
            <a:r>
              <a:rPr lang="ar-SA" sz="1200" b="1" dirty="0" err="1">
                <a:solidFill>
                  <a:schemeClr val="dk1"/>
                </a:solidFill>
                <a:latin typeface="Montserrat"/>
                <a:ea typeface="Montserrat"/>
                <a:cs typeface="+mj-cs"/>
                <a:sym typeface="Montserrat"/>
              </a:rPr>
              <a:t>بيوباج</a:t>
            </a:r>
            <a:r>
              <a:rPr lang="ar-SA" sz="1200" b="1" dirty="0">
                <a:solidFill>
                  <a:schemeClr val="dk1"/>
                </a:solidFill>
                <a:latin typeface="Montserrat"/>
                <a:ea typeface="Montserrat"/>
                <a:cs typeface="+mj-cs"/>
                <a:sym typeface="Montserrat"/>
              </a:rPr>
              <a:t> </a:t>
            </a:r>
            <a:endParaRPr lang="en-US" sz="1200" b="1" dirty="0">
              <a:solidFill>
                <a:schemeClr val="dk1"/>
              </a:solidFill>
              <a:latin typeface="Montserrat"/>
              <a:ea typeface="Montserrat"/>
              <a:cs typeface="+mj-cs"/>
              <a:sym typeface="Montserrat"/>
            </a:endParaRPr>
          </a:p>
        </p:txBody>
      </p:sp>
      <p:sp>
        <p:nvSpPr>
          <p:cNvPr id="27" name="Google Shape;491;p38"/>
          <p:cNvSpPr txBox="1">
            <a:spLocks/>
          </p:cNvSpPr>
          <p:nvPr/>
        </p:nvSpPr>
        <p:spPr>
          <a:xfrm>
            <a:off x="6952139" y="3443338"/>
            <a:ext cx="1707000" cy="6443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1pPr>
            <a:lvl2pPr marL="914400" marR="0" lvl="1"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2pPr>
            <a:lvl3pPr marL="1371600" marR="0" lvl="2"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3pPr>
            <a:lvl4pPr marL="1828800" marR="0" lvl="3"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4pPr>
            <a:lvl5pPr marL="2286000" marR="0" lvl="4"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5pPr>
            <a:lvl6pPr marL="2743200" marR="0" lvl="5"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6pPr>
            <a:lvl7pPr marL="3200400" marR="0" lvl="6"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7pPr>
            <a:lvl8pPr marL="3657600" marR="0" lvl="7"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8pPr>
            <a:lvl9pPr marL="4114800" marR="0" lvl="8" indent="-317500" algn="l" rtl="0">
              <a:lnSpc>
                <a:spcPct val="100000"/>
              </a:lnSpc>
              <a:spcBef>
                <a:spcPts val="0"/>
              </a:spcBef>
              <a:spcAft>
                <a:spcPts val="0"/>
              </a:spcAft>
              <a:buClr>
                <a:schemeClr val="dk2"/>
              </a:buClr>
              <a:buSzPts val="1400"/>
              <a:buFont typeface="Nunito Sans"/>
              <a:buChar char="■"/>
              <a:defRPr sz="1400" b="0" i="0" u="none" strike="noStrike" cap="none">
                <a:solidFill>
                  <a:schemeClr val="dk2"/>
                </a:solidFill>
                <a:latin typeface="Nunito Sans"/>
                <a:ea typeface="Nunito Sans"/>
                <a:cs typeface="Nunito Sans"/>
                <a:sym typeface="Nunito Sans"/>
              </a:defRPr>
            </a:lvl9pPr>
          </a:lstStyle>
          <a:p>
            <a:pPr marL="0" indent="0" algn="ctr">
              <a:buFont typeface="Nunito Sans"/>
              <a:buNone/>
            </a:pPr>
            <a:r>
              <a:rPr lang="en-US" sz="1200" dirty="0"/>
              <a:t>A lamb fetus growing in a </a:t>
            </a:r>
            <a:r>
              <a:rPr lang="en-US" sz="1200" dirty="0" err="1"/>
              <a:t>biobag</a:t>
            </a:r>
            <a:endParaRPr lang="en-US" sz="1200" dirty="0"/>
          </a:p>
        </p:txBody>
      </p:sp>
      <p:sp>
        <p:nvSpPr>
          <p:cNvPr id="2" name="Rectangle 1"/>
          <p:cNvSpPr/>
          <p:nvPr/>
        </p:nvSpPr>
        <p:spPr>
          <a:xfrm>
            <a:off x="754912" y="989318"/>
            <a:ext cx="7774805" cy="1078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0800000">
            <a:off x="7648199" y="4699525"/>
            <a:ext cx="329609" cy="4253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70374"/>
      </p:ext>
    </p:extLst>
  </p:cSld>
  <p:clrMapOvr>
    <a:masterClrMapping/>
  </p:clrMapOvr>
</p:sld>
</file>

<file path=ppt/theme/theme1.xml><?xml version="1.0" encoding="utf-8"?>
<a:theme xmlns:a="http://schemas.openxmlformats.org/drawingml/2006/main" name="Medical Technology Advances by Slidesgo">
  <a:themeElements>
    <a:clrScheme name="Simple Light">
      <a:dk1>
        <a:srgbClr val="1F2B6C"/>
      </a:dk1>
      <a:lt1>
        <a:srgbClr val="FFFFFF"/>
      </a:lt1>
      <a:dk2>
        <a:srgbClr val="000000"/>
      </a:dk2>
      <a:lt2>
        <a:srgbClr val="EEEEEE"/>
      </a:lt2>
      <a:accent1>
        <a:srgbClr val="E7F7FF"/>
      </a:accent1>
      <a:accent2>
        <a:srgbClr val="159FED"/>
      </a:accent2>
      <a:accent3>
        <a:srgbClr val="73E1CD"/>
      </a:accent3>
      <a:accent4>
        <a:srgbClr val="8292E8"/>
      </a:accent4>
      <a:accent5>
        <a:srgbClr val="8292E8"/>
      </a:accent5>
      <a:accent6>
        <a:srgbClr val="1F2B6C"/>
      </a:accent6>
      <a:hlink>
        <a:srgbClr val="1F2B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2818</TotalTime>
  <Words>1614</Words>
  <Application>Microsoft Office PowerPoint</Application>
  <PresentationFormat>On-screen Show (16:9)</PresentationFormat>
  <Paragraphs>272</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Montserrat</vt:lpstr>
      <vt:lpstr>Nunito Sans</vt:lpstr>
      <vt:lpstr>Times New Roman</vt:lpstr>
      <vt:lpstr>Arial</vt:lpstr>
      <vt:lpstr>Medical Technology Advances by Slidesgo</vt:lpstr>
      <vt:lpstr>Artificial Intelligence in Artificial Womb </vt:lpstr>
      <vt:lpstr>PowerPoint Presentation</vt:lpstr>
      <vt:lpstr>PowerPoint Presentation</vt:lpstr>
      <vt:lpstr>PowerPoint Presentation</vt:lpstr>
      <vt:lpstr>PowerPoint Presentation</vt:lpstr>
      <vt:lpstr>AI Timeline</vt:lpstr>
      <vt:lpstr>PowerPoint Presentation</vt:lpstr>
      <vt:lpstr>PowerPoint Presentation</vt:lpstr>
      <vt:lpstr>Ectogenesis Timeline</vt:lpstr>
      <vt:lpstr>Objective</vt:lpstr>
      <vt:lpstr>Search was done through three databases: PubMed  Scopus  Google Scholar </vt:lpstr>
      <vt:lpstr>Results Analysis</vt:lpstr>
      <vt:lpstr>Results Analysis</vt:lpstr>
      <vt:lpstr>Results Analysis</vt:lpstr>
      <vt:lpstr>AI for Pregnancy Outcome  &amp; Preterm Labor Prediction  الذكاءالاصطناعي لنتائج الحمل وتوقع الولادة المبكرة</vt:lpstr>
      <vt:lpstr>AI for Pregnancy Outcome  &amp; Preterm Prediction  (Cont.) </vt:lpstr>
      <vt:lpstr>AI for Embryo Selection </vt:lpstr>
      <vt:lpstr>AI for Fetal Environment</vt:lpstr>
      <vt:lpstr>AI for Fetal Growth &amp; Monitoring   نمو الجنين ومتابعته </vt:lpstr>
      <vt:lpstr>AI for Future of Humanity</vt:lpstr>
      <vt:lpstr>Challenges  التحديات</vt:lpstr>
      <vt:lpstr>Factors to Consider</vt:lpstr>
      <vt:lpstr>Conclusions</vt:lpstr>
      <vt:lpstr>The Question 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in Artificial Womb</dc:title>
  <dc:creator>Doctor R</dc:creator>
  <cp:lastModifiedBy>DELL</cp:lastModifiedBy>
  <cp:revision>133</cp:revision>
  <dcterms:modified xsi:type="dcterms:W3CDTF">2023-06-14T07:58:29Z</dcterms:modified>
</cp:coreProperties>
</file>