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325" r:id="rId5"/>
    <p:sldId id="352" r:id="rId6"/>
    <p:sldId id="349" r:id="rId7"/>
    <p:sldId id="350" r:id="rId8"/>
    <p:sldId id="351" r:id="rId9"/>
    <p:sldId id="353" r:id="rId10"/>
    <p:sldId id="327" r:id="rId11"/>
    <p:sldId id="356" r:id="rId12"/>
    <p:sldId id="344" r:id="rId13"/>
    <p:sldId id="342" r:id="rId14"/>
    <p:sldId id="343" r:id="rId15"/>
    <p:sldId id="345" r:id="rId16"/>
    <p:sldId id="346" r:id="rId17"/>
    <p:sldId id="347" r:id="rId18"/>
    <p:sldId id="348" r:id="rId19"/>
    <p:sldId id="338" r:id="rId20"/>
    <p:sldId id="339" r:id="rId21"/>
    <p:sldId id="354" r:id="rId22"/>
    <p:sldId id="355" r:id="rId23"/>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2767" autoAdjust="0"/>
  </p:normalViewPr>
  <p:slideViewPr>
    <p:cSldViewPr snapToGrid="0">
      <p:cViewPr varScale="1">
        <p:scale>
          <a:sx n="91" d="100"/>
          <a:sy n="91" d="100"/>
        </p:scale>
        <p:origin x="1236" y="96"/>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7FF95820-84BB-3447-8286-60A51307E7F2}" type="datetimeFigureOut">
              <a:rPr lang="en-GB" smtClean="0"/>
              <a:t>11/06/2023</a:t>
            </a:fld>
            <a:endParaRPr lang="en-GB"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E476440-F66F-F947-8EFC-EA5202ACFD25}" type="slidenum">
              <a:rPr lang="en-GB" smtClean="0"/>
              <a:t>‹#›</a:t>
            </a:fld>
            <a:endParaRPr lang="en-GB"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C08FC54-6AE4-6A4A-9756-823A0F1BE5A6}" type="datetimeFigureOut">
              <a:rPr lang="en-GB" smtClean="0"/>
              <a:t>11/06/2023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6B79E9EB-07EB-9D44-9F5A-AB1FBECCDD88}" type="slidenum">
              <a:rPr lang="en-GB" smtClean="0"/>
              <a:t>‹#›</a:t>
            </a:fld>
            <a:endParaRPr lang="en-GB"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0448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2382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KW" dirty="0"/>
              <a:t>نقل جنين أو جنين متطور جزئيًا من جسد الأنثى إلى رحم خارجي لبقية فترة الحمل</a:t>
            </a:r>
            <a:endParaRPr lang="en-GB" dirty="0"/>
          </a:p>
          <a:p>
            <a:r>
              <a:rPr lang="ar-KW" dirty="0"/>
              <a:t>في تفسير آخر ، يشير مصطلح "التكوين الخارجي الجزئي" إلى التقنيات التي تمارس بالفعل بشكل روتيني في طب حديثي الولادة من خلال استخدام الحاضنات لدعم الأطفال الخدج ، وكذلك في الطب التناسلي من خلال ، على سبيل المثال ، الإخصاب في المختبر.</a:t>
            </a:r>
            <a:endParaRPr lang="en-GB" dirty="0"/>
          </a:p>
        </p:txBody>
      </p:sp>
    </p:spTree>
    <p:extLst>
      <p:ext uri="{BB962C8B-B14F-4D97-AF65-F5344CB8AC3E}">
        <p14:creationId xmlns:p14="http://schemas.microsoft.com/office/powerpoint/2010/main" val="298568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41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KW" dirty="0"/>
              <a:t>بما</a:t>
            </a:r>
            <a:endParaRPr lang="en-GB" dirty="0"/>
          </a:p>
        </p:txBody>
      </p:sp>
    </p:spTree>
    <p:extLst>
      <p:ext uri="{BB962C8B-B14F-4D97-AF65-F5344CB8AC3E}">
        <p14:creationId xmlns:p14="http://schemas.microsoft.com/office/powerpoint/2010/main" val="389211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550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571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6897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rtlCol="0"/>
          <a:lstStyle>
            <a:lvl1pPr marL="0" indent="0" algn="ctr">
              <a:buNone/>
              <a:defRPr lang="en-GB" sz="2400" cap="all" baseline="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rtlCol="0">
            <a:noAutofit/>
          </a:bodyPr>
          <a:lstStyle>
            <a:lvl1pPr marL="0" indent="0" algn="ctr">
              <a:buNone/>
              <a:defRPr lang="en-GB"/>
            </a:lvl1pPr>
          </a:lstStyle>
          <a:p>
            <a:pPr rtl="0"/>
            <a:r>
              <a:rPr lang="en-US"/>
              <a:t>Click icon to add picture</a:t>
            </a:r>
            <a:endParaRPr lang="en-GB"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rtlCol="0" anchor="ctr"/>
          <a:lstStyle>
            <a:lvl1pPr algn="ctr">
              <a:defRPr lang="en-GB" sz="6000" spc="300" baseline="0"/>
            </a:lvl1pPr>
          </a:lstStyle>
          <a:p>
            <a:pPr rtl="0"/>
            <a:r>
              <a:rPr lang="en-US"/>
              <a:t>Click to edit Master title style</a:t>
            </a:r>
            <a:endParaRPr lang="en-GB"/>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rtlCol="0" anchor="ctr"/>
          <a:lstStyle>
            <a:lvl1pPr marL="0" indent="0" algn="ctr">
              <a:buNone/>
              <a:defRPr lang="en-GB"/>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rtlCol="0"/>
          <a:lstStyle>
            <a:lvl1pPr algn="ctr">
              <a:lnSpc>
                <a:spcPts val="5760"/>
              </a:lnSpc>
              <a:defRPr lang="en-GB"/>
            </a:lvl1pPr>
          </a:lstStyle>
          <a:p>
            <a:pPr rtl="0"/>
            <a:r>
              <a:rPr lang="en-US"/>
              <a:t>Click to edit Master title style</a:t>
            </a:r>
            <a:endParaRPr lang="en-GB"/>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en-GB">
                <a:solidFill>
                  <a:schemeClr val="bg1"/>
                </a:solidFill>
              </a:defRPr>
            </a:lvl1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rtlCol="0" anchor="ctr"/>
          <a:lstStyle>
            <a:lvl1pPr marL="0" indent="0" algn="ctr">
              <a:buNone/>
              <a:defRPr lang="en-GB"/>
            </a:lvl1pPr>
          </a:lstStyle>
          <a:p>
            <a:pPr rtl="0"/>
            <a:r>
              <a:rPr lang="en-US"/>
              <a:t>Click icon to add picture</a:t>
            </a:r>
            <a:endParaRPr lang="en-GB"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rtlCol="0"/>
          <a:lstStyle>
            <a:lvl1pPr algn="l">
              <a:lnSpc>
                <a:spcPts val="5760"/>
              </a:lnSpc>
              <a:defRPr lang="en-GB"/>
            </a:lvl1pPr>
          </a:lstStyle>
          <a:p>
            <a:pPr rtl="0"/>
            <a:r>
              <a:rPr lang="en-US"/>
              <a:t>Click to edit Master title style</a:t>
            </a:r>
            <a:endParaRPr lang="en-GB"/>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en-GB">
                <a:solidFill>
                  <a:schemeClr val="accent1"/>
                </a:solidFill>
              </a:defRPr>
            </a:lvl1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rtlCol="0">
            <a:noAutofit/>
          </a:bodyPr>
          <a:lstStyle>
            <a:defPPr>
              <a:defRPr lang="en-GB"/>
            </a:defPPr>
          </a:lstStyle>
          <a:p>
            <a:pPr rtl="0"/>
            <a:r>
              <a:rPr lang="en-US"/>
              <a:t>Click icon to add picture</a:t>
            </a:r>
            <a:endParaRPr lang="en-GB"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rtlCol="0" anchor="t" anchorCtr="0"/>
          <a:lstStyle>
            <a:defPPr>
              <a:defRPr lang="en-GB"/>
            </a:defPPr>
          </a:lstStyle>
          <a:p>
            <a:pPr rtl="0"/>
            <a:r>
              <a:rPr lang="en-US"/>
              <a:t>Click to edit Master title style</a:t>
            </a:r>
            <a:endParaRPr lang="en-GB"/>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oAutofit/>
          </a:bodyPr>
          <a:lstStyle>
            <a:lvl1pPr marL="0" indent="0">
              <a:lnSpc>
                <a:spcPts val="240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rtlCol="0"/>
          <a:lstStyle>
            <a:lvl1pPr marL="0" indent="0">
              <a:buNone/>
              <a:defRPr lang="en-GB" sz="1400"/>
            </a:lvl1pPr>
            <a:lvl2pPr marL="228600">
              <a:defRPr lang="en-GB" sz="1400"/>
            </a:lvl2pPr>
            <a:lvl3pPr marL="457200">
              <a:defRPr lang="en-GB" sz="1400"/>
            </a:lvl3pPr>
            <a:lvl4pPr marL="685800">
              <a:defRPr lang="en-GB" sz="1400"/>
            </a:lvl4pPr>
            <a:lvl5pPr marL="1143000">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chorCtr="0">
            <a:noAutofit/>
          </a:bodyPr>
          <a:lstStyle>
            <a:lvl1pPr marL="0" indent="0">
              <a:lnSpc>
                <a:spcPts val="240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rtlCol="0"/>
          <a:lstStyle>
            <a:lvl1pPr marL="0" indent="0">
              <a:buNone/>
              <a:defRPr lang="en-GB" sz="1400"/>
            </a:lvl1pPr>
            <a:lvl2pPr marL="228600">
              <a:defRPr lang="en-GB" sz="1400"/>
            </a:lvl2pPr>
            <a:lvl3pPr marL="457200">
              <a:defRPr lang="en-GB" sz="1400"/>
            </a:lvl3pPr>
            <a:lvl4pPr marL="685800">
              <a:defRPr lang="en-GB" sz="1400"/>
            </a:lvl4pPr>
            <a:lvl5pPr marL="1143000">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en-GB"/>
            </a:defPPr>
          </a:lstStyle>
          <a:p>
            <a:pPr rtl="0"/>
            <a:r>
              <a:rPr lang="en-GB"/>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rtlCol="0" anchor="b" anchorCtr="0"/>
          <a:lstStyle>
            <a:defPPr>
              <a:defRPr lang="en-GB"/>
            </a:defPPr>
          </a:lstStyle>
          <a:p>
            <a:pPr rtl="0"/>
            <a:r>
              <a:rPr lang="en-US"/>
              <a:t>Click to edit Master title style</a:t>
            </a:r>
            <a:endParaRPr lang="en-GB"/>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en-GB"/>
            </a:defPPr>
          </a:lstStyle>
          <a:p>
            <a:pPr rtl="0"/>
            <a:r>
              <a:rPr lang="en-GB"/>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rtlCol="0" anchor="ctr"/>
          <a:lstStyle>
            <a:lvl1pPr marL="0" indent="0" algn="ctr">
              <a:buNone/>
              <a:defRPr lang="en-GB"/>
            </a:lvl1pPr>
          </a:lstStyle>
          <a:p>
            <a:pPr rtl="0"/>
            <a:r>
              <a:rPr lang="en-US"/>
              <a:t>Click icon to add picture</a:t>
            </a:r>
            <a:endParaRPr lang="en-GB"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rtlCol="0" anchor="ctr"/>
          <a:lstStyle>
            <a:lvl1pPr marL="0" indent="0" algn="ctr">
              <a:buNone/>
              <a:defRPr lang="en-GB" sz="900"/>
            </a:lvl1pPr>
          </a:lstStyle>
          <a:p>
            <a:pPr rtl="0"/>
            <a:r>
              <a:rPr lang="en-US"/>
              <a:t>Click icon to add picture</a:t>
            </a:r>
            <a:endParaRPr lang="en-GB"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rtlCol="0" anchor="ctr"/>
          <a:lstStyle>
            <a:lvl1pPr marL="0" indent="0" algn="ctr">
              <a:buNone/>
              <a:defRPr lang="en-GB" sz="900"/>
            </a:lvl1pPr>
          </a:lstStyle>
          <a:p>
            <a:pPr rtl="0"/>
            <a:r>
              <a:rPr lang="en-US"/>
              <a:t>Click icon to add picture</a:t>
            </a:r>
            <a:endParaRPr lang="en-GB"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rtlCol="0" anchor="ctr"/>
          <a:lstStyle>
            <a:lvl1pPr marL="0" indent="0" algn="ctr">
              <a:buNone/>
              <a:defRPr lang="en-GB" sz="900"/>
            </a:lvl1pPr>
          </a:lstStyle>
          <a:p>
            <a:pPr rtl="0"/>
            <a:r>
              <a:rPr lang="en-US"/>
              <a:t>Click icon to add picture</a:t>
            </a:r>
            <a:endParaRPr lang="en-GB"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rtlCol="0"/>
          <a:lstStyle>
            <a:defPPr>
              <a:defRPr lang="en-GB"/>
            </a:defPPr>
          </a:lstStyle>
          <a:p>
            <a:pPr rtl="0"/>
            <a:r>
              <a:rPr lang="en-GB"/>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rtlCol="0" anchor="ctr"/>
          <a:lstStyle>
            <a:lvl1pPr marL="0" indent="0" algn="ctr">
              <a:lnSpc>
                <a:spcPts val="2460"/>
              </a:lnSpc>
              <a:buNone/>
              <a:defRPr lang="en-GB" sz="2000"/>
            </a:lvl1pPr>
          </a:lstStyle>
          <a:p>
            <a:pPr lvl="0" rt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rtlCol="0"/>
          <a:lstStyle>
            <a:defPPr>
              <a:defRPr lang="en-GB"/>
            </a:defPPr>
          </a:lstStyle>
          <a:p>
            <a:pPr rtl="0"/>
            <a:r>
              <a:rPr lang="en-US"/>
              <a:t>Click icon to add picture</a:t>
            </a:r>
            <a:endParaRPr lang="en-GB"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rtlCol="0"/>
          <a:lstStyle>
            <a:lvl1pPr algn="ctr">
              <a:defRPr lang="en-GB"/>
            </a:lvl1pPr>
          </a:lstStyle>
          <a:p>
            <a:pPr rtl="0"/>
            <a:r>
              <a:rPr lang="en-US"/>
              <a:t>Click to edit Master title style</a:t>
            </a:r>
            <a:endParaRPr lang="en-GB"/>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rtlCol="0">
            <a:noAutofit/>
          </a:bodyPr>
          <a:lstStyle>
            <a:defPPr>
              <a:defRPr lang="en-GB"/>
            </a:defPPr>
          </a:lstStyle>
          <a:p>
            <a:pPr rtl="0"/>
            <a:r>
              <a:rPr lang="en-US"/>
              <a:t>Click icon to add picture</a:t>
            </a:r>
            <a:endParaRPr lang="en-GB"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rtlCol="0" anchor="b">
            <a:noAutofit/>
          </a:bodyPr>
          <a:lstStyle>
            <a:lvl1pPr algn="ctr">
              <a:defRPr lang="en-GB"/>
            </a:lvl1pPr>
          </a:lstStyle>
          <a:p>
            <a:pPr rtl="0"/>
            <a:r>
              <a:rPr lang="en-US"/>
              <a:t>Click to edit Master title style</a:t>
            </a:r>
            <a:endParaRPr lang="en-GB"/>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rtlCol="0" anchor="ctr"/>
          <a:lstStyle>
            <a:lvl1pPr marL="0" indent="0" algn="ctr">
              <a:buNone/>
              <a:defRPr lang="en-GB" sz="1050"/>
            </a:lvl1pPr>
          </a:lstStyle>
          <a:p>
            <a:pPr rtl="0"/>
            <a:r>
              <a:rPr lang="en-US"/>
              <a:t>Click icon to add picture</a:t>
            </a:r>
            <a:endParaRPr lang="en-GB"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rtlCol="0" anchor="ctr"/>
          <a:lstStyle>
            <a:lvl1pPr marL="0" indent="0" algn="ctr">
              <a:buNone/>
              <a:defRPr lang="en-GB" sz="2000" cap="all" baseline="0"/>
            </a:lvl1pPr>
          </a:lstStyle>
          <a:p>
            <a:pPr lvl="0" rt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rtlCol="0" anchor="b"/>
          <a:lstStyle>
            <a:lvl1pPr>
              <a:defRPr lang="en-GB"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rtlCol="0" anchor="b"/>
          <a:lstStyle>
            <a:lvl1pPr>
              <a:defRPr lang="en-GB"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rtlCol="0"/>
          <a:lstStyle>
            <a:lvl1pPr>
              <a:defRPr lang="en-GB" spc="300" baseline="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rtlCol="0"/>
          <a:lstStyle>
            <a:lvl1pPr marL="0" indent="0">
              <a:lnSpc>
                <a:spcPct val="150000"/>
              </a:lnSpc>
              <a:buNone/>
              <a:defRPr lang="en-GB" sz="2000" cap="all" spc="0" baseline="0"/>
            </a:lvl1pPr>
            <a:lvl2pPr marL="228600">
              <a:defRPr lang="en-GB" spc="0" baseline="0"/>
            </a:lvl2pPr>
            <a:lvl3pPr marL="457200">
              <a:defRPr lang="en-GB" spc="0" baseline="0"/>
            </a:lvl3pPr>
            <a:lvl4pPr marL="685800">
              <a:defRPr lang="en-GB" spc="0" baseline="0"/>
            </a:lvl4pPr>
            <a:lvl5pPr marL="1143000">
              <a:defRPr lang="en-GB"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rtlCol="0" anchor="ctr"/>
          <a:lstStyle>
            <a:lvl1pPr marL="0" indent="0" algn="ctr">
              <a:buNone/>
              <a:defRPr lang="en-GB"/>
            </a:lvl1pPr>
          </a:lstStyle>
          <a:p>
            <a:pPr rtl="0"/>
            <a:r>
              <a:rPr lang="en-US"/>
              <a:t>Click icon to add picture</a:t>
            </a:r>
            <a:endParaRPr lang="en-GB"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rtlCol="0"/>
          <a:lstStyle>
            <a:lvl1pPr>
              <a:defRPr lang="en-GB" spc="300" baseline="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rtlCol="0"/>
          <a:lstStyle>
            <a:lvl1pPr marL="0" indent="0">
              <a:lnSpc>
                <a:spcPct val="150000"/>
              </a:lnSpc>
              <a:buNone/>
              <a:defRPr lang="en-GB" sz="2000" cap="none" spc="0" baseline="0"/>
            </a:lvl1pPr>
            <a:lvl2pPr marL="228600">
              <a:defRPr lang="en-GB" spc="0" baseline="0"/>
            </a:lvl2pPr>
            <a:lvl3pPr marL="457200">
              <a:defRPr lang="en-GB" spc="0" baseline="0"/>
            </a:lvl3pPr>
            <a:lvl4pPr marL="685800">
              <a:defRPr lang="en-GB" spc="0" baseline="0"/>
            </a:lvl4pPr>
            <a:lvl5pPr marL="1143000">
              <a:defRPr lang="en-GB"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lvl1pPr>
              <a:defRPr lang="en-GB">
                <a:solidFill>
                  <a:schemeClr val="bg1"/>
                </a:solidFill>
              </a:defRPr>
            </a:lvl1pPr>
          </a:lstStyle>
          <a:p>
            <a:pPr rtl="0"/>
            <a:fld id="{75DF2D63-3FF5-D547-96B9-BE9CCD1ABA58}" type="slidenum">
              <a:rPr lang="en-GB" smtClean="0"/>
              <a:pPr/>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lvl1pPr>
              <a:defRPr lang="en-GB">
                <a:solidFill>
                  <a:schemeClr val="bg1"/>
                </a:solidFill>
              </a:defRPr>
            </a:lvl1pPr>
          </a:lstStyle>
          <a:p>
            <a:pPr rtl="0"/>
            <a:r>
              <a:rPr lang="en-GB"/>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rtlCol="0" anchor="ctr"/>
          <a:lstStyle>
            <a:lvl1pPr marL="0" indent="0" algn="ctr">
              <a:buNone/>
              <a:defRPr lang="en-GB"/>
            </a:lvl1pPr>
          </a:lstStyle>
          <a:p>
            <a:pPr rtl="0"/>
            <a:r>
              <a:rPr lang="en-US"/>
              <a:t>Click icon to add picture</a:t>
            </a:r>
            <a:endParaRPr lang="en-GB"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rtlCol="0">
            <a:noAutofit/>
          </a:bodyPr>
          <a:lstStyle>
            <a:defPPr>
              <a:defRPr lang="en-GB"/>
            </a:defPPr>
          </a:lstStyle>
          <a:p>
            <a:pPr rtl="0"/>
            <a:r>
              <a:rPr lang="en-US"/>
              <a:t>Click icon to add picture</a:t>
            </a:r>
            <a:endParaRPr lang="en-GB"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rtlCol="0" anchor="ctr"/>
          <a:lstStyle>
            <a:lvl1pPr algn="ctr">
              <a:defRPr lang="en-GB" sz="4800" spc="300" baseline="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rtlCol="0"/>
          <a:lstStyle>
            <a:lvl1pPr marL="0" indent="0">
              <a:buNone/>
              <a:defRPr lang="en-GB" sz="2400" cap="all" baseline="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rtlCol="0"/>
          <a:lstStyle>
            <a:lvl1pPr>
              <a:defRPr lang="en-GB" spc="3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rtlCol="0"/>
          <a:lstStyle>
            <a:lvl1pPr>
              <a:defRPr lang="en-GB" spc="0" baseline="0"/>
            </a:lvl1pPr>
            <a:lvl2pPr>
              <a:defRPr lang="en-GB" spc="0" baseline="0"/>
            </a:lvl2pPr>
            <a:lvl3pPr>
              <a:defRPr lang="en-GB" spc="0" baseline="0"/>
            </a:lvl3pPr>
            <a:lvl4pPr>
              <a:defRPr lang="en-GB" spc="0" baseline="0"/>
            </a:lvl4pPr>
            <a:lvl5pPr>
              <a:defRPr lang="en-GB"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rtlCol="0"/>
          <a:lstStyle>
            <a:lvl1pPr algn="ctr">
              <a:defRPr lang="en-GB" spc="3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rtlCol="0"/>
          <a:lstStyle>
            <a:lvl1pPr>
              <a:defRPr lang="en-GB" spc="0" baseline="0"/>
            </a:lvl1pPr>
            <a:lvl2pPr>
              <a:defRPr lang="en-GB" spc="0" baseline="0"/>
            </a:lvl2pPr>
            <a:lvl3pPr>
              <a:defRPr lang="en-GB" spc="0" baseline="0"/>
            </a:lvl3pPr>
            <a:lvl4pPr>
              <a:defRPr lang="en-GB" spc="0" baseline="0"/>
            </a:lvl4pPr>
            <a:lvl5pPr>
              <a:defRPr lang="en-GB"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rtlCol="0">
            <a:noAutofit/>
          </a:bodyPr>
          <a:lstStyle>
            <a:defPPr>
              <a:defRPr lang="en-GB"/>
            </a:defPPr>
          </a:lstStyle>
          <a:p>
            <a:pPr rtl="0"/>
            <a:r>
              <a:rPr lang="en-US"/>
              <a:t>Click icon to add picture</a:t>
            </a:r>
            <a:endParaRPr lang="en-GB"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rtlCol="0"/>
          <a:lstStyle>
            <a:lvl1pPr marL="0" indent="0" algn="l">
              <a:buNone/>
              <a:defRPr lang="en-GB" sz="2000" cap="all" spc="200" baseline="0">
                <a:latin typeface="+mj-lt"/>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rtlCol="0" anchor="b"/>
          <a:lstStyle>
            <a:lvl1pPr algn="l">
              <a:lnSpc>
                <a:spcPts val="5200"/>
              </a:lnSpc>
              <a:defRPr lang="en-GB" sz="3600" spc="0" baseline="0">
                <a:latin typeface="+mn-lt"/>
              </a:defRPr>
            </a:lvl1pPr>
          </a:lstStyle>
          <a:p>
            <a:pPr rtl="0"/>
            <a:r>
              <a:rPr lang="en-US"/>
              <a:t>Click to edit Master title style</a:t>
            </a:r>
            <a:endParaRPr lang="en-GB"/>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rtlCol="0"/>
          <a:lstStyle>
            <a:lvl1pPr algn="ctr">
              <a:defRPr lang="en-GB"/>
            </a:lvl1pPr>
          </a:lstStyle>
          <a:p>
            <a:pPr rtl="0"/>
            <a:r>
              <a:rPr lang="en-US"/>
              <a:t>Click to edit Master title style</a:t>
            </a:r>
            <a:endParaRPr lang="en-GB"/>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rtlCol="0"/>
          <a:lstStyle>
            <a:lvl1pPr algn="ctr">
              <a:defRPr lang="en-GB"/>
            </a:lvl1pPr>
          </a:lstStyle>
          <a:p>
            <a:pPr rtl="0"/>
            <a:r>
              <a:rPr lang="en-US"/>
              <a:t>Click to edit Master title style</a:t>
            </a:r>
            <a:endParaRPr lang="en-GB"/>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rtlCol="0" anchor="ctr">
            <a:noAutofit/>
          </a:bodyPr>
          <a:lstStyle>
            <a:lvl1pPr marL="0" indent="0" algn="ctr">
              <a:buNone/>
              <a:defRPr lang="en-GB" sz="1600"/>
            </a:lvl1pPr>
          </a:lstStyle>
          <a:p>
            <a:pPr rtl="0"/>
            <a:r>
              <a:rPr lang="en-US"/>
              <a:t>Click icon to add picture</a:t>
            </a:r>
            <a:endParaRPr lang="en-GB"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lang="en-GB" sz="1200" cap="all" spc="200" baseline="0">
                <a:solidFill>
                  <a:schemeClr val="accent1"/>
                </a:solidFill>
                <a:latin typeface="Posterama" panose="020B0504020200020000" pitchFamily="34" charset="0"/>
              </a:defRPr>
            </a:lvl1pPr>
          </a:lstStyle>
          <a:p>
            <a:pPr rtl="0"/>
            <a:fld id="{75DF2D63-3FF5-D547-96B9-BE9CCD1ABA58}" type="slidenum">
              <a:rPr lang="en-GB" smtClean="0"/>
              <a:pPr/>
              <a:t>‹#›</a:t>
            </a:fld>
            <a:endParaRPr lang="en-GB"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lang="en-GB" sz="1200" cap="all" spc="100" baseline="0">
                <a:solidFill>
                  <a:schemeClr val="accent1"/>
                </a:solidFill>
                <a:latin typeface="Posterama" panose="020B0504020200020000" pitchFamily="34" charset="0"/>
              </a:defRPr>
            </a:lvl1pPr>
          </a:lstStyle>
          <a:p>
            <a:pPr rtl="0"/>
            <a:r>
              <a:rPr lang="en-GB"/>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3">
            <a:alphaModFix amt="65000"/>
            <a:extLst>
              <a:ext uri="{28A0092B-C50C-407E-A947-70E740481C1C}">
                <a14:useLocalDpi xmlns:a14="http://schemas.microsoft.com/office/drawing/2010/main" val="0"/>
              </a:ext>
            </a:extLst>
          </a:blip>
          <a:srcRect/>
          <a:stretch>
            <a:fillRect/>
          </a:stretch>
        </p:blipFill>
        <p:spPr>
          <a:xfrm>
            <a:off x="2324100" y="758952"/>
            <a:ext cx="7543800" cy="4347438"/>
          </a:xfrm>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2755783"/>
            <a:ext cx="10515600" cy="1346434"/>
          </a:xfrm>
        </p:spPr>
        <p:txBody>
          <a:bodyPr rtlCol="0"/>
          <a:lstStyle>
            <a:defPPr>
              <a:defRPr lang="en-GB"/>
            </a:defPPr>
          </a:lstStyle>
          <a:p>
            <a:pPr rtl="0"/>
            <a:r>
              <a:rPr lang="ar-KW" sz="4000" b="1" dirty="0"/>
              <a:t>تأثيرات الرحم الصناعي الصحية على صحة المرأة والجنين</a:t>
            </a:r>
            <a:endParaRPr lang="en-GB" sz="4000" b="1" dirty="0"/>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524000" y="4761535"/>
            <a:ext cx="9144000" cy="1732134"/>
          </a:xfrm>
        </p:spPr>
        <p:txBody>
          <a:bodyPr rtlCol="0"/>
          <a:lstStyle>
            <a:defPPr>
              <a:defRPr lang="en-GB"/>
            </a:defPPr>
          </a:lstStyle>
          <a:p>
            <a:pPr rtl="0"/>
            <a:r>
              <a:rPr lang="ar-KW" b="1" dirty="0"/>
              <a:t>دكتورة مريم خضرعايد</a:t>
            </a:r>
          </a:p>
          <a:p>
            <a:pPr rtl="0"/>
            <a:r>
              <a:rPr lang="ar-KW" dirty="0"/>
              <a:t>استشاري أطفال خدج و عناية مركزة حديثي الولادة</a:t>
            </a:r>
          </a:p>
          <a:p>
            <a:pPr rtl="0"/>
            <a:r>
              <a:rPr lang="ar-KW" dirty="0"/>
              <a:t>رئيس قسم الأطفال الخدج-م الولادة- الكويت</a:t>
            </a:r>
          </a:p>
          <a:p>
            <a:pPr rtl="0"/>
            <a:r>
              <a:rPr lang="ar-KW" dirty="0"/>
              <a:t>رئيس الرابطة الكويتية لأطباء الأطفال الخدج و حديثي الولادة</a:t>
            </a:r>
            <a:endParaRPr lang="en-GB" dirty="0"/>
          </a:p>
        </p:txBody>
      </p:sp>
      <p:sp>
        <p:nvSpPr>
          <p:cNvPr id="3" name="Rectangle 2">
            <a:extLst>
              <a:ext uri="{FF2B5EF4-FFF2-40B4-BE49-F238E27FC236}">
                <a16:creationId xmlns:a16="http://schemas.microsoft.com/office/drawing/2014/main" id="{E509581A-F84C-280B-B231-58BADF8D5EC7}"/>
              </a:ext>
            </a:extLst>
          </p:cNvPr>
          <p:cNvSpPr/>
          <p:nvPr/>
        </p:nvSpPr>
        <p:spPr>
          <a:xfrm>
            <a:off x="5857875" y="5586413"/>
            <a:ext cx="478631"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64B5-B49C-D2DE-DAC8-70ABC7BD2263}"/>
              </a:ext>
            </a:extLst>
          </p:cNvPr>
          <p:cNvSpPr>
            <a:spLocks noGrp="1"/>
          </p:cNvSpPr>
          <p:nvPr>
            <p:ph type="title"/>
          </p:nvPr>
        </p:nvSpPr>
        <p:spPr/>
        <p:txBody>
          <a:bodyPr/>
          <a:lstStyle/>
          <a:p>
            <a:pPr algn="ctr"/>
            <a:r>
              <a:rPr lang="ar-KW" dirty="0"/>
              <a:t>التأثيرات الصحية على الأم:</a:t>
            </a:r>
            <a:endParaRPr lang="en-GB" dirty="0"/>
          </a:p>
        </p:txBody>
      </p:sp>
      <p:sp>
        <p:nvSpPr>
          <p:cNvPr id="3" name="Content Placeholder 2">
            <a:extLst>
              <a:ext uri="{FF2B5EF4-FFF2-40B4-BE49-F238E27FC236}">
                <a16:creationId xmlns:a16="http://schemas.microsoft.com/office/drawing/2014/main" id="{F0DA7822-786F-D84A-7078-8976D7645A28}"/>
              </a:ext>
            </a:extLst>
          </p:cNvPr>
          <p:cNvSpPr>
            <a:spLocks noGrp="1"/>
          </p:cNvSpPr>
          <p:nvPr>
            <p:ph idx="1"/>
          </p:nvPr>
        </p:nvSpPr>
        <p:spPr>
          <a:xfrm>
            <a:off x="-214314" y="1524000"/>
            <a:ext cx="11985689" cy="4679951"/>
          </a:xfrm>
        </p:spPr>
        <p:txBody>
          <a:bodyPr/>
          <a:lstStyle/>
          <a:p>
            <a:pPr marL="457200" lvl="1" indent="0" algn="r">
              <a:buNone/>
            </a:pPr>
            <a:r>
              <a:rPr lang="ar-KW" sz="2400" dirty="0"/>
              <a:t>علاقة الأم بالجنين:</a:t>
            </a:r>
          </a:p>
          <a:p>
            <a:pPr marL="914400" lvl="2" indent="0" algn="r" rtl="1">
              <a:buNone/>
            </a:pPr>
            <a:r>
              <a:rPr lang="ar-KW" sz="2000" dirty="0"/>
              <a:t> - يوفر الحمل بيئة فريدة لعلاقة الأم بالجنين.</a:t>
            </a:r>
            <a:endParaRPr lang="en-GB" sz="2000" dirty="0"/>
          </a:p>
          <a:p>
            <a:pPr marL="914400" lvl="2" indent="0" algn="r" rtl="1">
              <a:buNone/>
            </a:pPr>
            <a:r>
              <a:rPr lang="ar-KW" sz="2000" dirty="0"/>
              <a:t> - ارتباط الزيادة بهرمون الاوكسيتوسين (يزداد بزيادة فترة الحمل) وعلاقة الأم بالجنين.</a:t>
            </a:r>
            <a:endParaRPr lang="en-GB" sz="2000" dirty="0"/>
          </a:p>
          <a:p>
            <a:pPr marL="914400" lvl="2" indent="0" algn="r" rtl="1">
              <a:buNone/>
            </a:pPr>
            <a:r>
              <a:rPr lang="ar-KW" sz="2000" dirty="0"/>
              <a:t> - يعزز مستوى الأوكسيتوسين لدى المرأة الحامل بشكل كبير التعبير عن سلوك الأم بعد الولادة. </a:t>
            </a:r>
          </a:p>
          <a:p>
            <a:pPr marL="914400" lvl="2" indent="0" algn="r" rtl="1">
              <a:buNone/>
            </a:pPr>
            <a:endParaRPr lang="ar-KW" sz="2000" dirty="0"/>
          </a:p>
          <a:p>
            <a:pPr lvl="1" algn="r" rtl="1">
              <a:buFontTx/>
              <a:buChar char="-"/>
            </a:pPr>
            <a:r>
              <a:rPr lang="ar-KW" sz="2400" dirty="0"/>
              <a:t>من ناحية أخرى بعض الدراسات أشارت إلى أن عدم وجود رابط الحمل بين الوالدين وطفلهما لا يبدو أن له </a:t>
            </a:r>
          </a:p>
          <a:p>
            <a:pPr marL="457200" lvl="1" indent="0" algn="r" rtl="1">
              <a:buNone/>
            </a:pPr>
            <a:r>
              <a:rPr lang="ar-KW" sz="2400" dirty="0"/>
              <a:t>تأثيرسلبي على الصحة النفسية للوالدين.</a:t>
            </a:r>
            <a:endParaRPr lang="en-GB" sz="2400" dirty="0"/>
          </a:p>
          <a:p>
            <a:pPr marL="914400" lvl="2" indent="0" algn="r">
              <a:buNone/>
            </a:pPr>
            <a:r>
              <a:rPr lang="ar-KW" sz="2400" dirty="0"/>
              <a:t> - الارتباط المرتفع بين الأم والجنين له تأثير إيجابي على نمو دماغ الجنين ، وتطور الجهاز العصبي اللاإرادي ، وعواطف، وسلوكيات الأطفال ،والعلاقات.</a:t>
            </a:r>
            <a:r>
              <a:rPr lang="en-US" sz="2400" dirty="0"/>
              <a:t> </a:t>
            </a:r>
            <a:r>
              <a:rPr lang="ar-KW" sz="2400" dirty="0"/>
              <a:t>بين الوالدين والطفل</a:t>
            </a:r>
            <a:endParaRPr lang="en-GB" sz="2400" dirty="0"/>
          </a:p>
          <a:p>
            <a:pPr marL="914400" lvl="2" indent="0" algn="r">
              <a:buNone/>
            </a:pPr>
            <a:endParaRPr lang="en-GB" sz="2400" dirty="0"/>
          </a:p>
          <a:p>
            <a:pPr marL="914400" lvl="2" indent="0" algn="r">
              <a:buNone/>
            </a:pPr>
            <a:r>
              <a:rPr lang="ar-KW" sz="2400" dirty="0"/>
              <a:t> - التغييرات الفسيولوجية المصاحبة للحمل</a:t>
            </a:r>
          </a:p>
          <a:p>
            <a:pPr marL="914400" lvl="2" indent="0" algn="r">
              <a:buNone/>
            </a:pPr>
            <a:r>
              <a:rPr lang="ar-KW" sz="2400" dirty="0"/>
              <a:t> - الرضاعة الطبيعية</a:t>
            </a:r>
            <a:endParaRPr lang="en-GB" sz="2400" dirty="0"/>
          </a:p>
        </p:txBody>
      </p:sp>
      <p:sp>
        <p:nvSpPr>
          <p:cNvPr id="4" name="Slide Number Placeholder 3">
            <a:extLst>
              <a:ext uri="{FF2B5EF4-FFF2-40B4-BE49-F238E27FC236}">
                <a16:creationId xmlns:a16="http://schemas.microsoft.com/office/drawing/2014/main" id="{A1B91AF8-B7B6-4D8A-514F-C44DC01CC4DD}"/>
              </a:ext>
            </a:extLst>
          </p:cNvPr>
          <p:cNvSpPr>
            <a:spLocks noGrp="1"/>
          </p:cNvSpPr>
          <p:nvPr>
            <p:ph type="sldNum" sz="quarter" idx="11"/>
          </p:nvPr>
        </p:nvSpPr>
        <p:spPr/>
        <p:txBody>
          <a:bodyPr/>
          <a:lstStyle/>
          <a:p>
            <a:pPr rtl="0"/>
            <a:fld id="{75DF2D63-3FF5-D547-96B9-BE9CCD1ABA58}" type="slidenum">
              <a:rPr lang="en-GB" smtClean="0"/>
              <a:t>10</a:t>
            </a:fld>
            <a:endParaRPr lang="en-GB" dirty="0"/>
          </a:p>
        </p:txBody>
      </p:sp>
      <p:sp>
        <p:nvSpPr>
          <p:cNvPr id="5" name="Footer Placeholder 4">
            <a:extLst>
              <a:ext uri="{FF2B5EF4-FFF2-40B4-BE49-F238E27FC236}">
                <a16:creationId xmlns:a16="http://schemas.microsoft.com/office/drawing/2014/main" id="{5B79C62A-D031-9C9F-6955-DB4311F93756}"/>
              </a:ext>
            </a:extLst>
          </p:cNvPr>
          <p:cNvSpPr>
            <a:spLocks noGrp="1"/>
          </p:cNvSpPr>
          <p:nvPr>
            <p:ph type="ftr" sz="quarter" idx="12"/>
          </p:nvPr>
        </p:nvSpPr>
        <p:spPr/>
        <p:txBody>
          <a:bodyPr/>
          <a:lstStyle/>
          <a:p>
            <a:pPr algn="ctr" rtl="0"/>
            <a:r>
              <a:rPr lang="ar-KW" dirty="0"/>
              <a:t>الرحم الصناعي </a:t>
            </a:r>
            <a:endParaRPr lang="en-GB" dirty="0"/>
          </a:p>
        </p:txBody>
      </p:sp>
      <p:pic>
        <p:nvPicPr>
          <p:cNvPr id="7" name="Picture 6">
            <a:extLst>
              <a:ext uri="{FF2B5EF4-FFF2-40B4-BE49-F238E27FC236}">
                <a16:creationId xmlns:a16="http://schemas.microsoft.com/office/drawing/2014/main" id="{7296C844-D689-C757-C58B-EA1098B0E701}"/>
              </a:ext>
            </a:extLst>
          </p:cNvPr>
          <p:cNvPicPr>
            <a:picLocks noChangeAspect="1"/>
          </p:cNvPicPr>
          <p:nvPr/>
        </p:nvPicPr>
        <p:blipFill>
          <a:blip r:embed="rId3"/>
          <a:stretch>
            <a:fillRect/>
          </a:stretch>
        </p:blipFill>
        <p:spPr>
          <a:xfrm>
            <a:off x="1295399" y="4533900"/>
            <a:ext cx="2400300" cy="1714500"/>
          </a:xfrm>
          <a:prstGeom prst="rect">
            <a:avLst/>
          </a:prstGeom>
        </p:spPr>
      </p:pic>
    </p:spTree>
    <p:extLst>
      <p:ext uri="{BB962C8B-B14F-4D97-AF65-F5344CB8AC3E}">
        <p14:creationId xmlns:p14="http://schemas.microsoft.com/office/powerpoint/2010/main" val="325299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7FF3-B181-7715-DCE2-EDACE902DDF6}"/>
              </a:ext>
            </a:extLst>
          </p:cNvPr>
          <p:cNvSpPr>
            <a:spLocks noGrp="1"/>
          </p:cNvSpPr>
          <p:nvPr>
            <p:ph type="title"/>
          </p:nvPr>
        </p:nvSpPr>
        <p:spPr/>
        <p:txBody>
          <a:bodyPr/>
          <a:lstStyle/>
          <a:p>
            <a:pPr algn="ctr"/>
            <a:r>
              <a:rPr lang="ar-KW" dirty="0"/>
              <a:t>التأثيرات الصحية على الجنين</a:t>
            </a:r>
            <a:endParaRPr lang="en-GB" dirty="0"/>
          </a:p>
        </p:txBody>
      </p:sp>
      <p:sp>
        <p:nvSpPr>
          <p:cNvPr id="3" name="Content Placeholder 2">
            <a:extLst>
              <a:ext uri="{FF2B5EF4-FFF2-40B4-BE49-F238E27FC236}">
                <a16:creationId xmlns:a16="http://schemas.microsoft.com/office/drawing/2014/main" id="{1BC7F05D-FDB6-4358-32AF-145EC285182E}"/>
              </a:ext>
            </a:extLst>
          </p:cNvPr>
          <p:cNvSpPr>
            <a:spLocks noGrp="1"/>
          </p:cNvSpPr>
          <p:nvPr>
            <p:ph idx="1"/>
          </p:nvPr>
        </p:nvSpPr>
        <p:spPr/>
        <p:txBody>
          <a:bodyPr/>
          <a:lstStyle/>
          <a:p>
            <a:pPr marL="457200" lvl="1" indent="0" algn="r">
              <a:buNone/>
            </a:pPr>
            <a:r>
              <a:rPr lang="ar-KW" dirty="0"/>
              <a:t>انقاذ حياة الأطفال الخدج و الحد من المضاعفات طويلة الأمد للولادة المبكرة.</a:t>
            </a:r>
          </a:p>
          <a:p>
            <a:pPr marL="457200" lvl="1" indent="0" algn="r">
              <a:buNone/>
            </a:pPr>
            <a:endParaRPr lang="ar-KW" dirty="0"/>
          </a:p>
          <a:p>
            <a:pPr marL="457200" lvl="1" indent="0" algn="r">
              <a:buNone/>
            </a:pPr>
            <a:r>
              <a:rPr lang="ar-KW" dirty="0"/>
              <a:t>ضرر الجنين في حالة سوء أداء الرحم الهندسة الحيوية: </a:t>
            </a:r>
            <a:r>
              <a:rPr lang="en-GB" dirty="0"/>
              <a:t> </a:t>
            </a:r>
            <a:endParaRPr lang="ar-KW" dirty="0"/>
          </a:p>
          <a:p>
            <a:pPr marL="0" indent="0" algn="r">
              <a:buNone/>
            </a:pPr>
            <a:r>
              <a:rPr lang="en-GB" sz="2000" dirty="0"/>
              <a:t>(Complete ectogenesis)           </a:t>
            </a:r>
            <a:r>
              <a:rPr lang="ar-KW" sz="2000" dirty="0"/>
              <a:t>	</a:t>
            </a:r>
          </a:p>
          <a:p>
            <a:pPr marL="1371600" lvl="3" indent="0" algn="r">
              <a:buNone/>
            </a:pPr>
            <a:r>
              <a:rPr lang="ar-KW" sz="2000" dirty="0"/>
              <a:t>            - تهدف هندسة أنسجة الأعضاء(الرحم) إلى تكوين الأعضاء مشابه للأعضاء البيولوجية الأصلية</a:t>
            </a:r>
          </a:p>
          <a:p>
            <a:pPr marL="457200" lvl="1" indent="0" algn="r">
              <a:buNone/>
            </a:pPr>
            <a:r>
              <a:rPr lang="ar-KW" dirty="0"/>
              <a:t>            -  انغراس النطفة يحتاج الى انسجة او خلايا (مكان لزرع الجنين)</a:t>
            </a:r>
          </a:p>
          <a:p>
            <a:pPr marL="457200" lvl="1" indent="0" algn="r">
              <a:buNone/>
            </a:pPr>
            <a:endParaRPr lang="ar-KW" dirty="0"/>
          </a:p>
          <a:p>
            <a:pPr marL="457200" lvl="1" indent="0" algn="r">
              <a:buNone/>
            </a:pPr>
            <a:r>
              <a:rPr lang="ar-KW" dirty="0"/>
              <a:t>المدة الزمنية  التي يستطيع فيها الرحم الاصطناعي الحفاظ على الحالة الصحية للاجنة مستقرة؟</a:t>
            </a:r>
            <a:endParaRPr lang="en-GB" dirty="0"/>
          </a:p>
        </p:txBody>
      </p:sp>
      <p:sp>
        <p:nvSpPr>
          <p:cNvPr id="4" name="Slide Number Placeholder 3">
            <a:extLst>
              <a:ext uri="{FF2B5EF4-FFF2-40B4-BE49-F238E27FC236}">
                <a16:creationId xmlns:a16="http://schemas.microsoft.com/office/drawing/2014/main" id="{843EAA5E-F597-4A9B-3E65-A8822C6BF31A}"/>
              </a:ext>
            </a:extLst>
          </p:cNvPr>
          <p:cNvSpPr>
            <a:spLocks noGrp="1"/>
          </p:cNvSpPr>
          <p:nvPr>
            <p:ph type="sldNum" sz="quarter" idx="11"/>
          </p:nvPr>
        </p:nvSpPr>
        <p:spPr/>
        <p:txBody>
          <a:bodyPr/>
          <a:lstStyle/>
          <a:p>
            <a:pPr rtl="0"/>
            <a:fld id="{75DF2D63-3FF5-D547-96B9-BE9CCD1ABA58}" type="slidenum">
              <a:rPr lang="en-GB" smtClean="0"/>
              <a:t>11</a:t>
            </a:fld>
            <a:endParaRPr lang="en-GB" dirty="0"/>
          </a:p>
        </p:txBody>
      </p:sp>
      <p:sp>
        <p:nvSpPr>
          <p:cNvPr id="5" name="Footer Placeholder 4">
            <a:extLst>
              <a:ext uri="{FF2B5EF4-FFF2-40B4-BE49-F238E27FC236}">
                <a16:creationId xmlns:a16="http://schemas.microsoft.com/office/drawing/2014/main" id="{F5D63DD9-11F1-378A-A78B-9703730E52C0}"/>
              </a:ext>
            </a:extLst>
          </p:cNvPr>
          <p:cNvSpPr>
            <a:spLocks noGrp="1"/>
          </p:cNvSpPr>
          <p:nvPr>
            <p:ph type="ftr" sz="quarter" idx="12"/>
          </p:nvPr>
        </p:nvSpPr>
        <p:spPr/>
        <p:txBody>
          <a:bodyPr/>
          <a:lstStyle/>
          <a:p>
            <a:pPr algn="ctr" rtl="0"/>
            <a:r>
              <a:rPr lang="ar-KW" dirty="0"/>
              <a:t>الرحم الصناعي</a:t>
            </a:r>
            <a:endParaRPr lang="en-GB" dirty="0"/>
          </a:p>
        </p:txBody>
      </p:sp>
      <p:pic>
        <p:nvPicPr>
          <p:cNvPr id="6" name="Picture 5">
            <a:extLst>
              <a:ext uri="{FF2B5EF4-FFF2-40B4-BE49-F238E27FC236}">
                <a16:creationId xmlns:a16="http://schemas.microsoft.com/office/drawing/2014/main" id="{861FF0DA-7BD6-C895-2752-C1E223A13F63}"/>
              </a:ext>
            </a:extLst>
          </p:cNvPr>
          <p:cNvPicPr>
            <a:picLocks noChangeAspect="1"/>
          </p:cNvPicPr>
          <p:nvPr/>
        </p:nvPicPr>
        <p:blipFill>
          <a:blip r:embed="rId3"/>
          <a:stretch>
            <a:fillRect/>
          </a:stretch>
        </p:blipFill>
        <p:spPr>
          <a:xfrm>
            <a:off x="1429270" y="3578067"/>
            <a:ext cx="1997101" cy="3074990"/>
          </a:xfrm>
          <a:prstGeom prst="rect">
            <a:avLst/>
          </a:prstGeom>
        </p:spPr>
      </p:pic>
    </p:spTree>
    <p:extLst>
      <p:ext uri="{BB962C8B-B14F-4D97-AF65-F5344CB8AC3E}">
        <p14:creationId xmlns:p14="http://schemas.microsoft.com/office/powerpoint/2010/main" val="210770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3F2F-BE55-4B37-24B9-17025340B595}"/>
              </a:ext>
            </a:extLst>
          </p:cNvPr>
          <p:cNvSpPr>
            <a:spLocks noGrp="1"/>
          </p:cNvSpPr>
          <p:nvPr>
            <p:ph type="title"/>
          </p:nvPr>
        </p:nvSpPr>
        <p:spPr/>
        <p:txBody>
          <a:bodyPr/>
          <a:lstStyle/>
          <a:p>
            <a:pPr algn="ctr"/>
            <a:r>
              <a:rPr lang="ar-KW" dirty="0"/>
              <a:t>التأثيرات الصحية على الجنين</a:t>
            </a:r>
            <a:endParaRPr lang="en-GB" dirty="0"/>
          </a:p>
        </p:txBody>
      </p:sp>
      <p:sp>
        <p:nvSpPr>
          <p:cNvPr id="3" name="Content Placeholder 2">
            <a:extLst>
              <a:ext uri="{FF2B5EF4-FFF2-40B4-BE49-F238E27FC236}">
                <a16:creationId xmlns:a16="http://schemas.microsoft.com/office/drawing/2014/main" id="{1A54E384-36EA-67DE-9ADA-E9F812534EDC}"/>
              </a:ext>
            </a:extLst>
          </p:cNvPr>
          <p:cNvSpPr>
            <a:spLocks noGrp="1"/>
          </p:cNvSpPr>
          <p:nvPr>
            <p:ph idx="1"/>
          </p:nvPr>
        </p:nvSpPr>
        <p:spPr/>
        <p:txBody>
          <a:bodyPr/>
          <a:lstStyle/>
          <a:p>
            <a:pPr marL="0" indent="0" algn="r" rtl="1">
              <a:buNone/>
            </a:pPr>
            <a:r>
              <a:rPr lang="ar-KW" dirty="0"/>
              <a:t>علم التخلق </a:t>
            </a:r>
            <a:r>
              <a:rPr lang="en-GB" dirty="0"/>
              <a:t>(Epigenetic)</a:t>
            </a:r>
            <a:r>
              <a:rPr lang="ar-KW" dirty="0"/>
              <a:t>:</a:t>
            </a:r>
            <a:endParaRPr lang="en-GB" dirty="0"/>
          </a:p>
          <a:p>
            <a:pPr marL="0" indent="0" algn="r" rtl="1">
              <a:buNone/>
            </a:pPr>
            <a:r>
              <a:rPr lang="ar-KW" dirty="0"/>
              <a:t>   عملية تغيير التعبير الجيني من خلال تغيير معلومات غير الشفرة الجينية نفسها</a:t>
            </a:r>
          </a:p>
          <a:p>
            <a:pPr marL="457200" lvl="1" indent="0" algn="r" rtl="1">
              <a:buNone/>
            </a:pPr>
            <a:r>
              <a:rPr lang="ar-KW" dirty="0"/>
              <a:t>   على الرغم من أن الشفرة الجينية الكاملة</a:t>
            </a:r>
            <a:r>
              <a:rPr lang="en-GB" dirty="0"/>
              <a:t> DNA </a:t>
            </a:r>
            <a:r>
              <a:rPr lang="ar-KW" dirty="0"/>
              <a:t> لأي فرد ثابتة في وقت الحمل فإن بيئة الحمل يمكن ان تغير كيفية قراءة الجسم لتسلسل الحمض النووي.</a:t>
            </a:r>
          </a:p>
          <a:p>
            <a:pPr marL="457200" lvl="1" indent="0" algn="r" rtl="1">
              <a:buNone/>
            </a:pPr>
            <a:r>
              <a:rPr lang="ar-KW" dirty="0"/>
              <a:t>أثناء حياة الجنين ، عندما تنقسم الخلايا بسرعة بينما تتغير أيضًا في التشكل والوظيفة ، يمكن أن يكون لإعادة البرمجة اللاجينية تأثير عميق على تطوير الأنظمة التشريحية والفسيولوجية.</a:t>
            </a:r>
          </a:p>
          <a:p>
            <a:pPr marL="457200" lvl="1" indent="0" algn="r" rtl="1">
              <a:buNone/>
            </a:pPr>
            <a:endParaRPr lang="ar-KW" dirty="0"/>
          </a:p>
          <a:p>
            <a:pPr marL="457200" lvl="1" indent="0" algn="r" rtl="1">
              <a:buNone/>
            </a:pPr>
            <a:endParaRPr lang="en-GB" dirty="0"/>
          </a:p>
        </p:txBody>
      </p:sp>
      <p:sp>
        <p:nvSpPr>
          <p:cNvPr id="4" name="Slide Number Placeholder 3">
            <a:extLst>
              <a:ext uri="{FF2B5EF4-FFF2-40B4-BE49-F238E27FC236}">
                <a16:creationId xmlns:a16="http://schemas.microsoft.com/office/drawing/2014/main" id="{2E2210B4-D913-72EA-F627-5B173B1AB7C6}"/>
              </a:ext>
            </a:extLst>
          </p:cNvPr>
          <p:cNvSpPr>
            <a:spLocks noGrp="1"/>
          </p:cNvSpPr>
          <p:nvPr>
            <p:ph type="sldNum" sz="quarter" idx="11"/>
          </p:nvPr>
        </p:nvSpPr>
        <p:spPr/>
        <p:txBody>
          <a:bodyPr/>
          <a:lstStyle/>
          <a:p>
            <a:pPr rtl="0"/>
            <a:fld id="{75DF2D63-3FF5-D547-96B9-BE9CCD1ABA58}" type="slidenum">
              <a:rPr lang="en-GB" smtClean="0"/>
              <a:t>12</a:t>
            </a:fld>
            <a:endParaRPr lang="en-GB" dirty="0"/>
          </a:p>
        </p:txBody>
      </p:sp>
      <p:sp>
        <p:nvSpPr>
          <p:cNvPr id="5" name="Footer Placeholder 4">
            <a:extLst>
              <a:ext uri="{FF2B5EF4-FFF2-40B4-BE49-F238E27FC236}">
                <a16:creationId xmlns:a16="http://schemas.microsoft.com/office/drawing/2014/main" id="{11CE9CE0-E894-57B9-A258-EBAE06F88376}"/>
              </a:ext>
            </a:extLst>
          </p:cNvPr>
          <p:cNvSpPr>
            <a:spLocks noGrp="1"/>
          </p:cNvSpPr>
          <p:nvPr>
            <p:ph type="ftr" sz="quarter" idx="12"/>
          </p:nvPr>
        </p:nvSpPr>
        <p:spPr>
          <a:xfrm rot="16200000">
            <a:off x="-255878" y="1438569"/>
            <a:ext cx="1784352" cy="215312"/>
          </a:xfrm>
        </p:spPr>
        <p:txBody>
          <a:bodyPr/>
          <a:lstStyle/>
          <a:p>
            <a:pPr algn="ctr" rtl="0"/>
            <a:r>
              <a:rPr lang="ar-KW" dirty="0"/>
              <a:t>الرحم الصناعي</a:t>
            </a:r>
            <a:endParaRPr lang="en-GB" dirty="0"/>
          </a:p>
        </p:txBody>
      </p:sp>
      <p:pic>
        <p:nvPicPr>
          <p:cNvPr id="6" name="Picture 5">
            <a:extLst>
              <a:ext uri="{FF2B5EF4-FFF2-40B4-BE49-F238E27FC236}">
                <a16:creationId xmlns:a16="http://schemas.microsoft.com/office/drawing/2014/main" id="{404879EB-64AF-5D30-AF37-DC91BBE270C1}"/>
              </a:ext>
            </a:extLst>
          </p:cNvPr>
          <p:cNvPicPr>
            <a:picLocks noChangeAspect="1"/>
          </p:cNvPicPr>
          <p:nvPr/>
        </p:nvPicPr>
        <p:blipFill>
          <a:blip r:embed="rId3"/>
          <a:stretch>
            <a:fillRect/>
          </a:stretch>
        </p:blipFill>
        <p:spPr>
          <a:xfrm>
            <a:off x="743955" y="3998566"/>
            <a:ext cx="3593306" cy="2021235"/>
          </a:xfrm>
          <a:prstGeom prst="rect">
            <a:avLst/>
          </a:prstGeom>
        </p:spPr>
      </p:pic>
      <p:sp>
        <p:nvSpPr>
          <p:cNvPr id="9" name="Arrow: Down 8">
            <a:extLst>
              <a:ext uri="{FF2B5EF4-FFF2-40B4-BE49-F238E27FC236}">
                <a16:creationId xmlns:a16="http://schemas.microsoft.com/office/drawing/2014/main" id="{B102199C-CF4B-1633-CD81-68FAF72E11D0}"/>
              </a:ext>
            </a:extLst>
          </p:cNvPr>
          <p:cNvSpPr/>
          <p:nvPr/>
        </p:nvSpPr>
        <p:spPr>
          <a:xfrm>
            <a:off x="7136606" y="3998566"/>
            <a:ext cx="235744" cy="802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BD35769-3995-B3F4-472B-DCBF6F255B07}"/>
              </a:ext>
            </a:extLst>
          </p:cNvPr>
          <p:cNvSpPr txBox="1"/>
          <p:nvPr/>
        </p:nvSpPr>
        <p:spPr>
          <a:xfrm>
            <a:off x="6265067" y="4943477"/>
            <a:ext cx="2107406" cy="1200329"/>
          </a:xfrm>
          <a:prstGeom prst="rect">
            <a:avLst/>
          </a:prstGeom>
          <a:noFill/>
          <a:ln>
            <a:solidFill>
              <a:schemeClr val="accent1">
                <a:lumMod val="50000"/>
              </a:schemeClr>
            </a:solidFill>
          </a:ln>
        </p:spPr>
        <p:txBody>
          <a:bodyPr wrap="square" rtlCol="0">
            <a:spAutoFit/>
          </a:bodyPr>
          <a:lstStyle/>
          <a:p>
            <a:pPr algn="r"/>
            <a:r>
              <a:rPr lang="ar-KW" dirty="0"/>
              <a:t>أمراض\ تغييرات سلوكية</a:t>
            </a:r>
          </a:p>
          <a:p>
            <a:pPr algn="r"/>
            <a:r>
              <a:rPr lang="ar-KW" dirty="0"/>
              <a:t>أمراض وراثية</a:t>
            </a:r>
          </a:p>
          <a:p>
            <a:pPr algn="r"/>
            <a:r>
              <a:rPr lang="ar-KW" dirty="0"/>
              <a:t>الاستجابة للادوية</a:t>
            </a:r>
          </a:p>
          <a:p>
            <a:pPr algn="r"/>
            <a:r>
              <a:rPr lang="ar-KW" dirty="0"/>
              <a:t>ضعف المناعة</a:t>
            </a:r>
            <a:endParaRPr lang="en-GB" dirty="0"/>
          </a:p>
        </p:txBody>
      </p:sp>
    </p:spTree>
    <p:extLst>
      <p:ext uri="{BB962C8B-B14F-4D97-AF65-F5344CB8AC3E}">
        <p14:creationId xmlns:p14="http://schemas.microsoft.com/office/powerpoint/2010/main" val="120220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0192-EDE1-C1EB-25F8-46E5207FBFCF}"/>
              </a:ext>
            </a:extLst>
          </p:cNvPr>
          <p:cNvSpPr>
            <a:spLocks noGrp="1"/>
          </p:cNvSpPr>
          <p:nvPr>
            <p:ph type="title"/>
          </p:nvPr>
        </p:nvSpPr>
        <p:spPr/>
        <p:txBody>
          <a:bodyPr/>
          <a:lstStyle/>
          <a:p>
            <a:r>
              <a:rPr lang="ar-KW" dirty="0"/>
              <a:t>التأثيرات الصحية على الجنين</a:t>
            </a:r>
            <a:endParaRPr lang="en-GB" dirty="0"/>
          </a:p>
        </p:txBody>
      </p:sp>
      <p:sp>
        <p:nvSpPr>
          <p:cNvPr id="3" name="Content Placeholder 2">
            <a:extLst>
              <a:ext uri="{FF2B5EF4-FFF2-40B4-BE49-F238E27FC236}">
                <a16:creationId xmlns:a16="http://schemas.microsoft.com/office/drawing/2014/main" id="{CDC4939B-61BC-5DED-C39D-C85B6C316764}"/>
              </a:ext>
            </a:extLst>
          </p:cNvPr>
          <p:cNvSpPr>
            <a:spLocks noGrp="1"/>
          </p:cNvSpPr>
          <p:nvPr>
            <p:ph idx="1"/>
          </p:nvPr>
        </p:nvSpPr>
        <p:spPr>
          <a:xfrm>
            <a:off x="1188719" y="1746504"/>
            <a:ext cx="10448785" cy="4352544"/>
          </a:xfrm>
        </p:spPr>
        <p:txBody>
          <a:bodyPr/>
          <a:lstStyle/>
          <a:p>
            <a:pPr marL="0" indent="0" algn="r" rtl="1">
              <a:buNone/>
            </a:pPr>
            <a:r>
              <a:rPr lang="ar-KW" dirty="0"/>
              <a:t>حركة جسم الجنين واستجابته:</a:t>
            </a:r>
          </a:p>
          <a:p>
            <a:pPr marL="0" indent="0" algn="r" rtl="1">
              <a:buNone/>
            </a:pPr>
            <a:r>
              <a:rPr lang="ar-KW" dirty="0"/>
              <a:t>للمنبهات الخارجية مثل اللمس، أو الضغط، أو الصوت، أو تغير درجة الحرارة أن تحفز حركات الجسم التفاعلية</a:t>
            </a:r>
          </a:p>
          <a:p>
            <a:pPr marL="0" indent="0" algn="r" rtl="1">
              <a:buNone/>
            </a:pPr>
            <a:endParaRPr lang="en-GB" dirty="0"/>
          </a:p>
        </p:txBody>
      </p:sp>
      <p:sp>
        <p:nvSpPr>
          <p:cNvPr id="4" name="Slide Number Placeholder 3">
            <a:extLst>
              <a:ext uri="{FF2B5EF4-FFF2-40B4-BE49-F238E27FC236}">
                <a16:creationId xmlns:a16="http://schemas.microsoft.com/office/drawing/2014/main" id="{A814055B-1FA9-973E-4CB6-B6366892E1C8}"/>
              </a:ext>
            </a:extLst>
          </p:cNvPr>
          <p:cNvSpPr>
            <a:spLocks noGrp="1"/>
          </p:cNvSpPr>
          <p:nvPr>
            <p:ph type="sldNum" sz="quarter" idx="11"/>
          </p:nvPr>
        </p:nvSpPr>
        <p:spPr/>
        <p:txBody>
          <a:bodyPr/>
          <a:lstStyle/>
          <a:p>
            <a:pPr rtl="0"/>
            <a:fld id="{75DF2D63-3FF5-D547-96B9-BE9CCD1ABA58}" type="slidenum">
              <a:rPr lang="en-GB" smtClean="0"/>
              <a:t>13</a:t>
            </a:fld>
            <a:endParaRPr lang="en-GB" dirty="0"/>
          </a:p>
        </p:txBody>
      </p:sp>
      <p:sp>
        <p:nvSpPr>
          <p:cNvPr id="5" name="Footer Placeholder 4">
            <a:extLst>
              <a:ext uri="{FF2B5EF4-FFF2-40B4-BE49-F238E27FC236}">
                <a16:creationId xmlns:a16="http://schemas.microsoft.com/office/drawing/2014/main" id="{D5BA70C5-A9C5-83B6-A347-26C396EDCB2A}"/>
              </a:ext>
            </a:extLst>
          </p:cNvPr>
          <p:cNvSpPr>
            <a:spLocks noGrp="1"/>
          </p:cNvSpPr>
          <p:nvPr>
            <p:ph type="ftr" sz="quarter" idx="12"/>
          </p:nvPr>
        </p:nvSpPr>
        <p:spPr/>
        <p:txBody>
          <a:bodyPr/>
          <a:lstStyle/>
          <a:p>
            <a:pPr algn="ctr" rtl="0"/>
            <a:r>
              <a:rPr lang="ar-KW" dirty="0"/>
              <a:t>الرحم الصناعي</a:t>
            </a:r>
            <a:endParaRPr lang="en-GB" dirty="0"/>
          </a:p>
        </p:txBody>
      </p:sp>
      <p:pic>
        <p:nvPicPr>
          <p:cNvPr id="6" name="Picture 5">
            <a:extLst>
              <a:ext uri="{FF2B5EF4-FFF2-40B4-BE49-F238E27FC236}">
                <a16:creationId xmlns:a16="http://schemas.microsoft.com/office/drawing/2014/main" id="{C6E4559B-B4CD-78E4-F5A6-9737D8A2AACB}"/>
              </a:ext>
            </a:extLst>
          </p:cNvPr>
          <p:cNvPicPr>
            <a:picLocks noChangeAspect="1"/>
          </p:cNvPicPr>
          <p:nvPr/>
        </p:nvPicPr>
        <p:blipFill>
          <a:blip r:embed="rId2"/>
          <a:stretch>
            <a:fillRect/>
          </a:stretch>
        </p:blipFill>
        <p:spPr>
          <a:xfrm>
            <a:off x="809625" y="3108199"/>
            <a:ext cx="4634490" cy="1220914"/>
          </a:xfrm>
          <a:prstGeom prst="rect">
            <a:avLst/>
          </a:prstGeom>
        </p:spPr>
      </p:pic>
      <p:pic>
        <p:nvPicPr>
          <p:cNvPr id="7" name="Picture 6">
            <a:extLst>
              <a:ext uri="{FF2B5EF4-FFF2-40B4-BE49-F238E27FC236}">
                <a16:creationId xmlns:a16="http://schemas.microsoft.com/office/drawing/2014/main" id="{599FDB89-A2B9-277D-986A-7A5586B41DB5}"/>
              </a:ext>
            </a:extLst>
          </p:cNvPr>
          <p:cNvPicPr>
            <a:picLocks noChangeAspect="1"/>
          </p:cNvPicPr>
          <p:nvPr/>
        </p:nvPicPr>
        <p:blipFill>
          <a:blip r:embed="rId3"/>
          <a:stretch>
            <a:fillRect/>
          </a:stretch>
        </p:blipFill>
        <p:spPr>
          <a:xfrm>
            <a:off x="8298187" y="3171826"/>
            <a:ext cx="3581400" cy="2847975"/>
          </a:xfrm>
          <a:prstGeom prst="rect">
            <a:avLst/>
          </a:prstGeom>
        </p:spPr>
      </p:pic>
      <p:pic>
        <p:nvPicPr>
          <p:cNvPr id="8" name="Picture 7">
            <a:extLst>
              <a:ext uri="{FF2B5EF4-FFF2-40B4-BE49-F238E27FC236}">
                <a16:creationId xmlns:a16="http://schemas.microsoft.com/office/drawing/2014/main" id="{28392DB9-6CD0-0535-08CC-7C1547FB23FF}"/>
              </a:ext>
            </a:extLst>
          </p:cNvPr>
          <p:cNvPicPr>
            <a:picLocks noChangeAspect="1"/>
          </p:cNvPicPr>
          <p:nvPr/>
        </p:nvPicPr>
        <p:blipFill>
          <a:blip r:embed="rId4"/>
          <a:stretch>
            <a:fillRect/>
          </a:stretch>
        </p:blipFill>
        <p:spPr>
          <a:xfrm>
            <a:off x="877824" y="4498976"/>
            <a:ext cx="5715000" cy="1704975"/>
          </a:xfrm>
          <a:prstGeom prst="rect">
            <a:avLst/>
          </a:prstGeom>
        </p:spPr>
      </p:pic>
    </p:spTree>
    <p:extLst>
      <p:ext uri="{BB962C8B-B14F-4D97-AF65-F5344CB8AC3E}">
        <p14:creationId xmlns:p14="http://schemas.microsoft.com/office/powerpoint/2010/main" val="396209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ACCC-3F1D-0BEC-24E3-C6B7089D7A26}"/>
              </a:ext>
            </a:extLst>
          </p:cNvPr>
          <p:cNvSpPr>
            <a:spLocks noGrp="1"/>
          </p:cNvSpPr>
          <p:nvPr>
            <p:ph type="title"/>
          </p:nvPr>
        </p:nvSpPr>
        <p:spPr/>
        <p:txBody>
          <a:bodyPr/>
          <a:lstStyle/>
          <a:p>
            <a:r>
              <a:rPr lang="ar-KW" dirty="0"/>
              <a:t>التأثيرات الصحية على الجنين</a:t>
            </a:r>
            <a:endParaRPr lang="en-GB" dirty="0"/>
          </a:p>
        </p:txBody>
      </p:sp>
      <p:sp>
        <p:nvSpPr>
          <p:cNvPr id="3" name="Content Placeholder 2">
            <a:extLst>
              <a:ext uri="{FF2B5EF4-FFF2-40B4-BE49-F238E27FC236}">
                <a16:creationId xmlns:a16="http://schemas.microsoft.com/office/drawing/2014/main" id="{49ED2B54-B6FC-EEBF-AE59-0AE013563101}"/>
              </a:ext>
            </a:extLst>
          </p:cNvPr>
          <p:cNvSpPr>
            <a:spLocks noGrp="1"/>
          </p:cNvSpPr>
          <p:nvPr>
            <p:ph idx="1"/>
          </p:nvPr>
        </p:nvSpPr>
        <p:spPr/>
        <p:txBody>
          <a:bodyPr/>
          <a:lstStyle/>
          <a:p>
            <a:pPr marL="0" indent="0" algn="r">
              <a:buNone/>
            </a:pPr>
            <a:r>
              <a:rPr lang="ar-KW" dirty="0"/>
              <a:t>نمو الجهاز العصبي:</a:t>
            </a:r>
          </a:p>
          <a:p>
            <a:pPr algn="r" rtl="1"/>
            <a:r>
              <a:rPr lang="ar-KW" dirty="0"/>
              <a:t>تفرز المشيمة البشرية اكثر من 100 بروتين في الدورة الدموية للأم ، والتي تشارك في عمليات  </a:t>
            </a:r>
            <a:r>
              <a:rPr lang="en-GB" dirty="0"/>
              <a:t> </a:t>
            </a:r>
            <a:r>
              <a:rPr lang="ar-KW" dirty="0"/>
              <a:t>التمثيل الغذائي للأم وتكيفات القلب والأوعية الدموية مع الحمل.</a:t>
            </a:r>
          </a:p>
          <a:p>
            <a:pPr algn="r" rtl="1"/>
            <a:r>
              <a:rPr lang="ar-KW" dirty="0"/>
              <a:t>يعتمد تطور الدماغ الأمامي للجنين بشكل كبير على وجود السيروتونين المشيمي.</a:t>
            </a:r>
          </a:p>
          <a:p>
            <a:pPr algn="r" rtl="1"/>
            <a:r>
              <a:rPr lang="ar-KW" dirty="0"/>
              <a:t> التغيرات الطفيفة والفسيولوجية في مستويات هرمونات الأم تساهم بشكل مباشر على ملامح التعبير الجيني المستهدف ، والتي تشارك بشكل عام في النمو الطبيعي للدماغ ونضجه.</a:t>
            </a:r>
            <a:endParaRPr lang="en-GB" dirty="0"/>
          </a:p>
        </p:txBody>
      </p:sp>
      <p:sp>
        <p:nvSpPr>
          <p:cNvPr id="4" name="Slide Number Placeholder 3">
            <a:extLst>
              <a:ext uri="{FF2B5EF4-FFF2-40B4-BE49-F238E27FC236}">
                <a16:creationId xmlns:a16="http://schemas.microsoft.com/office/drawing/2014/main" id="{74CE9BA9-9C80-0FFB-65F3-FB89BABB0791}"/>
              </a:ext>
            </a:extLst>
          </p:cNvPr>
          <p:cNvSpPr>
            <a:spLocks noGrp="1"/>
          </p:cNvSpPr>
          <p:nvPr>
            <p:ph type="sldNum" sz="quarter" idx="11"/>
          </p:nvPr>
        </p:nvSpPr>
        <p:spPr/>
        <p:txBody>
          <a:bodyPr/>
          <a:lstStyle/>
          <a:p>
            <a:pPr rtl="0"/>
            <a:fld id="{75DF2D63-3FF5-D547-96B9-BE9CCD1ABA58}" type="slidenum">
              <a:rPr lang="en-GB" smtClean="0"/>
              <a:t>14</a:t>
            </a:fld>
            <a:endParaRPr lang="en-GB" dirty="0"/>
          </a:p>
        </p:txBody>
      </p:sp>
      <p:sp>
        <p:nvSpPr>
          <p:cNvPr id="5" name="Footer Placeholder 4">
            <a:extLst>
              <a:ext uri="{FF2B5EF4-FFF2-40B4-BE49-F238E27FC236}">
                <a16:creationId xmlns:a16="http://schemas.microsoft.com/office/drawing/2014/main" id="{DAB4677C-9281-CA84-28D2-30E7CB99AC72}"/>
              </a:ext>
            </a:extLst>
          </p:cNvPr>
          <p:cNvSpPr>
            <a:spLocks noGrp="1"/>
          </p:cNvSpPr>
          <p:nvPr>
            <p:ph type="ftr" sz="quarter" idx="12"/>
          </p:nvPr>
        </p:nvSpPr>
        <p:spPr/>
        <p:txBody>
          <a:bodyPr/>
          <a:lstStyle/>
          <a:p>
            <a:pPr algn="ctr" rtl="0"/>
            <a:r>
              <a:rPr lang="ar-KW" dirty="0"/>
              <a:t>الرحم الصناعي</a:t>
            </a:r>
            <a:endParaRPr lang="en-GB" dirty="0"/>
          </a:p>
        </p:txBody>
      </p:sp>
    </p:spTree>
    <p:extLst>
      <p:ext uri="{BB962C8B-B14F-4D97-AF65-F5344CB8AC3E}">
        <p14:creationId xmlns:p14="http://schemas.microsoft.com/office/powerpoint/2010/main" val="378372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17BF-F714-83EA-AE8F-E4C6327FE6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76B835-DD0A-5DDC-832B-A64C0D15CA00}"/>
              </a:ext>
            </a:extLst>
          </p:cNvPr>
          <p:cNvSpPr>
            <a:spLocks noGrp="1"/>
          </p:cNvSpPr>
          <p:nvPr>
            <p:ph idx="1"/>
          </p:nvPr>
        </p:nvSpPr>
        <p:spPr>
          <a:xfrm>
            <a:off x="877824" y="1746504"/>
            <a:ext cx="11009375" cy="4352544"/>
          </a:xfrm>
        </p:spPr>
        <p:txBody>
          <a:bodyPr/>
          <a:lstStyle/>
          <a:p>
            <a:pPr marL="0" indent="0" algn="r">
              <a:buNone/>
            </a:pPr>
            <a:r>
              <a:rPr lang="ar-KW" dirty="0"/>
              <a:t>لا نعرف فقط مدى تأثر الطفل بالحمل في الرحم ، ولكن يجب النظر في كيفية تأثير العزلة عن محيط الرحم - بما في ذلك صوت المرأة الحامل وحالاتها المزاجية ودقات قلبها ولمسها - سلبًا على الطفل والتطور العصبي النفسي.</a:t>
            </a:r>
          </a:p>
          <a:p>
            <a:endParaRPr lang="ar-KW" dirty="0"/>
          </a:p>
          <a:p>
            <a:pPr marL="0" indent="0" algn="r">
              <a:buNone/>
            </a:pPr>
            <a:r>
              <a:rPr lang="ar-KW" dirty="0"/>
              <a:t>السلامة:</a:t>
            </a:r>
          </a:p>
          <a:p>
            <a:pPr marL="0" indent="0" algn="r">
              <a:buNone/>
            </a:pPr>
            <a:r>
              <a:rPr lang="ar-KW" dirty="0"/>
              <a:t> ترتبط بعض القضايا التقنية والعلمية الحرجة بالتشنج المتأصل في الأوعية السرية ، والنطاق المحدود لوظائف المشيمة التي يمكن أن تؤديها النماذج الحالية في الرحم الصناعي</a:t>
            </a:r>
            <a:r>
              <a:rPr lang="en-GB" dirty="0"/>
              <a:t>، </a:t>
            </a:r>
            <a:r>
              <a:rPr lang="ar-KW" dirty="0"/>
              <a:t>وتحديد التغذية المناسبة والهرمونات وإدارتها ، ومراقبة نمو الأعضاء (بما في ذلك الرئة والدماغ) ، ووظائف القسطرة ووضعها في الجنين ، واستقرار تدفق الدورة الدموية (والمسألة ذات الصلة المتمثلة في جرعات الأدوية لتقليل حركة الجنين التي تحد من تدفق الدورة الدموية) والأهم من ذلك ، الاختلاف الكبير بين أنظمة النموذج القائمة على الأغنام (معظم الابحاث) والنماذج البشرية.</a:t>
            </a:r>
            <a:endParaRPr lang="en-GB" dirty="0"/>
          </a:p>
        </p:txBody>
      </p:sp>
      <p:sp>
        <p:nvSpPr>
          <p:cNvPr id="4" name="Slide Number Placeholder 3">
            <a:extLst>
              <a:ext uri="{FF2B5EF4-FFF2-40B4-BE49-F238E27FC236}">
                <a16:creationId xmlns:a16="http://schemas.microsoft.com/office/drawing/2014/main" id="{53572934-0046-7CAF-F970-3D4DE63FFCDA}"/>
              </a:ext>
            </a:extLst>
          </p:cNvPr>
          <p:cNvSpPr>
            <a:spLocks noGrp="1"/>
          </p:cNvSpPr>
          <p:nvPr>
            <p:ph type="sldNum" sz="quarter" idx="11"/>
          </p:nvPr>
        </p:nvSpPr>
        <p:spPr/>
        <p:txBody>
          <a:bodyPr/>
          <a:lstStyle/>
          <a:p>
            <a:pPr rtl="0"/>
            <a:fld id="{75DF2D63-3FF5-D547-96B9-BE9CCD1ABA58}" type="slidenum">
              <a:rPr lang="en-GB" smtClean="0"/>
              <a:t>15</a:t>
            </a:fld>
            <a:endParaRPr lang="en-GB" dirty="0"/>
          </a:p>
        </p:txBody>
      </p:sp>
      <p:sp>
        <p:nvSpPr>
          <p:cNvPr id="5" name="Footer Placeholder 4">
            <a:extLst>
              <a:ext uri="{FF2B5EF4-FFF2-40B4-BE49-F238E27FC236}">
                <a16:creationId xmlns:a16="http://schemas.microsoft.com/office/drawing/2014/main" id="{E16AA7DF-BAE3-AF88-2E60-DF1B4900CEA8}"/>
              </a:ext>
            </a:extLst>
          </p:cNvPr>
          <p:cNvSpPr>
            <a:spLocks noGrp="1"/>
          </p:cNvSpPr>
          <p:nvPr>
            <p:ph type="ftr" sz="quarter" idx="12"/>
          </p:nvPr>
        </p:nvSpPr>
        <p:spPr/>
        <p:txBody>
          <a:bodyPr/>
          <a:lstStyle/>
          <a:p>
            <a:pPr rtl="0"/>
            <a:r>
              <a:rPr lang="en-GB"/>
              <a:t>presentation title</a:t>
            </a:r>
          </a:p>
        </p:txBody>
      </p:sp>
    </p:spTree>
    <p:extLst>
      <p:ext uri="{BB962C8B-B14F-4D97-AF65-F5344CB8AC3E}">
        <p14:creationId xmlns:p14="http://schemas.microsoft.com/office/powerpoint/2010/main" val="427071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103A8-AEEA-50D3-BE61-CC85D24BDF23}"/>
              </a:ext>
            </a:extLst>
          </p:cNvPr>
          <p:cNvSpPr>
            <a:spLocks noGrp="1"/>
          </p:cNvSpPr>
          <p:nvPr>
            <p:ph type="title"/>
          </p:nvPr>
        </p:nvSpPr>
        <p:spPr/>
        <p:txBody>
          <a:bodyPr rtlCol="0"/>
          <a:lstStyle>
            <a:defPPr>
              <a:defRPr lang="en-GB"/>
            </a:defPPr>
          </a:lstStyle>
          <a:p>
            <a:pPr rtl="0"/>
            <a:r>
              <a:rPr lang="ar-KW" dirty="0"/>
              <a:t>ملخص</a:t>
            </a:r>
            <a:endParaRPr lang="en-GB" dirty="0"/>
          </a:p>
        </p:txBody>
      </p:sp>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rtlCol="0"/>
          <a:lstStyle>
            <a:defPPr>
              <a:defRPr lang="en-GB"/>
            </a:defPPr>
          </a:lstStyle>
          <a:p>
            <a:pPr algn="ctr" rtl="0"/>
            <a:r>
              <a:rPr lang="ar-KW" dirty="0"/>
              <a:t>الرحم الصناعي</a:t>
            </a:r>
            <a:endParaRPr lang="en-GB" dirty="0"/>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rtl="0"/>
              <a:t>16</a:t>
            </a:fld>
            <a:endParaRPr lang="en-GB"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743953" y="1400176"/>
            <a:ext cx="10893552" cy="3171820"/>
          </a:xfrm>
        </p:spPr>
        <p:txBody>
          <a:bodyPr rtlCol="0"/>
          <a:lstStyle>
            <a:defPPr>
              <a:defRPr lang="en-GB"/>
            </a:defPPr>
          </a:lstStyle>
          <a:p>
            <a:pPr rtl="0"/>
            <a:r>
              <a:rPr lang="ar-KW" sz="2000" spc="0" dirty="0">
                <a:ea typeface="+mn-lt"/>
                <a:cs typeface="+mn-lt"/>
              </a:rPr>
              <a:t>1-هناك حاجة الى الكثير من الأبحاث "خلال محاكاة الرحم الأصلي ووظائف المشيمة" ومتابعة الأطفال والأمهات على المدى القصير والبعيد.</a:t>
            </a:r>
          </a:p>
          <a:p>
            <a:pPr rtl="0"/>
            <a:r>
              <a:rPr lang="ar-KW" sz="2000" spc="0" dirty="0">
                <a:ea typeface="+mn-lt"/>
                <a:cs typeface="+mn-lt"/>
              </a:rPr>
              <a:t>2-  بإمكان الرحم  الصناعي المحافظة على حياة الأطفال الخدج وتقليل الاصابة من بعض الأمراض مما سيساهم بشكل كبير في التقليل من معدلات وفيات الأطفال، وفي تحسين نتائجها على المدى القريب والبعيد على حد السواء.</a:t>
            </a:r>
            <a:endParaRPr lang="en-GB" sz="2000" spc="0" dirty="0">
              <a:ea typeface="+mn-lt"/>
              <a:cs typeface="+mn-lt"/>
            </a:endParaRPr>
          </a:p>
          <a:p>
            <a:pPr rtl="0"/>
            <a:r>
              <a:rPr lang="ar-KW" sz="2000" spc="0" dirty="0">
                <a:ea typeface="+mn-lt"/>
                <a:cs typeface="+mn-lt"/>
              </a:rPr>
              <a:t>3- تعزيز تكنولوجيا الرحم الصناعي بوضع معايير و ضوابط دينية و اخلاقية و اجتماعية و طبية  تدعم حقوق الاطفال و الأمهات.</a:t>
            </a: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3">
            <a:alphaModFix amt="50000"/>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2871216" y="4988046"/>
            <a:ext cx="6519672" cy="1527048"/>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Tree>
    <p:extLst>
      <p:ext uri="{BB962C8B-B14F-4D97-AF65-F5344CB8AC3E}">
        <p14:creationId xmlns:p14="http://schemas.microsoft.com/office/powerpoint/2010/main" val="40942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p:txBody>
          <a:bodyPr rtlCol="0"/>
          <a:lstStyle>
            <a:defPPr>
              <a:defRPr lang="en-GB"/>
            </a:defPPr>
          </a:lstStyle>
          <a:p>
            <a:pPr rtl="0"/>
            <a:br>
              <a:rPr lang="en-GB" b="1" dirty="0"/>
            </a:br>
            <a:r>
              <a:rPr lang="ar-KW" b="1" dirty="0"/>
              <a:t>شكرا</a:t>
            </a:r>
            <a:br>
              <a:rPr lang="en-GB" b="1" dirty="0"/>
            </a:br>
            <a:r>
              <a:rPr lang="en-GB" b="1" dirty="0"/>
              <a:t>Thank you</a:t>
            </a: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33412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3CA-382F-4652-3867-F9432F7D68EB}"/>
              </a:ext>
            </a:extLst>
          </p:cNvPr>
          <p:cNvSpPr>
            <a:spLocks noGrp="1"/>
          </p:cNvSpPr>
          <p:nvPr>
            <p:ph type="title"/>
          </p:nvPr>
        </p:nvSpPr>
        <p:spPr/>
        <p:txBody>
          <a:bodyPr/>
          <a:lstStyle/>
          <a:p>
            <a:r>
              <a:rPr lang="ar-KW" dirty="0"/>
              <a:t>المراجع</a:t>
            </a:r>
            <a:endParaRPr lang="en-GB" dirty="0"/>
          </a:p>
        </p:txBody>
      </p:sp>
      <p:sp>
        <p:nvSpPr>
          <p:cNvPr id="3" name="Content Placeholder 2">
            <a:extLst>
              <a:ext uri="{FF2B5EF4-FFF2-40B4-BE49-F238E27FC236}">
                <a16:creationId xmlns:a16="http://schemas.microsoft.com/office/drawing/2014/main" id="{628B302F-510A-A358-F414-2F274BF8FE3B}"/>
              </a:ext>
            </a:extLst>
          </p:cNvPr>
          <p:cNvSpPr>
            <a:spLocks noGrp="1"/>
          </p:cNvSpPr>
          <p:nvPr>
            <p:ph idx="1"/>
          </p:nvPr>
        </p:nvSpPr>
        <p:spPr>
          <a:xfrm>
            <a:off x="1188720" y="1267868"/>
            <a:ext cx="9829800" cy="4352544"/>
          </a:xfrm>
        </p:spPr>
        <p:txBody>
          <a:bodyPr/>
          <a:lstStyle/>
          <a:p>
            <a:r>
              <a:rPr lang="en-GB" sz="1200" dirty="0"/>
              <a:t>Ancel, P. Y., </a:t>
            </a:r>
            <a:r>
              <a:rPr lang="en-GB" sz="1200" dirty="0" err="1"/>
              <a:t>Goffinet</a:t>
            </a:r>
            <a:r>
              <a:rPr lang="en-GB" sz="1200" dirty="0"/>
              <a:t>, F., &amp; [Author's Last Name], the EPIPAGE-2 Writing Group. (NA). Survival and morbidity of preterm children born at 22 through 34 weeks' gestation in France in 2011: Results of the EPIPAGE-2 Cohort Study</a:t>
            </a:r>
            <a:endParaRPr lang="ar-KW" sz="1200" dirty="0"/>
          </a:p>
          <a:p>
            <a:r>
              <a:rPr lang="en-GB" sz="1200" dirty="0" err="1"/>
              <a:t>Costeloe</a:t>
            </a:r>
            <a:r>
              <a:rPr lang="en-GB" sz="1200" dirty="0"/>
              <a:t>, K. L., Hennessy, E. M., Haider, S., Stacey, F., Marlow, N., E. M. (NA). Short-term outcomes after extreme preterm birth in England: comparison of two birth cohorts in 1995 and 2006 (the </a:t>
            </a:r>
            <a:r>
              <a:rPr lang="en-GB" sz="1200" dirty="0" err="1"/>
              <a:t>EPICure</a:t>
            </a:r>
            <a:r>
              <a:rPr lang="en-GB" sz="1200" dirty="0"/>
              <a:t> studies).</a:t>
            </a:r>
            <a:endParaRPr lang="ar-KW" sz="1200" dirty="0"/>
          </a:p>
          <a:p>
            <a:r>
              <a:rPr lang="en-GB" sz="1200" dirty="0"/>
              <a:t>Pascal, A., </a:t>
            </a:r>
            <a:r>
              <a:rPr lang="en-GB" sz="1200" dirty="0" err="1"/>
              <a:t>Govaert</a:t>
            </a:r>
            <a:r>
              <a:rPr lang="en-GB" sz="1200" dirty="0"/>
              <a:t>, P., </a:t>
            </a:r>
            <a:r>
              <a:rPr lang="en-GB" sz="1200" dirty="0" err="1"/>
              <a:t>Oostra</a:t>
            </a:r>
            <a:r>
              <a:rPr lang="en-GB" sz="1200" dirty="0"/>
              <a:t>, A., </a:t>
            </a:r>
            <a:r>
              <a:rPr lang="en-GB" sz="1200" dirty="0" err="1"/>
              <a:t>Naulaers</a:t>
            </a:r>
            <a:r>
              <a:rPr lang="en-GB" sz="1200" dirty="0"/>
              <a:t>, G., </a:t>
            </a:r>
            <a:r>
              <a:rPr lang="en-GB" sz="1200" dirty="0" err="1"/>
              <a:t>Ortibus</a:t>
            </a:r>
            <a:r>
              <a:rPr lang="en-GB" sz="1200" dirty="0"/>
              <a:t>, E., &amp; Van den </a:t>
            </a:r>
            <a:r>
              <a:rPr lang="en-GB" sz="1200" dirty="0" err="1"/>
              <a:t>Broeck</a:t>
            </a:r>
            <a:r>
              <a:rPr lang="en-GB" sz="1200" dirty="0"/>
              <a:t>, C. (NA). Neurodevelopmental outcome in very preterm and very-low birth weight infants born over the past decade: A meta-analytic review</a:t>
            </a:r>
            <a:endParaRPr lang="ar-KW" sz="1200" dirty="0"/>
          </a:p>
          <a:p>
            <a:r>
              <a:rPr lang="en-GB" sz="1200" dirty="0" err="1"/>
              <a:t>Perin</a:t>
            </a:r>
            <a:r>
              <a:rPr lang="en-GB" sz="1200" dirty="0"/>
              <a:t>, J., </a:t>
            </a:r>
            <a:r>
              <a:rPr lang="en-GB" sz="1200" dirty="0" err="1"/>
              <a:t>Mulick</a:t>
            </a:r>
            <a:r>
              <a:rPr lang="en-GB" sz="1200" dirty="0"/>
              <a:t>, A., Yeung, D., et al. (2022). Global, regional, and national causes of under-5 mortality in 2000-19: an updated systematic analysis with implications for the Sustainable Development Goals. Lancet Child </a:t>
            </a:r>
            <a:r>
              <a:rPr lang="en-GB" sz="1200" dirty="0" err="1"/>
              <a:t>Adolesc</a:t>
            </a:r>
            <a:r>
              <a:rPr lang="en-GB" sz="1200" dirty="0"/>
              <a:t> Health, 6(2), 106-115.</a:t>
            </a:r>
            <a:endParaRPr lang="ar-KW" sz="1200" dirty="0"/>
          </a:p>
          <a:p>
            <a:r>
              <a:rPr lang="en-GB" sz="1200" dirty="0"/>
              <a:t> Richter, L. L., Ting, J., </a:t>
            </a:r>
            <a:r>
              <a:rPr lang="en-GB" sz="1200" dirty="0" err="1"/>
              <a:t>Muraca</a:t>
            </a:r>
            <a:r>
              <a:rPr lang="en-GB" sz="1200" dirty="0"/>
              <a:t>, G. M., </a:t>
            </a:r>
            <a:r>
              <a:rPr lang="en-GB" sz="1200" dirty="0" err="1"/>
              <a:t>Synnes</a:t>
            </a:r>
            <a:r>
              <a:rPr lang="en-GB" sz="1200" dirty="0"/>
              <a:t>, A., Lim, K. I., &amp; </a:t>
            </a:r>
            <a:r>
              <a:rPr lang="en-GB" sz="1200" dirty="0" err="1"/>
              <a:t>Lisonkova</a:t>
            </a:r>
            <a:r>
              <a:rPr lang="en-GB" sz="1200" dirty="0"/>
              <a:t>, S. (NA). Temporal trends in neonatal mortality and morbidity following spontaneous and clinician-initiated preterm birth in Washington State, USA: A population-based study.</a:t>
            </a:r>
            <a:endParaRPr lang="ar-KW" sz="1200" dirty="0"/>
          </a:p>
          <a:p>
            <a:r>
              <a:rPr lang="en-GB" sz="1050" dirty="0"/>
              <a:t>Bird SD. </a:t>
            </a:r>
            <a:r>
              <a:rPr lang="en-GB" sz="1050" dirty="0" err="1"/>
              <a:t>Artifcial</a:t>
            </a:r>
            <a:r>
              <a:rPr lang="en-GB" sz="1050" dirty="0"/>
              <a:t> placenta: analysis of recent progress. </a:t>
            </a:r>
            <a:r>
              <a:rPr lang="en-GB" sz="1050" dirty="0" err="1"/>
              <a:t>Eur</a:t>
            </a:r>
            <a:r>
              <a:rPr lang="en-GB" sz="1050" dirty="0"/>
              <a:t> J </a:t>
            </a:r>
            <a:r>
              <a:rPr lang="en-GB" sz="1050" dirty="0" err="1"/>
              <a:t>Obstet</a:t>
            </a:r>
            <a:r>
              <a:rPr lang="en-GB" sz="1050" dirty="0"/>
              <a:t> </a:t>
            </a:r>
            <a:r>
              <a:rPr lang="en-GB" sz="1050" dirty="0" err="1"/>
              <a:t>Gynecol</a:t>
            </a:r>
            <a:r>
              <a:rPr lang="en-GB" sz="1050" dirty="0"/>
              <a:t> </a:t>
            </a:r>
            <a:r>
              <a:rPr lang="en-GB" sz="1050" dirty="0" err="1"/>
              <a:t>Reprod</a:t>
            </a:r>
            <a:r>
              <a:rPr lang="en-GB" sz="1050" dirty="0"/>
              <a:t> Biol. 2017;208:61–70. 2. </a:t>
            </a:r>
            <a:r>
              <a:rPr lang="en-GB" sz="1050" dirty="0" err="1"/>
              <a:t>Hornick</a:t>
            </a:r>
            <a:r>
              <a:rPr lang="en-GB" sz="1050" dirty="0"/>
              <a:t> MA, Davey MG, Partridge EA, </a:t>
            </a:r>
            <a:r>
              <a:rPr lang="en-GB" sz="1050" dirty="0" err="1"/>
              <a:t>Mejaddam</a:t>
            </a:r>
            <a:r>
              <a:rPr lang="en-GB" sz="1050" dirty="0"/>
              <a:t> AY, McGovern PE, Olive AM, et al. Umbilical cannulation optimizes circuit </a:t>
            </a:r>
            <a:r>
              <a:rPr lang="en-GB" sz="1050" dirty="0" err="1"/>
              <a:t>fows</a:t>
            </a:r>
            <a:r>
              <a:rPr lang="en-GB" sz="1050" dirty="0"/>
              <a:t> in premature lambs supported by the </a:t>
            </a:r>
            <a:r>
              <a:rPr lang="en-GB" sz="1050" dirty="0" err="1"/>
              <a:t>EXTra</a:t>
            </a:r>
            <a:r>
              <a:rPr lang="en-GB" sz="1050" dirty="0"/>
              <a:t>-uterine Environment for Neonatal Development (EXTEND). J Physiol. 2018;596(9):1575–85.</a:t>
            </a:r>
            <a:endParaRPr lang="ar-KW" sz="1050" dirty="0"/>
          </a:p>
          <a:p>
            <a:r>
              <a:rPr lang="en-GB" sz="1050" dirty="0"/>
              <a:t> </a:t>
            </a:r>
            <a:r>
              <a:rPr lang="en-GB" sz="1050" dirty="0" err="1"/>
              <a:t>Kading</a:t>
            </a:r>
            <a:r>
              <a:rPr lang="en-GB" sz="1050" dirty="0"/>
              <a:t> </a:t>
            </a:r>
            <a:r>
              <a:rPr lang="en-GB" sz="1050" dirty="0" err="1"/>
              <a:t>JC,Langley</a:t>
            </a:r>
            <a:r>
              <a:rPr lang="en-GB" sz="1050" dirty="0"/>
              <a:t> MW, Lautner G, </a:t>
            </a:r>
            <a:r>
              <a:rPr lang="en-GB" sz="1050" dirty="0" err="1"/>
              <a:t>Jeakle</a:t>
            </a:r>
            <a:r>
              <a:rPr lang="en-GB" sz="1050" dirty="0"/>
              <a:t> MMP, </a:t>
            </a:r>
            <a:r>
              <a:rPr lang="en-GB" sz="1050" dirty="0" err="1"/>
              <a:t>Toomasian</a:t>
            </a:r>
            <a:r>
              <a:rPr lang="en-GB" sz="1050" dirty="0"/>
              <a:t> JM, </a:t>
            </a:r>
            <a:r>
              <a:rPr lang="en-GB" sz="1050" dirty="0" err="1"/>
              <a:t>Fegan</a:t>
            </a:r>
            <a:r>
              <a:rPr lang="en-GB" sz="1050" dirty="0"/>
              <a:t> TL, et al. Tidal </a:t>
            </a:r>
            <a:r>
              <a:rPr lang="en-GB" sz="1050" dirty="0" err="1"/>
              <a:t>fow</a:t>
            </a:r>
            <a:r>
              <a:rPr lang="en-GB" sz="1050" dirty="0"/>
              <a:t> perfusion for the </a:t>
            </a:r>
            <a:r>
              <a:rPr lang="en-GB" sz="1050" dirty="0" err="1"/>
              <a:t>artifcial</a:t>
            </a:r>
            <a:r>
              <a:rPr lang="en-GB" sz="1050" dirty="0"/>
              <a:t> placenta: a paradigm shift. ASAIO J. 2020;66:796–802. </a:t>
            </a:r>
            <a:endParaRPr lang="ar-KW" sz="1050" dirty="0"/>
          </a:p>
          <a:p>
            <a:r>
              <a:rPr lang="en-GB" sz="1050" dirty="0"/>
              <a:t>Partridge EA, Davey MG, </a:t>
            </a:r>
            <a:r>
              <a:rPr lang="en-GB" sz="1050" dirty="0" err="1"/>
              <a:t>Hornick</a:t>
            </a:r>
            <a:r>
              <a:rPr lang="en-GB" sz="1050" dirty="0"/>
              <a:t> MA, McGovern PE, </a:t>
            </a:r>
            <a:r>
              <a:rPr lang="en-GB" sz="1050" dirty="0" err="1"/>
              <a:t>Mejaddam</a:t>
            </a:r>
            <a:r>
              <a:rPr lang="en-GB" sz="1050" dirty="0"/>
              <a:t> AY, </a:t>
            </a:r>
            <a:r>
              <a:rPr lang="en-GB" sz="1050" dirty="0" err="1"/>
              <a:t>Vrecenak</a:t>
            </a:r>
            <a:r>
              <a:rPr lang="en-GB" sz="1050" dirty="0"/>
              <a:t> JD, et al. An extra-uterine system to physiologically support the extreme premature lamb. Nat </a:t>
            </a:r>
            <a:r>
              <a:rPr lang="en-GB" sz="1050" dirty="0" err="1"/>
              <a:t>Commun</a:t>
            </a:r>
            <a:r>
              <a:rPr lang="en-GB" sz="1050" dirty="0"/>
              <a:t>. 2017;8:15112</a:t>
            </a:r>
            <a:endParaRPr lang="ar-KW" sz="1050" dirty="0"/>
          </a:p>
          <a:p>
            <a:r>
              <a:rPr lang="en-GB" sz="1050" dirty="0" err="1"/>
              <a:t>Usuda</a:t>
            </a:r>
            <a:r>
              <a:rPr lang="en-GB" sz="1050" dirty="0"/>
              <a:t> H, Watanabe S, Saito M, Sato S, Musk GC, Fee ME, et al. Successful use of an </a:t>
            </a:r>
            <a:r>
              <a:rPr lang="en-GB" sz="1050" dirty="0" err="1"/>
              <a:t>artifcial</a:t>
            </a:r>
            <a:r>
              <a:rPr lang="en-GB" sz="1050" dirty="0"/>
              <a:t> placenta to support extremely preterm ovine </a:t>
            </a:r>
            <a:r>
              <a:rPr lang="en-GB" sz="1050" dirty="0" err="1"/>
              <a:t>fetuses</a:t>
            </a:r>
            <a:r>
              <a:rPr lang="en-GB" sz="1050" dirty="0"/>
              <a:t> at the border of viability. Am J </a:t>
            </a:r>
            <a:r>
              <a:rPr lang="en-GB" sz="1050" dirty="0" err="1"/>
              <a:t>Obstet</a:t>
            </a:r>
            <a:r>
              <a:rPr lang="en-GB" sz="1050" dirty="0"/>
              <a:t> Gynecol. 2019;221:69.e1-.e17. 6. Bonito V. Multimillion grant brings </a:t>
            </a:r>
            <a:r>
              <a:rPr lang="en-GB" sz="1050" dirty="0" err="1"/>
              <a:t>artifcial</a:t>
            </a:r>
            <a:r>
              <a:rPr lang="en-GB" sz="1050" dirty="0"/>
              <a:t> womb one step closer. TU/e. https://www.tue.nl/en/news/news-overview/multimillion-grantbrings-artif​</a:t>
            </a:r>
            <a:r>
              <a:rPr lang="en-GB" sz="1050" dirty="0" err="1"/>
              <a:t>icial</a:t>
            </a:r>
            <a:r>
              <a:rPr lang="en-GB" sz="1050" dirty="0"/>
              <a:t>-womb-one-step-closer/. Accessed 2 October 2020</a:t>
            </a:r>
            <a:endParaRPr lang="ar-KW" sz="1050" dirty="0"/>
          </a:p>
          <a:p>
            <a:r>
              <a:rPr lang="en-GB" sz="1050" dirty="0"/>
              <a:t> Assad RS, Hanley FL. Editorial: </a:t>
            </a:r>
            <a:r>
              <a:rPr lang="en-GB" sz="1050" dirty="0" err="1"/>
              <a:t>artifcial</a:t>
            </a:r>
            <a:r>
              <a:rPr lang="en-GB" sz="1050" dirty="0"/>
              <a:t> placenta—a need for </a:t>
            </a:r>
            <a:r>
              <a:rPr lang="en-GB" sz="1050" dirty="0" err="1"/>
              <a:t>fetal</a:t>
            </a:r>
            <a:r>
              <a:rPr lang="en-GB" sz="1050" dirty="0"/>
              <a:t> surgery? J </a:t>
            </a:r>
            <a:r>
              <a:rPr lang="en-GB" sz="1050" dirty="0" err="1"/>
              <a:t>Thorac</a:t>
            </a:r>
            <a:r>
              <a:rPr lang="en-GB" sz="1050" dirty="0"/>
              <a:t> Cardiovasc Surg. 1998;115:1021–2. 8. </a:t>
            </a:r>
            <a:r>
              <a:rPr lang="en-GB" sz="1050" dirty="0" err="1"/>
              <a:t>Bulletti</a:t>
            </a:r>
            <a:r>
              <a:rPr lang="en-GB" sz="1050" dirty="0"/>
              <a:t> C, </a:t>
            </a:r>
            <a:r>
              <a:rPr lang="en-GB" sz="1050" dirty="0" err="1"/>
              <a:t>Palagiano</a:t>
            </a:r>
            <a:r>
              <a:rPr lang="en-GB" sz="1050" dirty="0"/>
              <a:t> A, Pace C, </a:t>
            </a:r>
            <a:r>
              <a:rPr lang="en-GB" sz="1050" dirty="0" err="1"/>
              <a:t>Cerni</a:t>
            </a:r>
            <a:r>
              <a:rPr lang="en-GB" sz="1050" dirty="0"/>
              <a:t> A, </a:t>
            </a:r>
            <a:r>
              <a:rPr lang="en-GB" sz="1050" dirty="0" err="1"/>
              <a:t>Borini</a:t>
            </a:r>
            <a:r>
              <a:rPr lang="en-GB" sz="1050" dirty="0"/>
              <a:t> A, de Ziegler D. The </a:t>
            </a:r>
            <a:r>
              <a:rPr lang="en-GB" sz="1050" dirty="0" err="1"/>
              <a:t>artifcial</a:t>
            </a:r>
            <a:r>
              <a:rPr lang="en-GB" sz="1050" dirty="0"/>
              <a:t> womb. Ann N Y </a:t>
            </a:r>
            <a:r>
              <a:rPr lang="en-GB" sz="1050" dirty="0" err="1"/>
              <a:t>Acad</a:t>
            </a:r>
            <a:r>
              <a:rPr lang="en-GB" sz="1050" dirty="0"/>
              <a:t> Sci. 2011;1221:124–8. 9. </a:t>
            </a:r>
            <a:r>
              <a:rPr lang="en-GB" sz="1050" dirty="0" err="1"/>
              <a:t>Bulletti</a:t>
            </a:r>
            <a:r>
              <a:rPr lang="en-GB" sz="1050" dirty="0"/>
              <a:t> C, Simon C. Bioengineered uterus: a path toward ectogenesis. </a:t>
            </a:r>
            <a:r>
              <a:rPr lang="en-GB" sz="1050" dirty="0" err="1"/>
              <a:t>Fertil</a:t>
            </a:r>
            <a:r>
              <a:rPr lang="en-GB" sz="1050" dirty="0"/>
              <a:t> </a:t>
            </a:r>
            <a:r>
              <a:rPr lang="en-GB" sz="1050" dirty="0" err="1"/>
              <a:t>Steril</a:t>
            </a:r>
            <a:r>
              <a:rPr lang="en-GB" sz="1050" dirty="0"/>
              <a:t>. 2019;112:446–7.</a:t>
            </a:r>
            <a:endParaRPr lang="ar-KW" sz="1050" dirty="0"/>
          </a:p>
          <a:p>
            <a:r>
              <a:rPr lang="en-GB" sz="1050" dirty="0"/>
              <a:t>Campo H, </a:t>
            </a:r>
            <a:r>
              <a:rPr lang="en-GB" sz="1050" dirty="0" err="1"/>
              <a:t>Cervelló</a:t>
            </a:r>
            <a:r>
              <a:rPr lang="en-GB" sz="1050" dirty="0"/>
              <a:t> I, Simón C. Bioengineering the uterus: an overview of recent advances and future perspectives in reproductive medicine. Ann Biomed Eng. 2017;45:1710–7.</a:t>
            </a:r>
            <a:endParaRPr lang="ar-KW" sz="1050" dirty="0"/>
          </a:p>
          <a:p>
            <a:r>
              <a:rPr lang="en-GB" sz="1050" dirty="0"/>
              <a:t> </a:t>
            </a:r>
            <a:r>
              <a:rPr lang="en-GB" sz="1050" dirty="0" err="1"/>
              <a:t>Dabaghi</a:t>
            </a:r>
            <a:r>
              <a:rPr lang="en-GB" sz="1050" dirty="0"/>
              <a:t> M, </a:t>
            </a:r>
            <a:r>
              <a:rPr lang="en-GB" sz="1050" dirty="0" err="1"/>
              <a:t>Fusch</a:t>
            </a:r>
            <a:r>
              <a:rPr lang="en-GB" sz="1050" dirty="0"/>
              <a:t> G, </a:t>
            </a:r>
            <a:r>
              <a:rPr lang="en-GB" sz="1050" dirty="0" err="1"/>
              <a:t>Saraei</a:t>
            </a:r>
            <a:r>
              <a:rPr lang="en-GB" sz="1050" dirty="0"/>
              <a:t> N, </a:t>
            </a:r>
            <a:r>
              <a:rPr lang="en-GB" sz="1050" dirty="0" err="1"/>
              <a:t>Rochow</a:t>
            </a:r>
            <a:r>
              <a:rPr lang="en-GB" sz="1050" dirty="0"/>
              <a:t> N, Brash JL, </a:t>
            </a:r>
            <a:r>
              <a:rPr lang="en-GB" sz="1050" dirty="0" err="1"/>
              <a:t>Fusch</a:t>
            </a:r>
            <a:r>
              <a:rPr lang="en-GB" sz="1050" dirty="0"/>
              <a:t> C, et al. An </a:t>
            </a:r>
            <a:r>
              <a:rPr lang="en-GB" sz="1050" dirty="0" err="1"/>
              <a:t>artifcial</a:t>
            </a:r>
            <a:r>
              <a:rPr lang="en-GB" sz="1050" dirty="0"/>
              <a:t> placenta type </a:t>
            </a:r>
            <a:r>
              <a:rPr lang="en-GB" sz="1050" dirty="0" err="1"/>
              <a:t>microfuidic</a:t>
            </a:r>
            <a:r>
              <a:rPr lang="en-GB" sz="1050" dirty="0"/>
              <a:t> blood oxygenator with </a:t>
            </a:r>
            <a:r>
              <a:rPr lang="en-GB" sz="1050" dirty="0" err="1"/>
              <a:t>doublesided</a:t>
            </a:r>
            <a:r>
              <a:rPr lang="en-GB" sz="1050" dirty="0"/>
              <a:t> gas transfer microchannels and its integration as a neonatal lung assist device. </a:t>
            </a:r>
            <a:r>
              <a:rPr lang="en-GB" sz="1050" dirty="0" err="1"/>
              <a:t>Biomicrofuidics</a:t>
            </a:r>
            <a:r>
              <a:rPr lang="en-GB" sz="1050" dirty="0"/>
              <a:t>. 2018;12:044101. </a:t>
            </a:r>
            <a:endParaRPr lang="ar-KW" sz="1050" dirty="0"/>
          </a:p>
          <a:p>
            <a:r>
              <a:rPr lang="en-GB" sz="1050" dirty="0"/>
              <a:t>Davis RP, </a:t>
            </a:r>
            <a:r>
              <a:rPr lang="en-GB" sz="1050" dirty="0" err="1"/>
              <a:t>Bryner</a:t>
            </a:r>
            <a:r>
              <a:rPr lang="en-GB" sz="1050" dirty="0"/>
              <a:t> B, </a:t>
            </a:r>
            <a:r>
              <a:rPr lang="en-GB" sz="1050" dirty="0" err="1"/>
              <a:t>Mychaliska</a:t>
            </a:r>
            <a:r>
              <a:rPr lang="en-GB" sz="1050" dirty="0"/>
              <a:t> GB. A paradigm shift in the treatment of extreme prematurity: the </a:t>
            </a:r>
            <a:r>
              <a:rPr lang="en-GB" sz="1050" dirty="0" err="1"/>
              <a:t>artifcial</a:t>
            </a:r>
            <a:r>
              <a:rPr lang="en-GB" sz="1050" dirty="0"/>
              <a:t> placenta. </a:t>
            </a:r>
            <a:r>
              <a:rPr lang="en-GB" sz="1050" dirty="0" err="1"/>
              <a:t>Curr</a:t>
            </a:r>
            <a:r>
              <a:rPr lang="en-GB" sz="1050" dirty="0"/>
              <a:t> </a:t>
            </a:r>
            <a:r>
              <a:rPr lang="en-GB" sz="1050" dirty="0" err="1"/>
              <a:t>Opin</a:t>
            </a:r>
            <a:r>
              <a:rPr lang="en-GB" sz="1050" dirty="0"/>
              <a:t> </a:t>
            </a:r>
            <a:r>
              <a:rPr lang="en-GB" sz="1050" dirty="0" err="1"/>
              <a:t>Pediatr</a:t>
            </a:r>
            <a:r>
              <a:rPr lang="en-GB" sz="1050" dirty="0"/>
              <a:t>. 2014;26:370–6. 13. </a:t>
            </a:r>
            <a:r>
              <a:rPr lang="en-GB" sz="1050" dirty="0" err="1"/>
              <a:t>Ghidini</a:t>
            </a:r>
            <a:r>
              <a:rPr lang="en-GB" sz="1050" dirty="0"/>
              <a:t> A, Bianchi DW, Levy B, Van </a:t>
            </a:r>
            <a:r>
              <a:rPr lang="en-GB" sz="1050" dirty="0" err="1"/>
              <a:t>Mieghem</a:t>
            </a:r>
            <a:r>
              <a:rPr lang="en-GB" sz="1050" dirty="0"/>
              <a:t> T, </a:t>
            </a:r>
            <a:r>
              <a:rPr lang="en-GB" sz="1050" dirty="0" err="1"/>
              <a:t>Deprest</a:t>
            </a:r>
            <a:r>
              <a:rPr lang="en-GB" sz="1050" dirty="0"/>
              <a:t> J, Chitty LS. In case you missed it: the prenatal diagnosis editors bring you the most </a:t>
            </a:r>
            <a:r>
              <a:rPr lang="en-GB" sz="1050" dirty="0" err="1"/>
              <a:t>signifcant</a:t>
            </a:r>
            <a:r>
              <a:rPr lang="en-GB" sz="1050" dirty="0"/>
              <a:t> advances of 2018. </a:t>
            </a:r>
            <a:r>
              <a:rPr lang="en-GB" sz="1050" dirty="0" err="1"/>
              <a:t>Prenat</a:t>
            </a:r>
            <a:r>
              <a:rPr lang="en-GB" sz="1050" dirty="0"/>
              <a:t> </a:t>
            </a:r>
            <a:r>
              <a:rPr lang="en-GB" sz="1050" dirty="0" err="1"/>
              <a:t>Diagn</a:t>
            </a:r>
            <a:r>
              <a:rPr lang="en-GB" sz="1050" dirty="0"/>
              <a:t>. 2019;39:61–9</a:t>
            </a:r>
            <a:endParaRPr lang="en-GB" sz="1200" dirty="0"/>
          </a:p>
        </p:txBody>
      </p:sp>
      <p:sp>
        <p:nvSpPr>
          <p:cNvPr id="4" name="Slide Number Placeholder 3">
            <a:extLst>
              <a:ext uri="{FF2B5EF4-FFF2-40B4-BE49-F238E27FC236}">
                <a16:creationId xmlns:a16="http://schemas.microsoft.com/office/drawing/2014/main" id="{C13D50C0-75F2-D8EA-8063-57C291B4504B}"/>
              </a:ext>
            </a:extLst>
          </p:cNvPr>
          <p:cNvSpPr>
            <a:spLocks noGrp="1"/>
          </p:cNvSpPr>
          <p:nvPr>
            <p:ph type="sldNum" sz="quarter" idx="11"/>
          </p:nvPr>
        </p:nvSpPr>
        <p:spPr/>
        <p:txBody>
          <a:bodyPr/>
          <a:lstStyle/>
          <a:p>
            <a:pPr rtl="0"/>
            <a:fld id="{75DF2D63-3FF5-D547-96B9-BE9CCD1ABA58}" type="slidenum">
              <a:rPr lang="en-GB" smtClean="0"/>
              <a:t>18</a:t>
            </a:fld>
            <a:endParaRPr lang="en-GB" dirty="0"/>
          </a:p>
        </p:txBody>
      </p:sp>
      <p:sp>
        <p:nvSpPr>
          <p:cNvPr id="5" name="Footer Placeholder 4">
            <a:extLst>
              <a:ext uri="{FF2B5EF4-FFF2-40B4-BE49-F238E27FC236}">
                <a16:creationId xmlns:a16="http://schemas.microsoft.com/office/drawing/2014/main" id="{6943FFC9-0156-BBBF-F245-2B66BA77E1D8}"/>
              </a:ext>
            </a:extLst>
          </p:cNvPr>
          <p:cNvSpPr>
            <a:spLocks noGrp="1"/>
          </p:cNvSpPr>
          <p:nvPr>
            <p:ph type="ftr" sz="quarter" idx="12"/>
          </p:nvPr>
        </p:nvSpPr>
        <p:spPr/>
        <p:txBody>
          <a:bodyPr/>
          <a:lstStyle/>
          <a:p>
            <a:pPr algn="ctr" rtl="0"/>
            <a:r>
              <a:rPr lang="ar-KW" dirty="0"/>
              <a:t>الرحم الصناعي</a:t>
            </a:r>
            <a:endParaRPr lang="en-GB" dirty="0"/>
          </a:p>
        </p:txBody>
      </p:sp>
    </p:spTree>
    <p:extLst>
      <p:ext uri="{BB962C8B-B14F-4D97-AF65-F5344CB8AC3E}">
        <p14:creationId xmlns:p14="http://schemas.microsoft.com/office/powerpoint/2010/main" val="44366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0887-4455-BF72-9212-9FF6B9C386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28BB9B-EDFF-7697-89A0-6FD0F4C55858}"/>
              </a:ext>
            </a:extLst>
          </p:cNvPr>
          <p:cNvSpPr>
            <a:spLocks noGrp="1"/>
          </p:cNvSpPr>
          <p:nvPr>
            <p:ph idx="1"/>
          </p:nvPr>
        </p:nvSpPr>
        <p:spPr/>
        <p:txBody>
          <a:bodyPr/>
          <a:lstStyle/>
          <a:p>
            <a:r>
              <a:rPr lang="en-GB" sz="1100" b="0" i="0" dirty="0">
                <a:solidFill>
                  <a:srgbClr val="212121"/>
                </a:solidFill>
                <a:effectLst/>
                <a:cs typeface="+mj-cs"/>
              </a:rPr>
              <a:t>Marx V, Nagy E. </a:t>
            </a:r>
            <a:r>
              <a:rPr lang="en-GB" sz="1100" b="0" i="0" dirty="0" err="1">
                <a:solidFill>
                  <a:srgbClr val="212121"/>
                </a:solidFill>
                <a:effectLst/>
                <a:cs typeface="+mj-cs"/>
              </a:rPr>
              <a:t>Fetal</a:t>
            </a:r>
            <a:r>
              <a:rPr lang="en-GB" sz="1100" b="0" i="0" dirty="0">
                <a:solidFill>
                  <a:srgbClr val="212121"/>
                </a:solidFill>
                <a:effectLst/>
                <a:cs typeface="+mj-cs"/>
              </a:rPr>
              <a:t> Behavioural Responses to Maternal Voice and Touch. </a:t>
            </a:r>
            <a:r>
              <a:rPr lang="en-GB" sz="1100" b="0" i="0" dirty="0" err="1">
                <a:solidFill>
                  <a:srgbClr val="212121"/>
                </a:solidFill>
                <a:effectLst/>
                <a:cs typeface="+mj-cs"/>
              </a:rPr>
              <a:t>PLoS</a:t>
            </a:r>
            <a:r>
              <a:rPr lang="en-GB" sz="1100" b="0" i="0" dirty="0">
                <a:solidFill>
                  <a:srgbClr val="212121"/>
                </a:solidFill>
                <a:effectLst/>
                <a:cs typeface="+mj-cs"/>
              </a:rPr>
              <a:t> One. 2015 Jun 8;10(6):e0129118. </a:t>
            </a:r>
            <a:r>
              <a:rPr lang="en-GB" sz="1100" b="0" i="0" dirty="0" err="1">
                <a:solidFill>
                  <a:srgbClr val="212121"/>
                </a:solidFill>
                <a:effectLst/>
                <a:cs typeface="+mj-cs"/>
              </a:rPr>
              <a:t>doi</a:t>
            </a:r>
            <a:r>
              <a:rPr lang="en-GB" sz="1100" b="0" i="0" dirty="0">
                <a:solidFill>
                  <a:srgbClr val="212121"/>
                </a:solidFill>
                <a:effectLst/>
                <a:cs typeface="+mj-cs"/>
              </a:rPr>
              <a:t>: 10.1371/journal.pone.0129118. PMID: 26053388; PMCID: PMC4460088.</a:t>
            </a:r>
            <a:endParaRPr lang="ar-KW" sz="1100" b="0" i="0" dirty="0">
              <a:solidFill>
                <a:srgbClr val="212121"/>
              </a:solidFill>
              <a:effectLst/>
              <a:cs typeface="+mj-cs"/>
            </a:endParaRPr>
          </a:p>
          <a:p>
            <a:pPr algn="l">
              <a:spcBef>
                <a:spcPts val="1000"/>
              </a:spcBef>
              <a:spcAft>
                <a:spcPts val="1000"/>
              </a:spcAft>
            </a:pPr>
            <a:r>
              <a:rPr lang="en-GB" sz="1100" b="0" i="0" dirty="0">
                <a:solidFill>
                  <a:srgbClr val="212121"/>
                </a:solidFill>
                <a:effectLst/>
                <a:cs typeface="+mj-cs"/>
              </a:rPr>
              <a:t> Reynolds SRM. Nature of </a:t>
            </a:r>
            <a:r>
              <a:rPr lang="en-GB" sz="1100" b="0" i="0" dirty="0" err="1">
                <a:solidFill>
                  <a:srgbClr val="212121"/>
                </a:solidFill>
                <a:effectLst/>
                <a:cs typeface="+mj-cs"/>
              </a:rPr>
              <a:t>fetal</a:t>
            </a:r>
            <a:r>
              <a:rPr lang="en-GB" sz="1100" b="0" i="0" dirty="0">
                <a:solidFill>
                  <a:srgbClr val="212121"/>
                </a:solidFill>
                <a:effectLst/>
                <a:cs typeface="+mj-cs"/>
              </a:rPr>
              <a:t> adaptation to the uterine environment: a problem of sensory deprivation. </a:t>
            </a:r>
            <a:r>
              <a:rPr lang="en-GB" sz="1100" b="0" i="1" dirty="0">
                <a:solidFill>
                  <a:srgbClr val="212121"/>
                </a:solidFill>
                <a:effectLst/>
                <a:cs typeface="+mj-cs"/>
              </a:rPr>
              <a:t>American Journal of Obstetrics &amp; Gynaecology</a:t>
            </a:r>
            <a:r>
              <a:rPr lang="en-GB" sz="1100" b="0" i="0" dirty="0">
                <a:solidFill>
                  <a:srgbClr val="212121"/>
                </a:solidFill>
                <a:effectLst/>
                <a:cs typeface="+mj-cs"/>
              </a:rPr>
              <a:t> 1962; 83: 800–808.</a:t>
            </a:r>
            <a:endParaRPr lang="ar-KW" sz="1100" b="0" i="0" dirty="0">
              <a:solidFill>
                <a:srgbClr val="212121"/>
              </a:solidFill>
              <a:effectLst/>
              <a:cs typeface="+mj-cs"/>
            </a:endParaRPr>
          </a:p>
          <a:p>
            <a:pPr algn="l">
              <a:spcBef>
                <a:spcPts val="1000"/>
              </a:spcBef>
              <a:spcAft>
                <a:spcPts val="1000"/>
              </a:spcAft>
            </a:pPr>
            <a:r>
              <a:rPr lang="en-GB" sz="1100" b="0" i="0" dirty="0">
                <a:solidFill>
                  <a:srgbClr val="212121"/>
                </a:solidFill>
                <a:effectLst/>
                <a:cs typeface="+mj-cs"/>
              </a:rPr>
              <a:t>Windle WF. Physiology of the </a:t>
            </a:r>
            <a:r>
              <a:rPr lang="en-GB" sz="1100" b="0" i="0" dirty="0" err="1">
                <a:solidFill>
                  <a:srgbClr val="212121"/>
                </a:solidFill>
                <a:effectLst/>
                <a:cs typeface="+mj-cs"/>
              </a:rPr>
              <a:t>fetus</a:t>
            </a:r>
            <a:r>
              <a:rPr lang="en-GB" sz="1100" b="0" i="0" dirty="0">
                <a:solidFill>
                  <a:srgbClr val="212121"/>
                </a:solidFill>
                <a:effectLst/>
                <a:cs typeface="+mj-cs"/>
              </a:rPr>
              <a:t>. Origin and extent of function in prenatal life. Philadelphia: W. B. Saunders; 1940.</a:t>
            </a:r>
          </a:p>
          <a:p>
            <a:pPr algn="l">
              <a:spcBef>
                <a:spcPts val="1000"/>
              </a:spcBef>
              <a:spcAft>
                <a:spcPts val="1000"/>
              </a:spcAft>
            </a:pPr>
            <a:r>
              <a:rPr lang="en-GB" sz="1100" b="0" i="0" dirty="0">
                <a:solidFill>
                  <a:srgbClr val="212121"/>
                </a:solidFill>
                <a:effectLst/>
                <a:cs typeface="+mj-cs"/>
              </a:rPr>
              <a:t>Fifer WP, Moon CM. Auditory experience in the </a:t>
            </a:r>
            <a:r>
              <a:rPr lang="en-GB" sz="1100" b="0" i="0" dirty="0" err="1">
                <a:solidFill>
                  <a:srgbClr val="212121"/>
                </a:solidFill>
                <a:effectLst/>
                <a:cs typeface="+mj-cs"/>
              </a:rPr>
              <a:t>fetus</a:t>
            </a:r>
            <a:r>
              <a:rPr lang="en-GB" sz="1100" b="0" i="0" dirty="0">
                <a:solidFill>
                  <a:srgbClr val="212121"/>
                </a:solidFill>
                <a:effectLst/>
                <a:cs typeface="+mj-cs"/>
              </a:rPr>
              <a:t> In </a:t>
            </a:r>
            <a:r>
              <a:rPr lang="en-GB" sz="1100" b="0" i="0" dirty="0" err="1">
                <a:solidFill>
                  <a:srgbClr val="212121"/>
                </a:solidFill>
                <a:effectLst/>
                <a:cs typeface="+mj-cs"/>
              </a:rPr>
              <a:t>Smotherman</a:t>
            </a:r>
            <a:r>
              <a:rPr lang="en-GB" sz="1100" b="0" i="0" dirty="0">
                <a:solidFill>
                  <a:srgbClr val="212121"/>
                </a:solidFill>
                <a:effectLst/>
                <a:cs typeface="+mj-cs"/>
              </a:rPr>
              <a:t> W. &amp; Robertson S. (Eds.), </a:t>
            </a:r>
            <a:r>
              <a:rPr lang="en-GB" sz="1100" b="0" i="1" dirty="0" err="1">
                <a:solidFill>
                  <a:srgbClr val="212121"/>
                </a:solidFill>
                <a:effectLst/>
                <a:cs typeface="+mj-cs"/>
              </a:rPr>
              <a:t>Behavior</a:t>
            </a:r>
            <a:r>
              <a:rPr lang="en-GB" sz="1100" b="0" i="1" dirty="0">
                <a:solidFill>
                  <a:srgbClr val="212121"/>
                </a:solidFill>
                <a:effectLst/>
                <a:cs typeface="+mj-cs"/>
              </a:rPr>
              <a:t> of the </a:t>
            </a:r>
            <a:r>
              <a:rPr lang="en-GB" sz="1100" b="0" i="1" dirty="0" err="1">
                <a:solidFill>
                  <a:srgbClr val="212121"/>
                </a:solidFill>
                <a:effectLst/>
                <a:cs typeface="+mj-cs"/>
              </a:rPr>
              <a:t>fetus</a:t>
            </a:r>
            <a:r>
              <a:rPr lang="en-GB" sz="1100" b="0" i="0" dirty="0">
                <a:solidFill>
                  <a:srgbClr val="212121"/>
                </a:solidFill>
                <a:effectLst/>
                <a:cs typeface="+mj-cs"/>
              </a:rPr>
              <a:t>. West Caldwell, NJ: Telford Press; 1988. </a:t>
            </a:r>
            <a:endParaRPr lang="ar-KW" sz="1100" b="0" i="0" dirty="0">
              <a:solidFill>
                <a:srgbClr val="212121"/>
              </a:solidFill>
              <a:effectLst/>
              <a:cs typeface="+mj-cs"/>
            </a:endParaRPr>
          </a:p>
          <a:p>
            <a:pPr algn="l">
              <a:spcBef>
                <a:spcPts val="1000"/>
              </a:spcBef>
              <a:spcAft>
                <a:spcPts val="1000"/>
              </a:spcAft>
            </a:pPr>
            <a:r>
              <a:rPr lang="en-GB" sz="1100" b="0" i="0" dirty="0">
                <a:solidFill>
                  <a:srgbClr val="212121"/>
                </a:solidFill>
                <a:effectLst/>
                <a:cs typeface="+mj-cs"/>
              </a:rPr>
              <a:t>Hofer MA. Parental Contributions to the Development of Their Offspring In: </a:t>
            </a:r>
            <a:r>
              <a:rPr lang="en-GB" sz="1100" b="0" i="1" dirty="0">
                <a:solidFill>
                  <a:srgbClr val="212121"/>
                </a:solidFill>
                <a:effectLst/>
                <a:cs typeface="+mj-cs"/>
              </a:rPr>
              <a:t>Parental Care in Mammals</a:t>
            </a:r>
            <a:r>
              <a:rPr lang="en-GB" sz="1100" b="0" i="0" dirty="0">
                <a:solidFill>
                  <a:srgbClr val="212121"/>
                </a:solidFill>
                <a:effectLst/>
                <a:cs typeface="+mj-cs"/>
              </a:rPr>
              <a:t>, </a:t>
            </a:r>
            <a:r>
              <a:rPr lang="en-GB" sz="1100" b="0" i="0" dirty="0" err="1">
                <a:solidFill>
                  <a:srgbClr val="212121"/>
                </a:solidFill>
                <a:effectLst/>
                <a:cs typeface="+mj-cs"/>
              </a:rPr>
              <a:t>Gubernick</a:t>
            </a:r>
            <a:r>
              <a:rPr lang="en-GB" sz="1100" b="0" i="0" dirty="0">
                <a:solidFill>
                  <a:srgbClr val="212121"/>
                </a:solidFill>
                <a:effectLst/>
                <a:cs typeface="+mj-cs"/>
              </a:rPr>
              <a:t> D. J. and </a:t>
            </a:r>
            <a:r>
              <a:rPr lang="en-GB" sz="1100" b="0" i="0" dirty="0" err="1">
                <a:solidFill>
                  <a:srgbClr val="212121"/>
                </a:solidFill>
                <a:effectLst/>
                <a:cs typeface="+mj-cs"/>
              </a:rPr>
              <a:t>Klopfer</a:t>
            </a:r>
            <a:r>
              <a:rPr lang="en-GB" sz="1100" b="0" i="0" dirty="0">
                <a:solidFill>
                  <a:srgbClr val="212121"/>
                </a:solidFill>
                <a:effectLst/>
                <a:cs typeface="+mj-cs"/>
              </a:rPr>
              <a:t> P.H., editors. Plenum Press, New York; 1981. pp. 77–115. </a:t>
            </a:r>
            <a:endParaRPr lang="ar-KW" sz="1100" b="0" i="0" dirty="0">
              <a:solidFill>
                <a:srgbClr val="212121"/>
              </a:solidFill>
              <a:effectLst/>
              <a:cs typeface="+mj-cs"/>
            </a:endParaRPr>
          </a:p>
          <a:p>
            <a:pPr algn="l">
              <a:spcBef>
                <a:spcPts val="1000"/>
              </a:spcBef>
              <a:spcAft>
                <a:spcPts val="1000"/>
              </a:spcAft>
            </a:pPr>
            <a:r>
              <a:rPr lang="en-GB" sz="1100" b="0" i="0" dirty="0" err="1">
                <a:solidFill>
                  <a:srgbClr val="212121"/>
                </a:solidFill>
                <a:effectLst/>
                <a:cs typeface="+mj-cs"/>
              </a:rPr>
              <a:t>Ronca</a:t>
            </a:r>
            <a:r>
              <a:rPr lang="en-GB" sz="1100" b="0" i="0" dirty="0">
                <a:solidFill>
                  <a:srgbClr val="212121"/>
                </a:solidFill>
                <a:effectLst/>
                <a:cs typeface="+mj-cs"/>
              </a:rPr>
              <a:t> AE, Lamkin CA, Alberts J R. Maternal contributions to sensory experience in the </a:t>
            </a:r>
            <a:r>
              <a:rPr lang="en-GB" sz="1100" b="0" i="0" dirty="0" err="1">
                <a:solidFill>
                  <a:srgbClr val="212121"/>
                </a:solidFill>
                <a:effectLst/>
                <a:cs typeface="+mj-cs"/>
              </a:rPr>
              <a:t>fetal</a:t>
            </a:r>
            <a:r>
              <a:rPr lang="en-GB" sz="1100" b="0" i="0" dirty="0">
                <a:solidFill>
                  <a:srgbClr val="212121"/>
                </a:solidFill>
                <a:effectLst/>
                <a:cs typeface="+mj-cs"/>
              </a:rPr>
              <a:t> and </a:t>
            </a:r>
            <a:r>
              <a:rPr lang="en-GB" sz="1100" b="0" i="0" dirty="0" err="1">
                <a:solidFill>
                  <a:srgbClr val="212121"/>
                </a:solidFill>
                <a:effectLst/>
                <a:cs typeface="+mj-cs"/>
              </a:rPr>
              <a:t>newborn</a:t>
            </a:r>
            <a:r>
              <a:rPr lang="en-GB" sz="1100" b="0" i="0" dirty="0">
                <a:solidFill>
                  <a:srgbClr val="212121"/>
                </a:solidFill>
                <a:effectLst/>
                <a:cs typeface="+mj-cs"/>
              </a:rPr>
              <a:t> rat (</a:t>
            </a:r>
            <a:r>
              <a:rPr lang="en-GB" sz="1100" b="0" i="1" dirty="0">
                <a:solidFill>
                  <a:srgbClr val="212121"/>
                </a:solidFill>
                <a:effectLst/>
                <a:cs typeface="+mj-cs"/>
              </a:rPr>
              <a:t>Rattus norvegicus</a:t>
            </a:r>
            <a:r>
              <a:rPr lang="en-GB" sz="1100" b="0" i="0" dirty="0">
                <a:solidFill>
                  <a:srgbClr val="212121"/>
                </a:solidFill>
                <a:effectLst/>
                <a:cs typeface="+mj-cs"/>
              </a:rPr>
              <a:t>). </a:t>
            </a:r>
            <a:r>
              <a:rPr lang="en-GB" sz="1100" b="0" i="1" dirty="0">
                <a:solidFill>
                  <a:srgbClr val="212121"/>
                </a:solidFill>
                <a:effectLst/>
                <a:cs typeface="+mj-cs"/>
              </a:rPr>
              <a:t>Journal of Comparative Psychology</a:t>
            </a:r>
            <a:r>
              <a:rPr lang="en-GB" sz="1100" b="0" i="0" dirty="0">
                <a:solidFill>
                  <a:srgbClr val="212121"/>
                </a:solidFill>
                <a:effectLst/>
                <a:cs typeface="+mj-cs"/>
              </a:rPr>
              <a:t> 1993; 107: 61–74. </a:t>
            </a:r>
            <a:endParaRPr lang="ar-KW" sz="1100" b="0" i="0" dirty="0">
              <a:solidFill>
                <a:srgbClr val="212121"/>
              </a:solidFill>
              <a:effectLst/>
              <a:cs typeface="+mj-cs"/>
            </a:endParaRPr>
          </a:p>
          <a:p>
            <a:pPr algn="l">
              <a:spcBef>
                <a:spcPts val="1000"/>
              </a:spcBef>
              <a:spcAft>
                <a:spcPts val="1000"/>
              </a:spcAft>
            </a:pPr>
            <a:r>
              <a:rPr lang="en-GB" sz="1100" b="0" i="0" dirty="0">
                <a:solidFill>
                  <a:srgbClr val="212121"/>
                </a:solidFill>
                <a:effectLst/>
                <a:cs typeface="+mj-cs"/>
              </a:rPr>
              <a:t>Miranda A, Sousa N. Maternal hormonal milieu influence on </a:t>
            </a:r>
            <a:r>
              <a:rPr lang="en-GB" sz="1100" b="0" i="0" dirty="0" err="1">
                <a:solidFill>
                  <a:srgbClr val="212121"/>
                </a:solidFill>
                <a:effectLst/>
                <a:cs typeface="+mj-cs"/>
              </a:rPr>
              <a:t>fetal</a:t>
            </a:r>
            <a:r>
              <a:rPr lang="en-GB" sz="1100" b="0" i="0" dirty="0">
                <a:solidFill>
                  <a:srgbClr val="212121"/>
                </a:solidFill>
                <a:effectLst/>
                <a:cs typeface="+mj-cs"/>
              </a:rPr>
              <a:t> brain development. Brain </a:t>
            </a:r>
            <a:r>
              <a:rPr lang="en-GB" sz="1100" b="0" i="0" dirty="0" err="1">
                <a:solidFill>
                  <a:srgbClr val="212121"/>
                </a:solidFill>
                <a:effectLst/>
                <a:cs typeface="+mj-cs"/>
              </a:rPr>
              <a:t>Behav</a:t>
            </a:r>
            <a:r>
              <a:rPr lang="en-GB" sz="1100" b="0" i="0" dirty="0">
                <a:solidFill>
                  <a:srgbClr val="212121"/>
                </a:solidFill>
                <a:effectLst/>
                <a:cs typeface="+mj-cs"/>
              </a:rPr>
              <a:t>. 2018 Jan 24;8(2):e00920. </a:t>
            </a:r>
            <a:r>
              <a:rPr lang="en-GB" sz="1100" b="0" i="0" dirty="0" err="1">
                <a:solidFill>
                  <a:srgbClr val="212121"/>
                </a:solidFill>
                <a:effectLst/>
                <a:cs typeface="+mj-cs"/>
              </a:rPr>
              <a:t>doi</a:t>
            </a:r>
            <a:r>
              <a:rPr lang="en-GB" sz="1100" b="0" i="0" dirty="0">
                <a:solidFill>
                  <a:srgbClr val="212121"/>
                </a:solidFill>
                <a:effectLst/>
                <a:cs typeface="+mj-cs"/>
              </a:rPr>
              <a:t>: 10.1002/brb3.920. PMID: 29484271; PMCID: PMC5822586</a:t>
            </a:r>
          </a:p>
          <a:p>
            <a:pPr algn="l">
              <a:spcBef>
                <a:spcPts val="1000"/>
              </a:spcBef>
              <a:spcAft>
                <a:spcPts val="1000"/>
              </a:spcAft>
            </a:pPr>
            <a:r>
              <a:rPr lang="en-GB" sz="1100" b="0" i="0" dirty="0">
                <a:solidFill>
                  <a:srgbClr val="333333"/>
                </a:solidFill>
                <a:effectLst/>
                <a:cs typeface="+mj-cs"/>
              </a:rPr>
              <a:t>Stoll BJ, Hansen NI, Bell EF, et al. Trends in Care Practices, Morbidity, and Mortality of Extremely Preterm Neonates, 1993-2012. </a:t>
            </a:r>
            <a:r>
              <a:rPr lang="en-GB" sz="1100" b="0" i="1" dirty="0">
                <a:solidFill>
                  <a:srgbClr val="333333"/>
                </a:solidFill>
                <a:effectLst/>
                <a:cs typeface="+mj-cs"/>
              </a:rPr>
              <a:t>JAMA.</a:t>
            </a:r>
            <a:r>
              <a:rPr lang="en-GB" sz="1100" b="0" i="0" dirty="0">
                <a:solidFill>
                  <a:srgbClr val="333333"/>
                </a:solidFill>
                <a:effectLst/>
                <a:cs typeface="+mj-cs"/>
              </a:rPr>
              <a:t> 2015;314(10):1039–1051. doi:10.1001/jama.2015.10244</a:t>
            </a:r>
            <a:endParaRPr lang="en-GB" sz="1100" dirty="0">
              <a:cs typeface="+mj-cs"/>
            </a:endParaRPr>
          </a:p>
        </p:txBody>
      </p:sp>
      <p:sp>
        <p:nvSpPr>
          <p:cNvPr id="4" name="Slide Number Placeholder 3">
            <a:extLst>
              <a:ext uri="{FF2B5EF4-FFF2-40B4-BE49-F238E27FC236}">
                <a16:creationId xmlns:a16="http://schemas.microsoft.com/office/drawing/2014/main" id="{E020C5A5-FF33-2FDA-4FB6-6DD26D2ADF74}"/>
              </a:ext>
            </a:extLst>
          </p:cNvPr>
          <p:cNvSpPr>
            <a:spLocks noGrp="1"/>
          </p:cNvSpPr>
          <p:nvPr>
            <p:ph type="sldNum" sz="quarter" idx="11"/>
          </p:nvPr>
        </p:nvSpPr>
        <p:spPr/>
        <p:txBody>
          <a:bodyPr/>
          <a:lstStyle/>
          <a:p>
            <a:pPr rtl="0"/>
            <a:fld id="{75DF2D63-3FF5-D547-96B9-BE9CCD1ABA58}" type="slidenum">
              <a:rPr lang="en-GB" smtClean="0"/>
              <a:t>19</a:t>
            </a:fld>
            <a:endParaRPr lang="en-GB" dirty="0"/>
          </a:p>
        </p:txBody>
      </p:sp>
      <p:sp>
        <p:nvSpPr>
          <p:cNvPr id="5" name="Footer Placeholder 4">
            <a:extLst>
              <a:ext uri="{FF2B5EF4-FFF2-40B4-BE49-F238E27FC236}">
                <a16:creationId xmlns:a16="http://schemas.microsoft.com/office/drawing/2014/main" id="{A8D79ED6-A016-80FC-33F2-3FA7D16E6B9E}"/>
              </a:ext>
            </a:extLst>
          </p:cNvPr>
          <p:cNvSpPr>
            <a:spLocks noGrp="1"/>
          </p:cNvSpPr>
          <p:nvPr>
            <p:ph type="ftr" sz="quarter" idx="12"/>
          </p:nvPr>
        </p:nvSpPr>
        <p:spPr/>
        <p:txBody>
          <a:bodyPr/>
          <a:lstStyle/>
          <a:p>
            <a:pPr rtl="0"/>
            <a:r>
              <a:rPr lang="en-GB"/>
              <a:t>presentation title</a:t>
            </a:r>
          </a:p>
        </p:txBody>
      </p:sp>
    </p:spTree>
    <p:extLst>
      <p:ext uri="{BB962C8B-B14F-4D97-AF65-F5344CB8AC3E}">
        <p14:creationId xmlns:p14="http://schemas.microsoft.com/office/powerpoint/2010/main" val="401776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59F1-52A7-BEC2-2944-79A5A4CA8AF8}"/>
              </a:ext>
            </a:extLst>
          </p:cNvPr>
          <p:cNvSpPr>
            <a:spLocks noGrp="1"/>
          </p:cNvSpPr>
          <p:nvPr>
            <p:ph type="title"/>
          </p:nvPr>
        </p:nvSpPr>
        <p:spPr/>
        <p:txBody>
          <a:bodyPr/>
          <a:lstStyle/>
          <a:p>
            <a:pPr algn="r"/>
            <a:r>
              <a:rPr kumimoji="0" lang="ar-KW" sz="4800" b="1"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الأطفال الخدج</a:t>
            </a:r>
            <a:endParaRPr lang="en-GB" dirty="0"/>
          </a:p>
        </p:txBody>
      </p:sp>
      <p:sp>
        <p:nvSpPr>
          <p:cNvPr id="3" name="Content Placeholder 2">
            <a:extLst>
              <a:ext uri="{FF2B5EF4-FFF2-40B4-BE49-F238E27FC236}">
                <a16:creationId xmlns:a16="http://schemas.microsoft.com/office/drawing/2014/main" id="{2A177B3D-1E9E-0EC6-D233-66E658D5D9AE}"/>
              </a:ext>
            </a:extLst>
          </p:cNvPr>
          <p:cNvSpPr>
            <a:spLocks noGrp="1"/>
          </p:cNvSpPr>
          <p:nvPr>
            <p:ph idx="1"/>
          </p:nvPr>
        </p:nvSpPr>
        <p:spPr>
          <a:xfrm>
            <a:off x="4829174" y="1746504"/>
            <a:ext cx="6942201" cy="3718465"/>
          </a:xfrm>
        </p:spPr>
        <p:txBody>
          <a:bodyPr/>
          <a:lstStyle/>
          <a:p>
            <a:pPr marL="0" indent="0" algn="r" rtl="1">
              <a:buNone/>
            </a:pPr>
            <a:br>
              <a:rPr kumimoji="0" lang="ar-KW" sz="36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br>
            <a:r>
              <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يولد ما يقدر بنحو 15 مليون (8-11%) طفل غير مكتمل النضج قبل الاوان كل عام.</a:t>
            </a:r>
            <a:br>
              <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br>
            <a:endPar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endParaRPr>
          </a:p>
          <a:p>
            <a:pPr marL="0" indent="0" algn="r" rtl="1">
              <a:buNone/>
            </a:pPr>
            <a:r>
              <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تعريف الاطفال الخدج: ولادة قبل إكتمال 37 أسبوع رحميا.</a:t>
            </a:r>
            <a:endParaRPr kumimoji="0" lang="en-US"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endParaRPr>
          </a:p>
          <a:p>
            <a:pPr marL="0" indent="0" algn="r" rtl="1">
              <a:buNone/>
            </a:pPr>
            <a:br>
              <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br>
            <a:r>
              <a:rPr kumimoji="0" lang="ar-KW" sz="20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    يصنف الاطفال الخدج  الى فئات فرعية بحسب فترة الحمل الى:</a:t>
            </a:r>
          </a:p>
          <a:p>
            <a:pPr lvl="1" algn="r" rtl="1"/>
            <a:r>
              <a:rPr kumimoji="0" lang="ar-KW" sz="18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الولادة المبكرة المتأخرة، حيث يُولد الطفل بين 34 و 36 أسبوعًا مكتملاً من الحمل.</a:t>
            </a:r>
          </a:p>
          <a:p>
            <a:pPr lvl="1" algn="r" rtl="1"/>
            <a:r>
              <a:rPr kumimoji="0" lang="ar-KW" sz="18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الولادة المبكرة المتوسطة، حيث يُولد الطفل بين 32 و 34 أسبوعًا من الحمل.</a:t>
            </a:r>
          </a:p>
          <a:p>
            <a:pPr lvl="1" algn="r" rtl="1"/>
            <a:r>
              <a:rPr kumimoji="0" lang="ar-KW" sz="18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الولادة المبكرة جدًا، حيث يُولد الطفل بين 28 و 32 أسبوعًا من الحمل.</a:t>
            </a:r>
          </a:p>
          <a:p>
            <a:pPr lvl="1" algn="r" rtl="1"/>
            <a:r>
              <a:rPr kumimoji="0" lang="ar-KW" sz="1800" b="0" i="0" u="none" strike="noStrike" kern="1200" cap="all" spc="0" normalizeH="0" baseline="0" noProof="0" dirty="0">
                <a:ln>
                  <a:noFill/>
                </a:ln>
                <a:solidFill>
                  <a:srgbClr val="000000"/>
                </a:solidFill>
                <a:effectLst/>
                <a:uLnTx/>
                <a:uFillTx/>
                <a:latin typeface="Daytona Condensed Light"/>
                <a:ea typeface="+mj-ea"/>
                <a:cs typeface="Posterama" panose="020B0504020200020000" pitchFamily="34" charset="0"/>
              </a:rPr>
              <a:t>الولادة المبكرة للغاية، حيث يُولد الطفل قبل 28 أسبوعًا من الحمل</a:t>
            </a:r>
            <a:endParaRPr lang="en-GB" sz="1800" dirty="0"/>
          </a:p>
        </p:txBody>
      </p:sp>
      <p:sp>
        <p:nvSpPr>
          <p:cNvPr id="4" name="Slide Number Placeholder 3">
            <a:extLst>
              <a:ext uri="{FF2B5EF4-FFF2-40B4-BE49-F238E27FC236}">
                <a16:creationId xmlns:a16="http://schemas.microsoft.com/office/drawing/2014/main" id="{03602EC4-8A0D-BEB4-735A-0D602F17B30F}"/>
              </a:ext>
            </a:extLst>
          </p:cNvPr>
          <p:cNvSpPr>
            <a:spLocks noGrp="1"/>
          </p:cNvSpPr>
          <p:nvPr>
            <p:ph type="sldNum" sz="quarter" idx="11"/>
          </p:nvPr>
        </p:nvSpPr>
        <p:spPr/>
        <p:txBody>
          <a:bodyPr/>
          <a:lstStyle/>
          <a:p>
            <a:pPr rtl="0"/>
            <a:fld id="{75DF2D63-3FF5-D547-96B9-BE9CCD1ABA58}" type="slidenum">
              <a:rPr lang="en-GB" smtClean="0"/>
              <a:t>2</a:t>
            </a:fld>
            <a:endParaRPr lang="en-GB" dirty="0"/>
          </a:p>
        </p:txBody>
      </p:sp>
      <p:sp>
        <p:nvSpPr>
          <p:cNvPr id="5" name="Footer Placeholder 4">
            <a:extLst>
              <a:ext uri="{FF2B5EF4-FFF2-40B4-BE49-F238E27FC236}">
                <a16:creationId xmlns:a16="http://schemas.microsoft.com/office/drawing/2014/main" id="{8F2348B5-26C0-D8E0-C471-F9210CCBFA44}"/>
              </a:ext>
            </a:extLst>
          </p:cNvPr>
          <p:cNvSpPr>
            <a:spLocks noGrp="1"/>
          </p:cNvSpPr>
          <p:nvPr>
            <p:ph type="ftr" sz="quarter" idx="12"/>
          </p:nvPr>
        </p:nvSpPr>
        <p:spPr/>
        <p:txBody>
          <a:bodyPr/>
          <a:lstStyle/>
          <a:p>
            <a:pPr rtl="0"/>
            <a:r>
              <a:rPr lang="en-GB"/>
              <a:t>presentation title</a:t>
            </a:r>
          </a:p>
        </p:txBody>
      </p:sp>
      <p:pic>
        <p:nvPicPr>
          <p:cNvPr id="8" name="Picture 7">
            <a:extLst>
              <a:ext uri="{FF2B5EF4-FFF2-40B4-BE49-F238E27FC236}">
                <a16:creationId xmlns:a16="http://schemas.microsoft.com/office/drawing/2014/main" id="{F704B231-2947-D834-F332-42585B5CFBB0}"/>
              </a:ext>
            </a:extLst>
          </p:cNvPr>
          <p:cNvPicPr>
            <a:picLocks noChangeAspect="1"/>
          </p:cNvPicPr>
          <p:nvPr/>
        </p:nvPicPr>
        <p:blipFill>
          <a:blip r:embed="rId2"/>
          <a:stretch>
            <a:fillRect/>
          </a:stretch>
        </p:blipFill>
        <p:spPr>
          <a:xfrm>
            <a:off x="284893" y="341195"/>
            <a:ext cx="4261473" cy="2097206"/>
          </a:xfrm>
          <a:prstGeom prst="rect">
            <a:avLst/>
          </a:prstGeom>
        </p:spPr>
      </p:pic>
    </p:spTree>
    <p:extLst>
      <p:ext uri="{BB962C8B-B14F-4D97-AF65-F5344CB8AC3E}">
        <p14:creationId xmlns:p14="http://schemas.microsoft.com/office/powerpoint/2010/main" val="58376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8CA2-0A55-6D8C-1A63-FCA02EC51774}"/>
              </a:ext>
            </a:extLst>
          </p:cNvPr>
          <p:cNvSpPr>
            <a:spLocks noGrp="1"/>
          </p:cNvSpPr>
          <p:nvPr>
            <p:ph type="title"/>
          </p:nvPr>
        </p:nvSpPr>
        <p:spPr/>
        <p:txBody>
          <a:bodyPr/>
          <a:lstStyle/>
          <a:p>
            <a:r>
              <a:rPr lang="ar-KW" dirty="0"/>
              <a:t>أسباب الولادة المبكرة</a:t>
            </a:r>
            <a:endParaRPr lang="en-GB" dirty="0"/>
          </a:p>
        </p:txBody>
      </p:sp>
      <p:sp>
        <p:nvSpPr>
          <p:cNvPr id="3" name="Content Placeholder 2">
            <a:extLst>
              <a:ext uri="{FF2B5EF4-FFF2-40B4-BE49-F238E27FC236}">
                <a16:creationId xmlns:a16="http://schemas.microsoft.com/office/drawing/2014/main" id="{5A53002D-3137-01BB-12E2-C04C80460C6F}"/>
              </a:ext>
            </a:extLst>
          </p:cNvPr>
          <p:cNvSpPr>
            <a:spLocks noGrp="1"/>
          </p:cNvSpPr>
          <p:nvPr>
            <p:ph idx="1"/>
          </p:nvPr>
        </p:nvSpPr>
        <p:spPr>
          <a:xfrm>
            <a:off x="1188719" y="1746504"/>
            <a:ext cx="10448785" cy="4352544"/>
          </a:xfrm>
        </p:spPr>
        <p:txBody>
          <a:bodyPr/>
          <a:lstStyle/>
          <a:p>
            <a:pPr marL="0" indent="0" algn="r" rtl="1">
              <a:buNone/>
            </a:pPr>
            <a:r>
              <a:rPr lang="ar-KW" dirty="0"/>
              <a:t>أسباب متعلقة بالأم: </a:t>
            </a:r>
          </a:p>
          <a:p>
            <a:pPr algn="r" rtl="1"/>
            <a:r>
              <a:rPr lang="ar-KW" dirty="0"/>
              <a:t>داء السكري</a:t>
            </a:r>
            <a:r>
              <a:rPr lang="en-GB" dirty="0"/>
              <a:t>,</a:t>
            </a:r>
            <a:r>
              <a:rPr lang="ar-KW" dirty="0"/>
              <a:t> امراض مزمنة</a:t>
            </a:r>
            <a:r>
              <a:rPr lang="en-GB" dirty="0"/>
              <a:t>,</a:t>
            </a:r>
            <a:r>
              <a:rPr lang="ar-KW" dirty="0"/>
              <a:t>ارتفاع ضغط الدم ,سوء التغذية قبل وأثناء الحمل.</a:t>
            </a:r>
          </a:p>
          <a:p>
            <a:pPr algn="r" rtl="1"/>
            <a:r>
              <a:rPr lang="ar-KW" dirty="0"/>
              <a:t>بعض أنواع العدوى، مثل عدوى المسالك البولية والتهابات الغشاء الأمنيوسي.</a:t>
            </a:r>
          </a:p>
          <a:p>
            <a:pPr algn="r" rtl="1"/>
            <a:r>
              <a:rPr lang="ar-KW" dirty="0"/>
              <a:t>الولادة المبكرة في حمل سابق ,عيوب خلقية في الرحم, عنق الرحم العاجز.</a:t>
            </a:r>
          </a:p>
          <a:p>
            <a:pPr algn="r" rtl="1"/>
            <a:r>
              <a:rPr lang="ar-KW" dirty="0"/>
              <a:t> تزداد فرصة الولادة المبكرة للنساء الحوامل أيضًا إذا كان عمرهن أقل من 17 عامًا أو أكثر من 35 عامًا.</a:t>
            </a:r>
          </a:p>
          <a:p>
            <a:pPr marL="0" indent="0" algn="r" rtl="1">
              <a:buNone/>
            </a:pPr>
            <a:r>
              <a:rPr lang="ar-KW" dirty="0"/>
              <a:t>أسباب متعلقة بالمشيمة</a:t>
            </a:r>
          </a:p>
          <a:p>
            <a:pPr marL="0" indent="0" algn="r" rtl="1">
              <a:buNone/>
            </a:pPr>
            <a:r>
              <a:rPr lang="ar-KW" dirty="0"/>
              <a:t>أسباب متعلقة بالجنين:</a:t>
            </a:r>
          </a:p>
          <a:p>
            <a:pPr algn="r" rtl="1"/>
            <a:r>
              <a:rPr lang="ar-KW" dirty="0"/>
              <a:t> الحمل المتعدد كالتوائم الثنائية, الثلاثية .. </a:t>
            </a:r>
          </a:p>
          <a:p>
            <a:pPr algn="r" rtl="1"/>
            <a:r>
              <a:rPr lang="ar-KW" dirty="0"/>
              <a:t>عيوب خلقية في الجنين </a:t>
            </a:r>
          </a:p>
          <a:p>
            <a:pPr algn="r" rtl="1"/>
            <a:r>
              <a:rPr lang="ar-KW" dirty="0"/>
              <a:t>علاجات الخصوبة</a:t>
            </a:r>
          </a:p>
          <a:p>
            <a:pPr marL="0" indent="0" algn="r" rtl="1">
              <a:buNone/>
            </a:pPr>
            <a:endParaRPr lang="en-GB" dirty="0"/>
          </a:p>
          <a:p>
            <a:pPr marL="0" indent="0" algn="r" rtl="1">
              <a:buNone/>
            </a:pPr>
            <a:endParaRPr lang="en-GB" dirty="0"/>
          </a:p>
        </p:txBody>
      </p:sp>
      <p:sp>
        <p:nvSpPr>
          <p:cNvPr id="4" name="Slide Number Placeholder 3">
            <a:extLst>
              <a:ext uri="{FF2B5EF4-FFF2-40B4-BE49-F238E27FC236}">
                <a16:creationId xmlns:a16="http://schemas.microsoft.com/office/drawing/2014/main" id="{E160896D-C7F2-1A77-AA0E-F156F77A457A}"/>
              </a:ext>
            </a:extLst>
          </p:cNvPr>
          <p:cNvSpPr>
            <a:spLocks noGrp="1"/>
          </p:cNvSpPr>
          <p:nvPr>
            <p:ph type="sldNum" sz="quarter" idx="11"/>
          </p:nvPr>
        </p:nvSpPr>
        <p:spPr/>
        <p:txBody>
          <a:bodyPr/>
          <a:lstStyle/>
          <a:p>
            <a:pPr rtl="0"/>
            <a:fld id="{75DF2D63-3FF5-D547-96B9-BE9CCD1ABA58}" type="slidenum">
              <a:rPr lang="en-GB" smtClean="0"/>
              <a:t>3</a:t>
            </a:fld>
            <a:endParaRPr lang="en-GB" dirty="0"/>
          </a:p>
        </p:txBody>
      </p:sp>
      <p:sp>
        <p:nvSpPr>
          <p:cNvPr id="5" name="Footer Placeholder 4">
            <a:extLst>
              <a:ext uri="{FF2B5EF4-FFF2-40B4-BE49-F238E27FC236}">
                <a16:creationId xmlns:a16="http://schemas.microsoft.com/office/drawing/2014/main" id="{F490F325-CD72-0C97-BA6E-74588B6B0DB0}"/>
              </a:ext>
            </a:extLst>
          </p:cNvPr>
          <p:cNvSpPr>
            <a:spLocks noGrp="1"/>
          </p:cNvSpPr>
          <p:nvPr>
            <p:ph type="ftr" sz="quarter" idx="12"/>
          </p:nvPr>
        </p:nvSpPr>
        <p:spPr/>
        <p:txBody>
          <a:bodyPr/>
          <a:lstStyle/>
          <a:p>
            <a:pPr algn="ctr" rtl="0"/>
            <a:r>
              <a:rPr lang="ar-KW" dirty="0"/>
              <a:t>الرحم الصناعي</a:t>
            </a:r>
            <a:endParaRPr lang="en-GB" dirty="0"/>
          </a:p>
        </p:txBody>
      </p:sp>
    </p:spTree>
    <p:extLst>
      <p:ext uri="{BB962C8B-B14F-4D97-AF65-F5344CB8AC3E}">
        <p14:creationId xmlns:p14="http://schemas.microsoft.com/office/powerpoint/2010/main" val="216394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3746-9BBB-FBC3-4B0A-A31C7EA37436}"/>
              </a:ext>
            </a:extLst>
          </p:cNvPr>
          <p:cNvSpPr>
            <a:spLocks noGrp="1"/>
          </p:cNvSpPr>
          <p:nvPr>
            <p:ph type="title"/>
          </p:nvPr>
        </p:nvSpPr>
        <p:spPr/>
        <p:txBody>
          <a:bodyPr/>
          <a:lstStyle/>
          <a:p>
            <a:pPr algn="r"/>
            <a:r>
              <a:rPr lang="ar-KW" dirty="0"/>
              <a:t>المشاكل الصحية للأطفال الخدج</a:t>
            </a:r>
            <a:endParaRPr lang="en-GB" dirty="0"/>
          </a:p>
        </p:txBody>
      </p:sp>
      <p:sp>
        <p:nvSpPr>
          <p:cNvPr id="3" name="Content Placeholder 2">
            <a:extLst>
              <a:ext uri="{FF2B5EF4-FFF2-40B4-BE49-F238E27FC236}">
                <a16:creationId xmlns:a16="http://schemas.microsoft.com/office/drawing/2014/main" id="{50915C4C-7CBB-B399-8487-6FB66C2B6C95}"/>
              </a:ext>
            </a:extLst>
          </p:cNvPr>
          <p:cNvSpPr>
            <a:spLocks noGrp="1"/>
          </p:cNvSpPr>
          <p:nvPr>
            <p:ph idx="1"/>
          </p:nvPr>
        </p:nvSpPr>
        <p:spPr>
          <a:xfrm>
            <a:off x="6433663" y="1746504"/>
            <a:ext cx="5337714" cy="4273297"/>
          </a:xfrm>
        </p:spPr>
        <p:txBody>
          <a:bodyPr/>
          <a:lstStyle/>
          <a:p>
            <a:pPr marL="0" indent="0" algn="r" rtl="1">
              <a:buNone/>
            </a:pPr>
            <a:r>
              <a:rPr lang="ar-KW" sz="2000" b="1" u="sng" dirty="0"/>
              <a:t>المدى القصير:</a:t>
            </a:r>
          </a:p>
          <a:p>
            <a:pPr algn="r" rtl="1"/>
            <a:r>
              <a:rPr lang="ar-KW" sz="2000" dirty="0"/>
              <a:t>متلازمة الضائقة التنفسية</a:t>
            </a:r>
          </a:p>
          <a:p>
            <a:pPr algn="r" rtl="1"/>
            <a:r>
              <a:rPr lang="ar-KW" sz="2000" dirty="0"/>
              <a:t>مشاكل في القلب (القناة الشريانية السالكة وانخفاض ضغط الدم)</a:t>
            </a:r>
          </a:p>
          <a:p>
            <a:pPr algn="r" rtl="1"/>
            <a:r>
              <a:rPr lang="ar-KW" sz="2000" dirty="0"/>
              <a:t>نزيف في المخ, تلين المادة البيضاء</a:t>
            </a:r>
          </a:p>
          <a:p>
            <a:pPr algn="r" rtl="1"/>
            <a:r>
              <a:rPr lang="ar-KW" sz="2000" dirty="0"/>
              <a:t>الالتهاب المعوي القولوني الناخر</a:t>
            </a:r>
          </a:p>
          <a:p>
            <a:pPr algn="r" rtl="1"/>
            <a:r>
              <a:rPr lang="ar-KW" sz="2000" dirty="0"/>
              <a:t>مشاكل في الدم، مثل فقر الدم واليرقان و مشاكل في كثافة العظام </a:t>
            </a:r>
          </a:p>
          <a:p>
            <a:pPr algn="r" rtl="1"/>
            <a:r>
              <a:rPr lang="ar-KW" sz="2000" dirty="0"/>
              <a:t>ضعف المناعة</a:t>
            </a:r>
          </a:p>
          <a:p>
            <a:pPr algn="r" rtl="1"/>
            <a:r>
              <a:rPr lang="ar-KW" sz="2000" dirty="0"/>
              <a:t>اعتلال الشبكية الخِداجي </a:t>
            </a:r>
          </a:p>
        </p:txBody>
      </p:sp>
      <p:sp>
        <p:nvSpPr>
          <p:cNvPr id="4" name="Slide Number Placeholder 3">
            <a:extLst>
              <a:ext uri="{FF2B5EF4-FFF2-40B4-BE49-F238E27FC236}">
                <a16:creationId xmlns:a16="http://schemas.microsoft.com/office/drawing/2014/main" id="{1DA6D51C-5DC3-9309-6200-C055693BC7C5}"/>
              </a:ext>
            </a:extLst>
          </p:cNvPr>
          <p:cNvSpPr>
            <a:spLocks noGrp="1"/>
          </p:cNvSpPr>
          <p:nvPr>
            <p:ph type="sldNum" sz="quarter" idx="11"/>
          </p:nvPr>
        </p:nvSpPr>
        <p:spPr/>
        <p:txBody>
          <a:bodyPr/>
          <a:lstStyle/>
          <a:p>
            <a:pPr rtl="0"/>
            <a:fld id="{75DF2D63-3FF5-D547-96B9-BE9CCD1ABA58}" type="slidenum">
              <a:rPr lang="en-GB" smtClean="0"/>
              <a:t>4</a:t>
            </a:fld>
            <a:endParaRPr lang="en-GB" dirty="0"/>
          </a:p>
        </p:txBody>
      </p:sp>
      <p:sp>
        <p:nvSpPr>
          <p:cNvPr id="5" name="Footer Placeholder 4">
            <a:extLst>
              <a:ext uri="{FF2B5EF4-FFF2-40B4-BE49-F238E27FC236}">
                <a16:creationId xmlns:a16="http://schemas.microsoft.com/office/drawing/2014/main" id="{1186DB6C-F5C3-62A9-2806-5CAA77F02DC6}"/>
              </a:ext>
            </a:extLst>
          </p:cNvPr>
          <p:cNvSpPr>
            <a:spLocks noGrp="1"/>
          </p:cNvSpPr>
          <p:nvPr>
            <p:ph type="ftr" sz="quarter" idx="12"/>
          </p:nvPr>
        </p:nvSpPr>
        <p:spPr/>
        <p:txBody>
          <a:bodyPr/>
          <a:lstStyle/>
          <a:p>
            <a:pPr algn="ctr" rtl="0"/>
            <a:r>
              <a:rPr lang="ar-KW" dirty="0"/>
              <a:t>الرحم الصناعي</a:t>
            </a:r>
            <a:endParaRPr lang="en-GB" dirty="0"/>
          </a:p>
        </p:txBody>
      </p:sp>
      <p:sp>
        <p:nvSpPr>
          <p:cNvPr id="6" name="TextBox 5">
            <a:extLst>
              <a:ext uri="{FF2B5EF4-FFF2-40B4-BE49-F238E27FC236}">
                <a16:creationId xmlns:a16="http://schemas.microsoft.com/office/drawing/2014/main" id="{5C24254B-F177-B111-0834-F3C939FFFA03}"/>
              </a:ext>
            </a:extLst>
          </p:cNvPr>
          <p:cNvSpPr txBox="1"/>
          <p:nvPr/>
        </p:nvSpPr>
        <p:spPr>
          <a:xfrm>
            <a:off x="985837" y="2302672"/>
            <a:ext cx="5214937" cy="1631216"/>
          </a:xfrm>
          <a:prstGeom prst="rect">
            <a:avLst/>
          </a:prstGeom>
          <a:noFill/>
        </p:spPr>
        <p:txBody>
          <a:bodyPr wrap="square" rtlCol="0">
            <a:spAutoFit/>
          </a:bodyPr>
          <a:lstStyle/>
          <a:p>
            <a:pPr algn="r" rtl="1"/>
            <a:r>
              <a:rPr lang="ar-KW" sz="2000" b="1" u="sng" dirty="0"/>
              <a:t>المدى الطويل</a:t>
            </a:r>
            <a:r>
              <a:rPr lang="ar-KW" sz="2000" dirty="0"/>
              <a:t>:</a:t>
            </a:r>
          </a:p>
          <a:p>
            <a:pPr algn="r" rtl="1"/>
            <a:r>
              <a:rPr lang="ar-KW" sz="2000" dirty="0"/>
              <a:t>الشلل الدماغي</a:t>
            </a:r>
          </a:p>
          <a:p>
            <a:pPr algn="r" rtl="1"/>
            <a:r>
              <a:rPr lang="ar-KW" sz="2000" dirty="0"/>
              <a:t>صعوبة في التعلم, مشاكل في السلوك والصحة العقلية و الذهنية</a:t>
            </a:r>
          </a:p>
          <a:p>
            <a:pPr algn="r" rtl="1"/>
            <a:r>
              <a:rPr lang="ar-KW" sz="2000" dirty="0"/>
              <a:t>مشاكل في النظر, السمع</a:t>
            </a:r>
          </a:p>
          <a:p>
            <a:pPr algn="r" rtl="1"/>
            <a:r>
              <a:rPr lang="ar-KW" sz="2000" dirty="0"/>
              <a:t>أمراض مزمنة: الربو, ضعف النمو</a:t>
            </a:r>
          </a:p>
        </p:txBody>
      </p:sp>
    </p:spTree>
    <p:extLst>
      <p:ext uri="{BB962C8B-B14F-4D97-AF65-F5344CB8AC3E}">
        <p14:creationId xmlns:p14="http://schemas.microsoft.com/office/powerpoint/2010/main" val="78745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17C0-84D7-0B14-775C-C0B6E5D90A4B}"/>
              </a:ext>
            </a:extLst>
          </p:cNvPr>
          <p:cNvSpPr>
            <a:spLocks noGrp="1"/>
          </p:cNvSpPr>
          <p:nvPr>
            <p:ph type="title"/>
          </p:nvPr>
        </p:nvSpPr>
        <p:spPr/>
        <p:txBody>
          <a:bodyPr/>
          <a:lstStyle/>
          <a:p>
            <a:r>
              <a:rPr lang="ar-KW" sz="4000" dirty="0"/>
              <a:t>معدلات البقاء على قيد الحياة لكل عمر حمل </a:t>
            </a:r>
            <a:endParaRPr lang="en-GB" sz="4000" dirty="0"/>
          </a:p>
        </p:txBody>
      </p:sp>
      <p:graphicFrame>
        <p:nvGraphicFramePr>
          <p:cNvPr id="6" name="Table 6">
            <a:extLst>
              <a:ext uri="{FF2B5EF4-FFF2-40B4-BE49-F238E27FC236}">
                <a16:creationId xmlns:a16="http://schemas.microsoft.com/office/drawing/2014/main" id="{637E4DB4-CDE4-0E8A-FA16-DC36D07A66CE}"/>
              </a:ext>
            </a:extLst>
          </p:cNvPr>
          <p:cNvGraphicFramePr>
            <a:graphicFrameLocks noGrp="1"/>
          </p:cNvGraphicFramePr>
          <p:nvPr>
            <p:ph idx="1"/>
            <p:extLst>
              <p:ext uri="{D42A27DB-BD31-4B8C-83A1-F6EECF244321}">
                <p14:modId xmlns:p14="http://schemas.microsoft.com/office/powerpoint/2010/main" val="2958576498"/>
              </p:ext>
            </p:extLst>
          </p:nvPr>
        </p:nvGraphicFramePr>
        <p:xfrm>
          <a:off x="5529262" y="1797049"/>
          <a:ext cx="5489576" cy="4053840"/>
        </p:xfrm>
        <a:graphic>
          <a:graphicData uri="http://schemas.openxmlformats.org/drawingml/2006/table">
            <a:tbl>
              <a:tblPr firstRow="1" bandRow="1">
                <a:tableStyleId>{5C22544A-7EE6-4342-B048-85BDC9FD1C3A}</a:tableStyleId>
              </a:tblPr>
              <a:tblGrid>
                <a:gridCol w="2744788">
                  <a:extLst>
                    <a:ext uri="{9D8B030D-6E8A-4147-A177-3AD203B41FA5}">
                      <a16:colId xmlns:a16="http://schemas.microsoft.com/office/drawing/2014/main" val="646061062"/>
                    </a:ext>
                  </a:extLst>
                </a:gridCol>
                <a:gridCol w="2744788">
                  <a:extLst>
                    <a:ext uri="{9D8B030D-6E8A-4147-A177-3AD203B41FA5}">
                      <a16:colId xmlns:a16="http://schemas.microsoft.com/office/drawing/2014/main" val="3681917258"/>
                    </a:ext>
                  </a:extLst>
                </a:gridCol>
              </a:tblGrid>
              <a:tr h="367582">
                <a:tc>
                  <a:txBody>
                    <a:bodyPr/>
                    <a:lstStyle/>
                    <a:p>
                      <a:pPr algn="ctr"/>
                      <a:r>
                        <a:rPr lang="ar-KW" sz="2000" dirty="0"/>
                        <a:t>معدل البقاء</a:t>
                      </a:r>
                      <a:endParaRPr lang="en-GB" sz="2000" dirty="0"/>
                    </a:p>
                  </a:txBody>
                  <a:tcPr/>
                </a:tc>
                <a:tc>
                  <a:txBody>
                    <a:bodyPr/>
                    <a:lstStyle/>
                    <a:p>
                      <a:pPr algn="ctr"/>
                      <a:r>
                        <a:rPr lang="ar-KW" sz="2000" dirty="0"/>
                        <a:t>العمر الرحمي</a:t>
                      </a:r>
                      <a:endParaRPr lang="en-GB" sz="2000" dirty="0"/>
                    </a:p>
                  </a:txBody>
                  <a:tcPr/>
                </a:tc>
                <a:extLst>
                  <a:ext uri="{0D108BD9-81ED-4DB2-BD59-A6C34878D82A}">
                    <a16:rowId xmlns:a16="http://schemas.microsoft.com/office/drawing/2014/main" val="2879424293"/>
                  </a:ext>
                </a:extLst>
              </a:tr>
              <a:tr h="344019">
                <a:tc>
                  <a:txBody>
                    <a:bodyPr/>
                    <a:lstStyle/>
                    <a:p>
                      <a:pPr algn="ctr"/>
                      <a:r>
                        <a:rPr lang="ar-KW" dirty="0"/>
                        <a:t>0</a:t>
                      </a:r>
                      <a:endParaRPr lang="en-GB" dirty="0"/>
                    </a:p>
                  </a:txBody>
                  <a:tcPr/>
                </a:tc>
                <a:tc>
                  <a:txBody>
                    <a:bodyPr/>
                    <a:lstStyle/>
                    <a:p>
                      <a:pPr algn="ctr"/>
                      <a:r>
                        <a:rPr lang="ar-KW" dirty="0"/>
                        <a:t>أقل من 23 اسبوع </a:t>
                      </a:r>
                      <a:endParaRPr lang="en-GB" dirty="0"/>
                    </a:p>
                  </a:txBody>
                  <a:tcPr/>
                </a:tc>
                <a:extLst>
                  <a:ext uri="{0D108BD9-81ED-4DB2-BD59-A6C34878D82A}">
                    <a16:rowId xmlns:a16="http://schemas.microsoft.com/office/drawing/2014/main" val="3198994829"/>
                  </a:ext>
                </a:extLst>
              </a:tr>
              <a:tr h="344019">
                <a:tc>
                  <a:txBody>
                    <a:bodyPr/>
                    <a:lstStyle/>
                    <a:p>
                      <a:pPr algn="ctr"/>
                      <a:r>
                        <a:rPr lang="ar-KW" dirty="0"/>
                        <a:t>10%</a:t>
                      </a:r>
                      <a:endParaRPr lang="en-GB" dirty="0"/>
                    </a:p>
                  </a:txBody>
                  <a:tcPr/>
                </a:tc>
                <a:tc>
                  <a:txBody>
                    <a:bodyPr/>
                    <a:lstStyle/>
                    <a:p>
                      <a:pPr algn="ctr"/>
                      <a:r>
                        <a:rPr lang="ar-KW" dirty="0"/>
                        <a:t>23-24 أسبوع </a:t>
                      </a:r>
                      <a:endParaRPr lang="en-GB" dirty="0"/>
                    </a:p>
                  </a:txBody>
                  <a:tcPr/>
                </a:tc>
                <a:extLst>
                  <a:ext uri="{0D108BD9-81ED-4DB2-BD59-A6C34878D82A}">
                    <a16:rowId xmlns:a16="http://schemas.microsoft.com/office/drawing/2014/main" val="1112365959"/>
                  </a:ext>
                </a:extLst>
              </a:tr>
              <a:tr h="344019">
                <a:tc>
                  <a:txBody>
                    <a:bodyPr/>
                    <a:lstStyle/>
                    <a:p>
                      <a:pPr algn="ctr"/>
                      <a:r>
                        <a:rPr lang="ar-KW" dirty="0"/>
                        <a:t>40%</a:t>
                      </a:r>
                      <a:endParaRPr lang="en-GB" dirty="0"/>
                    </a:p>
                  </a:txBody>
                  <a:tcPr/>
                </a:tc>
                <a:tc>
                  <a:txBody>
                    <a:bodyPr/>
                    <a:lstStyle/>
                    <a:p>
                      <a:pPr algn="ctr" rtl="1"/>
                      <a:r>
                        <a:rPr lang="ar-KW" dirty="0"/>
                        <a:t>  24  أسبوع </a:t>
                      </a:r>
                      <a:endParaRPr lang="en-GB" dirty="0"/>
                    </a:p>
                  </a:txBody>
                  <a:tcPr/>
                </a:tc>
                <a:extLst>
                  <a:ext uri="{0D108BD9-81ED-4DB2-BD59-A6C34878D82A}">
                    <a16:rowId xmlns:a16="http://schemas.microsoft.com/office/drawing/2014/main" val="15371630"/>
                  </a:ext>
                </a:extLst>
              </a:tr>
              <a:tr h="344019">
                <a:tc>
                  <a:txBody>
                    <a:bodyPr/>
                    <a:lstStyle/>
                    <a:p>
                      <a:pPr algn="ctr"/>
                      <a:r>
                        <a:rPr lang="ar-KW" dirty="0"/>
                        <a:t>50%</a:t>
                      </a:r>
                      <a:endParaRPr lang="en-GB" dirty="0"/>
                    </a:p>
                  </a:txBody>
                  <a:tcPr/>
                </a:tc>
                <a:tc>
                  <a:txBody>
                    <a:bodyPr/>
                    <a:lstStyle/>
                    <a:p>
                      <a:pPr algn="ctr"/>
                      <a:r>
                        <a:rPr lang="ar-KW" dirty="0"/>
                        <a:t>25 أسبوع</a:t>
                      </a:r>
                      <a:endParaRPr lang="en-GB" dirty="0"/>
                    </a:p>
                  </a:txBody>
                  <a:tcPr/>
                </a:tc>
                <a:extLst>
                  <a:ext uri="{0D108BD9-81ED-4DB2-BD59-A6C34878D82A}">
                    <a16:rowId xmlns:a16="http://schemas.microsoft.com/office/drawing/2014/main" val="2329549984"/>
                  </a:ext>
                </a:extLst>
              </a:tr>
              <a:tr h="344019">
                <a:tc>
                  <a:txBody>
                    <a:bodyPr/>
                    <a:lstStyle/>
                    <a:p>
                      <a:pPr algn="ctr"/>
                      <a:r>
                        <a:rPr lang="ar-KW" dirty="0"/>
                        <a:t>60%</a:t>
                      </a:r>
                      <a:endParaRPr lang="en-GB" dirty="0"/>
                    </a:p>
                  </a:txBody>
                  <a:tcPr/>
                </a:tc>
                <a:tc>
                  <a:txBody>
                    <a:bodyPr/>
                    <a:lstStyle/>
                    <a:p>
                      <a:pPr algn="ctr"/>
                      <a:r>
                        <a:rPr lang="ar-KW" dirty="0"/>
                        <a:t>26 أسبوع </a:t>
                      </a:r>
                      <a:endParaRPr lang="en-GB" dirty="0"/>
                    </a:p>
                  </a:txBody>
                  <a:tcPr/>
                </a:tc>
                <a:extLst>
                  <a:ext uri="{0D108BD9-81ED-4DB2-BD59-A6C34878D82A}">
                    <a16:rowId xmlns:a16="http://schemas.microsoft.com/office/drawing/2014/main" val="1958505226"/>
                  </a:ext>
                </a:extLst>
              </a:tr>
              <a:tr h="344019">
                <a:tc>
                  <a:txBody>
                    <a:bodyPr/>
                    <a:lstStyle/>
                    <a:p>
                      <a:pPr algn="ctr"/>
                      <a:r>
                        <a:rPr lang="ar-KW" dirty="0"/>
                        <a:t>75%</a:t>
                      </a:r>
                      <a:endParaRPr lang="en-GB" dirty="0"/>
                    </a:p>
                  </a:txBody>
                  <a:tcPr/>
                </a:tc>
                <a:tc>
                  <a:txBody>
                    <a:bodyPr/>
                    <a:lstStyle/>
                    <a:p>
                      <a:pPr algn="ctr"/>
                      <a:r>
                        <a:rPr lang="ar-KW" dirty="0"/>
                        <a:t>27 أسبوع</a:t>
                      </a:r>
                      <a:endParaRPr lang="en-GB" dirty="0"/>
                    </a:p>
                  </a:txBody>
                  <a:tcPr/>
                </a:tc>
                <a:extLst>
                  <a:ext uri="{0D108BD9-81ED-4DB2-BD59-A6C34878D82A}">
                    <a16:rowId xmlns:a16="http://schemas.microsoft.com/office/drawing/2014/main" val="1595930644"/>
                  </a:ext>
                </a:extLst>
              </a:tr>
              <a:tr h="344019">
                <a:tc>
                  <a:txBody>
                    <a:bodyPr/>
                    <a:lstStyle/>
                    <a:p>
                      <a:pPr algn="ctr"/>
                      <a:r>
                        <a:rPr lang="ar-KW" dirty="0"/>
                        <a:t>86%</a:t>
                      </a:r>
                      <a:endParaRPr lang="en-GB" dirty="0"/>
                    </a:p>
                  </a:txBody>
                  <a:tcPr/>
                </a:tc>
                <a:tc>
                  <a:txBody>
                    <a:bodyPr/>
                    <a:lstStyle/>
                    <a:p>
                      <a:pPr algn="ctr"/>
                      <a:r>
                        <a:rPr lang="ar-KW" dirty="0"/>
                        <a:t>28 أسبوع</a:t>
                      </a:r>
                      <a:endParaRPr lang="en-GB" dirty="0"/>
                    </a:p>
                  </a:txBody>
                  <a:tcPr/>
                </a:tc>
                <a:extLst>
                  <a:ext uri="{0D108BD9-81ED-4DB2-BD59-A6C34878D82A}">
                    <a16:rowId xmlns:a16="http://schemas.microsoft.com/office/drawing/2014/main" val="2824035191"/>
                  </a:ext>
                </a:extLst>
              </a:tr>
              <a:tr h="344019">
                <a:tc>
                  <a:txBody>
                    <a:bodyPr/>
                    <a:lstStyle/>
                    <a:p>
                      <a:pPr algn="ctr"/>
                      <a:r>
                        <a:rPr lang="ar-KW" dirty="0"/>
                        <a:t>92%</a:t>
                      </a:r>
                      <a:endParaRPr lang="en-GB" dirty="0"/>
                    </a:p>
                  </a:txBody>
                  <a:tcPr/>
                </a:tc>
                <a:tc>
                  <a:txBody>
                    <a:bodyPr/>
                    <a:lstStyle/>
                    <a:p>
                      <a:pPr algn="ctr"/>
                      <a:r>
                        <a:rPr lang="ar-KW" dirty="0"/>
                        <a:t>29-32 أسبوع</a:t>
                      </a:r>
                      <a:endParaRPr lang="en-GB" dirty="0"/>
                    </a:p>
                  </a:txBody>
                  <a:tcPr/>
                </a:tc>
                <a:extLst>
                  <a:ext uri="{0D108BD9-81ED-4DB2-BD59-A6C34878D82A}">
                    <a16:rowId xmlns:a16="http://schemas.microsoft.com/office/drawing/2014/main" val="217896332"/>
                  </a:ext>
                </a:extLst>
              </a:tr>
              <a:tr h="344019">
                <a:tc>
                  <a:txBody>
                    <a:bodyPr/>
                    <a:lstStyle/>
                    <a:p>
                      <a:pPr algn="ctr"/>
                      <a:r>
                        <a:rPr lang="ar-KW" dirty="0"/>
                        <a:t>96%</a:t>
                      </a:r>
                      <a:endParaRPr lang="en-GB" dirty="0"/>
                    </a:p>
                  </a:txBody>
                  <a:tcPr/>
                </a:tc>
                <a:tc>
                  <a:txBody>
                    <a:bodyPr/>
                    <a:lstStyle/>
                    <a:p>
                      <a:pPr algn="ctr"/>
                      <a:r>
                        <a:rPr lang="ar-KW" dirty="0"/>
                        <a:t>32-34 أسبوع</a:t>
                      </a:r>
                      <a:endParaRPr lang="en-GB" dirty="0"/>
                    </a:p>
                  </a:txBody>
                  <a:tcPr/>
                </a:tc>
                <a:extLst>
                  <a:ext uri="{0D108BD9-81ED-4DB2-BD59-A6C34878D82A}">
                    <a16:rowId xmlns:a16="http://schemas.microsoft.com/office/drawing/2014/main" val="482628252"/>
                  </a:ext>
                </a:extLst>
              </a:tr>
              <a:tr h="344019">
                <a:tc>
                  <a:txBody>
                    <a:bodyPr/>
                    <a:lstStyle/>
                    <a:p>
                      <a:pPr algn="ctr"/>
                      <a:r>
                        <a:rPr lang="ar-KW" dirty="0"/>
                        <a:t>98%</a:t>
                      </a:r>
                      <a:endParaRPr lang="en-GB" dirty="0"/>
                    </a:p>
                  </a:txBody>
                  <a:tcPr/>
                </a:tc>
                <a:tc>
                  <a:txBody>
                    <a:bodyPr/>
                    <a:lstStyle/>
                    <a:p>
                      <a:pPr algn="ctr"/>
                      <a:r>
                        <a:rPr lang="ar-KW" dirty="0"/>
                        <a:t>34-37 أسبوع </a:t>
                      </a:r>
                      <a:endParaRPr lang="en-GB" dirty="0"/>
                    </a:p>
                  </a:txBody>
                  <a:tcPr/>
                </a:tc>
                <a:extLst>
                  <a:ext uri="{0D108BD9-81ED-4DB2-BD59-A6C34878D82A}">
                    <a16:rowId xmlns:a16="http://schemas.microsoft.com/office/drawing/2014/main" val="854191309"/>
                  </a:ext>
                </a:extLst>
              </a:tr>
            </a:tbl>
          </a:graphicData>
        </a:graphic>
      </p:graphicFrame>
      <p:sp>
        <p:nvSpPr>
          <p:cNvPr id="4" name="Slide Number Placeholder 3">
            <a:extLst>
              <a:ext uri="{FF2B5EF4-FFF2-40B4-BE49-F238E27FC236}">
                <a16:creationId xmlns:a16="http://schemas.microsoft.com/office/drawing/2014/main" id="{444BC131-000E-7364-7C51-EE1C4566E00E}"/>
              </a:ext>
            </a:extLst>
          </p:cNvPr>
          <p:cNvSpPr>
            <a:spLocks noGrp="1"/>
          </p:cNvSpPr>
          <p:nvPr>
            <p:ph type="sldNum" sz="quarter" idx="11"/>
          </p:nvPr>
        </p:nvSpPr>
        <p:spPr/>
        <p:txBody>
          <a:bodyPr/>
          <a:lstStyle/>
          <a:p>
            <a:pPr rtl="0"/>
            <a:fld id="{75DF2D63-3FF5-D547-96B9-BE9CCD1ABA58}" type="slidenum">
              <a:rPr lang="en-GB" smtClean="0"/>
              <a:t>5</a:t>
            </a:fld>
            <a:endParaRPr lang="en-GB" dirty="0"/>
          </a:p>
        </p:txBody>
      </p:sp>
      <p:sp>
        <p:nvSpPr>
          <p:cNvPr id="5" name="Footer Placeholder 4">
            <a:extLst>
              <a:ext uri="{FF2B5EF4-FFF2-40B4-BE49-F238E27FC236}">
                <a16:creationId xmlns:a16="http://schemas.microsoft.com/office/drawing/2014/main" id="{008FD473-2D51-BDDF-015E-F0AE147A6C5C}"/>
              </a:ext>
            </a:extLst>
          </p:cNvPr>
          <p:cNvSpPr>
            <a:spLocks noGrp="1"/>
          </p:cNvSpPr>
          <p:nvPr>
            <p:ph type="ftr" sz="quarter" idx="12"/>
          </p:nvPr>
        </p:nvSpPr>
        <p:spPr/>
        <p:txBody>
          <a:bodyPr/>
          <a:lstStyle/>
          <a:p>
            <a:pPr algn="ctr" rtl="0"/>
            <a:r>
              <a:rPr lang="ar-KW" dirty="0"/>
              <a:t>الرحم الصناعي</a:t>
            </a:r>
            <a:endParaRPr lang="en-GB" dirty="0"/>
          </a:p>
        </p:txBody>
      </p:sp>
      <p:pic>
        <p:nvPicPr>
          <p:cNvPr id="3" name="Picture 2">
            <a:extLst>
              <a:ext uri="{FF2B5EF4-FFF2-40B4-BE49-F238E27FC236}">
                <a16:creationId xmlns:a16="http://schemas.microsoft.com/office/drawing/2014/main" id="{DFF13063-3607-8B7F-7BA6-7A4E32AED103}"/>
              </a:ext>
            </a:extLst>
          </p:cNvPr>
          <p:cNvPicPr>
            <a:picLocks noChangeAspect="1"/>
          </p:cNvPicPr>
          <p:nvPr/>
        </p:nvPicPr>
        <p:blipFill>
          <a:blip r:embed="rId2"/>
          <a:stretch>
            <a:fillRect/>
          </a:stretch>
        </p:blipFill>
        <p:spPr>
          <a:xfrm>
            <a:off x="1444040" y="2078831"/>
            <a:ext cx="3557588" cy="2371725"/>
          </a:xfrm>
          <a:prstGeom prst="rect">
            <a:avLst/>
          </a:prstGeom>
        </p:spPr>
      </p:pic>
    </p:spTree>
    <p:extLst>
      <p:ext uri="{BB962C8B-B14F-4D97-AF65-F5344CB8AC3E}">
        <p14:creationId xmlns:p14="http://schemas.microsoft.com/office/powerpoint/2010/main" val="357295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6989-ED4B-9DD6-53EC-ECDE282E1999}"/>
              </a:ext>
            </a:extLst>
          </p:cNvPr>
          <p:cNvSpPr>
            <a:spLocks noGrp="1"/>
          </p:cNvSpPr>
          <p:nvPr>
            <p:ph type="title"/>
          </p:nvPr>
        </p:nvSpPr>
        <p:spPr/>
        <p:txBody>
          <a:bodyPr/>
          <a:lstStyle/>
          <a:p>
            <a:r>
              <a:rPr lang="ar-KW" dirty="0"/>
              <a:t>معدل البقاء على قيد الحياة خلال السنوات</a:t>
            </a:r>
            <a:endParaRPr lang="en-GB" dirty="0"/>
          </a:p>
        </p:txBody>
      </p:sp>
      <p:pic>
        <p:nvPicPr>
          <p:cNvPr id="6" name="Content Placeholder 5">
            <a:extLst>
              <a:ext uri="{FF2B5EF4-FFF2-40B4-BE49-F238E27FC236}">
                <a16:creationId xmlns:a16="http://schemas.microsoft.com/office/drawing/2014/main" id="{3F4D1172-524E-FA17-FB18-9C1099976A34}"/>
              </a:ext>
            </a:extLst>
          </p:cNvPr>
          <p:cNvPicPr>
            <a:picLocks noGrp="1" noChangeAspect="1"/>
          </p:cNvPicPr>
          <p:nvPr>
            <p:ph idx="1"/>
          </p:nvPr>
        </p:nvPicPr>
        <p:blipFill>
          <a:blip r:embed="rId2"/>
          <a:stretch>
            <a:fillRect/>
          </a:stretch>
        </p:blipFill>
        <p:spPr>
          <a:xfrm>
            <a:off x="1493043" y="1209676"/>
            <a:ext cx="4287811" cy="3272806"/>
          </a:xfrm>
          <a:prstGeom prst="rect">
            <a:avLst/>
          </a:prstGeom>
        </p:spPr>
      </p:pic>
      <p:sp>
        <p:nvSpPr>
          <p:cNvPr id="4" name="Slide Number Placeholder 3">
            <a:extLst>
              <a:ext uri="{FF2B5EF4-FFF2-40B4-BE49-F238E27FC236}">
                <a16:creationId xmlns:a16="http://schemas.microsoft.com/office/drawing/2014/main" id="{427C4ADE-7FA7-4444-5D74-620B6AE316A8}"/>
              </a:ext>
            </a:extLst>
          </p:cNvPr>
          <p:cNvSpPr>
            <a:spLocks noGrp="1"/>
          </p:cNvSpPr>
          <p:nvPr>
            <p:ph type="sldNum" sz="quarter" idx="11"/>
          </p:nvPr>
        </p:nvSpPr>
        <p:spPr/>
        <p:txBody>
          <a:bodyPr/>
          <a:lstStyle/>
          <a:p>
            <a:pPr rtl="0"/>
            <a:fld id="{75DF2D63-3FF5-D547-96B9-BE9CCD1ABA58}" type="slidenum">
              <a:rPr lang="en-GB" smtClean="0"/>
              <a:t>6</a:t>
            </a:fld>
            <a:endParaRPr lang="en-GB" dirty="0"/>
          </a:p>
        </p:txBody>
      </p:sp>
      <p:sp>
        <p:nvSpPr>
          <p:cNvPr id="5" name="Footer Placeholder 4">
            <a:extLst>
              <a:ext uri="{FF2B5EF4-FFF2-40B4-BE49-F238E27FC236}">
                <a16:creationId xmlns:a16="http://schemas.microsoft.com/office/drawing/2014/main" id="{190B8DEA-251A-100A-D4D8-F72BE5D9AFF3}"/>
              </a:ext>
            </a:extLst>
          </p:cNvPr>
          <p:cNvSpPr>
            <a:spLocks noGrp="1"/>
          </p:cNvSpPr>
          <p:nvPr>
            <p:ph type="ftr" sz="quarter" idx="12"/>
          </p:nvPr>
        </p:nvSpPr>
        <p:spPr/>
        <p:txBody>
          <a:bodyPr/>
          <a:lstStyle/>
          <a:p>
            <a:pPr algn="ctr" rtl="0"/>
            <a:r>
              <a:rPr lang="ar-KW" dirty="0"/>
              <a:t>الرحم الصناعي</a:t>
            </a:r>
            <a:endParaRPr lang="en-GB" dirty="0"/>
          </a:p>
        </p:txBody>
      </p:sp>
      <p:pic>
        <p:nvPicPr>
          <p:cNvPr id="3" name="Picture 2">
            <a:extLst>
              <a:ext uri="{FF2B5EF4-FFF2-40B4-BE49-F238E27FC236}">
                <a16:creationId xmlns:a16="http://schemas.microsoft.com/office/drawing/2014/main" id="{47ED5526-0604-5523-F2D8-1A21353EF159}"/>
              </a:ext>
            </a:extLst>
          </p:cNvPr>
          <p:cNvPicPr>
            <a:picLocks noChangeAspect="1"/>
          </p:cNvPicPr>
          <p:nvPr/>
        </p:nvPicPr>
        <p:blipFill>
          <a:blip r:embed="rId3"/>
          <a:stretch>
            <a:fillRect/>
          </a:stretch>
        </p:blipFill>
        <p:spPr>
          <a:xfrm>
            <a:off x="5864018" y="3069022"/>
            <a:ext cx="5739991" cy="2950780"/>
          </a:xfrm>
          <a:prstGeom prst="rect">
            <a:avLst/>
          </a:prstGeom>
        </p:spPr>
      </p:pic>
    </p:spTree>
    <p:extLst>
      <p:ext uri="{BB962C8B-B14F-4D97-AF65-F5344CB8AC3E}">
        <p14:creationId xmlns:p14="http://schemas.microsoft.com/office/powerpoint/2010/main" val="103206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4622006" y="1124712"/>
            <a:ext cx="6588538" cy="548640"/>
          </a:xfrm>
        </p:spPr>
        <p:txBody>
          <a:bodyPr rtlCol="0"/>
          <a:lstStyle>
            <a:defPPr>
              <a:defRPr lang="en-GB"/>
            </a:defPPr>
          </a:lstStyle>
          <a:p>
            <a:pPr algn="ctr" rtl="0"/>
            <a:r>
              <a:rPr lang="ar-KW" sz="4000" dirty="0"/>
              <a:t>الرحم الصناعي: هل هو الحل؟</a:t>
            </a:r>
            <a:endParaRPr lang="en-GB" sz="4000" dirty="0"/>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rtlCol="0"/>
          <a:lstStyle>
            <a:defPPr>
              <a:defRPr lang="en-GB"/>
            </a:defPPr>
          </a:lstStyle>
          <a:p>
            <a:pPr algn="ctr" rtl="0"/>
            <a:r>
              <a:rPr lang="ar-KW" dirty="0"/>
              <a:t>الرحم الصناعي</a:t>
            </a:r>
            <a:endParaRPr lang="en-GB" dirty="0"/>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pPr rtl="0"/>
              <a:t>7</a:t>
            </a:fld>
            <a:endParaRPr lang="en-GB" dirty="0"/>
          </a:p>
        </p:txBody>
      </p:sp>
      <p:pic>
        <p:nvPicPr>
          <p:cNvPr id="7" name="Picture Placeholder 6" descr="Pipette over three glass jars">
            <a:extLst>
              <a:ext uri="{FF2B5EF4-FFF2-40B4-BE49-F238E27FC236}">
                <a16:creationId xmlns:a16="http://schemas.microsoft.com/office/drawing/2014/main" id="{7FFC92DA-E590-4A49-8738-10A5D4DBBE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298575" y="335751"/>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p:txBody>
          <a:bodyPr rtlCol="0"/>
          <a:lstStyle>
            <a:defPPr>
              <a:defRPr lang="en-GB"/>
            </a:defPPr>
          </a:lstStyle>
          <a:p>
            <a:pPr marL="0" indent="0" rtl="0">
              <a:lnSpc>
                <a:spcPts val="2400"/>
              </a:lnSpc>
              <a:buNone/>
            </a:pPr>
            <a:endParaRPr lang="en-GB" sz="2000" spc="0" dirty="0"/>
          </a:p>
        </p:txBody>
      </p:sp>
      <p:pic>
        <p:nvPicPr>
          <p:cNvPr id="6" name="Picture 5">
            <a:extLst>
              <a:ext uri="{FF2B5EF4-FFF2-40B4-BE49-F238E27FC236}">
                <a16:creationId xmlns:a16="http://schemas.microsoft.com/office/drawing/2014/main" id="{EF21DFCD-78FF-FCF6-2D50-1813F8838545}"/>
              </a:ext>
            </a:extLst>
          </p:cNvPr>
          <p:cNvPicPr>
            <a:picLocks noChangeAspect="1"/>
          </p:cNvPicPr>
          <p:nvPr/>
        </p:nvPicPr>
        <p:blipFill>
          <a:blip r:embed="rId4"/>
          <a:stretch>
            <a:fillRect/>
          </a:stretch>
        </p:blipFill>
        <p:spPr>
          <a:xfrm>
            <a:off x="4904570" y="1935950"/>
            <a:ext cx="5697485" cy="3200399"/>
          </a:xfrm>
          <a:prstGeom prst="rect">
            <a:avLst/>
          </a:prstGeom>
        </p:spPr>
      </p:pic>
    </p:spTree>
    <p:extLst>
      <p:ext uri="{BB962C8B-B14F-4D97-AF65-F5344CB8AC3E}">
        <p14:creationId xmlns:p14="http://schemas.microsoft.com/office/powerpoint/2010/main" val="281013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045F-867E-3C85-11FD-918C3228753C}"/>
              </a:ext>
            </a:extLst>
          </p:cNvPr>
          <p:cNvSpPr>
            <a:spLocks noGrp="1"/>
          </p:cNvSpPr>
          <p:nvPr>
            <p:ph type="title"/>
          </p:nvPr>
        </p:nvSpPr>
        <p:spPr/>
        <p:txBody>
          <a:bodyPr/>
          <a:lstStyle/>
          <a:p>
            <a:r>
              <a:rPr lang="ar-KW" dirty="0"/>
              <a:t>تقنية الرحم الصناعي</a:t>
            </a:r>
            <a:endParaRPr lang="en-GB" dirty="0"/>
          </a:p>
        </p:txBody>
      </p:sp>
      <p:sp>
        <p:nvSpPr>
          <p:cNvPr id="4" name="Slide Number Placeholder 3">
            <a:extLst>
              <a:ext uri="{FF2B5EF4-FFF2-40B4-BE49-F238E27FC236}">
                <a16:creationId xmlns:a16="http://schemas.microsoft.com/office/drawing/2014/main" id="{8CA86AC8-4D4E-0187-A3E0-4A8370C040C5}"/>
              </a:ext>
            </a:extLst>
          </p:cNvPr>
          <p:cNvSpPr>
            <a:spLocks noGrp="1"/>
          </p:cNvSpPr>
          <p:nvPr>
            <p:ph type="sldNum" sz="quarter" idx="11"/>
          </p:nvPr>
        </p:nvSpPr>
        <p:spPr/>
        <p:txBody>
          <a:bodyPr/>
          <a:lstStyle/>
          <a:p>
            <a:pPr rtl="0"/>
            <a:fld id="{75DF2D63-3FF5-D547-96B9-BE9CCD1ABA58}" type="slidenum">
              <a:rPr lang="en-GB" smtClean="0"/>
              <a:t>8</a:t>
            </a:fld>
            <a:endParaRPr lang="en-GB" dirty="0"/>
          </a:p>
        </p:txBody>
      </p:sp>
      <p:sp>
        <p:nvSpPr>
          <p:cNvPr id="5" name="Footer Placeholder 4">
            <a:extLst>
              <a:ext uri="{FF2B5EF4-FFF2-40B4-BE49-F238E27FC236}">
                <a16:creationId xmlns:a16="http://schemas.microsoft.com/office/drawing/2014/main" id="{451181E0-D68E-99C8-2C7A-96A83EAA2404}"/>
              </a:ext>
            </a:extLst>
          </p:cNvPr>
          <p:cNvSpPr>
            <a:spLocks noGrp="1"/>
          </p:cNvSpPr>
          <p:nvPr>
            <p:ph type="ftr" sz="quarter" idx="12"/>
          </p:nvPr>
        </p:nvSpPr>
        <p:spPr/>
        <p:txBody>
          <a:bodyPr/>
          <a:lstStyle/>
          <a:p>
            <a:pPr algn="ctr" rtl="0"/>
            <a:r>
              <a:rPr lang="ar-KW" dirty="0"/>
              <a:t>الرحم الصناعي</a:t>
            </a:r>
            <a:endParaRPr lang="en-GB" dirty="0"/>
          </a:p>
        </p:txBody>
      </p:sp>
      <p:sp>
        <p:nvSpPr>
          <p:cNvPr id="6" name="TextBox 5">
            <a:extLst>
              <a:ext uri="{FF2B5EF4-FFF2-40B4-BE49-F238E27FC236}">
                <a16:creationId xmlns:a16="http://schemas.microsoft.com/office/drawing/2014/main" id="{FBFB9FBE-4667-7727-D0F0-3097836EED8D}"/>
              </a:ext>
            </a:extLst>
          </p:cNvPr>
          <p:cNvSpPr txBox="1"/>
          <p:nvPr/>
        </p:nvSpPr>
        <p:spPr>
          <a:xfrm>
            <a:off x="1378743" y="1893094"/>
            <a:ext cx="3964781" cy="369332"/>
          </a:xfrm>
          <a:prstGeom prst="rect">
            <a:avLst/>
          </a:prstGeom>
          <a:noFill/>
          <a:ln>
            <a:solidFill>
              <a:schemeClr val="accent1">
                <a:lumMod val="50000"/>
              </a:schemeClr>
            </a:solidFill>
          </a:ln>
        </p:spPr>
        <p:txBody>
          <a:bodyPr wrap="square" rtlCol="0">
            <a:spAutoFit/>
          </a:bodyPr>
          <a:lstStyle/>
          <a:p>
            <a:pPr algn="l" rtl="1"/>
            <a:r>
              <a:rPr lang="ar-KW" dirty="0"/>
              <a:t>التكوّن الخارجي الكامل </a:t>
            </a:r>
            <a:r>
              <a:rPr lang="en-GB" dirty="0"/>
              <a:t>Complete ectogenesis </a:t>
            </a:r>
          </a:p>
        </p:txBody>
      </p:sp>
      <p:sp>
        <p:nvSpPr>
          <p:cNvPr id="7" name="TextBox 6">
            <a:extLst>
              <a:ext uri="{FF2B5EF4-FFF2-40B4-BE49-F238E27FC236}">
                <a16:creationId xmlns:a16="http://schemas.microsoft.com/office/drawing/2014/main" id="{39559795-4453-D911-AFF7-9ABB1E8E277A}"/>
              </a:ext>
            </a:extLst>
          </p:cNvPr>
          <p:cNvSpPr txBox="1"/>
          <p:nvPr/>
        </p:nvSpPr>
        <p:spPr>
          <a:xfrm>
            <a:off x="6736556" y="2878931"/>
            <a:ext cx="4100513" cy="369332"/>
          </a:xfrm>
          <a:prstGeom prst="rect">
            <a:avLst/>
          </a:prstGeom>
          <a:noFill/>
          <a:ln>
            <a:solidFill>
              <a:schemeClr val="accent1">
                <a:lumMod val="75000"/>
              </a:schemeClr>
            </a:solidFill>
          </a:ln>
        </p:spPr>
        <p:txBody>
          <a:bodyPr wrap="square" rtlCol="0">
            <a:spAutoFit/>
          </a:bodyPr>
          <a:lstStyle/>
          <a:p>
            <a:r>
              <a:rPr lang="en-GB" dirty="0"/>
              <a:t>Partial ectogenesis</a:t>
            </a:r>
            <a:r>
              <a:rPr lang="ar-KW" dirty="0"/>
              <a:t> التكون الخارجي  الجزئي </a:t>
            </a:r>
            <a:endParaRPr lang="en-GB" dirty="0"/>
          </a:p>
        </p:txBody>
      </p:sp>
      <p:pic>
        <p:nvPicPr>
          <p:cNvPr id="8" name="Picture 7">
            <a:extLst>
              <a:ext uri="{FF2B5EF4-FFF2-40B4-BE49-F238E27FC236}">
                <a16:creationId xmlns:a16="http://schemas.microsoft.com/office/drawing/2014/main" id="{E95FB0CB-5B3B-1CA1-8F7D-A832DD830835}"/>
              </a:ext>
            </a:extLst>
          </p:cNvPr>
          <p:cNvPicPr>
            <a:picLocks noChangeAspect="1"/>
          </p:cNvPicPr>
          <p:nvPr/>
        </p:nvPicPr>
        <p:blipFill>
          <a:blip r:embed="rId3"/>
          <a:stretch>
            <a:fillRect/>
          </a:stretch>
        </p:blipFill>
        <p:spPr>
          <a:xfrm>
            <a:off x="8950589" y="3433999"/>
            <a:ext cx="2338389" cy="2338389"/>
          </a:xfrm>
          <a:prstGeom prst="rect">
            <a:avLst/>
          </a:prstGeom>
        </p:spPr>
      </p:pic>
      <p:pic>
        <p:nvPicPr>
          <p:cNvPr id="9" name="Picture 8">
            <a:extLst>
              <a:ext uri="{FF2B5EF4-FFF2-40B4-BE49-F238E27FC236}">
                <a16:creationId xmlns:a16="http://schemas.microsoft.com/office/drawing/2014/main" id="{BA23193F-B070-A79F-7196-25D9E32DD004}"/>
              </a:ext>
            </a:extLst>
          </p:cNvPr>
          <p:cNvPicPr>
            <a:picLocks noChangeAspect="1"/>
          </p:cNvPicPr>
          <p:nvPr/>
        </p:nvPicPr>
        <p:blipFill>
          <a:blip r:embed="rId4"/>
          <a:stretch>
            <a:fillRect/>
          </a:stretch>
        </p:blipFill>
        <p:spPr>
          <a:xfrm>
            <a:off x="1564480" y="2438401"/>
            <a:ext cx="3140867" cy="1884520"/>
          </a:xfrm>
          <a:prstGeom prst="rect">
            <a:avLst/>
          </a:prstGeom>
        </p:spPr>
      </p:pic>
      <p:pic>
        <p:nvPicPr>
          <p:cNvPr id="10" name="Picture 9">
            <a:extLst>
              <a:ext uri="{FF2B5EF4-FFF2-40B4-BE49-F238E27FC236}">
                <a16:creationId xmlns:a16="http://schemas.microsoft.com/office/drawing/2014/main" id="{C0E42641-F2D0-EC8C-85E2-89F9A8B71D2A}"/>
              </a:ext>
            </a:extLst>
          </p:cNvPr>
          <p:cNvPicPr>
            <a:picLocks noChangeAspect="1"/>
          </p:cNvPicPr>
          <p:nvPr/>
        </p:nvPicPr>
        <p:blipFill>
          <a:blip r:embed="rId5"/>
          <a:stretch>
            <a:fillRect/>
          </a:stretch>
        </p:blipFill>
        <p:spPr>
          <a:xfrm>
            <a:off x="1509712" y="4595575"/>
            <a:ext cx="3136901" cy="1764507"/>
          </a:xfrm>
          <a:prstGeom prst="rect">
            <a:avLst/>
          </a:prstGeom>
        </p:spPr>
      </p:pic>
      <p:pic>
        <p:nvPicPr>
          <p:cNvPr id="11" name="Picture 10">
            <a:extLst>
              <a:ext uri="{FF2B5EF4-FFF2-40B4-BE49-F238E27FC236}">
                <a16:creationId xmlns:a16="http://schemas.microsoft.com/office/drawing/2014/main" id="{DF2F5F54-EFA4-92DA-F47D-006A13617A94}"/>
              </a:ext>
            </a:extLst>
          </p:cNvPr>
          <p:cNvPicPr>
            <a:picLocks noChangeAspect="1"/>
          </p:cNvPicPr>
          <p:nvPr/>
        </p:nvPicPr>
        <p:blipFill>
          <a:blip r:embed="rId6"/>
          <a:stretch>
            <a:fillRect/>
          </a:stretch>
        </p:blipFill>
        <p:spPr>
          <a:xfrm>
            <a:off x="6253560" y="3380661"/>
            <a:ext cx="1425972" cy="1425972"/>
          </a:xfrm>
          <a:prstGeom prst="rect">
            <a:avLst/>
          </a:prstGeom>
        </p:spPr>
      </p:pic>
      <p:pic>
        <p:nvPicPr>
          <p:cNvPr id="12" name="Picture 11">
            <a:extLst>
              <a:ext uri="{FF2B5EF4-FFF2-40B4-BE49-F238E27FC236}">
                <a16:creationId xmlns:a16="http://schemas.microsoft.com/office/drawing/2014/main" id="{F74A8E81-B804-B403-BBDC-3E7D7A0AD4AF}"/>
              </a:ext>
            </a:extLst>
          </p:cNvPr>
          <p:cNvPicPr>
            <a:picLocks noChangeAspect="1"/>
          </p:cNvPicPr>
          <p:nvPr/>
        </p:nvPicPr>
        <p:blipFill>
          <a:blip r:embed="rId7"/>
          <a:stretch>
            <a:fillRect/>
          </a:stretch>
        </p:blipFill>
        <p:spPr>
          <a:xfrm>
            <a:off x="5897066" y="4822427"/>
            <a:ext cx="2138960" cy="1425973"/>
          </a:xfrm>
          <a:prstGeom prst="rect">
            <a:avLst/>
          </a:prstGeom>
        </p:spPr>
      </p:pic>
    </p:spTree>
    <p:extLst>
      <p:ext uri="{BB962C8B-B14F-4D97-AF65-F5344CB8AC3E}">
        <p14:creationId xmlns:p14="http://schemas.microsoft.com/office/powerpoint/2010/main" val="114967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88B-4F19-F57D-FAD8-F2F5E894A594}"/>
              </a:ext>
            </a:extLst>
          </p:cNvPr>
          <p:cNvSpPr>
            <a:spLocks noGrp="1"/>
          </p:cNvSpPr>
          <p:nvPr>
            <p:ph type="title"/>
          </p:nvPr>
        </p:nvSpPr>
        <p:spPr/>
        <p:txBody>
          <a:bodyPr/>
          <a:lstStyle/>
          <a:p>
            <a:pPr algn="ctr"/>
            <a:r>
              <a:rPr lang="ar-KW" dirty="0"/>
              <a:t>التأثيرات الصحية على الأم:</a:t>
            </a:r>
            <a:endParaRPr lang="en-GB" dirty="0"/>
          </a:p>
        </p:txBody>
      </p:sp>
      <p:sp>
        <p:nvSpPr>
          <p:cNvPr id="3" name="Content Placeholder 2">
            <a:extLst>
              <a:ext uri="{FF2B5EF4-FFF2-40B4-BE49-F238E27FC236}">
                <a16:creationId xmlns:a16="http://schemas.microsoft.com/office/drawing/2014/main" id="{5D933B34-6108-6441-3555-1B64F78BA33F}"/>
              </a:ext>
            </a:extLst>
          </p:cNvPr>
          <p:cNvSpPr>
            <a:spLocks noGrp="1"/>
          </p:cNvSpPr>
          <p:nvPr>
            <p:ph idx="1"/>
          </p:nvPr>
        </p:nvSpPr>
        <p:spPr>
          <a:xfrm>
            <a:off x="743953" y="1855944"/>
            <a:ext cx="10521741" cy="4392455"/>
          </a:xfrm>
        </p:spPr>
        <p:txBody>
          <a:bodyPr/>
          <a:lstStyle/>
          <a:p>
            <a:pPr marL="914400" lvl="2" indent="0" algn="r">
              <a:buNone/>
            </a:pPr>
            <a:r>
              <a:rPr lang="ar-KW" sz="2000" dirty="0"/>
              <a:t>بديل للحمل عالي الخطورة على الأم:</a:t>
            </a:r>
          </a:p>
          <a:p>
            <a:pPr marL="457200" lvl="1" indent="0" algn="r" rtl="1">
              <a:buNone/>
            </a:pPr>
            <a:r>
              <a:rPr lang="ar-KW" dirty="0"/>
              <a:t>	أمراض مزمنة للأم يعتبر الحمل فيها خطر على حياة الأم.</a:t>
            </a:r>
          </a:p>
          <a:p>
            <a:pPr marL="457200" lvl="1" indent="0" algn="r" rtl="1">
              <a:buNone/>
            </a:pPr>
            <a:r>
              <a:rPr lang="ar-KW" dirty="0"/>
              <a:t>       </a:t>
            </a:r>
          </a:p>
          <a:p>
            <a:pPr marL="457200" lvl="1" indent="0" algn="r" rtl="1">
              <a:buNone/>
            </a:pPr>
            <a:endParaRPr lang="ar-KW" dirty="0"/>
          </a:p>
          <a:p>
            <a:pPr marL="0" indent="0" algn="r" rtl="1">
              <a:buNone/>
            </a:pPr>
            <a:r>
              <a:rPr lang="ar-KW" sz="2000" dirty="0"/>
              <a:t>الرحم الصناعي الجزئي: </a:t>
            </a:r>
            <a:r>
              <a:rPr lang="en-GB" sz="2000" dirty="0"/>
              <a:t>Partial ectogenesis (gestation)</a:t>
            </a:r>
          </a:p>
          <a:p>
            <a:pPr marL="914400" lvl="2" indent="0" algn="r">
              <a:buNone/>
            </a:pPr>
            <a:endParaRPr lang="ar-KW" sz="2000" dirty="0"/>
          </a:p>
          <a:p>
            <a:pPr marL="1828800" lvl="4" indent="0" algn="r">
              <a:buNone/>
            </a:pPr>
            <a:r>
              <a:rPr lang="ar-KW" sz="1600" dirty="0"/>
              <a:t>                 - يشير إلى نقل جنين متطور جزئيًا أوالجنين من جسد الأنثى إلى رحم خارجي صناعي ما تبقى من فترة الحمل</a:t>
            </a:r>
          </a:p>
          <a:p>
            <a:pPr marL="1828800" lvl="4" indent="0" algn="r">
              <a:buNone/>
            </a:pPr>
            <a:r>
              <a:rPr lang="ar-KW" sz="1600" dirty="0"/>
              <a:t>                 - ندبة جراحية --&gt;  زيادة المخاطر المستقبلية من تمزق الرحم وزرع المشيمة غير الطبيعي</a:t>
            </a:r>
          </a:p>
          <a:p>
            <a:pPr marL="914400" lvl="2" indent="0" algn="r">
              <a:buNone/>
            </a:pPr>
            <a:endParaRPr lang="ar-KW" dirty="0"/>
          </a:p>
          <a:p>
            <a:pPr marL="914400" lvl="2" indent="0" algn="r">
              <a:buNone/>
            </a:pPr>
            <a:r>
              <a:rPr lang="ar-KW" dirty="0"/>
              <a:t>الآثار و الضغوط النفسية: خطرزيادة المسافة البيولوجية والعاطفية والجسدية بين الأمهات والأطفال ، وبالتالي إلى المجتمع بشكل عام</a:t>
            </a:r>
          </a:p>
          <a:p>
            <a:pPr marL="914400" lvl="2" indent="0" algn="r">
              <a:buNone/>
            </a:pPr>
            <a:endParaRPr lang="en-GB" dirty="0"/>
          </a:p>
        </p:txBody>
      </p:sp>
      <p:sp>
        <p:nvSpPr>
          <p:cNvPr id="4" name="Slide Number Placeholder 3">
            <a:extLst>
              <a:ext uri="{FF2B5EF4-FFF2-40B4-BE49-F238E27FC236}">
                <a16:creationId xmlns:a16="http://schemas.microsoft.com/office/drawing/2014/main" id="{44DCFB8C-253E-7214-0AE5-7AF05CC2C67C}"/>
              </a:ext>
            </a:extLst>
          </p:cNvPr>
          <p:cNvSpPr>
            <a:spLocks noGrp="1"/>
          </p:cNvSpPr>
          <p:nvPr>
            <p:ph type="sldNum" sz="quarter" idx="11"/>
          </p:nvPr>
        </p:nvSpPr>
        <p:spPr/>
        <p:txBody>
          <a:bodyPr/>
          <a:lstStyle/>
          <a:p>
            <a:pPr rtl="0"/>
            <a:fld id="{75DF2D63-3FF5-D547-96B9-BE9CCD1ABA58}" type="slidenum">
              <a:rPr lang="en-GB" smtClean="0"/>
              <a:t>9</a:t>
            </a:fld>
            <a:endParaRPr lang="en-GB" dirty="0"/>
          </a:p>
        </p:txBody>
      </p:sp>
      <p:sp>
        <p:nvSpPr>
          <p:cNvPr id="5" name="Footer Placeholder 4">
            <a:extLst>
              <a:ext uri="{FF2B5EF4-FFF2-40B4-BE49-F238E27FC236}">
                <a16:creationId xmlns:a16="http://schemas.microsoft.com/office/drawing/2014/main" id="{3C69ED19-C9B5-703C-F91F-88E04A87EE09}"/>
              </a:ext>
            </a:extLst>
          </p:cNvPr>
          <p:cNvSpPr>
            <a:spLocks noGrp="1"/>
          </p:cNvSpPr>
          <p:nvPr>
            <p:ph type="ftr" sz="quarter" idx="12"/>
          </p:nvPr>
        </p:nvSpPr>
        <p:spPr/>
        <p:txBody>
          <a:bodyPr/>
          <a:lstStyle/>
          <a:p>
            <a:pPr algn="ctr" rtl="0"/>
            <a:r>
              <a:rPr lang="ar-KW" dirty="0"/>
              <a:t>االرحم الصناعي </a:t>
            </a:r>
            <a:endParaRPr lang="en-GB" dirty="0"/>
          </a:p>
        </p:txBody>
      </p:sp>
    </p:spTree>
    <p:extLst>
      <p:ext uri="{BB962C8B-B14F-4D97-AF65-F5344CB8AC3E}">
        <p14:creationId xmlns:p14="http://schemas.microsoft.com/office/powerpoint/2010/main" val="2558655455"/>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924191_TF67061901_Win32" id="{094AC7FD-BAB7-46CA-8E37-63065852EE84}" vid="{10285E95-D996-4EAB-A1C1-2E009DC7BB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{AFE07D99-B14C-4137-AA17-948F742F2BF5}tf67061901_win32</Template>
  <TotalTime>2166</TotalTime>
  <Words>2215</Words>
  <Application>Microsoft Office PowerPoint</Application>
  <PresentationFormat>Widescreen</PresentationFormat>
  <Paragraphs>183</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Daytona Condensed Light</vt:lpstr>
      <vt:lpstr>Posterama</vt:lpstr>
      <vt:lpstr>Office Theme</vt:lpstr>
      <vt:lpstr>تأثيرات الرحم الصناعي الصحية على صحة المرأة والجنين</vt:lpstr>
      <vt:lpstr>الأطفال الخدج</vt:lpstr>
      <vt:lpstr>أسباب الولادة المبكرة</vt:lpstr>
      <vt:lpstr>المشاكل الصحية للأطفال الخدج</vt:lpstr>
      <vt:lpstr>معدلات البقاء على قيد الحياة لكل عمر حمل </vt:lpstr>
      <vt:lpstr>معدل البقاء على قيد الحياة خلال السنوات</vt:lpstr>
      <vt:lpstr>الرحم الصناعي: هل هو الحل؟</vt:lpstr>
      <vt:lpstr>تقنية الرحم الصناعي</vt:lpstr>
      <vt:lpstr>التأثيرات الصحية على الأم:</vt:lpstr>
      <vt:lpstr>التأثيرات الصحية على الأم:</vt:lpstr>
      <vt:lpstr>التأثيرات الصحية على الجنين</vt:lpstr>
      <vt:lpstr>التأثيرات الصحية على الجنين</vt:lpstr>
      <vt:lpstr>التأثيرات الصحية على الجنين</vt:lpstr>
      <vt:lpstr>التأثيرات الصحية على الجنين</vt:lpstr>
      <vt:lpstr>PowerPoint Presentation</vt:lpstr>
      <vt:lpstr>ملخص</vt:lpstr>
      <vt:lpstr> شكرا Thank you</vt:lpstr>
      <vt:lpstr>المراجع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التأثيرات الصحية على المدى الطويل على صحة المرأة والجنين</dc:title>
  <dc:creator>mariam ayed</dc:creator>
  <cp:lastModifiedBy>Mariam Ayed</cp:lastModifiedBy>
  <cp:revision>4</cp:revision>
  <dcterms:created xsi:type="dcterms:W3CDTF">2023-06-09T09:28:52Z</dcterms:created>
  <dcterms:modified xsi:type="dcterms:W3CDTF">2023-06-12T12:44:57Z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