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05" r:id="rId5"/>
    <p:sldId id="296" r:id="rId6"/>
    <p:sldId id="306" r:id="rId7"/>
    <p:sldId id="317" r:id="rId8"/>
    <p:sldId id="259" r:id="rId9"/>
    <p:sldId id="318" r:id="rId10"/>
    <p:sldId id="312" r:id="rId11"/>
    <p:sldId id="311" r:id="rId12"/>
    <p:sldId id="319" r:id="rId13"/>
    <p:sldId id="320" r:id="rId14"/>
    <p:sldId id="321" r:id="rId15"/>
    <p:sldId id="310" r:id="rId16"/>
    <p:sldId id="3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945"/>
    <a:srgbClr val="73292A"/>
    <a:srgbClr val="A9D7D9"/>
    <a:srgbClr val="93D3D9"/>
    <a:srgbClr val="AAD6FF"/>
    <a:srgbClr val="B2C8CD"/>
    <a:srgbClr val="CCD8D6"/>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879" autoAdjust="0"/>
  </p:normalViewPr>
  <p:slideViewPr>
    <p:cSldViewPr snapToGrid="0">
      <p:cViewPr varScale="1">
        <p:scale>
          <a:sx n="56" d="100"/>
          <a:sy n="56" d="100"/>
        </p:scale>
        <p:origin x="72" y="78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معارض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عدم معرفة الرأي الشرعي</c:v>
                </c:pt>
                <c:pt idx="1">
                  <c:v>الخوف من المجتمع</c:v>
                </c:pt>
                <c:pt idx="2">
                  <c:v>الخوف من الاصابة بامراض</c:v>
                </c:pt>
                <c:pt idx="3">
                  <c:v>الخوف من عدم تقبل الوالدين</c:v>
                </c:pt>
              </c:strCache>
            </c:strRef>
          </c:cat>
          <c:val>
            <c:numRef>
              <c:f>Sheet1!$B$2:$B$5</c:f>
              <c:numCache>
                <c:formatCode>General</c:formatCode>
                <c:ptCount val="4"/>
                <c:pt idx="0">
                  <c:v>22.6</c:v>
                </c:pt>
                <c:pt idx="1">
                  <c:v>39.5</c:v>
                </c:pt>
                <c:pt idx="2">
                  <c:v>15.6</c:v>
                </c:pt>
                <c:pt idx="3">
                  <c:v>25.5</c:v>
                </c:pt>
              </c:numCache>
            </c:numRef>
          </c:val>
          <c:extLst>
            <c:ext xmlns:c16="http://schemas.microsoft.com/office/drawing/2014/chart" uri="{C3380CC4-5D6E-409C-BE32-E72D297353CC}">
              <c16:uniqueId val="{00000000-F831-4080-B986-9890DE14C028}"/>
            </c:ext>
          </c:extLst>
        </c:ser>
        <c:ser>
          <c:idx val="1"/>
          <c:order val="1"/>
          <c:tx>
            <c:strRef>
              <c:f>Sheet1!$C$1</c:f>
              <c:strCache>
                <c:ptCount val="1"/>
                <c:pt idx="0">
                  <c:v>محايد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عدم معرفة الرأي الشرعي</c:v>
                </c:pt>
                <c:pt idx="1">
                  <c:v>الخوف من المجتمع</c:v>
                </c:pt>
                <c:pt idx="2">
                  <c:v>الخوف من الاصابة بامراض</c:v>
                </c:pt>
                <c:pt idx="3">
                  <c:v>الخوف من عدم تقبل الوالدين</c:v>
                </c:pt>
              </c:strCache>
            </c:strRef>
          </c:cat>
          <c:val>
            <c:numRef>
              <c:f>Sheet1!$C$2:$C$5</c:f>
              <c:numCache>
                <c:formatCode>General</c:formatCode>
                <c:ptCount val="4"/>
                <c:pt idx="0">
                  <c:v>43.2</c:v>
                </c:pt>
                <c:pt idx="1">
                  <c:v>31.3</c:v>
                </c:pt>
                <c:pt idx="2">
                  <c:v>34.700000000000003</c:v>
                </c:pt>
                <c:pt idx="3">
                  <c:v>39</c:v>
                </c:pt>
              </c:numCache>
            </c:numRef>
          </c:val>
          <c:extLst>
            <c:ext xmlns:c16="http://schemas.microsoft.com/office/drawing/2014/chart" uri="{C3380CC4-5D6E-409C-BE32-E72D297353CC}">
              <c16:uniqueId val="{00000001-F831-4080-B986-9890DE14C028}"/>
            </c:ext>
          </c:extLst>
        </c:ser>
        <c:ser>
          <c:idx val="2"/>
          <c:order val="2"/>
          <c:tx>
            <c:strRef>
              <c:f>Sheet1!$D$1</c:f>
              <c:strCache>
                <c:ptCount val="1"/>
                <c:pt idx="0">
                  <c:v>موافق</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عدم معرفة الرأي الشرعي</c:v>
                </c:pt>
                <c:pt idx="1">
                  <c:v>الخوف من المجتمع</c:v>
                </c:pt>
                <c:pt idx="2">
                  <c:v>الخوف من الاصابة بامراض</c:v>
                </c:pt>
                <c:pt idx="3">
                  <c:v>الخوف من عدم تقبل الوالدين</c:v>
                </c:pt>
              </c:strCache>
            </c:strRef>
          </c:cat>
          <c:val>
            <c:numRef>
              <c:f>Sheet1!$D$2:$D$5</c:f>
              <c:numCache>
                <c:formatCode>General</c:formatCode>
                <c:ptCount val="4"/>
                <c:pt idx="0">
                  <c:v>34.4</c:v>
                </c:pt>
                <c:pt idx="1">
                  <c:v>27.1</c:v>
                </c:pt>
                <c:pt idx="2">
                  <c:v>49.7</c:v>
                </c:pt>
                <c:pt idx="3">
                  <c:v>35.5</c:v>
                </c:pt>
              </c:numCache>
            </c:numRef>
          </c:val>
          <c:extLst>
            <c:ext xmlns:c16="http://schemas.microsoft.com/office/drawing/2014/chart" uri="{C3380CC4-5D6E-409C-BE32-E72D297353CC}">
              <c16:uniqueId val="{00000002-F831-4080-B986-9890DE14C028}"/>
            </c:ext>
          </c:extLst>
        </c:ser>
        <c:dLbls>
          <c:dLblPos val="ctr"/>
          <c:showLegendKey val="0"/>
          <c:showVal val="1"/>
          <c:showCatName val="0"/>
          <c:showSerName val="0"/>
          <c:showPercent val="0"/>
          <c:showBubbleSize val="0"/>
        </c:dLbls>
        <c:gapWidth val="79"/>
        <c:overlap val="100"/>
        <c:axId val="58942287"/>
        <c:axId val="58962447"/>
      </c:barChart>
      <c:catAx>
        <c:axId val="589422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8962447"/>
        <c:crosses val="autoZero"/>
        <c:auto val="1"/>
        <c:lblAlgn val="ctr"/>
        <c:lblOffset val="100"/>
        <c:noMultiLvlLbl val="0"/>
      </c:catAx>
      <c:valAx>
        <c:axId val="58962447"/>
        <c:scaling>
          <c:orientation val="minMax"/>
        </c:scaling>
        <c:delete val="1"/>
        <c:axPos val="l"/>
        <c:numFmt formatCode="General" sourceLinked="1"/>
        <c:majorTickMark val="none"/>
        <c:minorTickMark val="none"/>
        <c:tickLblPos val="nextTo"/>
        <c:crossAx val="58942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معارض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 خلق حالة من عدم الاتزان</c:v>
                </c:pt>
                <c:pt idx="1">
                  <c:v>مخالفته لغريزة الامومة</c:v>
                </c:pt>
                <c:pt idx="2">
                  <c:v>معاملة الجنين بسخرية</c:v>
                </c:pt>
                <c:pt idx="3">
                  <c:v>فكرة غربية </c:v>
                </c:pt>
              </c:strCache>
            </c:strRef>
          </c:cat>
          <c:val>
            <c:numRef>
              <c:f>Sheet1!$B$2:$B$5</c:f>
              <c:numCache>
                <c:formatCode>General</c:formatCode>
                <c:ptCount val="4"/>
                <c:pt idx="0">
                  <c:v>25.5</c:v>
                </c:pt>
                <c:pt idx="1">
                  <c:v>22.5</c:v>
                </c:pt>
                <c:pt idx="2">
                  <c:v>41.7</c:v>
                </c:pt>
                <c:pt idx="3">
                  <c:v>26.4</c:v>
                </c:pt>
              </c:numCache>
            </c:numRef>
          </c:val>
          <c:extLst>
            <c:ext xmlns:c16="http://schemas.microsoft.com/office/drawing/2014/chart" uri="{C3380CC4-5D6E-409C-BE32-E72D297353CC}">
              <c16:uniqueId val="{00000000-F831-4080-B986-9890DE14C028}"/>
            </c:ext>
          </c:extLst>
        </c:ser>
        <c:ser>
          <c:idx val="1"/>
          <c:order val="1"/>
          <c:tx>
            <c:strRef>
              <c:f>Sheet1!$C$1</c:f>
              <c:strCache>
                <c:ptCount val="1"/>
                <c:pt idx="0">
                  <c:v>محايد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 خلق حالة من عدم الاتزان</c:v>
                </c:pt>
                <c:pt idx="1">
                  <c:v>مخالفته لغريزة الامومة</c:v>
                </c:pt>
                <c:pt idx="2">
                  <c:v>معاملة الجنين بسخرية</c:v>
                </c:pt>
                <c:pt idx="3">
                  <c:v>فكرة غربية </c:v>
                </c:pt>
              </c:strCache>
            </c:strRef>
          </c:cat>
          <c:val>
            <c:numRef>
              <c:f>Sheet1!$C$2:$C$5</c:f>
              <c:numCache>
                <c:formatCode>General</c:formatCode>
                <c:ptCount val="4"/>
                <c:pt idx="0">
                  <c:v>39</c:v>
                </c:pt>
                <c:pt idx="1">
                  <c:v>29.1</c:v>
                </c:pt>
                <c:pt idx="2">
                  <c:v>31.2</c:v>
                </c:pt>
                <c:pt idx="3">
                  <c:v>31.8</c:v>
                </c:pt>
              </c:numCache>
            </c:numRef>
          </c:val>
          <c:extLst>
            <c:ext xmlns:c16="http://schemas.microsoft.com/office/drawing/2014/chart" uri="{C3380CC4-5D6E-409C-BE32-E72D297353CC}">
              <c16:uniqueId val="{00000001-F831-4080-B986-9890DE14C028}"/>
            </c:ext>
          </c:extLst>
        </c:ser>
        <c:ser>
          <c:idx val="2"/>
          <c:order val="2"/>
          <c:tx>
            <c:strRef>
              <c:f>Sheet1!$D$1</c:f>
              <c:strCache>
                <c:ptCount val="1"/>
                <c:pt idx="0">
                  <c:v>موافق</c:v>
                </c:pt>
              </c:strCache>
            </c:strRef>
          </c:tx>
          <c:spPr>
            <a:solidFill>
              <a:schemeClr val="accent3"/>
            </a:solidFill>
            <a:ln>
              <a:noFill/>
            </a:ln>
            <a:effectLst/>
          </c:spPr>
          <c:invertIfNegative val="0"/>
          <c:dLbls>
            <c:dLbl>
              <c:idx val="3"/>
              <c:tx>
                <c:rich>
                  <a:bodyPr/>
                  <a:lstStyle/>
                  <a:p>
                    <a:r>
                      <a:rPr lang="en-US" dirty="0"/>
                      <a:t>41.7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46-452F-A626-128E9991E1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 خلق حالة من عدم الاتزان</c:v>
                </c:pt>
                <c:pt idx="1">
                  <c:v>مخالفته لغريزة الامومة</c:v>
                </c:pt>
                <c:pt idx="2">
                  <c:v>معاملة الجنين بسخرية</c:v>
                </c:pt>
                <c:pt idx="3">
                  <c:v>فكرة غربية </c:v>
                </c:pt>
              </c:strCache>
            </c:strRef>
          </c:cat>
          <c:val>
            <c:numRef>
              <c:f>Sheet1!$D$2:$D$5</c:f>
              <c:numCache>
                <c:formatCode>General</c:formatCode>
                <c:ptCount val="4"/>
                <c:pt idx="0">
                  <c:v>35.5</c:v>
                </c:pt>
                <c:pt idx="1">
                  <c:v>48.3</c:v>
                </c:pt>
                <c:pt idx="2">
                  <c:v>27.1</c:v>
                </c:pt>
                <c:pt idx="3">
                  <c:v>35.5</c:v>
                </c:pt>
              </c:numCache>
            </c:numRef>
          </c:val>
          <c:extLst>
            <c:ext xmlns:c16="http://schemas.microsoft.com/office/drawing/2014/chart" uri="{C3380CC4-5D6E-409C-BE32-E72D297353CC}">
              <c16:uniqueId val="{00000002-F831-4080-B986-9890DE14C028}"/>
            </c:ext>
          </c:extLst>
        </c:ser>
        <c:dLbls>
          <c:dLblPos val="ctr"/>
          <c:showLegendKey val="0"/>
          <c:showVal val="1"/>
          <c:showCatName val="0"/>
          <c:showSerName val="0"/>
          <c:showPercent val="0"/>
          <c:showBubbleSize val="0"/>
        </c:dLbls>
        <c:gapWidth val="79"/>
        <c:overlap val="100"/>
        <c:axId val="58942287"/>
        <c:axId val="58962447"/>
      </c:barChart>
      <c:catAx>
        <c:axId val="589422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8962447"/>
        <c:crosses val="autoZero"/>
        <c:auto val="1"/>
        <c:lblAlgn val="ctr"/>
        <c:lblOffset val="100"/>
        <c:noMultiLvlLbl val="0"/>
      </c:catAx>
      <c:valAx>
        <c:axId val="58962447"/>
        <c:scaling>
          <c:orientation val="minMax"/>
        </c:scaling>
        <c:delete val="1"/>
        <c:axPos val="l"/>
        <c:numFmt formatCode="General" sourceLinked="1"/>
        <c:majorTickMark val="none"/>
        <c:minorTickMark val="none"/>
        <c:tickLblPos val="nextTo"/>
        <c:crossAx val="58942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معارض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 ظروف الام الصحية تمنعها من استمرارية الحمل  </c:v>
                </c:pt>
                <c:pt idx="1">
                  <c:v>للتقليل من وفيات الاطفال الخدج</c:v>
                </c:pt>
                <c:pt idx="2">
                  <c:v>تحل المشاكل العائلية (لاهل الزوج أو الزوجة</c:v>
                </c:pt>
                <c:pt idx="3">
                  <c:v>تحل المشاكل الزوجية </c:v>
                </c:pt>
              </c:strCache>
            </c:strRef>
          </c:cat>
          <c:val>
            <c:numRef>
              <c:f>Sheet1!$B$2:$B$5</c:f>
              <c:numCache>
                <c:formatCode>General</c:formatCode>
                <c:ptCount val="4"/>
                <c:pt idx="0">
                  <c:v>19.899999999999999</c:v>
                </c:pt>
                <c:pt idx="1">
                  <c:v>25.7</c:v>
                </c:pt>
                <c:pt idx="2">
                  <c:v>25.8</c:v>
                </c:pt>
                <c:pt idx="3">
                  <c:v>32.1</c:v>
                </c:pt>
              </c:numCache>
            </c:numRef>
          </c:val>
          <c:extLst>
            <c:ext xmlns:c16="http://schemas.microsoft.com/office/drawing/2014/chart" uri="{C3380CC4-5D6E-409C-BE32-E72D297353CC}">
              <c16:uniqueId val="{00000000-F831-4080-B986-9890DE14C028}"/>
            </c:ext>
          </c:extLst>
        </c:ser>
        <c:ser>
          <c:idx val="1"/>
          <c:order val="1"/>
          <c:tx>
            <c:strRef>
              <c:f>Sheet1!$C$1</c:f>
              <c:strCache>
                <c:ptCount val="1"/>
                <c:pt idx="0">
                  <c:v>محايد</c:v>
                </c:pt>
              </c:strCache>
            </c:strRef>
          </c:tx>
          <c:spPr>
            <a:solidFill>
              <a:schemeClr val="accent2"/>
            </a:solidFill>
            <a:ln>
              <a:noFill/>
            </a:ln>
            <a:effectLst/>
          </c:spPr>
          <c:invertIfNegative val="0"/>
          <c:dLbls>
            <c:dLbl>
              <c:idx val="1"/>
              <c:tx>
                <c:rich>
                  <a:bodyPr/>
                  <a:lstStyle/>
                  <a:p>
                    <a:r>
                      <a:rPr lang="en-US"/>
                      <a:t>29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97B-403F-B974-5AF9D2AB33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 ظروف الام الصحية تمنعها من استمرارية الحمل  </c:v>
                </c:pt>
                <c:pt idx="1">
                  <c:v>للتقليل من وفيات الاطفال الخدج</c:v>
                </c:pt>
                <c:pt idx="2">
                  <c:v>تحل المشاكل العائلية (لاهل الزوج أو الزوجة</c:v>
                </c:pt>
                <c:pt idx="3">
                  <c:v>تحل المشاكل الزوجية </c:v>
                </c:pt>
              </c:strCache>
            </c:strRef>
          </c:cat>
          <c:val>
            <c:numRef>
              <c:f>Sheet1!$C$2:$C$5</c:f>
              <c:numCache>
                <c:formatCode>General</c:formatCode>
                <c:ptCount val="4"/>
                <c:pt idx="0">
                  <c:v>30.9</c:v>
                </c:pt>
                <c:pt idx="1">
                  <c:v>29.1</c:v>
                </c:pt>
                <c:pt idx="2">
                  <c:v>24.8</c:v>
                </c:pt>
                <c:pt idx="3">
                  <c:v>25</c:v>
                </c:pt>
              </c:numCache>
            </c:numRef>
          </c:val>
          <c:extLst>
            <c:ext xmlns:c16="http://schemas.microsoft.com/office/drawing/2014/chart" uri="{C3380CC4-5D6E-409C-BE32-E72D297353CC}">
              <c16:uniqueId val="{00000001-F831-4080-B986-9890DE14C028}"/>
            </c:ext>
          </c:extLst>
        </c:ser>
        <c:ser>
          <c:idx val="2"/>
          <c:order val="2"/>
          <c:tx>
            <c:strRef>
              <c:f>Sheet1!$D$1</c:f>
              <c:strCache>
                <c:ptCount val="1"/>
                <c:pt idx="0">
                  <c:v>موافق</c:v>
                </c:pt>
              </c:strCache>
            </c:strRef>
          </c:tx>
          <c:spPr>
            <a:solidFill>
              <a:schemeClr val="accent3"/>
            </a:solidFill>
            <a:ln>
              <a:noFill/>
            </a:ln>
            <a:effectLst/>
          </c:spPr>
          <c:invertIfNegative val="0"/>
          <c:dLbls>
            <c:dLbl>
              <c:idx val="3"/>
              <c:tx>
                <c:rich>
                  <a:bodyPr/>
                  <a:lstStyle/>
                  <a:p>
                    <a:r>
                      <a:rPr lang="en-US" dirty="0"/>
                      <a:t>41.7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46-452F-A626-128E9991E1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 ظروف الام الصحية تمنعها من استمرارية الحمل  </c:v>
                </c:pt>
                <c:pt idx="1">
                  <c:v>للتقليل من وفيات الاطفال الخدج</c:v>
                </c:pt>
                <c:pt idx="2">
                  <c:v>تحل المشاكل العائلية (لاهل الزوج أو الزوجة</c:v>
                </c:pt>
                <c:pt idx="3">
                  <c:v>تحل المشاكل الزوجية </c:v>
                </c:pt>
              </c:strCache>
            </c:strRef>
          </c:cat>
          <c:val>
            <c:numRef>
              <c:f>Sheet1!$D$2:$D$5</c:f>
              <c:numCache>
                <c:formatCode>General</c:formatCode>
                <c:ptCount val="4"/>
                <c:pt idx="0">
                  <c:v>48.9</c:v>
                </c:pt>
                <c:pt idx="1">
                  <c:v>45.3</c:v>
                </c:pt>
                <c:pt idx="2">
                  <c:v>49.4</c:v>
                </c:pt>
                <c:pt idx="3">
                  <c:v>52</c:v>
                </c:pt>
              </c:numCache>
            </c:numRef>
          </c:val>
          <c:extLst>
            <c:ext xmlns:c16="http://schemas.microsoft.com/office/drawing/2014/chart" uri="{C3380CC4-5D6E-409C-BE32-E72D297353CC}">
              <c16:uniqueId val="{00000002-F831-4080-B986-9890DE14C028}"/>
            </c:ext>
          </c:extLst>
        </c:ser>
        <c:dLbls>
          <c:dLblPos val="ctr"/>
          <c:showLegendKey val="0"/>
          <c:showVal val="1"/>
          <c:showCatName val="0"/>
          <c:showSerName val="0"/>
          <c:showPercent val="0"/>
          <c:showBubbleSize val="0"/>
        </c:dLbls>
        <c:gapWidth val="79"/>
        <c:overlap val="100"/>
        <c:axId val="58942287"/>
        <c:axId val="58962447"/>
      </c:barChart>
      <c:catAx>
        <c:axId val="589422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8962447"/>
        <c:crosses val="autoZero"/>
        <c:auto val="1"/>
        <c:lblAlgn val="ctr"/>
        <c:lblOffset val="100"/>
        <c:noMultiLvlLbl val="0"/>
      </c:catAx>
      <c:valAx>
        <c:axId val="58962447"/>
        <c:scaling>
          <c:orientation val="minMax"/>
        </c:scaling>
        <c:delete val="1"/>
        <c:axPos val="l"/>
        <c:numFmt formatCode="General" sourceLinked="1"/>
        <c:majorTickMark val="none"/>
        <c:minorTickMark val="none"/>
        <c:tickLblPos val="nextTo"/>
        <c:crossAx val="58942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06460751992122E-2"/>
          <c:y val="0.1079049052395251"/>
          <c:w val="0.86352657004830913"/>
          <c:h val="0.82023120812349892"/>
        </c:manualLayout>
      </c:layout>
      <c:barChart>
        <c:barDir val="col"/>
        <c:grouping val="stacked"/>
        <c:varyColors val="0"/>
        <c:ser>
          <c:idx val="0"/>
          <c:order val="0"/>
          <c:tx>
            <c:strRef>
              <c:f>Sheet1!$B$1</c:f>
              <c:strCache>
                <c:ptCount val="1"/>
                <c:pt idx="0">
                  <c:v>معارض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f>Sheet1!$A$2:$A$5</c:f>
              <c:strCache>
                <c:ptCount val="4"/>
                <c:pt idx="0">
                  <c:v>سهولة إجراءات الحمل  </c:v>
                </c:pt>
                <c:pt idx="1">
                  <c:v>خلوها من المخاطر المصاحبة للولادة </c:v>
                </c:pt>
                <c:pt idx="3">
                  <c:v> </c:v>
                </c:pt>
              </c:strCache>
            </c:strRef>
          </c:cat>
          <c:val>
            <c:numRef>
              <c:f>Sheet1!$B$2:$B$5</c:f>
              <c:numCache>
                <c:formatCode>General</c:formatCode>
                <c:ptCount val="4"/>
                <c:pt idx="0">
                  <c:v>38.799999999999997</c:v>
                </c:pt>
                <c:pt idx="1">
                  <c:v>23.5</c:v>
                </c:pt>
              </c:numCache>
            </c:numRef>
          </c:val>
          <c:extLst>
            <c:ext xmlns:c16="http://schemas.microsoft.com/office/drawing/2014/chart" uri="{C3380CC4-5D6E-409C-BE32-E72D297353CC}">
              <c16:uniqueId val="{00000000-F831-4080-B986-9890DE14C028}"/>
            </c:ext>
          </c:extLst>
        </c:ser>
        <c:ser>
          <c:idx val="1"/>
          <c:order val="1"/>
          <c:tx>
            <c:strRef>
              <c:f>Sheet1!$C$1</c:f>
              <c:strCache>
                <c:ptCount val="1"/>
                <c:pt idx="0">
                  <c:v>محايد</c:v>
                </c:pt>
              </c:strCache>
            </c:strRef>
          </c:tx>
          <c:spPr>
            <a:solidFill>
              <a:schemeClr val="accent2"/>
            </a:solidFill>
            <a:ln>
              <a:noFill/>
            </a:ln>
            <a:effectLst/>
          </c:spPr>
          <c:invertIfNegative val="0"/>
          <c:dLbls>
            <c:dLbl>
              <c:idx val="1"/>
              <c:tx>
                <c:rich>
                  <a:bodyPr/>
                  <a:lstStyle/>
                  <a:p>
                    <a:r>
                      <a:rPr lang="en-US"/>
                      <a:t>29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97B-403F-B974-5AF9D2AB33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f>Sheet1!$A$2:$A$5</c:f>
              <c:strCache>
                <c:ptCount val="4"/>
                <c:pt idx="0">
                  <c:v>سهولة إجراءات الحمل  </c:v>
                </c:pt>
                <c:pt idx="1">
                  <c:v>خلوها من المخاطر المصاحبة للولادة </c:v>
                </c:pt>
                <c:pt idx="3">
                  <c:v> </c:v>
                </c:pt>
              </c:strCache>
            </c:strRef>
          </c:cat>
          <c:val>
            <c:numRef>
              <c:f>Sheet1!$C$2:$C$5</c:f>
              <c:numCache>
                <c:formatCode>General</c:formatCode>
                <c:ptCount val="4"/>
                <c:pt idx="0">
                  <c:v>33</c:v>
                </c:pt>
                <c:pt idx="1">
                  <c:v>31.3</c:v>
                </c:pt>
              </c:numCache>
            </c:numRef>
          </c:val>
          <c:extLst>
            <c:ext xmlns:c16="http://schemas.microsoft.com/office/drawing/2014/chart" uri="{C3380CC4-5D6E-409C-BE32-E72D297353CC}">
              <c16:uniqueId val="{00000001-F831-4080-B986-9890DE14C028}"/>
            </c:ext>
          </c:extLst>
        </c:ser>
        <c:ser>
          <c:idx val="2"/>
          <c:order val="2"/>
          <c:tx>
            <c:strRef>
              <c:f>Sheet1!$D$1</c:f>
              <c:strCache>
                <c:ptCount val="1"/>
                <c:pt idx="0">
                  <c:v>موافق</c:v>
                </c:pt>
              </c:strCache>
            </c:strRef>
          </c:tx>
          <c:spPr>
            <a:solidFill>
              <a:schemeClr val="accent3"/>
            </a:solidFill>
            <a:ln>
              <a:noFill/>
            </a:ln>
            <a:effectLst/>
          </c:spPr>
          <c:invertIfNegative val="0"/>
          <c:dLbls>
            <c:dLbl>
              <c:idx val="3"/>
              <c:tx>
                <c:rich>
                  <a:bodyPr/>
                  <a:lstStyle/>
                  <a:p>
                    <a:r>
                      <a:rPr lang="en-US" dirty="0"/>
                      <a:t>41.7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46-452F-A626-128E9991E1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percentage"/>
            <c:noEndCap val="0"/>
            <c:val val="5"/>
            <c:spPr>
              <a:noFill/>
              <a:ln w="9525">
                <a:solidFill>
                  <a:schemeClr val="tx1">
                    <a:lumMod val="65000"/>
                    <a:lumOff val="35000"/>
                  </a:schemeClr>
                </a:solidFill>
                <a:round/>
              </a:ln>
              <a:effectLst/>
            </c:spPr>
          </c:errBars>
          <c:cat>
            <c:strRef>
              <c:f>Sheet1!$A$2:$A$5</c:f>
              <c:strCache>
                <c:ptCount val="4"/>
                <c:pt idx="0">
                  <c:v>سهولة إجراءات الحمل  </c:v>
                </c:pt>
                <c:pt idx="1">
                  <c:v>خلوها من المخاطر المصاحبة للولادة </c:v>
                </c:pt>
                <c:pt idx="3">
                  <c:v> </c:v>
                </c:pt>
              </c:strCache>
            </c:strRef>
          </c:cat>
          <c:val>
            <c:numRef>
              <c:f>Sheet1!$D$2:$D$5</c:f>
              <c:numCache>
                <c:formatCode>General</c:formatCode>
                <c:ptCount val="4"/>
                <c:pt idx="0">
                  <c:v>28.7</c:v>
                </c:pt>
                <c:pt idx="1">
                  <c:v>36.200000000000003</c:v>
                </c:pt>
              </c:numCache>
            </c:numRef>
          </c:val>
          <c:extLst>
            <c:ext xmlns:c16="http://schemas.microsoft.com/office/drawing/2014/chart" uri="{C3380CC4-5D6E-409C-BE32-E72D297353CC}">
              <c16:uniqueId val="{00000002-F831-4080-B986-9890DE14C028}"/>
            </c:ext>
          </c:extLst>
        </c:ser>
        <c:dLbls>
          <c:dLblPos val="ctr"/>
          <c:showLegendKey val="0"/>
          <c:showVal val="1"/>
          <c:showCatName val="0"/>
          <c:showSerName val="0"/>
          <c:showPercent val="0"/>
          <c:showBubbleSize val="0"/>
        </c:dLbls>
        <c:gapWidth val="79"/>
        <c:overlap val="100"/>
        <c:axId val="58942287"/>
        <c:axId val="58962447"/>
      </c:barChart>
      <c:catAx>
        <c:axId val="589422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2">
                    <a:lumMod val="10000"/>
                  </a:schemeClr>
                </a:solidFill>
                <a:latin typeface="+mn-lt"/>
                <a:ea typeface="+mn-ea"/>
                <a:cs typeface="+mn-cs"/>
              </a:defRPr>
            </a:pPr>
            <a:endParaRPr lang="en-US"/>
          </a:p>
        </c:txPr>
        <c:crossAx val="58962447"/>
        <c:crosses val="autoZero"/>
        <c:auto val="1"/>
        <c:lblAlgn val="ctr"/>
        <c:lblOffset val="100"/>
        <c:noMultiLvlLbl val="0"/>
      </c:catAx>
      <c:valAx>
        <c:axId val="58962447"/>
        <c:scaling>
          <c:orientation val="minMax"/>
        </c:scaling>
        <c:delete val="1"/>
        <c:axPos val="l"/>
        <c:numFmt formatCode="General" sourceLinked="1"/>
        <c:majorTickMark val="none"/>
        <c:minorTickMark val="none"/>
        <c:tickLblPos val="nextTo"/>
        <c:crossAx val="58942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387BE-4D97-46C1-8539-8FCEAB2CB990}"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1EA13F55-8BCE-4BFD-89E0-284B975E62E0}">
      <dgm:prSet/>
      <dgm:spPr/>
      <dgm:t>
        <a:bodyPr/>
        <a:lstStyle/>
        <a:p>
          <a:pPr algn="r"/>
          <a:r>
            <a:rPr lang="ar-KW" b="1" dirty="0">
              <a:solidFill>
                <a:schemeClr val="tx2">
                  <a:lumMod val="25000"/>
                </a:schemeClr>
              </a:solidFill>
            </a:rPr>
            <a:t>النوع :   </a:t>
          </a:r>
          <a:endParaRPr lang="en-US" b="1" dirty="0">
            <a:solidFill>
              <a:schemeClr val="tx2">
                <a:lumMod val="25000"/>
              </a:schemeClr>
            </a:solidFill>
          </a:endParaRPr>
        </a:p>
      </dgm:t>
    </dgm:pt>
    <dgm:pt modelId="{F792881F-0869-4A25-B5BD-6F911C1D825D}" type="parTrans" cxnId="{BA95B615-FA6F-47AB-A617-8C1451E3AF70}">
      <dgm:prSet/>
      <dgm:spPr/>
      <dgm:t>
        <a:bodyPr/>
        <a:lstStyle/>
        <a:p>
          <a:endParaRPr lang="en-US"/>
        </a:p>
      </dgm:t>
    </dgm:pt>
    <dgm:pt modelId="{BD723025-9979-45C6-8464-DF0B0946348C}" type="sibTrans" cxnId="{BA95B615-FA6F-47AB-A617-8C1451E3AF70}">
      <dgm:prSet/>
      <dgm:spPr/>
      <dgm:t>
        <a:bodyPr/>
        <a:lstStyle/>
        <a:p>
          <a:endParaRPr lang="en-US"/>
        </a:p>
      </dgm:t>
    </dgm:pt>
    <dgm:pt modelId="{6CAB391B-E438-4D73-A6DE-49BFB01D9FC1}">
      <dgm:prSet/>
      <dgm:spPr/>
      <dgm:t>
        <a:bodyPr/>
        <a:lstStyle/>
        <a:p>
          <a:pPr algn="r"/>
          <a:r>
            <a:rPr lang="ar-KW" dirty="0">
              <a:solidFill>
                <a:srgbClr val="73292A"/>
              </a:solidFill>
            </a:rPr>
            <a:t>76.7%  أناث                       </a:t>
          </a:r>
          <a:r>
            <a:rPr lang="ar-KW" dirty="0"/>
            <a:t>23.3%   ذكور </a:t>
          </a:r>
          <a:endParaRPr lang="en-US" dirty="0"/>
        </a:p>
      </dgm:t>
    </dgm:pt>
    <dgm:pt modelId="{27D8A16B-D385-4091-85D7-A2F5487163F2}" type="parTrans" cxnId="{25B5DEB7-4078-4463-AEF8-8096A7C5B3E6}">
      <dgm:prSet/>
      <dgm:spPr/>
      <dgm:t>
        <a:bodyPr/>
        <a:lstStyle/>
        <a:p>
          <a:endParaRPr lang="en-US"/>
        </a:p>
      </dgm:t>
    </dgm:pt>
    <dgm:pt modelId="{BF018ABE-8165-4F37-8757-590E692FEA6F}" type="sibTrans" cxnId="{25B5DEB7-4078-4463-AEF8-8096A7C5B3E6}">
      <dgm:prSet/>
      <dgm:spPr/>
      <dgm:t>
        <a:bodyPr/>
        <a:lstStyle/>
        <a:p>
          <a:endParaRPr lang="en-US"/>
        </a:p>
      </dgm:t>
    </dgm:pt>
    <dgm:pt modelId="{7716C698-F427-4D8F-BB35-8C51FBC15251}">
      <dgm:prSet/>
      <dgm:spPr/>
      <dgm:t>
        <a:bodyPr/>
        <a:lstStyle/>
        <a:p>
          <a:pPr algn="r"/>
          <a:r>
            <a:rPr lang="ar-KW" b="1" dirty="0">
              <a:solidFill>
                <a:schemeClr val="tx2">
                  <a:lumMod val="25000"/>
                </a:schemeClr>
              </a:solidFill>
            </a:rPr>
            <a:t>المحافظة: </a:t>
          </a:r>
          <a:endParaRPr lang="en-US" b="1" dirty="0">
            <a:solidFill>
              <a:schemeClr val="tx2">
                <a:lumMod val="25000"/>
              </a:schemeClr>
            </a:solidFill>
          </a:endParaRPr>
        </a:p>
      </dgm:t>
    </dgm:pt>
    <dgm:pt modelId="{54B9E6CA-0C51-42B6-8F22-0D078816A814}" type="parTrans" cxnId="{4BFA6709-1E36-4490-AC2D-DC79AFF4EA81}">
      <dgm:prSet/>
      <dgm:spPr/>
      <dgm:t>
        <a:bodyPr/>
        <a:lstStyle/>
        <a:p>
          <a:endParaRPr lang="en-US"/>
        </a:p>
      </dgm:t>
    </dgm:pt>
    <dgm:pt modelId="{7A97B822-45C9-4F0A-9B30-4F42AEBBFB47}" type="sibTrans" cxnId="{4BFA6709-1E36-4490-AC2D-DC79AFF4EA81}">
      <dgm:prSet/>
      <dgm:spPr/>
      <dgm:t>
        <a:bodyPr/>
        <a:lstStyle/>
        <a:p>
          <a:endParaRPr lang="en-US"/>
        </a:p>
      </dgm:t>
    </dgm:pt>
    <dgm:pt modelId="{1D321CB1-FEC8-421E-B9A4-E1564376B518}">
      <dgm:prSet/>
      <dgm:spPr/>
      <dgm:t>
        <a:bodyPr/>
        <a:lstStyle/>
        <a:p>
          <a:pPr algn="r"/>
          <a:r>
            <a:rPr lang="ar-KW" dirty="0">
              <a:solidFill>
                <a:srgbClr val="73292A"/>
              </a:solidFill>
            </a:rPr>
            <a:t>30.7%  العاصمة                  </a:t>
          </a:r>
          <a:r>
            <a:rPr lang="ar-KW" dirty="0"/>
            <a:t>18.9%  حولي</a:t>
          </a:r>
          <a:endParaRPr lang="en-US" dirty="0"/>
        </a:p>
      </dgm:t>
    </dgm:pt>
    <dgm:pt modelId="{949C20F6-6039-4C8C-B8E5-0BA81935B8C4}" type="parTrans" cxnId="{7375498D-1DFE-4446-8ADB-8F46B00D5A55}">
      <dgm:prSet/>
      <dgm:spPr/>
      <dgm:t>
        <a:bodyPr/>
        <a:lstStyle/>
        <a:p>
          <a:endParaRPr lang="en-US"/>
        </a:p>
      </dgm:t>
    </dgm:pt>
    <dgm:pt modelId="{530A1F99-67AB-482E-94D6-490B3163601E}" type="sibTrans" cxnId="{7375498D-1DFE-4446-8ADB-8F46B00D5A55}">
      <dgm:prSet/>
      <dgm:spPr/>
      <dgm:t>
        <a:bodyPr/>
        <a:lstStyle/>
        <a:p>
          <a:endParaRPr lang="en-US"/>
        </a:p>
      </dgm:t>
    </dgm:pt>
    <dgm:pt modelId="{DA0965BD-FDB3-4FE3-B7C0-92750731E288}">
      <dgm:prSet/>
      <dgm:spPr/>
      <dgm:t>
        <a:bodyPr/>
        <a:lstStyle/>
        <a:p>
          <a:pPr algn="r"/>
          <a:r>
            <a:rPr lang="ar-KW" b="1" dirty="0">
              <a:solidFill>
                <a:schemeClr val="tx2">
                  <a:lumMod val="25000"/>
                </a:schemeClr>
              </a:solidFill>
            </a:rPr>
            <a:t>المستوى التعليمي :</a:t>
          </a:r>
          <a:endParaRPr lang="en-US" b="1" dirty="0">
            <a:solidFill>
              <a:schemeClr val="tx2">
                <a:lumMod val="25000"/>
              </a:schemeClr>
            </a:solidFill>
          </a:endParaRPr>
        </a:p>
      </dgm:t>
    </dgm:pt>
    <dgm:pt modelId="{1E08C064-CFA9-4C46-AAEF-D42DA4835240}" type="parTrans" cxnId="{0473240C-7991-4513-A2C9-F9060EDD8927}">
      <dgm:prSet/>
      <dgm:spPr/>
      <dgm:t>
        <a:bodyPr/>
        <a:lstStyle/>
        <a:p>
          <a:endParaRPr lang="en-US"/>
        </a:p>
      </dgm:t>
    </dgm:pt>
    <dgm:pt modelId="{C233243C-464B-438A-B475-8D15838E3A88}" type="sibTrans" cxnId="{0473240C-7991-4513-A2C9-F9060EDD8927}">
      <dgm:prSet/>
      <dgm:spPr/>
      <dgm:t>
        <a:bodyPr/>
        <a:lstStyle/>
        <a:p>
          <a:endParaRPr lang="en-US"/>
        </a:p>
      </dgm:t>
    </dgm:pt>
    <dgm:pt modelId="{0C371F29-BE72-4853-8625-A5205EADF1E9}">
      <dgm:prSet/>
      <dgm:spPr/>
      <dgm:t>
        <a:bodyPr/>
        <a:lstStyle/>
        <a:p>
          <a:pPr algn="r"/>
          <a:r>
            <a:rPr lang="ar-KW" dirty="0">
              <a:solidFill>
                <a:srgbClr val="73292A"/>
              </a:solidFill>
            </a:rPr>
            <a:t>77.8%  جامعي                     </a:t>
          </a:r>
          <a:r>
            <a:rPr lang="ar-KW" dirty="0"/>
            <a:t>8.1% ثانوي             7.6% ماجستير   </a:t>
          </a:r>
          <a:endParaRPr lang="en-US" dirty="0"/>
        </a:p>
      </dgm:t>
    </dgm:pt>
    <dgm:pt modelId="{77833428-0F7E-48AD-869F-D776CA8F05A5}" type="parTrans" cxnId="{AF6E23D4-2B67-4E8A-9F2E-0FCBBFE5BD17}">
      <dgm:prSet/>
      <dgm:spPr/>
      <dgm:t>
        <a:bodyPr/>
        <a:lstStyle/>
        <a:p>
          <a:endParaRPr lang="en-US"/>
        </a:p>
      </dgm:t>
    </dgm:pt>
    <dgm:pt modelId="{69CCC749-795A-4BFB-96C3-047F706CE734}" type="sibTrans" cxnId="{AF6E23D4-2B67-4E8A-9F2E-0FCBBFE5BD17}">
      <dgm:prSet/>
      <dgm:spPr/>
      <dgm:t>
        <a:bodyPr/>
        <a:lstStyle/>
        <a:p>
          <a:endParaRPr lang="en-US"/>
        </a:p>
      </dgm:t>
    </dgm:pt>
    <dgm:pt modelId="{15770E4F-D2DE-4C44-9904-B88E94B6AFC3}">
      <dgm:prSet/>
      <dgm:spPr/>
      <dgm:t>
        <a:bodyPr/>
        <a:lstStyle/>
        <a:p>
          <a:pPr algn="r"/>
          <a:r>
            <a:rPr lang="ar-KW" b="1" dirty="0">
              <a:solidFill>
                <a:schemeClr val="tx2">
                  <a:lumMod val="25000"/>
                </a:schemeClr>
              </a:solidFill>
            </a:rPr>
            <a:t>الوظيفة :</a:t>
          </a:r>
          <a:endParaRPr lang="en-US" b="1" dirty="0">
            <a:solidFill>
              <a:schemeClr val="tx2">
                <a:lumMod val="25000"/>
              </a:schemeClr>
            </a:solidFill>
          </a:endParaRPr>
        </a:p>
      </dgm:t>
    </dgm:pt>
    <dgm:pt modelId="{BDF178A5-68E7-4CFE-9E88-FB469C781222}" type="parTrans" cxnId="{03CAE1D3-5648-42DA-8F43-8D614D2BD611}">
      <dgm:prSet/>
      <dgm:spPr/>
      <dgm:t>
        <a:bodyPr/>
        <a:lstStyle/>
        <a:p>
          <a:endParaRPr lang="en-US"/>
        </a:p>
      </dgm:t>
    </dgm:pt>
    <dgm:pt modelId="{908AF1CE-A7A8-47B7-821F-84F8905D52FB}" type="sibTrans" cxnId="{03CAE1D3-5648-42DA-8F43-8D614D2BD611}">
      <dgm:prSet/>
      <dgm:spPr/>
      <dgm:t>
        <a:bodyPr/>
        <a:lstStyle/>
        <a:p>
          <a:endParaRPr lang="en-US"/>
        </a:p>
      </dgm:t>
    </dgm:pt>
    <dgm:pt modelId="{1C627F98-4A34-4120-A898-3928499D0539}">
      <dgm:prSet/>
      <dgm:spPr/>
      <dgm:t>
        <a:bodyPr/>
        <a:lstStyle/>
        <a:p>
          <a:pPr algn="r"/>
          <a:r>
            <a:rPr lang="ar-KW" dirty="0">
              <a:solidFill>
                <a:srgbClr val="73292A"/>
              </a:solidFill>
            </a:rPr>
            <a:t>48.1%  موظف                    </a:t>
          </a:r>
          <a:r>
            <a:rPr lang="ar-KW" dirty="0"/>
            <a:t>32.7% طالب             12.3% متقاعد    </a:t>
          </a:r>
          <a:endParaRPr lang="en-US" dirty="0"/>
        </a:p>
      </dgm:t>
    </dgm:pt>
    <dgm:pt modelId="{C6C3397A-1BCA-4E26-8725-0C7FFAC67EC4}" type="parTrans" cxnId="{CFC4FFB3-FF16-400B-AB69-744D1505353E}">
      <dgm:prSet/>
      <dgm:spPr/>
      <dgm:t>
        <a:bodyPr/>
        <a:lstStyle/>
        <a:p>
          <a:endParaRPr lang="en-US"/>
        </a:p>
      </dgm:t>
    </dgm:pt>
    <dgm:pt modelId="{7D053142-FFF0-4373-AC50-0C92B0BAB49C}" type="sibTrans" cxnId="{CFC4FFB3-FF16-400B-AB69-744D1505353E}">
      <dgm:prSet/>
      <dgm:spPr/>
      <dgm:t>
        <a:bodyPr/>
        <a:lstStyle/>
        <a:p>
          <a:endParaRPr lang="en-US"/>
        </a:p>
      </dgm:t>
    </dgm:pt>
    <dgm:pt modelId="{FA4E3F55-2243-4320-B105-E3F7A7807FA0}">
      <dgm:prSet/>
      <dgm:spPr/>
      <dgm:t>
        <a:bodyPr/>
        <a:lstStyle/>
        <a:p>
          <a:pPr algn="r"/>
          <a:r>
            <a:rPr lang="ar-KW" b="1" dirty="0">
              <a:solidFill>
                <a:schemeClr val="tx2">
                  <a:lumMod val="25000"/>
                </a:schemeClr>
              </a:solidFill>
            </a:rPr>
            <a:t>الحالة الاجتماعية :</a:t>
          </a:r>
          <a:endParaRPr lang="en-US" b="1" dirty="0">
            <a:solidFill>
              <a:schemeClr val="tx2">
                <a:lumMod val="25000"/>
              </a:schemeClr>
            </a:solidFill>
          </a:endParaRPr>
        </a:p>
      </dgm:t>
    </dgm:pt>
    <dgm:pt modelId="{7B21ABDC-4B57-4473-B996-2AC4FD89900E}" type="parTrans" cxnId="{1E334716-CB7B-4546-9DAC-205032339BDB}">
      <dgm:prSet/>
      <dgm:spPr/>
      <dgm:t>
        <a:bodyPr/>
        <a:lstStyle/>
        <a:p>
          <a:endParaRPr lang="en-US"/>
        </a:p>
      </dgm:t>
    </dgm:pt>
    <dgm:pt modelId="{CB845BD1-AD83-49C3-8806-CF3CC2FA26D7}" type="sibTrans" cxnId="{1E334716-CB7B-4546-9DAC-205032339BDB}">
      <dgm:prSet/>
      <dgm:spPr/>
      <dgm:t>
        <a:bodyPr/>
        <a:lstStyle/>
        <a:p>
          <a:endParaRPr lang="en-US"/>
        </a:p>
      </dgm:t>
    </dgm:pt>
    <dgm:pt modelId="{3AE589EC-2CA8-485D-92AC-EAE31B36BC43}">
      <dgm:prSet/>
      <dgm:spPr/>
      <dgm:t>
        <a:bodyPr/>
        <a:lstStyle/>
        <a:p>
          <a:pPr algn="r"/>
          <a:r>
            <a:rPr lang="ar-KW" dirty="0">
              <a:solidFill>
                <a:srgbClr val="73292A"/>
              </a:solidFill>
            </a:rPr>
            <a:t>51.8% متزوج                      </a:t>
          </a:r>
          <a:r>
            <a:rPr lang="ar-KW" dirty="0"/>
            <a:t>39.6%  أعزب                       </a:t>
          </a:r>
          <a:endParaRPr lang="en-US" dirty="0"/>
        </a:p>
      </dgm:t>
    </dgm:pt>
    <dgm:pt modelId="{5F86035C-6B79-441E-BA64-98538A3B7B28}" type="parTrans" cxnId="{17ECFF02-585A-467E-900C-F7084ADC9B56}">
      <dgm:prSet/>
      <dgm:spPr/>
      <dgm:t>
        <a:bodyPr/>
        <a:lstStyle/>
        <a:p>
          <a:endParaRPr lang="en-US"/>
        </a:p>
      </dgm:t>
    </dgm:pt>
    <dgm:pt modelId="{3D68D16F-71E7-4EE1-A216-F24C73DB9EAA}" type="sibTrans" cxnId="{17ECFF02-585A-467E-900C-F7084ADC9B56}">
      <dgm:prSet/>
      <dgm:spPr/>
      <dgm:t>
        <a:bodyPr/>
        <a:lstStyle/>
        <a:p>
          <a:endParaRPr lang="en-US"/>
        </a:p>
      </dgm:t>
    </dgm:pt>
    <dgm:pt modelId="{67508F78-E386-42D2-9799-7F815C6009CE}" type="pres">
      <dgm:prSet presAssocID="{F33387BE-4D97-46C1-8539-8FCEAB2CB990}" presName="vert0" presStyleCnt="0">
        <dgm:presLayoutVars>
          <dgm:dir/>
          <dgm:animOne val="branch"/>
          <dgm:animLvl val="lvl"/>
        </dgm:presLayoutVars>
      </dgm:prSet>
      <dgm:spPr/>
    </dgm:pt>
    <dgm:pt modelId="{67E08A06-8296-419E-B9A8-AD8272FCC97A}" type="pres">
      <dgm:prSet presAssocID="{1EA13F55-8BCE-4BFD-89E0-284B975E62E0}" presName="thickLine" presStyleLbl="alignNode1" presStyleIdx="0" presStyleCnt="10"/>
      <dgm:spPr/>
    </dgm:pt>
    <dgm:pt modelId="{580D469D-C26C-4AE8-B32C-1761A3EBD3CA}" type="pres">
      <dgm:prSet presAssocID="{1EA13F55-8BCE-4BFD-89E0-284B975E62E0}" presName="horz1" presStyleCnt="0"/>
      <dgm:spPr/>
    </dgm:pt>
    <dgm:pt modelId="{146CDABF-F0BF-4696-BC42-13CE809C2ADA}" type="pres">
      <dgm:prSet presAssocID="{1EA13F55-8BCE-4BFD-89E0-284B975E62E0}" presName="tx1" presStyleLbl="revTx" presStyleIdx="0" presStyleCnt="10"/>
      <dgm:spPr/>
    </dgm:pt>
    <dgm:pt modelId="{5EF40065-DF55-4BDC-9BB0-DD60CD0E2D40}" type="pres">
      <dgm:prSet presAssocID="{1EA13F55-8BCE-4BFD-89E0-284B975E62E0}" presName="vert1" presStyleCnt="0"/>
      <dgm:spPr/>
    </dgm:pt>
    <dgm:pt modelId="{CBB02A66-21B9-48D7-9D5A-8908EA03AEBA}" type="pres">
      <dgm:prSet presAssocID="{6CAB391B-E438-4D73-A6DE-49BFB01D9FC1}" presName="thickLine" presStyleLbl="alignNode1" presStyleIdx="1" presStyleCnt="10"/>
      <dgm:spPr/>
    </dgm:pt>
    <dgm:pt modelId="{5F436CE3-F9FC-4D74-A2DE-7D80994603A0}" type="pres">
      <dgm:prSet presAssocID="{6CAB391B-E438-4D73-A6DE-49BFB01D9FC1}" presName="horz1" presStyleCnt="0"/>
      <dgm:spPr/>
    </dgm:pt>
    <dgm:pt modelId="{9B5193B3-DF2E-4E5C-BCF6-69D00DC715F2}" type="pres">
      <dgm:prSet presAssocID="{6CAB391B-E438-4D73-A6DE-49BFB01D9FC1}" presName="tx1" presStyleLbl="revTx" presStyleIdx="1" presStyleCnt="10"/>
      <dgm:spPr/>
    </dgm:pt>
    <dgm:pt modelId="{9C497AC1-47F4-4D7F-B33A-EDC74148A720}" type="pres">
      <dgm:prSet presAssocID="{6CAB391B-E438-4D73-A6DE-49BFB01D9FC1}" presName="vert1" presStyleCnt="0"/>
      <dgm:spPr/>
    </dgm:pt>
    <dgm:pt modelId="{E947AFC8-B057-4F4C-8D08-FAB85D4C3016}" type="pres">
      <dgm:prSet presAssocID="{7716C698-F427-4D8F-BB35-8C51FBC15251}" presName="thickLine" presStyleLbl="alignNode1" presStyleIdx="2" presStyleCnt="10"/>
      <dgm:spPr/>
    </dgm:pt>
    <dgm:pt modelId="{C8B7A0D9-B020-44C0-8AC9-5975AFAE846D}" type="pres">
      <dgm:prSet presAssocID="{7716C698-F427-4D8F-BB35-8C51FBC15251}" presName="horz1" presStyleCnt="0"/>
      <dgm:spPr/>
    </dgm:pt>
    <dgm:pt modelId="{9BCC0C92-A70C-4A8E-8735-5398AC9D2AF4}" type="pres">
      <dgm:prSet presAssocID="{7716C698-F427-4D8F-BB35-8C51FBC15251}" presName="tx1" presStyleLbl="revTx" presStyleIdx="2" presStyleCnt="10"/>
      <dgm:spPr/>
    </dgm:pt>
    <dgm:pt modelId="{ADC36CCB-275D-4A04-9F91-E0645C488D5B}" type="pres">
      <dgm:prSet presAssocID="{7716C698-F427-4D8F-BB35-8C51FBC15251}" presName="vert1" presStyleCnt="0"/>
      <dgm:spPr/>
    </dgm:pt>
    <dgm:pt modelId="{DF7DC40F-A80C-48F9-AD64-99F085C29607}" type="pres">
      <dgm:prSet presAssocID="{1D321CB1-FEC8-421E-B9A4-E1564376B518}" presName="thickLine" presStyleLbl="alignNode1" presStyleIdx="3" presStyleCnt="10"/>
      <dgm:spPr/>
    </dgm:pt>
    <dgm:pt modelId="{13D1FDE1-08FD-4B43-AAA5-C68F551DF8C9}" type="pres">
      <dgm:prSet presAssocID="{1D321CB1-FEC8-421E-B9A4-E1564376B518}" presName="horz1" presStyleCnt="0"/>
      <dgm:spPr/>
    </dgm:pt>
    <dgm:pt modelId="{BCD27EAA-85A0-4CED-9592-36605A66A87B}" type="pres">
      <dgm:prSet presAssocID="{1D321CB1-FEC8-421E-B9A4-E1564376B518}" presName="tx1" presStyleLbl="revTx" presStyleIdx="3" presStyleCnt="10"/>
      <dgm:spPr/>
    </dgm:pt>
    <dgm:pt modelId="{233129BA-1C14-4203-9866-97017FEB5947}" type="pres">
      <dgm:prSet presAssocID="{1D321CB1-FEC8-421E-B9A4-E1564376B518}" presName="vert1" presStyleCnt="0"/>
      <dgm:spPr/>
    </dgm:pt>
    <dgm:pt modelId="{4C0FED95-6C6E-4A0B-87DF-3AAE3D92F098}" type="pres">
      <dgm:prSet presAssocID="{DA0965BD-FDB3-4FE3-B7C0-92750731E288}" presName="thickLine" presStyleLbl="alignNode1" presStyleIdx="4" presStyleCnt="10"/>
      <dgm:spPr/>
    </dgm:pt>
    <dgm:pt modelId="{B9BA574D-73AC-482D-BC16-087D398BE0F4}" type="pres">
      <dgm:prSet presAssocID="{DA0965BD-FDB3-4FE3-B7C0-92750731E288}" presName="horz1" presStyleCnt="0"/>
      <dgm:spPr/>
    </dgm:pt>
    <dgm:pt modelId="{12DDF555-35B4-4A2F-82B2-26B68E89FCC0}" type="pres">
      <dgm:prSet presAssocID="{DA0965BD-FDB3-4FE3-B7C0-92750731E288}" presName="tx1" presStyleLbl="revTx" presStyleIdx="4" presStyleCnt="10"/>
      <dgm:spPr/>
    </dgm:pt>
    <dgm:pt modelId="{FEBD8F9B-71B6-4837-AABD-264D6C027FD9}" type="pres">
      <dgm:prSet presAssocID="{DA0965BD-FDB3-4FE3-B7C0-92750731E288}" presName="vert1" presStyleCnt="0"/>
      <dgm:spPr/>
    </dgm:pt>
    <dgm:pt modelId="{F19DCC36-AAAF-4FA3-8058-0172FF7D46B4}" type="pres">
      <dgm:prSet presAssocID="{0C371F29-BE72-4853-8625-A5205EADF1E9}" presName="thickLine" presStyleLbl="alignNode1" presStyleIdx="5" presStyleCnt="10"/>
      <dgm:spPr/>
    </dgm:pt>
    <dgm:pt modelId="{9779AF1D-4E1A-4A8B-8BFF-FE5290F2061A}" type="pres">
      <dgm:prSet presAssocID="{0C371F29-BE72-4853-8625-A5205EADF1E9}" presName="horz1" presStyleCnt="0"/>
      <dgm:spPr/>
    </dgm:pt>
    <dgm:pt modelId="{0C88FF4B-A8EB-4C13-B32B-5F32DEACDF2F}" type="pres">
      <dgm:prSet presAssocID="{0C371F29-BE72-4853-8625-A5205EADF1E9}" presName="tx1" presStyleLbl="revTx" presStyleIdx="5" presStyleCnt="10"/>
      <dgm:spPr/>
    </dgm:pt>
    <dgm:pt modelId="{405A01D2-B324-4BF9-9BF7-2AE68A224D1D}" type="pres">
      <dgm:prSet presAssocID="{0C371F29-BE72-4853-8625-A5205EADF1E9}" presName="vert1" presStyleCnt="0"/>
      <dgm:spPr/>
    </dgm:pt>
    <dgm:pt modelId="{59CDBAF1-07B7-4DB8-844D-AD96C40BF417}" type="pres">
      <dgm:prSet presAssocID="{15770E4F-D2DE-4C44-9904-B88E94B6AFC3}" presName="thickLine" presStyleLbl="alignNode1" presStyleIdx="6" presStyleCnt="10"/>
      <dgm:spPr/>
    </dgm:pt>
    <dgm:pt modelId="{35D8678E-1DE9-4083-B3B0-677312525A06}" type="pres">
      <dgm:prSet presAssocID="{15770E4F-D2DE-4C44-9904-B88E94B6AFC3}" presName="horz1" presStyleCnt="0"/>
      <dgm:spPr/>
    </dgm:pt>
    <dgm:pt modelId="{EE384778-C242-4199-B5B8-74CC30564793}" type="pres">
      <dgm:prSet presAssocID="{15770E4F-D2DE-4C44-9904-B88E94B6AFC3}" presName="tx1" presStyleLbl="revTx" presStyleIdx="6" presStyleCnt="10"/>
      <dgm:spPr/>
    </dgm:pt>
    <dgm:pt modelId="{28519835-F8F4-4DD5-95E7-8F24546F480F}" type="pres">
      <dgm:prSet presAssocID="{15770E4F-D2DE-4C44-9904-B88E94B6AFC3}" presName="vert1" presStyleCnt="0"/>
      <dgm:spPr/>
    </dgm:pt>
    <dgm:pt modelId="{72A38CF8-D752-4B49-9DB2-EFE3497EBF97}" type="pres">
      <dgm:prSet presAssocID="{1C627F98-4A34-4120-A898-3928499D0539}" presName="thickLine" presStyleLbl="alignNode1" presStyleIdx="7" presStyleCnt="10"/>
      <dgm:spPr/>
    </dgm:pt>
    <dgm:pt modelId="{A84915AD-F5D6-4F08-8A7C-79318D15C089}" type="pres">
      <dgm:prSet presAssocID="{1C627F98-4A34-4120-A898-3928499D0539}" presName="horz1" presStyleCnt="0"/>
      <dgm:spPr/>
    </dgm:pt>
    <dgm:pt modelId="{E644107D-CBB3-4855-9087-7CA53A45BCE9}" type="pres">
      <dgm:prSet presAssocID="{1C627F98-4A34-4120-A898-3928499D0539}" presName="tx1" presStyleLbl="revTx" presStyleIdx="7" presStyleCnt="10"/>
      <dgm:spPr/>
    </dgm:pt>
    <dgm:pt modelId="{527019FB-BA89-401C-8265-CE1827FCFFE9}" type="pres">
      <dgm:prSet presAssocID="{1C627F98-4A34-4120-A898-3928499D0539}" presName="vert1" presStyleCnt="0"/>
      <dgm:spPr/>
    </dgm:pt>
    <dgm:pt modelId="{86AA37BC-1D75-47FC-B9F4-DB1C5F86C434}" type="pres">
      <dgm:prSet presAssocID="{FA4E3F55-2243-4320-B105-E3F7A7807FA0}" presName="thickLine" presStyleLbl="alignNode1" presStyleIdx="8" presStyleCnt="10"/>
      <dgm:spPr/>
    </dgm:pt>
    <dgm:pt modelId="{86FAEF39-9980-4C96-85DE-C3526B5FFA2E}" type="pres">
      <dgm:prSet presAssocID="{FA4E3F55-2243-4320-B105-E3F7A7807FA0}" presName="horz1" presStyleCnt="0"/>
      <dgm:spPr/>
    </dgm:pt>
    <dgm:pt modelId="{B451F8A1-1BEB-4B18-838D-AA51ACDB38E4}" type="pres">
      <dgm:prSet presAssocID="{FA4E3F55-2243-4320-B105-E3F7A7807FA0}" presName="tx1" presStyleLbl="revTx" presStyleIdx="8" presStyleCnt="10"/>
      <dgm:spPr/>
    </dgm:pt>
    <dgm:pt modelId="{6043CDF0-E303-43BF-B35C-3F8413F5D5BF}" type="pres">
      <dgm:prSet presAssocID="{FA4E3F55-2243-4320-B105-E3F7A7807FA0}" presName="vert1" presStyleCnt="0"/>
      <dgm:spPr/>
    </dgm:pt>
    <dgm:pt modelId="{2C37B94D-B550-4B75-AA87-E096E0EEC135}" type="pres">
      <dgm:prSet presAssocID="{3AE589EC-2CA8-485D-92AC-EAE31B36BC43}" presName="thickLine" presStyleLbl="alignNode1" presStyleIdx="9" presStyleCnt="10"/>
      <dgm:spPr/>
    </dgm:pt>
    <dgm:pt modelId="{3F9FC5C1-C333-4DA9-8370-2994F097F621}" type="pres">
      <dgm:prSet presAssocID="{3AE589EC-2CA8-485D-92AC-EAE31B36BC43}" presName="horz1" presStyleCnt="0"/>
      <dgm:spPr/>
    </dgm:pt>
    <dgm:pt modelId="{F0954462-4BCF-4852-891F-0546BAEC159D}" type="pres">
      <dgm:prSet presAssocID="{3AE589EC-2CA8-485D-92AC-EAE31B36BC43}" presName="tx1" presStyleLbl="revTx" presStyleIdx="9" presStyleCnt="10"/>
      <dgm:spPr/>
    </dgm:pt>
    <dgm:pt modelId="{485A0D02-3C6D-4C40-BB1D-2851B5870B6D}" type="pres">
      <dgm:prSet presAssocID="{3AE589EC-2CA8-485D-92AC-EAE31B36BC43}" presName="vert1" presStyleCnt="0"/>
      <dgm:spPr/>
    </dgm:pt>
  </dgm:ptLst>
  <dgm:cxnLst>
    <dgm:cxn modelId="{17ECFF02-585A-467E-900C-F7084ADC9B56}" srcId="{F33387BE-4D97-46C1-8539-8FCEAB2CB990}" destId="{3AE589EC-2CA8-485D-92AC-EAE31B36BC43}" srcOrd="9" destOrd="0" parTransId="{5F86035C-6B79-441E-BA64-98538A3B7B28}" sibTransId="{3D68D16F-71E7-4EE1-A216-F24C73DB9EAA}"/>
    <dgm:cxn modelId="{4BFA6709-1E36-4490-AC2D-DC79AFF4EA81}" srcId="{F33387BE-4D97-46C1-8539-8FCEAB2CB990}" destId="{7716C698-F427-4D8F-BB35-8C51FBC15251}" srcOrd="2" destOrd="0" parTransId="{54B9E6CA-0C51-42B6-8F22-0D078816A814}" sibTransId="{7A97B822-45C9-4F0A-9B30-4F42AEBBFB47}"/>
    <dgm:cxn modelId="{0473240C-7991-4513-A2C9-F9060EDD8927}" srcId="{F33387BE-4D97-46C1-8539-8FCEAB2CB990}" destId="{DA0965BD-FDB3-4FE3-B7C0-92750731E288}" srcOrd="4" destOrd="0" parTransId="{1E08C064-CFA9-4C46-AAEF-D42DA4835240}" sibTransId="{C233243C-464B-438A-B475-8D15838E3A88}"/>
    <dgm:cxn modelId="{BA95B615-FA6F-47AB-A617-8C1451E3AF70}" srcId="{F33387BE-4D97-46C1-8539-8FCEAB2CB990}" destId="{1EA13F55-8BCE-4BFD-89E0-284B975E62E0}" srcOrd="0" destOrd="0" parTransId="{F792881F-0869-4A25-B5BD-6F911C1D825D}" sibTransId="{BD723025-9979-45C6-8464-DF0B0946348C}"/>
    <dgm:cxn modelId="{1E334716-CB7B-4546-9DAC-205032339BDB}" srcId="{F33387BE-4D97-46C1-8539-8FCEAB2CB990}" destId="{FA4E3F55-2243-4320-B105-E3F7A7807FA0}" srcOrd="8" destOrd="0" parTransId="{7B21ABDC-4B57-4473-B996-2AC4FD89900E}" sibTransId="{CB845BD1-AD83-49C3-8806-CF3CC2FA26D7}"/>
    <dgm:cxn modelId="{A73C791E-1B50-4AC4-ABA4-B458F766C860}" type="presOf" srcId="{15770E4F-D2DE-4C44-9904-B88E94B6AFC3}" destId="{EE384778-C242-4199-B5B8-74CC30564793}" srcOrd="0" destOrd="0" presId="urn:microsoft.com/office/officeart/2008/layout/LinedList"/>
    <dgm:cxn modelId="{D3411A20-56B1-4090-87FD-E9F4FC9786EE}" type="presOf" srcId="{FA4E3F55-2243-4320-B105-E3F7A7807FA0}" destId="{B451F8A1-1BEB-4B18-838D-AA51ACDB38E4}" srcOrd="0" destOrd="0" presId="urn:microsoft.com/office/officeart/2008/layout/LinedList"/>
    <dgm:cxn modelId="{0D1D8823-8091-423E-8D1F-5C1814C72ABD}" type="presOf" srcId="{6CAB391B-E438-4D73-A6DE-49BFB01D9FC1}" destId="{9B5193B3-DF2E-4E5C-BCF6-69D00DC715F2}" srcOrd="0" destOrd="0" presId="urn:microsoft.com/office/officeart/2008/layout/LinedList"/>
    <dgm:cxn modelId="{21F8B274-2431-4F0E-970D-7C6613FEE1C3}" type="presOf" srcId="{3AE589EC-2CA8-485D-92AC-EAE31B36BC43}" destId="{F0954462-4BCF-4852-891F-0546BAEC159D}" srcOrd="0" destOrd="0" presId="urn:microsoft.com/office/officeart/2008/layout/LinedList"/>
    <dgm:cxn modelId="{8F106589-1F84-48E5-A853-0380470A6B15}" type="presOf" srcId="{F33387BE-4D97-46C1-8539-8FCEAB2CB990}" destId="{67508F78-E386-42D2-9799-7F815C6009CE}" srcOrd="0" destOrd="0" presId="urn:microsoft.com/office/officeart/2008/layout/LinedList"/>
    <dgm:cxn modelId="{7375498D-1DFE-4446-8ADB-8F46B00D5A55}" srcId="{F33387BE-4D97-46C1-8539-8FCEAB2CB990}" destId="{1D321CB1-FEC8-421E-B9A4-E1564376B518}" srcOrd="3" destOrd="0" parTransId="{949C20F6-6039-4C8C-B8E5-0BA81935B8C4}" sibTransId="{530A1F99-67AB-482E-94D6-490B3163601E}"/>
    <dgm:cxn modelId="{CFC4FFB3-FF16-400B-AB69-744D1505353E}" srcId="{F33387BE-4D97-46C1-8539-8FCEAB2CB990}" destId="{1C627F98-4A34-4120-A898-3928499D0539}" srcOrd="7" destOrd="0" parTransId="{C6C3397A-1BCA-4E26-8725-0C7FFAC67EC4}" sibTransId="{7D053142-FFF0-4373-AC50-0C92B0BAB49C}"/>
    <dgm:cxn modelId="{25B5DEB7-4078-4463-AEF8-8096A7C5B3E6}" srcId="{F33387BE-4D97-46C1-8539-8FCEAB2CB990}" destId="{6CAB391B-E438-4D73-A6DE-49BFB01D9FC1}" srcOrd="1" destOrd="0" parTransId="{27D8A16B-D385-4091-85D7-A2F5487163F2}" sibTransId="{BF018ABE-8165-4F37-8757-590E692FEA6F}"/>
    <dgm:cxn modelId="{5C7F0EC7-0C9E-42DA-BD06-B402AFC67A0B}" type="presOf" srcId="{0C371F29-BE72-4853-8625-A5205EADF1E9}" destId="{0C88FF4B-A8EB-4C13-B32B-5F32DEACDF2F}" srcOrd="0" destOrd="0" presId="urn:microsoft.com/office/officeart/2008/layout/LinedList"/>
    <dgm:cxn modelId="{03CAE1D3-5648-42DA-8F43-8D614D2BD611}" srcId="{F33387BE-4D97-46C1-8539-8FCEAB2CB990}" destId="{15770E4F-D2DE-4C44-9904-B88E94B6AFC3}" srcOrd="6" destOrd="0" parTransId="{BDF178A5-68E7-4CFE-9E88-FB469C781222}" sibTransId="{908AF1CE-A7A8-47B7-821F-84F8905D52FB}"/>
    <dgm:cxn modelId="{AF6E23D4-2B67-4E8A-9F2E-0FCBBFE5BD17}" srcId="{F33387BE-4D97-46C1-8539-8FCEAB2CB990}" destId="{0C371F29-BE72-4853-8625-A5205EADF1E9}" srcOrd="5" destOrd="0" parTransId="{77833428-0F7E-48AD-869F-D776CA8F05A5}" sibTransId="{69CCC749-795A-4BFB-96C3-047F706CE734}"/>
    <dgm:cxn modelId="{63D33ED8-46BA-4345-AA9E-4D446DE88785}" type="presOf" srcId="{1D321CB1-FEC8-421E-B9A4-E1564376B518}" destId="{BCD27EAA-85A0-4CED-9592-36605A66A87B}" srcOrd="0" destOrd="0" presId="urn:microsoft.com/office/officeart/2008/layout/LinedList"/>
    <dgm:cxn modelId="{DE192BDB-7E99-434B-81FE-6661E2B9C4C0}" type="presOf" srcId="{7716C698-F427-4D8F-BB35-8C51FBC15251}" destId="{9BCC0C92-A70C-4A8E-8735-5398AC9D2AF4}" srcOrd="0" destOrd="0" presId="urn:microsoft.com/office/officeart/2008/layout/LinedList"/>
    <dgm:cxn modelId="{51447FDB-EC26-4BCA-B42A-532E2DA68970}" type="presOf" srcId="{1EA13F55-8BCE-4BFD-89E0-284B975E62E0}" destId="{146CDABF-F0BF-4696-BC42-13CE809C2ADA}" srcOrd="0" destOrd="0" presId="urn:microsoft.com/office/officeart/2008/layout/LinedList"/>
    <dgm:cxn modelId="{6F59FDFB-8B9D-43A7-87F9-FCC5F4D17002}" type="presOf" srcId="{1C627F98-4A34-4120-A898-3928499D0539}" destId="{E644107D-CBB3-4855-9087-7CA53A45BCE9}" srcOrd="0" destOrd="0" presId="urn:microsoft.com/office/officeart/2008/layout/LinedList"/>
    <dgm:cxn modelId="{1E9088FC-14EF-4685-A9B4-DF60602954B8}" type="presOf" srcId="{DA0965BD-FDB3-4FE3-B7C0-92750731E288}" destId="{12DDF555-35B4-4A2F-82B2-26B68E89FCC0}" srcOrd="0" destOrd="0" presId="urn:microsoft.com/office/officeart/2008/layout/LinedList"/>
    <dgm:cxn modelId="{86505CD7-906E-4A0D-B87F-6013F8DA6E11}" type="presParOf" srcId="{67508F78-E386-42D2-9799-7F815C6009CE}" destId="{67E08A06-8296-419E-B9A8-AD8272FCC97A}" srcOrd="0" destOrd="0" presId="urn:microsoft.com/office/officeart/2008/layout/LinedList"/>
    <dgm:cxn modelId="{2F675137-CFCC-44FA-9A49-974F0503FFC7}" type="presParOf" srcId="{67508F78-E386-42D2-9799-7F815C6009CE}" destId="{580D469D-C26C-4AE8-B32C-1761A3EBD3CA}" srcOrd="1" destOrd="0" presId="urn:microsoft.com/office/officeart/2008/layout/LinedList"/>
    <dgm:cxn modelId="{E8E3C769-3D6A-4DAA-A0C8-9E27248FE1A1}" type="presParOf" srcId="{580D469D-C26C-4AE8-B32C-1761A3EBD3CA}" destId="{146CDABF-F0BF-4696-BC42-13CE809C2ADA}" srcOrd="0" destOrd="0" presId="urn:microsoft.com/office/officeart/2008/layout/LinedList"/>
    <dgm:cxn modelId="{61B4D310-52F7-4BCB-B219-379B3EF15654}" type="presParOf" srcId="{580D469D-C26C-4AE8-B32C-1761A3EBD3CA}" destId="{5EF40065-DF55-4BDC-9BB0-DD60CD0E2D40}" srcOrd="1" destOrd="0" presId="urn:microsoft.com/office/officeart/2008/layout/LinedList"/>
    <dgm:cxn modelId="{0FBE3D7E-98D3-45F7-88BC-46C281A0FF2A}" type="presParOf" srcId="{67508F78-E386-42D2-9799-7F815C6009CE}" destId="{CBB02A66-21B9-48D7-9D5A-8908EA03AEBA}" srcOrd="2" destOrd="0" presId="urn:microsoft.com/office/officeart/2008/layout/LinedList"/>
    <dgm:cxn modelId="{0C74DFC9-B3C9-4AF9-9F6C-37BBE54398B4}" type="presParOf" srcId="{67508F78-E386-42D2-9799-7F815C6009CE}" destId="{5F436CE3-F9FC-4D74-A2DE-7D80994603A0}" srcOrd="3" destOrd="0" presId="urn:microsoft.com/office/officeart/2008/layout/LinedList"/>
    <dgm:cxn modelId="{D3AF2415-702C-4A17-8A1A-1A46342452A9}" type="presParOf" srcId="{5F436CE3-F9FC-4D74-A2DE-7D80994603A0}" destId="{9B5193B3-DF2E-4E5C-BCF6-69D00DC715F2}" srcOrd="0" destOrd="0" presId="urn:microsoft.com/office/officeart/2008/layout/LinedList"/>
    <dgm:cxn modelId="{B5E1DEDB-C0D9-49AA-BC2C-4A8EDB373B94}" type="presParOf" srcId="{5F436CE3-F9FC-4D74-A2DE-7D80994603A0}" destId="{9C497AC1-47F4-4D7F-B33A-EDC74148A720}" srcOrd="1" destOrd="0" presId="urn:microsoft.com/office/officeart/2008/layout/LinedList"/>
    <dgm:cxn modelId="{171E2F22-271A-448F-8C92-41AA87DBFAE0}" type="presParOf" srcId="{67508F78-E386-42D2-9799-7F815C6009CE}" destId="{E947AFC8-B057-4F4C-8D08-FAB85D4C3016}" srcOrd="4" destOrd="0" presId="urn:microsoft.com/office/officeart/2008/layout/LinedList"/>
    <dgm:cxn modelId="{F6EB6E05-08C6-4BC3-A371-115F5CEABA57}" type="presParOf" srcId="{67508F78-E386-42D2-9799-7F815C6009CE}" destId="{C8B7A0D9-B020-44C0-8AC9-5975AFAE846D}" srcOrd="5" destOrd="0" presId="urn:microsoft.com/office/officeart/2008/layout/LinedList"/>
    <dgm:cxn modelId="{7809D136-99D9-496E-B085-548B3AF3427B}" type="presParOf" srcId="{C8B7A0D9-B020-44C0-8AC9-5975AFAE846D}" destId="{9BCC0C92-A70C-4A8E-8735-5398AC9D2AF4}" srcOrd="0" destOrd="0" presId="urn:microsoft.com/office/officeart/2008/layout/LinedList"/>
    <dgm:cxn modelId="{E13476DD-408B-4221-9C56-0E0901D10ADB}" type="presParOf" srcId="{C8B7A0D9-B020-44C0-8AC9-5975AFAE846D}" destId="{ADC36CCB-275D-4A04-9F91-E0645C488D5B}" srcOrd="1" destOrd="0" presId="urn:microsoft.com/office/officeart/2008/layout/LinedList"/>
    <dgm:cxn modelId="{6830F93D-EA6F-47D4-B663-624C7EAA5B44}" type="presParOf" srcId="{67508F78-E386-42D2-9799-7F815C6009CE}" destId="{DF7DC40F-A80C-48F9-AD64-99F085C29607}" srcOrd="6" destOrd="0" presId="urn:microsoft.com/office/officeart/2008/layout/LinedList"/>
    <dgm:cxn modelId="{A9B349C5-D70C-40F2-A040-DF658AFB34C8}" type="presParOf" srcId="{67508F78-E386-42D2-9799-7F815C6009CE}" destId="{13D1FDE1-08FD-4B43-AAA5-C68F551DF8C9}" srcOrd="7" destOrd="0" presId="urn:microsoft.com/office/officeart/2008/layout/LinedList"/>
    <dgm:cxn modelId="{48B14BBE-7D4C-4340-A34F-216AA676490E}" type="presParOf" srcId="{13D1FDE1-08FD-4B43-AAA5-C68F551DF8C9}" destId="{BCD27EAA-85A0-4CED-9592-36605A66A87B}" srcOrd="0" destOrd="0" presId="urn:microsoft.com/office/officeart/2008/layout/LinedList"/>
    <dgm:cxn modelId="{CB319593-F8DD-4815-8B25-621F93B698B2}" type="presParOf" srcId="{13D1FDE1-08FD-4B43-AAA5-C68F551DF8C9}" destId="{233129BA-1C14-4203-9866-97017FEB5947}" srcOrd="1" destOrd="0" presId="urn:microsoft.com/office/officeart/2008/layout/LinedList"/>
    <dgm:cxn modelId="{9982EC56-7793-48E9-A208-4ADBD1E8C2F0}" type="presParOf" srcId="{67508F78-E386-42D2-9799-7F815C6009CE}" destId="{4C0FED95-6C6E-4A0B-87DF-3AAE3D92F098}" srcOrd="8" destOrd="0" presId="urn:microsoft.com/office/officeart/2008/layout/LinedList"/>
    <dgm:cxn modelId="{5F1706B6-5394-4696-AD0D-C6B1E1601260}" type="presParOf" srcId="{67508F78-E386-42D2-9799-7F815C6009CE}" destId="{B9BA574D-73AC-482D-BC16-087D398BE0F4}" srcOrd="9" destOrd="0" presId="urn:microsoft.com/office/officeart/2008/layout/LinedList"/>
    <dgm:cxn modelId="{80F6EE7F-6FB9-4F80-BF0E-6F91E2476402}" type="presParOf" srcId="{B9BA574D-73AC-482D-BC16-087D398BE0F4}" destId="{12DDF555-35B4-4A2F-82B2-26B68E89FCC0}" srcOrd="0" destOrd="0" presId="urn:microsoft.com/office/officeart/2008/layout/LinedList"/>
    <dgm:cxn modelId="{B0B7CC53-B03B-4D10-BE49-91A83F632647}" type="presParOf" srcId="{B9BA574D-73AC-482D-BC16-087D398BE0F4}" destId="{FEBD8F9B-71B6-4837-AABD-264D6C027FD9}" srcOrd="1" destOrd="0" presId="urn:microsoft.com/office/officeart/2008/layout/LinedList"/>
    <dgm:cxn modelId="{89521250-6392-43DF-AFA6-ADEA88F1E605}" type="presParOf" srcId="{67508F78-E386-42D2-9799-7F815C6009CE}" destId="{F19DCC36-AAAF-4FA3-8058-0172FF7D46B4}" srcOrd="10" destOrd="0" presId="urn:microsoft.com/office/officeart/2008/layout/LinedList"/>
    <dgm:cxn modelId="{EE0BCD65-8FEA-474B-8F72-22AF2B45299D}" type="presParOf" srcId="{67508F78-E386-42D2-9799-7F815C6009CE}" destId="{9779AF1D-4E1A-4A8B-8BFF-FE5290F2061A}" srcOrd="11" destOrd="0" presId="urn:microsoft.com/office/officeart/2008/layout/LinedList"/>
    <dgm:cxn modelId="{33D30DF3-9919-4330-8066-B6F5B0384663}" type="presParOf" srcId="{9779AF1D-4E1A-4A8B-8BFF-FE5290F2061A}" destId="{0C88FF4B-A8EB-4C13-B32B-5F32DEACDF2F}" srcOrd="0" destOrd="0" presId="urn:microsoft.com/office/officeart/2008/layout/LinedList"/>
    <dgm:cxn modelId="{8AFF3B5D-2584-432C-AC1B-6AF4ED999D7E}" type="presParOf" srcId="{9779AF1D-4E1A-4A8B-8BFF-FE5290F2061A}" destId="{405A01D2-B324-4BF9-9BF7-2AE68A224D1D}" srcOrd="1" destOrd="0" presId="urn:microsoft.com/office/officeart/2008/layout/LinedList"/>
    <dgm:cxn modelId="{08D29918-0467-419D-A251-9A274C392683}" type="presParOf" srcId="{67508F78-E386-42D2-9799-7F815C6009CE}" destId="{59CDBAF1-07B7-4DB8-844D-AD96C40BF417}" srcOrd="12" destOrd="0" presId="urn:microsoft.com/office/officeart/2008/layout/LinedList"/>
    <dgm:cxn modelId="{BD619859-5EA0-4807-8F4F-EE0C63440EF3}" type="presParOf" srcId="{67508F78-E386-42D2-9799-7F815C6009CE}" destId="{35D8678E-1DE9-4083-B3B0-677312525A06}" srcOrd="13" destOrd="0" presId="urn:microsoft.com/office/officeart/2008/layout/LinedList"/>
    <dgm:cxn modelId="{213AB0C6-ACF8-40BF-B8A4-B3A9314BB4F0}" type="presParOf" srcId="{35D8678E-1DE9-4083-B3B0-677312525A06}" destId="{EE384778-C242-4199-B5B8-74CC30564793}" srcOrd="0" destOrd="0" presId="urn:microsoft.com/office/officeart/2008/layout/LinedList"/>
    <dgm:cxn modelId="{BA6B0E26-E655-4D7C-A953-6AC3064F257E}" type="presParOf" srcId="{35D8678E-1DE9-4083-B3B0-677312525A06}" destId="{28519835-F8F4-4DD5-95E7-8F24546F480F}" srcOrd="1" destOrd="0" presId="urn:microsoft.com/office/officeart/2008/layout/LinedList"/>
    <dgm:cxn modelId="{AF4A5AFB-E5C9-452F-B451-229A6A04F935}" type="presParOf" srcId="{67508F78-E386-42D2-9799-7F815C6009CE}" destId="{72A38CF8-D752-4B49-9DB2-EFE3497EBF97}" srcOrd="14" destOrd="0" presId="urn:microsoft.com/office/officeart/2008/layout/LinedList"/>
    <dgm:cxn modelId="{1B1C0CBD-78E3-4402-98C8-EB1459A7BD40}" type="presParOf" srcId="{67508F78-E386-42D2-9799-7F815C6009CE}" destId="{A84915AD-F5D6-4F08-8A7C-79318D15C089}" srcOrd="15" destOrd="0" presId="urn:microsoft.com/office/officeart/2008/layout/LinedList"/>
    <dgm:cxn modelId="{B31DB9BB-0381-4DD0-8352-3D2F1A893BC2}" type="presParOf" srcId="{A84915AD-F5D6-4F08-8A7C-79318D15C089}" destId="{E644107D-CBB3-4855-9087-7CA53A45BCE9}" srcOrd="0" destOrd="0" presId="urn:microsoft.com/office/officeart/2008/layout/LinedList"/>
    <dgm:cxn modelId="{26644B90-B7FF-4B85-AFF6-3D294CB291EA}" type="presParOf" srcId="{A84915AD-F5D6-4F08-8A7C-79318D15C089}" destId="{527019FB-BA89-401C-8265-CE1827FCFFE9}" srcOrd="1" destOrd="0" presId="urn:microsoft.com/office/officeart/2008/layout/LinedList"/>
    <dgm:cxn modelId="{9CED96F1-C5A9-48F8-847C-7F8E108EE232}" type="presParOf" srcId="{67508F78-E386-42D2-9799-7F815C6009CE}" destId="{86AA37BC-1D75-47FC-B9F4-DB1C5F86C434}" srcOrd="16" destOrd="0" presId="urn:microsoft.com/office/officeart/2008/layout/LinedList"/>
    <dgm:cxn modelId="{4B4A7B31-C239-4508-AED7-69E366AC85B2}" type="presParOf" srcId="{67508F78-E386-42D2-9799-7F815C6009CE}" destId="{86FAEF39-9980-4C96-85DE-C3526B5FFA2E}" srcOrd="17" destOrd="0" presId="urn:microsoft.com/office/officeart/2008/layout/LinedList"/>
    <dgm:cxn modelId="{DFA3A2DE-F87B-476A-9C32-D0B3B28189E4}" type="presParOf" srcId="{86FAEF39-9980-4C96-85DE-C3526B5FFA2E}" destId="{B451F8A1-1BEB-4B18-838D-AA51ACDB38E4}" srcOrd="0" destOrd="0" presId="urn:microsoft.com/office/officeart/2008/layout/LinedList"/>
    <dgm:cxn modelId="{894966AB-17CB-4CC8-956F-1C6294CE8506}" type="presParOf" srcId="{86FAEF39-9980-4C96-85DE-C3526B5FFA2E}" destId="{6043CDF0-E303-43BF-B35C-3F8413F5D5BF}" srcOrd="1" destOrd="0" presId="urn:microsoft.com/office/officeart/2008/layout/LinedList"/>
    <dgm:cxn modelId="{DA3A84A1-5FFF-4CB6-B18D-8F56684C5905}" type="presParOf" srcId="{67508F78-E386-42D2-9799-7F815C6009CE}" destId="{2C37B94D-B550-4B75-AA87-E096E0EEC135}" srcOrd="18" destOrd="0" presId="urn:microsoft.com/office/officeart/2008/layout/LinedList"/>
    <dgm:cxn modelId="{1ED52F3E-BC71-4C28-8346-C8234E455D4D}" type="presParOf" srcId="{67508F78-E386-42D2-9799-7F815C6009CE}" destId="{3F9FC5C1-C333-4DA9-8370-2994F097F621}" srcOrd="19" destOrd="0" presId="urn:microsoft.com/office/officeart/2008/layout/LinedList"/>
    <dgm:cxn modelId="{0C9A5523-D686-4905-86AA-0DDC486D1BDB}" type="presParOf" srcId="{3F9FC5C1-C333-4DA9-8370-2994F097F621}" destId="{F0954462-4BCF-4852-891F-0546BAEC159D}" srcOrd="0" destOrd="0" presId="urn:microsoft.com/office/officeart/2008/layout/LinedList"/>
    <dgm:cxn modelId="{CC4D329E-BD15-4A15-B381-4C6072C6F870}" type="presParOf" srcId="{3F9FC5C1-C333-4DA9-8370-2994F097F621}" destId="{485A0D02-3C6D-4C40-BB1D-2851B5870B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08A06-8296-419E-B9A8-AD8272FCC97A}">
      <dsp:nvSpPr>
        <dsp:cNvPr id="0" name=""/>
        <dsp:cNvSpPr/>
      </dsp:nvSpPr>
      <dsp:spPr>
        <a:xfrm>
          <a:off x="0" y="534"/>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CDABF-F0BF-4696-BC42-13CE809C2ADA}">
      <dsp:nvSpPr>
        <dsp:cNvPr id="0" name=""/>
        <dsp:cNvSpPr/>
      </dsp:nvSpPr>
      <dsp:spPr>
        <a:xfrm>
          <a:off x="0" y="534"/>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b="1" kern="1200" dirty="0">
              <a:solidFill>
                <a:schemeClr val="tx2">
                  <a:lumMod val="25000"/>
                </a:schemeClr>
              </a:solidFill>
            </a:rPr>
            <a:t>النوع :   </a:t>
          </a:r>
          <a:endParaRPr lang="en-US" sz="1900" b="1" kern="1200" dirty="0">
            <a:solidFill>
              <a:schemeClr val="tx2">
                <a:lumMod val="25000"/>
              </a:schemeClr>
            </a:solidFill>
          </a:endParaRPr>
        </a:p>
      </dsp:txBody>
      <dsp:txXfrm>
        <a:off x="0" y="534"/>
        <a:ext cx="10241280" cy="437539"/>
      </dsp:txXfrm>
    </dsp:sp>
    <dsp:sp modelId="{CBB02A66-21B9-48D7-9D5A-8908EA03AEBA}">
      <dsp:nvSpPr>
        <dsp:cNvPr id="0" name=""/>
        <dsp:cNvSpPr/>
      </dsp:nvSpPr>
      <dsp:spPr>
        <a:xfrm>
          <a:off x="0" y="438074"/>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193B3-DF2E-4E5C-BCF6-69D00DC715F2}">
      <dsp:nvSpPr>
        <dsp:cNvPr id="0" name=""/>
        <dsp:cNvSpPr/>
      </dsp:nvSpPr>
      <dsp:spPr>
        <a:xfrm>
          <a:off x="0" y="438074"/>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kern="1200" dirty="0">
              <a:solidFill>
                <a:srgbClr val="73292A"/>
              </a:solidFill>
            </a:rPr>
            <a:t>76.7%  أناث                       </a:t>
          </a:r>
          <a:r>
            <a:rPr lang="ar-KW" sz="1900" kern="1200" dirty="0"/>
            <a:t>23.3%   ذكور </a:t>
          </a:r>
          <a:endParaRPr lang="en-US" sz="1900" kern="1200" dirty="0"/>
        </a:p>
      </dsp:txBody>
      <dsp:txXfrm>
        <a:off x="0" y="438074"/>
        <a:ext cx="10241280" cy="437539"/>
      </dsp:txXfrm>
    </dsp:sp>
    <dsp:sp modelId="{E947AFC8-B057-4F4C-8D08-FAB85D4C3016}">
      <dsp:nvSpPr>
        <dsp:cNvPr id="0" name=""/>
        <dsp:cNvSpPr/>
      </dsp:nvSpPr>
      <dsp:spPr>
        <a:xfrm>
          <a:off x="0" y="875614"/>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C0C92-A70C-4A8E-8735-5398AC9D2AF4}">
      <dsp:nvSpPr>
        <dsp:cNvPr id="0" name=""/>
        <dsp:cNvSpPr/>
      </dsp:nvSpPr>
      <dsp:spPr>
        <a:xfrm>
          <a:off x="0" y="875614"/>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b="1" kern="1200" dirty="0">
              <a:solidFill>
                <a:schemeClr val="tx2">
                  <a:lumMod val="25000"/>
                </a:schemeClr>
              </a:solidFill>
            </a:rPr>
            <a:t>المحافظة: </a:t>
          </a:r>
          <a:endParaRPr lang="en-US" sz="1900" b="1" kern="1200" dirty="0">
            <a:solidFill>
              <a:schemeClr val="tx2">
                <a:lumMod val="25000"/>
              </a:schemeClr>
            </a:solidFill>
          </a:endParaRPr>
        </a:p>
      </dsp:txBody>
      <dsp:txXfrm>
        <a:off x="0" y="875614"/>
        <a:ext cx="10241280" cy="437539"/>
      </dsp:txXfrm>
    </dsp:sp>
    <dsp:sp modelId="{DF7DC40F-A80C-48F9-AD64-99F085C29607}">
      <dsp:nvSpPr>
        <dsp:cNvPr id="0" name=""/>
        <dsp:cNvSpPr/>
      </dsp:nvSpPr>
      <dsp:spPr>
        <a:xfrm>
          <a:off x="0" y="1313154"/>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27EAA-85A0-4CED-9592-36605A66A87B}">
      <dsp:nvSpPr>
        <dsp:cNvPr id="0" name=""/>
        <dsp:cNvSpPr/>
      </dsp:nvSpPr>
      <dsp:spPr>
        <a:xfrm>
          <a:off x="0" y="1313154"/>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kern="1200" dirty="0">
              <a:solidFill>
                <a:srgbClr val="73292A"/>
              </a:solidFill>
            </a:rPr>
            <a:t>30.7%  العاصمة                  </a:t>
          </a:r>
          <a:r>
            <a:rPr lang="ar-KW" sz="1900" kern="1200" dirty="0"/>
            <a:t>18.9%  حولي</a:t>
          </a:r>
          <a:endParaRPr lang="en-US" sz="1900" kern="1200" dirty="0"/>
        </a:p>
      </dsp:txBody>
      <dsp:txXfrm>
        <a:off x="0" y="1313154"/>
        <a:ext cx="10241280" cy="437539"/>
      </dsp:txXfrm>
    </dsp:sp>
    <dsp:sp modelId="{4C0FED95-6C6E-4A0B-87DF-3AAE3D92F098}">
      <dsp:nvSpPr>
        <dsp:cNvPr id="0" name=""/>
        <dsp:cNvSpPr/>
      </dsp:nvSpPr>
      <dsp:spPr>
        <a:xfrm>
          <a:off x="0" y="1750694"/>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DF555-35B4-4A2F-82B2-26B68E89FCC0}">
      <dsp:nvSpPr>
        <dsp:cNvPr id="0" name=""/>
        <dsp:cNvSpPr/>
      </dsp:nvSpPr>
      <dsp:spPr>
        <a:xfrm>
          <a:off x="0" y="1750694"/>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b="1" kern="1200" dirty="0">
              <a:solidFill>
                <a:schemeClr val="tx2">
                  <a:lumMod val="25000"/>
                </a:schemeClr>
              </a:solidFill>
            </a:rPr>
            <a:t>المستوى التعليمي :</a:t>
          </a:r>
          <a:endParaRPr lang="en-US" sz="1900" b="1" kern="1200" dirty="0">
            <a:solidFill>
              <a:schemeClr val="tx2">
                <a:lumMod val="25000"/>
              </a:schemeClr>
            </a:solidFill>
          </a:endParaRPr>
        </a:p>
      </dsp:txBody>
      <dsp:txXfrm>
        <a:off x="0" y="1750694"/>
        <a:ext cx="10241280" cy="437539"/>
      </dsp:txXfrm>
    </dsp:sp>
    <dsp:sp modelId="{F19DCC36-AAAF-4FA3-8058-0172FF7D46B4}">
      <dsp:nvSpPr>
        <dsp:cNvPr id="0" name=""/>
        <dsp:cNvSpPr/>
      </dsp:nvSpPr>
      <dsp:spPr>
        <a:xfrm>
          <a:off x="0" y="2188234"/>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8FF4B-A8EB-4C13-B32B-5F32DEACDF2F}">
      <dsp:nvSpPr>
        <dsp:cNvPr id="0" name=""/>
        <dsp:cNvSpPr/>
      </dsp:nvSpPr>
      <dsp:spPr>
        <a:xfrm>
          <a:off x="0" y="2188234"/>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kern="1200" dirty="0">
              <a:solidFill>
                <a:srgbClr val="73292A"/>
              </a:solidFill>
            </a:rPr>
            <a:t>77.8%  جامعي                     </a:t>
          </a:r>
          <a:r>
            <a:rPr lang="ar-KW" sz="1900" kern="1200" dirty="0"/>
            <a:t>8.1% ثانوي             7.6% ماجستير   </a:t>
          </a:r>
          <a:endParaRPr lang="en-US" sz="1900" kern="1200" dirty="0"/>
        </a:p>
      </dsp:txBody>
      <dsp:txXfrm>
        <a:off x="0" y="2188234"/>
        <a:ext cx="10241280" cy="437539"/>
      </dsp:txXfrm>
    </dsp:sp>
    <dsp:sp modelId="{59CDBAF1-07B7-4DB8-844D-AD96C40BF417}">
      <dsp:nvSpPr>
        <dsp:cNvPr id="0" name=""/>
        <dsp:cNvSpPr/>
      </dsp:nvSpPr>
      <dsp:spPr>
        <a:xfrm>
          <a:off x="0" y="2625773"/>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84778-C242-4199-B5B8-74CC30564793}">
      <dsp:nvSpPr>
        <dsp:cNvPr id="0" name=""/>
        <dsp:cNvSpPr/>
      </dsp:nvSpPr>
      <dsp:spPr>
        <a:xfrm>
          <a:off x="0" y="2625773"/>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b="1" kern="1200" dirty="0">
              <a:solidFill>
                <a:schemeClr val="tx2">
                  <a:lumMod val="25000"/>
                </a:schemeClr>
              </a:solidFill>
            </a:rPr>
            <a:t>الوظيفة :</a:t>
          </a:r>
          <a:endParaRPr lang="en-US" sz="1900" b="1" kern="1200" dirty="0">
            <a:solidFill>
              <a:schemeClr val="tx2">
                <a:lumMod val="25000"/>
              </a:schemeClr>
            </a:solidFill>
          </a:endParaRPr>
        </a:p>
      </dsp:txBody>
      <dsp:txXfrm>
        <a:off x="0" y="2625773"/>
        <a:ext cx="10241280" cy="437539"/>
      </dsp:txXfrm>
    </dsp:sp>
    <dsp:sp modelId="{72A38CF8-D752-4B49-9DB2-EFE3497EBF97}">
      <dsp:nvSpPr>
        <dsp:cNvPr id="0" name=""/>
        <dsp:cNvSpPr/>
      </dsp:nvSpPr>
      <dsp:spPr>
        <a:xfrm>
          <a:off x="0" y="3063313"/>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4107D-CBB3-4855-9087-7CA53A45BCE9}">
      <dsp:nvSpPr>
        <dsp:cNvPr id="0" name=""/>
        <dsp:cNvSpPr/>
      </dsp:nvSpPr>
      <dsp:spPr>
        <a:xfrm>
          <a:off x="0" y="3063313"/>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kern="1200" dirty="0">
              <a:solidFill>
                <a:srgbClr val="73292A"/>
              </a:solidFill>
            </a:rPr>
            <a:t>48.1%  موظف                    </a:t>
          </a:r>
          <a:r>
            <a:rPr lang="ar-KW" sz="1900" kern="1200" dirty="0"/>
            <a:t>32.7% طالب             12.3% متقاعد    </a:t>
          </a:r>
          <a:endParaRPr lang="en-US" sz="1900" kern="1200" dirty="0"/>
        </a:p>
      </dsp:txBody>
      <dsp:txXfrm>
        <a:off x="0" y="3063313"/>
        <a:ext cx="10241280" cy="437539"/>
      </dsp:txXfrm>
    </dsp:sp>
    <dsp:sp modelId="{86AA37BC-1D75-47FC-B9F4-DB1C5F86C434}">
      <dsp:nvSpPr>
        <dsp:cNvPr id="0" name=""/>
        <dsp:cNvSpPr/>
      </dsp:nvSpPr>
      <dsp:spPr>
        <a:xfrm>
          <a:off x="0" y="3500853"/>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1F8A1-1BEB-4B18-838D-AA51ACDB38E4}">
      <dsp:nvSpPr>
        <dsp:cNvPr id="0" name=""/>
        <dsp:cNvSpPr/>
      </dsp:nvSpPr>
      <dsp:spPr>
        <a:xfrm>
          <a:off x="0" y="3500853"/>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b="1" kern="1200" dirty="0">
              <a:solidFill>
                <a:schemeClr val="tx2">
                  <a:lumMod val="25000"/>
                </a:schemeClr>
              </a:solidFill>
            </a:rPr>
            <a:t>الحالة الاجتماعية :</a:t>
          </a:r>
          <a:endParaRPr lang="en-US" sz="1900" b="1" kern="1200" dirty="0">
            <a:solidFill>
              <a:schemeClr val="tx2">
                <a:lumMod val="25000"/>
              </a:schemeClr>
            </a:solidFill>
          </a:endParaRPr>
        </a:p>
      </dsp:txBody>
      <dsp:txXfrm>
        <a:off x="0" y="3500853"/>
        <a:ext cx="10241280" cy="437539"/>
      </dsp:txXfrm>
    </dsp:sp>
    <dsp:sp modelId="{2C37B94D-B550-4B75-AA87-E096E0EEC135}">
      <dsp:nvSpPr>
        <dsp:cNvPr id="0" name=""/>
        <dsp:cNvSpPr/>
      </dsp:nvSpPr>
      <dsp:spPr>
        <a:xfrm>
          <a:off x="0" y="3938393"/>
          <a:ext cx="102412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54462-4BCF-4852-891F-0546BAEC159D}">
      <dsp:nvSpPr>
        <dsp:cNvPr id="0" name=""/>
        <dsp:cNvSpPr/>
      </dsp:nvSpPr>
      <dsp:spPr>
        <a:xfrm>
          <a:off x="0" y="3938393"/>
          <a:ext cx="10241280" cy="43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a:lnSpc>
              <a:spcPct val="90000"/>
            </a:lnSpc>
            <a:spcBef>
              <a:spcPct val="0"/>
            </a:spcBef>
            <a:spcAft>
              <a:spcPct val="35000"/>
            </a:spcAft>
            <a:buNone/>
          </a:pPr>
          <a:r>
            <a:rPr lang="ar-KW" sz="1900" kern="1200" dirty="0">
              <a:solidFill>
                <a:srgbClr val="73292A"/>
              </a:solidFill>
            </a:rPr>
            <a:t>51.8% متزوج                      </a:t>
          </a:r>
          <a:r>
            <a:rPr lang="ar-KW" sz="1900" kern="1200" dirty="0"/>
            <a:t>39.6%  أعزب                       </a:t>
          </a:r>
          <a:endParaRPr lang="en-US" sz="1900" kern="1200" dirty="0"/>
        </a:p>
      </dsp:txBody>
      <dsp:txXfrm>
        <a:off x="0" y="3938393"/>
        <a:ext cx="10241280" cy="4375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6/11/2023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6/11/2023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473570" y="2277374"/>
            <a:ext cx="5308121" cy="1692645"/>
          </a:xfrm>
        </p:spPr>
        <p:txBody>
          <a:bodyPr/>
          <a:lstStyle/>
          <a:p>
            <a:r>
              <a:rPr lang="ar-KW" sz="2800" b="1" dirty="0">
                <a:solidFill>
                  <a:schemeClr val="tx2">
                    <a:lumMod val="25000"/>
                  </a:schemeClr>
                </a:solidFill>
              </a:rPr>
              <a:t>الموروث الثقافي والنظرة المجتمعية تجاه الحمل بواسطة الرحم الاصطناعي</a:t>
            </a:r>
            <a:endParaRPr lang="en-US" sz="2800" b="1" dirty="0">
              <a:solidFill>
                <a:schemeClr val="tx2">
                  <a:lumMod val="25000"/>
                </a:schemeClr>
              </a:solidFill>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382219" y="4767532"/>
            <a:ext cx="3213397" cy="909367"/>
          </a:xfrm>
        </p:spPr>
        <p:txBody>
          <a:bodyPr>
            <a:normAutofit fontScale="70000" lnSpcReduction="20000"/>
          </a:bodyPr>
          <a:lstStyle/>
          <a:p>
            <a:r>
              <a:rPr lang="ar-KW" b="1" dirty="0">
                <a:solidFill>
                  <a:schemeClr val="tx2">
                    <a:lumMod val="25000"/>
                  </a:schemeClr>
                </a:solidFill>
              </a:rPr>
              <a:t>أ.د مها مشاري السجاري</a:t>
            </a:r>
          </a:p>
          <a:p>
            <a:r>
              <a:rPr lang="ar-KW" b="1" dirty="0">
                <a:solidFill>
                  <a:schemeClr val="tx2">
                    <a:lumMod val="25000"/>
                  </a:schemeClr>
                </a:solidFill>
              </a:rPr>
              <a:t>كلية العلوم الاجتماعية </a:t>
            </a:r>
          </a:p>
          <a:p>
            <a:r>
              <a:rPr lang="ar-KW" b="1" dirty="0">
                <a:solidFill>
                  <a:schemeClr val="tx2">
                    <a:lumMod val="25000"/>
                  </a:schemeClr>
                </a:solidFill>
              </a:rPr>
              <a:t>جامعة الكويت </a:t>
            </a:r>
          </a:p>
          <a:p>
            <a:endParaRPr lang="en-US" b="1" dirty="0">
              <a:solidFill>
                <a:schemeClr val="tx2">
                  <a:lumMod val="25000"/>
                </a:schemeClr>
              </a:solidFill>
            </a:endParaRP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516-A78C-D69C-2051-684BD2AB4940}"/>
              </a:ext>
            </a:extLst>
          </p:cNvPr>
          <p:cNvSpPr>
            <a:spLocks noGrp="1"/>
          </p:cNvSpPr>
          <p:nvPr>
            <p:ph type="title"/>
          </p:nvPr>
        </p:nvSpPr>
        <p:spPr>
          <a:xfrm>
            <a:off x="838200" y="380999"/>
            <a:ext cx="10515600" cy="861061"/>
          </a:xfrm>
        </p:spPr>
        <p:txBody>
          <a:bodyPr/>
          <a:lstStyle/>
          <a:p>
            <a:r>
              <a:rPr lang="ar-KW" dirty="0"/>
              <a:t>ا</a:t>
            </a:r>
            <a:r>
              <a:rPr lang="ar-KW" dirty="0">
                <a:solidFill>
                  <a:schemeClr val="tx2">
                    <a:lumMod val="25000"/>
                  </a:schemeClr>
                </a:solidFill>
              </a:rPr>
              <a:t>لدوافع المشجعة  للرحم الاصطناعي (1) </a:t>
            </a:r>
            <a:endParaRPr lang="en-US" dirty="0">
              <a:solidFill>
                <a:schemeClr val="tx2">
                  <a:lumMod val="25000"/>
                </a:schemeClr>
              </a:solidFill>
            </a:endParaRPr>
          </a:p>
        </p:txBody>
      </p:sp>
      <p:sp>
        <p:nvSpPr>
          <p:cNvPr id="4" name="Footer Placeholder 3">
            <a:extLst>
              <a:ext uri="{FF2B5EF4-FFF2-40B4-BE49-F238E27FC236}">
                <a16:creationId xmlns:a16="http://schemas.microsoft.com/office/drawing/2014/main" id="{21D9DF05-D04B-F9CE-FC13-DEDFBD7A950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a:lstStyle/>
          <a:p>
            <a:fld id="{294A09A9-5501-47C1-A89A-A340965A2BE2}" type="slidenum">
              <a:rPr lang="en-US" smtClean="0"/>
              <a:pPr/>
              <a:t>10</a:t>
            </a:fld>
            <a:endParaRPr lang="en-US" dirty="0"/>
          </a:p>
        </p:txBody>
      </p:sp>
      <p:graphicFrame>
        <p:nvGraphicFramePr>
          <p:cNvPr id="10" name="Content Placeholder 9">
            <a:extLst>
              <a:ext uri="{FF2B5EF4-FFF2-40B4-BE49-F238E27FC236}">
                <a16:creationId xmlns:a16="http://schemas.microsoft.com/office/drawing/2014/main" id="{33659FCD-7484-C3BF-A11C-EBF6C16EDE96}"/>
              </a:ext>
            </a:extLst>
          </p:cNvPr>
          <p:cNvGraphicFramePr>
            <a:graphicFrameLocks noGrp="1"/>
          </p:cNvGraphicFramePr>
          <p:nvPr>
            <p:ph idx="1"/>
            <p:extLst>
              <p:ext uri="{D42A27DB-BD31-4B8C-83A1-F6EECF244321}">
                <p14:modId xmlns:p14="http://schemas.microsoft.com/office/powerpoint/2010/main" val="4254523403"/>
              </p:ext>
            </p:extLst>
          </p:nvPr>
        </p:nvGraphicFramePr>
        <p:xfrm>
          <a:off x="228600" y="1385881"/>
          <a:ext cx="10515600" cy="4725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931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516-A78C-D69C-2051-684BD2AB4940}"/>
              </a:ext>
            </a:extLst>
          </p:cNvPr>
          <p:cNvSpPr>
            <a:spLocks noGrp="1"/>
          </p:cNvSpPr>
          <p:nvPr>
            <p:ph type="title"/>
          </p:nvPr>
        </p:nvSpPr>
        <p:spPr>
          <a:xfrm>
            <a:off x="838200" y="380999"/>
            <a:ext cx="10515600" cy="861061"/>
          </a:xfrm>
        </p:spPr>
        <p:txBody>
          <a:bodyPr/>
          <a:lstStyle/>
          <a:p>
            <a:r>
              <a:rPr lang="ar-KW" dirty="0"/>
              <a:t>الدوافع المشجعة  للرحم الاصطناعي (2) </a:t>
            </a:r>
            <a:endParaRPr lang="en-US" dirty="0"/>
          </a:p>
        </p:txBody>
      </p:sp>
      <p:sp>
        <p:nvSpPr>
          <p:cNvPr id="4" name="Footer Placeholder 3">
            <a:extLst>
              <a:ext uri="{FF2B5EF4-FFF2-40B4-BE49-F238E27FC236}">
                <a16:creationId xmlns:a16="http://schemas.microsoft.com/office/drawing/2014/main" id="{21D9DF05-D04B-F9CE-FC13-DEDFBD7A950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a:lstStyle/>
          <a:p>
            <a:fld id="{294A09A9-5501-47C1-A89A-A340965A2BE2}" type="slidenum">
              <a:rPr lang="en-US" smtClean="0"/>
              <a:pPr/>
              <a:t>11</a:t>
            </a:fld>
            <a:endParaRPr lang="en-US" dirty="0"/>
          </a:p>
        </p:txBody>
      </p:sp>
      <p:graphicFrame>
        <p:nvGraphicFramePr>
          <p:cNvPr id="10" name="Content Placeholder 9">
            <a:extLst>
              <a:ext uri="{FF2B5EF4-FFF2-40B4-BE49-F238E27FC236}">
                <a16:creationId xmlns:a16="http://schemas.microsoft.com/office/drawing/2014/main" id="{33659FCD-7484-C3BF-A11C-EBF6C16EDE96}"/>
              </a:ext>
            </a:extLst>
          </p:cNvPr>
          <p:cNvGraphicFramePr>
            <a:graphicFrameLocks noGrp="1"/>
          </p:cNvGraphicFramePr>
          <p:nvPr>
            <p:ph idx="1"/>
            <p:extLst>
              <p:ext uri="{D42A27DB-BD31-4B8C-83A1-F6EECF244321}">
                <p14:modId xmlns:p14="http://schemas.microsoft.com/office/powerpoint/2010/main" val="452034327"/>
              </p:ext>
            </p:extLst>
          </p:nvPr>
        </p:nvGraphicFramePr>
        <p:xfrm>
          <a:off x="1913579" y="1114236"/>
          <a:ext cx="9646617" cy="5480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797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893084"/>
          </a:xfrm>
        </p:spPr>
        <p:txBody>
          <a:bodyPr/>
          <a:lstStyle/>
          <a:p>
            <a:r>
              <a:rPr lang="ar-KW" dirty="0">
                <a:solidFill>
                  <a:schemeClr val="tx2">
                    <a:lumMod val="25000"/>
                  </a:schemeClr>
                </a:solidFill>
                <a:latin typeface="Baskerville Old Face" panose="02020602080505020303" pitchFamily="18" charset="77"/>
              </a:rPr>
              <a:t>الخاتمة</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2223516" y="2186940"/>
            <a:ext cx="7744968" cy="3162300"/>
          </a:xfrm>
        </p:spPr>
        <p:txBody>
          <a:bodyPr/>
          <a:lstStyle/>
          <a:p>
            <a:pPr marL="0" indent="0" algn="r">
              <a:lnSpc>
                <a:spcPct val="100000"/>
              </a:lnSpc>
              <a:buNone/>
            </a:pPr>
            <a:r>
              <a:rPr lang="ar-KW" b="1" dirty="0">
                <a:solidFill>
                  <a:schemeClr val="accent4">
                    <a:lumMod val="50000"/>
                  </a:schemeClr>
                </a:solidFill>
                <a:cs typeface="Calibri"/>
              </a:rPr>
              <a:t>الحمل والولادة من المراحل المهمة ليس فقط على نطاق الزوجين ولكن آثارها تمتد الى العائلة والمجتمع ولذلك عند تبني أي فكرة او اختراع طبي يرتبط بتلك المرحلة يجب :</a:t>
            </a:r>
          </a:p>
          <a:p>
            <a:pPr marL="0" indent="0" algn="r">
              <a:lnSpc>
                <a:spcPct val="100000"/>
              </a:lnSpc>
              <a:buNone/>
            </a:pPr>
            <a:r>
              <a:rPr lang="ar-KW" b="1" dirty="0">
                <a:solidFill>
                  <a:schemeClr val="accent4">
                    <a:lumMod val="50000"/>
                  </a:schemeClr>
                </a:solidFill>
                <a:cs typeface="Calibri"/>
              </a:rPr>
              <a:t>-دراسة الموضوع من جميع النواحي الدينية والقانونية والثقافية والنفسية.</a:t>
            </a:r>
          </a:p>
          <a:p>
            <a:pPr marL="0" indent="0" algn="r">
              <a:lnSpc>
                <a:spcPct val="100000"/>
              </a:lnSpc>
              <a:buNone/>
            </a:pPr>
            <a:r>
              <a:rPr lang="ar-KW" b="1" dirty="0">
                <a:solidFill>
                  <a:schemeClr val="accent4">
                    <a:lumMod val="50000"/>
                  </a:schemeClr>
                </a:solidFill>
                <a:cs typeface="Calibri"/>
              </a:rPr>
              <a:t>-تهيئة المجتمع لتقبل واستيعاب هذه الفكرة .</a:t>
            </a:r>
          </a:p>
          <a:p>
            <a:pPr marL="0" indent="0" algn="r">
              <a:lnSpc>
                <a:spcPct val="100000"/>
              </a:lnSpc>
              <a:buNone/>
            </a:pPr>
            <a:r>
              <a:rPr lang="ar-KW" b="1" dirty="0">
                <a:solidFill>
                  <a:schemeClr val="accent4">
                    <a:lumMod val="50000"/>
                  </a:schemeClr>
                </a:solidFill>
                <a:cs typeface="Calibri"/>
              </a:rPr>
              <a:t>-تنظيم ندوات وجلسات نقاشية من قبل المختصين بمشاركة جمعيات النفع العام ومؤسسات الدولة والمجتمع المدني.</a:t>
            </a:r>
            <a:endParaRPr lang="en-US" b="1" dirty="0">
              <a:solidFill>
                <a:schemeClr val="accent4">
                  <a:lumMod val="50000"/>
                </a:schemeClr>
              </a:solidFill>
              <a:cs typeface="Calibri"/>
            </a:endParaRP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52070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normAutofit/>
          </a:bodyPr>
          <a:lstStyle/>
          <a:p>
            <a:r>
              <a:rPr lang="ar-KW" sz="3600" b="1" dirty="0">
                <a:solidFill>
                  <a:schemeClr val="accent4">
                    <a:lumMod val="50000"/>
                  </a:schemeClr>
                </a:solidFill>
              </a:rPr>
              <a:t>شكرا على الدعوة وحسن الاستماع</a:t>
            </a:r>
            <a:endParaRPr lang="en-US" sz="3600" dirty="0"/>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602747" y="2011680"/>
            <a:ext cx="3607797" cy="2843784"/>
          </a:xfrm>
        </p:spPr>
        <p:txBody>
          <a:bodyPr/>
          <a:lstStyle/>
          <a:p>
            <a:r>
              <a:rPr lang="en-US" b="1" dirty="0">
                <a:solidFill>
                  <a:schemeClr val="accent4">
                    <a:lumMod val="50000"/>
                  </a:schemeClr>
                </a:solidFill>
              </a:rPr>
              <a:t>Maha.alsejari@ku.edu.kw</a:t>
            </a:r>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137586" y="978408"/>
            <a:ext cx="1621766" cy="1325880"/>
          </a:xfrm>
        </p:spPr>
        <p:txBody>
          <a:bodyPr>
            <a:normAutofit/>
          </a:bodyPr>
          <a:lstStyle/>
          <a:p>
            <a:r>
              <a:rPr lang="ar-KW" b="1" dirty="0">
                <a:solidFill>
                  <a:schemeClr val="tx2">
                    <a:lumMod val="25000"/>
                  </a:schemeClr>
                </a:solidFill>
                <a:latin typeface="Baskerville Old Face" panose="02020602080505020303" pitchFamily="18" charset="77"/>
                <a:cs typeface="Calibri Light"/>
              </a:rPr>
              <a:t>الفهرس</a:t>
            </a:r>
            <a:endParaRPr lang="en-US" b="1" dirty="0">
              <a:solidFill>
                <a:schemeClr val="tx2">
                  <a:lumMod val="25000"/>
                </a:schemeClr>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8373374" y="2194560"/>
            <a:ext cx="2363637" cy="4306824"/>
          </a:xfrm>
        </p:spPr>
        <p:txBody>
          <a:bodyPr vert="horz" lIns="91440" tIns="45720" rIns="91440" bIns="45720" rtlCol="0" anchor="t">
            <a:normAutofit/>
          </a:bodyPr>
          <a:lstStyle/>
          <a:p>
            <a:pPr marL="0" indent="0">
              <a:lnSpc>
                <a:spcPct val="150000"/>
              </a:lnSpc>
              <a:buNone/>
            </a:pPr>
            <a:r>
              <a:rPr lang="ar-KW" sz="2400" b="1" dirty="0">
                <a:solidFill>
                  <a:schemeClr val="accent4">
                    <a:lumMod val="50000"/>
                  </a:schemeClr>
                </a:solidFill>
                <a:latin typeface="Gill Sans Nova Light" panose="020B0302020104020203" pitchFamily="34" charset="0"/>
                <a:cs typeface="Gill Sans Light" panose="020B0302020104020203" pitchFamily="34" charset="-79"/>
              </a:rPr>
              <a:t>المقدمة </a:t>
            </a:r>
            <a:endParaRPr lang="en-US" sz="2400" b="1" dirty="0">
              <a:solidFill>
                <a:schemeClr val="accent4">
                  <a:lumMod val="50000"/>
                </a:schemeClr>
              </a:solidFill>
              <a:latin typeface="Gill Sans Nova Light" panose="020B0302020104020203" pitchFamily="34" charset="0"/>
              <a:cs typeface="Gill Sans Light" panose="020B0302020104020203" pitchFamily="34" charset="-79"/>
            </a:endParaRPr>
          </a:p>
          <a:p>
            <a:pPr marL="0" indent="0">
              <a:lnSpc>
                <a:spcPct val="150000"/>
              </a:lnSpc>
              <a:buNone/>
            </a:pPr>
            <a:r>
              <a:rPr lang="ar-KW" sz="2400" b="1" dirty="0">
                <a:solidFill>
                  <a:schemeClr val="accent4">
                    <a:lumMod val="50000"/>
                  </a:schemeClr>
                </a:solidFill>
                <a:latin typeface="Gill Sans Nova Light" panose="020B0302020104020203" pitchFamily="34" charset="0"/>
                <a:cs typeface="Gill Sans Light" panose="020B0302020104020203" pitchFamily="34" charset="-79"/>
              </a:rPr>
              <a:t>الدراسات السابقة</a:t>
            </a:r>
            <a:endParaRPr lang="en-US" sz="2400" b="1" dirty="0">
              <a:solidFill>
                <a:schemeClr val="accent4">
                  <a:lumMod val="50000"/>
                </a:schemeClr>
              </a:solidFill>
              <a:latin typeface="Gill Sans Nova Light" panose="020B0302020104020203" pitchFamily="34" charset="0"/>
              <a:cs typeface="Gill Sans Light" panose="020B0302020104020203" pitchFamily="34" charset="-79"/>
            </a:endParaRPr>
          </a:p>
          <a:p>
            <a:pPr marL="0" indent="0">
              <a:lnSpc>
                <a:spcPct val="150000"/>
              </a:lnSpc>
              <a:buNone/>
            </a:pPr>
            <a:r>
              <a:rPr lang="ar-KW" sz="2400" b="1" dirty="0">
                <a:solidFill>
                  <a:schemeClr val="accent4">
                    <a:lumMod val="50000"/>
                  </a:schemeClr>
                </a:solidFill>
                <a:latin typeface="Gill Sans Nova Light" panose="020B0302020104020203" pitchFamily="34" charset="0"/>
                <a:cs typeface="Gill Sans Light" panose="020B0302020104020203" pitchFamily="34" charset="-79"/>
              </a:rPr>
              <a:t>أهداف الدراسة </a:t>
            </a:r>
            <a:endParaRPr lang="en-US" sz="2400" b="1" dirty="0">
              <a:solidFill>
                <a:schemeClr val="accent4">
                  <a:lumMod val="50000"/>
                </a:schemeClr>
              </a:solidFill>
              <a:latin typeface="Gill Sans Nova Light" panose="020B0302020104020203" pitchFamily="34" charset="0"/>
              <a:cs typeface="Gill Sans Light" panose="020B0302020104020203" pitchFamily="34" charset="-79"/>
            </a:endParaRPr>
          </a:p>
          <a:p>
            <a:pPr marL="0" indent="0">
              <a:lnSpc>
                <a:spcPct val="150000"/>
              </a:lnSpc>
              <a:buNone/>
            </a:pPr>
            <a:r>
              <a:rPr lang="ar-KW" sz="2400" b="1" dirty="0">
                <a:solidFill>
                  <a:schemeClr val="accent4">
                    <a:lumMod val="50000"/>
                  </a:schemeClr>
                </a:solidFill>
                <a:latin typeface="Gill Sans Nova Light" panose="020B0302020104020203" pitchFamily="34" charset="0"/>
                <a:cs typeface="Gill Sans Light" panose="020B0302020104020203" pitchFamily="34" charset="-79"/>
              </a:rPr>
              <a:t>المنهجية </a:t>
            </a:r>
            <a:endParaRPr lang="en-US" sz="2400" b="1" dirty="0">
              <a:solidFill>
                <a:schemeClr val="accent4">
                  <a:lumMod val="50000"/>
                </a:schemeClr>
              </a:solidFill>
              <a:latin typeface="Gill Sans Nova Light" panose="020B0302020104020203" pitchFamily="34" charset="0"/>
              <a:cs typeface="Gill Sans Light" panose="020B0302020104020203" pitchFamily="34" charset="-79"/>
            </a:endParaRPr>
          </a:p>
          <a:p>
            <a:pPr marL="0" indent="0">
              <a:lnSpc>
                <a:spcPct val="150000"/>
              </a:lnSpc>
              <a:buNone/>
            </a:pPr>
            <a:r>
              <a:rPr lang="ar-KW" sz="2400" b="1" dirty="0">
                <a:solidFill>
                  <a:schemeClr val="accent4">
                    <a:lumMod val="50000"/>
                  </a:schemeClr>
                </a:solidFill>
                <a:latin typeface="Gill Sans Nova Light" panose="020B0302020104020203" pitchFamily="34" charset="0"/>
                <a:cs typeface="Gill Sans Light" panose="020B0302020104020203" pitchFamily="34" charset="-79"/>
              </a:rPr>
              <a:t>النتائج </a:t>
            </a:r>
          </a:p>
          <a:p>
            <a:pPr marL="0" indent="0">
              <a:lnSpc>
                <a:spcPct val="150000"/>
              </a:lnSpc>
              <a:buNone/>
            </a:pPr>
            <a:r>
              <a:rPr lang="ar-KW" b="1" dirty="0">
                <a:solidFill>
                  <a:schemeClr val="accent4">
                    <a:lumMod val="50000"/>
                  </a:schemeClr>
                </a:solidFill>
                <a:latin typeface="Gill Sans Nova Light" panose="020B0302020104020203" pitchFamily="34" charset="0"/>
                <a:cs typeface="Gill Sans Light" panose="020B0302020104020203" pitchFamily="34" charset="-79"/>
              </a:rPr>
              <a:t>الخاتمة</a:t>
            </a:r>
            <a:endParaRPr lang="en-US" sz="2400" b="1" dirty="0">
              <a:solidFill>
                <a:schemeClr val="accent4">
                  <a:lumMod val="50000"/>
                </a:schemeClr>
              </a:solidFill>
              <a:latin typeface="Gill Sans Nova Light" panose="020B0302020104020203" pitchFamily="34" charset="0"/>
              <a:cs typeface="Gill Sans Light" panose="020B0302020104020203" pitchFamily="34" charset="-79"/>
            </a:endParaRPr>
          </a:p>
          <a:p>
            <a:endParaRPr lang="en-US" dirty="0">
              <a:solidFill>
                <a:schemeClr val="accent3"/>
              </a:solidFill>
              <a:latin typeface="Gill Sans Nova Light" panose="020B0302020104020203" pitchFamily="34" charset="0"/>
              <a:cs typeface="Calibri"/>
            </a:endParaRP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8"/>
            <a:ext cx="8695944" cy="801221"/>
          </a:xfrm>
        </p:spPr>
        <p:txBody>
          <a:bodyPr/>
          <a:lstStyle/>
          <a:p>
            <a:r>
              <a:rPr lang="ar-KW" dirty="0">
                <a:solidFill>
                  <a:schemeClr val="tx2">
                    <a:lumMod val="25000"/>
                  </a:schemeClr>
                </a:solidFill>
              </a:rPr>
              <a:t>المقدمة</a:t>
            </a:r>
            <a:r>
              <a:rPr lang="ar-KW" dirty="0"/>
              <a:t> </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2223516" y="2191109"/>
            <a:ext cx="7744968" cy="3158131"/>
          </a:xfrm>
        </p:spPr>
        <p:txBody>
          <a:bodyPr/>
          <a:lstStyle/>
          <a:p>
            <a:pPr>
              <a:lnSpc>
                <a:spcPct val="200000"/>
              </a:lnSpc>
            </a:pPr>
            <a:r>
              <a:rPr lang="ar-SA" sz="1800" b="1"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تعتبر غريزة الامومة من أعظم وأجمل الاحاسيس التي تشعر بها الام لارتباطها مع طفلها ابتداء من مرحلة الحمل والتي تعتبر تلك المرحلة من أكثر المراحل الحيوية في حياة كل من المرأة الحامل والجنين والتي تتوطد خلالها علاقة مصيرية تحكمها عوامل عدة تؤثر على حياتهما كالعوامل الاقتصادية والسياسية والاجتماعية ومن أبرزها وأكثرها خطورة هي العوامل والمعتقدات والممارسات الثقافية الشائعة في المجتمع. </a:t>
            </a:r>
            <a:endParaRPr lang="en-US" sz="1800" b="1"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89888"/>
            <a:ext cx="8695944" cy="479169"/>
          </a:xfrm>
        </p:spPr>
        <p:txBody>
          <a:bodyPr>
            <a:normAutofit fontScale="90000"/>
          </a:bodyPr>
          <a:lstStyle/>
          <a:p>
            <a:r>
              <a:rPr lang="ar-KW" dirty="0">
                <a:solidFill>
                  <a:srgbClr val="4F5945"/>
                </a:solidFill>
              </a:rPr>
              <a:t>الدراسات السابقة </a:t>
            </a:r>
            <a:endParaRPr lang="en-US" dirty="0">
              <a:solidFill>
                <a:srgbClr val="4F5945"/>
              </a:solidFill>
            </a:endParaRP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1938068"/>
            <a:ext cx="8695944" cy="3651849"/>
          </a:xfrm>
        </p:spPr>
        <p:txBody>
          <a:bodyPr>
            <a:normAutofit fontScale="92500" lnSpcReduction="20000"/>
          </a:bodyPr>
          <a:lstStyle/>
          <a:p>
            <a:pPr algn="r" rtl="1"/>
            <a:r>
              <a:rPr lang="ar-KW" sz="1900" dirty="0">
                <a:solidFill>
                  <a:schemeClr val="accent4">
                    <a:lumMod val="50000"/>
                  </a:schemeClr>
                </a:solidFill>
                <a:latin typeface="+mj-lt"/>
              </a:rPr>
              <a:t>دراسة السجاري والخرينج والقعود (2017) هدفت الى قياس العلاقة بين درجة التدين  ومفهوم الرضا عن الحياة  وجودة الحياة  لدى 124 من المصابين بمرض السرطان في المجتمع الكويتي. </a:t>
            </a:r>
          </a:p>
          <a:p>
            <a:pPr algn="r" rtl="1"/>
            <a:r>
              <a:rPr lang="ar-KW" sz="1900" dirty="0">
                <a:solidFill>
                  <a:schemeClr val="accent4">
                    <a:lumMod val="50000"/>
                  </a:schemeClr>
                </a:solidFill>
                <a:latin typeface="+mj-lt"/>
              </a:rPr>
              <a:t>دراسة السجاري (2018) هدفت إلى قياس مدى المعرفة ودرجة التقبل وما هي أهم المصادر المعلوماتية حول التبرع بالأعضاء عند 1227 من أفراد المجتمع الكويتي من خلال دراسة أبرز الاسباب الثقافية والدينية والقانونية التي تشجع أو تحد من تقبل فكرة التبرع بالاعضاء.</a:t>
            </a:r>
          </a:p>
          <a:p>
            <a:pPr algn="r" rtl="1"/>
            <a:r>
              <a:rPr lang="ar-SA" sz="1900" kern="0" dirty="0">
                <a:solidFill>
                  <a:schemeClr val="accent4">
                    <a:lumMod val="50000"/>
                  </a:schemeClr>
                </a:solidFill>
                <a:effectLst/>
                <a:latin typeface="+mj-lt"/>
                <a:ea typeface="Calibri" panose="020F0502020204030204" pitchFamily="34" charset="0"/>
                <a:cs typeface="Simplified Arabic" panose="02020603050405020304" pitchFamily="18" charset="-78"/>
              </a:rPr>
              <a:t>دراسة السجاري( </a:t>
            </a:r>
            <a:r>
              <a:rPr lang="ar-SA" sz="1900" kern="0" dirty="0">
                <a:solidFill>
                  <a:schemeClr val="accent4">
                    <a:lumMod val="50000"/>
                  </a:schemeClr>
                </a:solidFill>
                <a:latin typeface="+mj-lt"/>
                <a:ea typeface="Calibri" panose="020F0502020204030204" pitchFamily="34" charset="0"/>
                <a:cs typeface="Simplified Arabic" panose="02020603050405020304" pitchFamily="18" charset="-78"/>
              </a:rPr>
              <a:t>2019) </a:t>
            </a:r>
            <a:r>
              <a:rPr lang="ar-SA" sz="1900" kern="0" dirty="0">
                <a:solidFill>
                  <a:schemeClr val="accent4">
                    <a:lumMod val="50000"/>
                  </a:schemeClr>
                </a:solidFill>
                <a:effectLst/>
                <a:latin typeface="+mj-lt"/>
                <a:ea typeface="Calibri" panose="020F0502020204030204" pitchFamily="34" charset="0"/>
                <a:cs typeface="Simplified Arabic" panose="02020603050405020304" pitchFamily="18" charset="-78"/>
              </a:rPr>
              <a:t>بحثت عن تأثير المعتقدات الثقافية على أسلوب </a:t>
            </a:r>
            <a:r>
              <a:rPr lang="ar-SA" sz="1900" kern="0" dirty="0">
                <a:solidFill>
                  <a:schemeClr val="accent4">
                    <a:lumMod val="50000"/>
                  </a:schemeClr>
                </a:solidFill>
                <a:latin typeface="+mj-lt"/>
                <a:ea typeface="Calibri" panose="020F0502020204030204" pitchFamily="34" charset="0"/>
                <a:cs typeface="Simplified Arabic" panose="02020603050405020304" pitchFamily="18" charset="-78"/>
              </a:rPr>
              <a:t>حياة اليومي</a:t>
            </a:r>
            <a:r>
              <a:rPr lang="ar-KW" sz="1900" kern="0" dirty="0">
                <a:solidFill>
                  <a:schemeClr val="accent4">
                    <a:lumMod val="50000"/>
                  </a:schemeClr>
                </a:solidFill>
                <a:latin typeface="+mj-lt"/>
                <a:ea typeface="Calibri" panose="020F0502020204030204" pitchFamily="34" charset="0"/>
                <a:cs typeface="Simplified Arabic" panose="02020603050405020304" pitchFamily="18" charset="-78"/>
              </a:rPr>
              <a:t> ل</a:t>
            </a:r>
            <a:r>
              <a:rPr lang="ar-SA" sz="1900" kern="0" dirty="0">
                <a:solidFill>
                  <a:schemeClr val="accent4">
                    <a:lumMod val="50000"/>
                  </a:schemeClr>
                </a:solidFill>
                <a:latin typeface="+mj-lt"/>
                <a:ea typeface="Calibri" panose="020F0502020204030204" pitchFamily="34" charset="0"/>
                <a:cs typeface="Simplified Arabic" panose="02020603050405020304" pitchFamily="18" charset="-78"/>
              </a:rPr>
              <a:t>619 امرأة كويتية</a:t>
            </a:r>
            <a:r>
              <a:rPr lang="ar-KW" sz="1900" kern="0" dirty="0">
                <a:solidFill>
                  <a:schemeClr val="accent4">
                    <a:lumMod val="50000"/>
                  </a:schemeClr>
                </a:solidFill>
                <a:latin typeface="+mj-lt"/>
                <a:ea typeface="Calibri" panose="020F0502020204030204" pitchFamily="34" charset="0"/>
                <a:cs typeface="Simplified Arabic" panose="02020603050405020304" pitchFamily="18" charset="-78"/>
              </a:rPr>
              <a:t> </a:t>
            </a:r>
            <a:r>
              <a:rPr lang="ar-SA" sz="1900" kern="0" dirty="0">
                <a:solidFill>
                  <a:schemeClr val="accent4">
                    <a:lumMod val="50000"/>
                  </a:schemeClr>
                </a:solidFill>
                <a:effectLst/>
                <a:latin typeface="+mj-lt"/>
                <a:ea typeface="Calibri" panose="020F0502020204030204" pitchFamily="34" charset="0"/>
                <a:cs typeface="Simplified Arabic" panose="02020603050405020304" pitchFamily="18" charset="-78"/>
              </a:rPr>
              <a:t>لمرحلة ما قبل الولادة فيما يتعلق بنوعية </a:t>
            </a:r>
            <a:r>
              <a:rPr lang="ar-KW" sz="1900" kern="0" dirty="0">
                <a:solidFill>
                  <a:schemeClr val="accent4">
                    <a:lumMod val="50000"/>
                  </a:schemeClr>
                </a:solidFill>
                <a:effectLst/>
                <a:latin typeface="+mj-lt"/>
                <a:ea typeface="Calibri" panose="020F0502020204030204" pitchFamily="34" charset="0"/>
                <a:cs typeface="Simplified Arabic" panose="02020603050405020304" pitchFamily="18" charset="-78"/>
              </a:rPr>
              <a:t>وكمية الاطعمة المسموح او الممنوع تناولها اثناء الحمل </a:t>
            </a:r>
            <a:r>
              <a:rPr lang="ar-SA" sz="1900" kern="0" dirty="0">
                <a:solidFill>
                  <a:schemeClr val="accent4">
                    <a:lumMod val="50000"/>
                  </a:schemeClr>
                </a:solidFill>
                <a:effectLst/>
                <a:latin typeface="+mj-lt"/>
                <a:ea typeface="Calibri" panose="020F0502020204030204" pitchFamily="34" charset="0"/>
                <a:cs typeface="Simplified Arabic" panose="02020603050405020304" pitchFamily="18" charset="-78"/>
              </a:rPr>
              <a:t>والانشطة الرياضية التي تمارسها أثناء فترة الحمل </a:t>
            </a:r>
            <a:r>
              <a:rPr lang="ar-KW" sz="1900" kern="0" dirty="0">
                <a:solidFill>
                  <a:schemeClr val="accent4">
                    <a:lumMod val="50000"/>
                  </a:schemeClr>
                </a:solidFill>
                <a:effectLst/>
                <a:latin typeface="+mj-lt"/>
                <a:ea typeface="Calibri" panose="020F0502020204030204" pitchFamily="34" charset="0"/>
                <a:cs typeface="Simplified Arabic" panose="02020603050405020304" pitchFamily="18" charset="-78"/>
              </a:rPr>
              <a:t>و ما هي الحركات أو الوضعية البدنية للمرأة الحامل المستحب القيام بها أو تجنبها لسلامة الأم الحامل والجنين.</a:t>
            </a:r>
            <a:endParaRPr lang="en-US" sz="1900" kern="0" dirty="0">
              <a:solidFill>
                <a:schemeClr val="accent4">
                  <a:lumMod val="50000"/>
                </a:schemeClr>
              </a:solidFill>
              <a:effectLst/>
              <a:latin typeface="+mj-lt"/>
              <a:ea typeface="Calibri" panose="020F0502020204030204" pitchFamily="34" charset="0"/>
              <a:cs typeface="Simplified Arabic" panose="02020603050405020304" pitchFamily="18" charset="-78"/>
            </a:endParaRPr>
          </a:p>
          <a:p>
            <a:pPr algn="r" rtl="1"/>
            <a:r>
              <a:rPr lang="ar-KW" sz="1900" kern="0" dirty="0">
                <a:solidFill>
                  <a:schemeClr val="accent4">
                    <a:lumMod val="50000"/>
                  </a:schemeClr>
                </a:solidFill>
                <a:effectLst/>
                <a:latin typeface="+mj-lt"/>
                <a:ea typeface="Calibri" panose="020F0502020204030204" pitchFamily="34" charset="0"/>
                <a:cs typeface="Simplified Arabic" panose="02020603050405020304" pitchFamily="18" charset="-78"/>
              </a:rPr>
              <a:t>دراسة السجاري والكندري (2020) هدفت </a:t>
            </a:r>
            <a:r>
              <a:rPr lang="ar-SA" sz="1900" kern="0" dirty="0">
                <a:solidFill>
                  <a:schemeClr val="accent4">
                    <a:lumMod val="50000"/>
                  </a:schemeClr>
                </a:solidFill>
                <a:effectLst/>
                <a:latin typeface="+mj-lt"/>
                <a:ea typeface="Calibri" panose="020F0502020204030204" pitchFamily="34" charset="0"/>
                <a:cs typeface="Simplified Arabic" panose="02020603050405020304" pitchFamily="18" charset="-78"/>
              </a:rPr>
              <a:t>إلى  قياس نمط حياة 214 امرأة حامل من النساء الكويتيات والكشف عن أبرز المصادر الأساسية لمرحلة الحمل والحالة الصحية للحامل والمتعلقة</a:t>
            </a:r>
            <a:r>
              <a:rPr lang="ar-KW" sz="1900" kern="0" dirty="0">
                <a:solidFill>
                  <a:schemeClr val="accent4">
                    <a:lumMod val="50000"/>
                  </a:schemeClr>
                </a:solidFill>
                <a:effectLst/>
                <a:latin typeface="+mj-lt"/>
                <a:ea typeface="Calibri" panose="020F0502020204030204" pitchFamily="34" charset="0"/>
                <a:cs typeface="Simplified Arabic" panose="02020603050405020304" pitchFamily="18" charset="-78"/>
              </a:rPr>
              <a:t> بأسلوب حياتها الصحي و الجانب الثقافي لأسلوب حياتهم.</a:t>
            </a:r>
          </a:p>
          <a:p>
            <a:pPr algn="r" rtl="1"/>
            <a:r>
              <a:rPr lang="ar-KW" sz="1900" dirty="0">
                <a:solidFill>
                  <a:schemeClr val="tx1"/>
                </a:solidFill>
                <a:latin typeface="+mj-lt"/>
              </a:rPr>
              <a:t> </a:t>
            </a:r>
            <a:endParaRPr lang="ar-KW"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252656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680604"/>
            <a:ext cx="9884664" cy="667109"/>
          </a:xfrm>
        </p:spPr>
        <p:txBody>
          <a:bodyPr>
            <a:normAutofit fontScale="90000"/>
          </a:bodyPr>
          <a:lstStyle/>
          <a:p>
            <a:pPr marL="0" indent="0">
              <a:lnSpc>
                <a:spcPct val="150000"/>
              </a:lnSpc>
              <a:buNone/>
            </a:pPr>
            <a:r>
              <a:rPr lang="ar-KW" sz="4400" dirty="0">
                <a:solidFill>
                  <a:srgbClr val="4F5945"/>
                </a:solidFill>
                <a:latin typeface="Gill Sans Nova Light" panose="020B0302020104020203" pitchFamily="34" charset="0"/>
                <a:cs typeface="Gill Sans Light" panose="020B0302020104020203" pitchFamily="34" charset="-79"/>
              </a:rPr>
              <a:t>أهداف الدراسة </a:t>
            </a:r>
            <a:endParaRPr lang="en-US" sz="4400" dirty="0">
              <a:solidFill>
                <a:srgbClr val="4F5945"/>
              </a:solidFill>
              <a:latin typeface="Gill Sans Nova Light" panose="020B0302020104020203" pitchFamily="34" charset="0"/>
              <a:cs typeface="Gill Sans Light" panose="020B0302020104020203" pitchFamily="34" charset="-79"/>
            </a:endParaRP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322053" y="4347713"/>
            <a:ext cx="11490385" cy="1000663"/>
          </a:xfrm>
        </p:spPr>
        <p:txBody>
          <a:bodyPr>
            <a:normAutofit lnSpcReduction="10000"/>
          </a:bodyPr>
          <a:lstStyle/>
          <a:p>
            <a:endParaRPr lang="ar-KW" sz="1800" kern="0" dirty="0">
              <a:solidFill>
                <a:srgbClr val="FF0000"/>
              </a:solidFill>
              <a:effectLst/>
              <a:ea typeface="Calibri" panose="020F0502020204030204" pitchFamily="34" charset="0"/>
              <a:cs typeface="Simplified Arabic" panose="02020603050405020304" pitchFamily="18" charset="-78"/>
            </a:endParaRPr>
          </a:p>
          <a:p>
            <a:pPr rtl="1"/>
            <a:r>
              <a:rPr lang="ar-KW" sz="2000" b="1" kern="0" dirty="0">
                <a:solidFill>
                  <a:schemeClr val="accent4">
                    <a:lumMod val="50000"/>
                  </a:schemeClr>
                </a:solidFill>
                <a:effectLst/>
                <a:ea typeface="Calibri" panose="020F0502020204030204" pitchFamily="34" charset="0"/>
                <a:cs typeface="Simplified Arabic" panose="02020603050405020304" pitchFamily="18" charset="-78"/>
              </a:rPr>
              <a:t>الكشف </a:t>
            </a:r>
            <a:r>
              <a:rPr lang="ar-SA" sz="2000" b="1" kern="0" dirty="0">
                <a:solidFill>
                  <a:schemeClr val="accent4">
                    <a:lumMod val="50000"/>
                  </a:schemeClr>
                </a:solidFill>
                <a:effectLst/>
                <a:ea typeface="Calibri" panose="020F0502020204030204" pitchFamily="34" charset="0"/>
                <a:cs typeface="Simplified Arabic" panose="02020603050405020304" pitchFamily="18" charset="-78"/>
              </a:rPr>
              <a:t>عن العوامل الاجتماعية والثقافية المرتبطة بالمجتمع الكويتي حول تقبل أو عدم تقبل الافراد لتطبيق واستخدام الفكر الغربي للحمل بواسطة الرحم الاصطناعي</a:t>
            </a:r>
            <a:r>
              <a:rPr lang="ar-KW" sz="2000" b="1" kern="0" dirty="0">
                <a:solidFill>
                  <a:schemeClr val="accent4">
                    <a:lumMod val="50000"/>
                  </a:schemeClr>
                </a:solidFill>
                <a:effectLst/>
                <a:ea typeface="Calibri" panose="020F0502020204030204" pitchFamily="34" charset="0"/>
                <a:cs typeface="Simplified Arabic" panose="02020603050405020304" pitchFamily="18" charset="-78"/>
              </a:rPr>
              <a:t>.</a:t>
            </a:r>
            <a:endParaRPr lang="en-US" sz="2000" b="1" dirty="0">
              <a:solidFill>
                <a:schemeClr val="accent4">
                  <a:lumMod val="50000"/>
                </a:schemeClr>
              </a:solidFill>
            </a:endParaRPr>
          </a:p>
        </p:txBody>
      </p:sp>
    </p:spTree>
    <p:extLst>
      <p:ext uri="{BB962C8B-B14F-4D97-AF65-F5344CB8AC3E}">
        <p14:creationId xmlns:p14="http://schemas.microsoft.com/office/powerpoint/2010/main" val="344679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11216"/>
            <a:ext cx="8695944" cy="370935"/>
          </a:xfrm>
        </p:spPr>
        <p:txBody>
          <a:bodyPr>
            <a:normAutofit fontScale="90000"/>
          </a:bodyPr>
          <a:lstStyle/>
          <a:p>
            <a:r>
              <a:rPr lang="ar-KW" dirty="0">
                <a:solidFill>
                  <a:schemeClr val="tx2">
                    <a:lumMod val="25000"/>
                  </a:schemeClr>
                </a:solidFill>
              </a:rPr>
              <a:t>المنهجية</a:t>
            </a:r>
            <a:endParaRPr lang="en-US" dirty="0">
              <a:solidFill>
                <a:schemeClr val="tx2">
                  <a:lumMod val="25000"/>
                </a:schemeClr>
              </a:solidFill>
            </a:endParaRP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1682152"/>
            <a:ext cx="8695944" cy="3493698"/>
          </a:xfrm>
        </p:spPr>
        <p:txBody>
          <a:bodyPr>
            <a:normAutofit lnSpcReduction="10000"/>
          </a:bodyPr>
          <a:lstStyle/>
          <a:p>
            <a:pPr marL="0" marR="0" algn="r">
              <a:lnSpc>
                <a:spcPct val="107000"/>
              </a:lnSpc>
              <a:spcBef>
                <a:spcPts val="0"/>
              </a:spcBef>
              <a:spcAft>
                <a:spcPts val="800"/>
              </a:spcAft>
            </a:pPr>
            <a:r>
              <a:rPr lang="ar-KW" sz="1800" b="1"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المنهج</a:t>
            </a:r>
            <a:r>
              <a:rPr lang="ar-KW" sz="1800"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 تم أستخدام المنهج الوصفي في وصف كيف تؤثر بعض العوامل والمتغيرات الاجتماعية والثقافية  على اتجاهات </a:t>
            </a:r>
            <a:r>
              <a:rPr lang="ar-SA" sz="1800"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عينة من افراد المجتمع الكويتي لفكرة الحمل بواسطة الرحم الاصطناعي </a:t>
            </a:r>
            <a:r>
              <a:rPr lang="ar-KW" sz="1800"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KW" sz="1800" b="1"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حدود الدراسة:</a:t>
            </a:r>
            <a:endParaRPr lang="en-US" sz="1800"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KW" sz="1800" b="1"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البشرية</a:t>
            </a:r>
            <a:r>
              <a:rPr lang="ar-KW" sz="1800"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 عينة من أفراد المجتمع الكويتي  الذين تتراوح أعمارهم 18 سنة أو أكبر. </a:t>
            </a:r>
            <a:endParaRPr lang="en-US" sz="1800"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KW" sz="1800" b="1"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المكانية</a:t>
            </a:r>
            <a:r>
              <a:rPr lang="ar-KW" sz="1800"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 الكويت.</a:t>
            </a:r>
            <a:endParaRPr lang="en-US" sz="1800"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KW" sz="1800" b="1"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الزمنية</a:t>
            </a:r>
            <a:r>
              <a:rPr lang="ar-KW" sz="1800"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:من أبريل الى يونيو 2023.</a:t>
            </a:r>
            <a:endParaRPr lang="en-US" sz="1800"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KW" sz="1800" b="1" dirty="0">
                <a:solidFill>
                  <a:schemeClr val="accent4">
                    <a:lumMod val="50000"/>
                  </a:schemeClr>
                </a:solidFill>
                <a:effectLst/>
                <a:latin typeface="Calibri" panose="020F0502020204030204" pitchFamily="34" charset="0"/>
                <a:ea typeface="Calibri" panose="020F0502020204030204" pitchFamily="34" charset="0"/>
                <a:cs typeface="Simplified Arabic" panose="02020603050405020304" pitchFamily="18" charset="-78"/>
              </a:rPr>
              <a:t>عينة الدراسة وإجراءات اختيارها:</a:t>
            </a:r>
            <a:endParaRPr lang="en-US" sz="1800" dirty="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r" rtl="1">
              <a:buFont typeface="Arial" panose="020B0604020202020204" pitchFamily="34" charset="0"/>
              <a:buChar char="•"/>
            </a:pPr>
            <a:r>
              <a:rPr lang="ar-KW" sz="1800" kern="0" dirty="0">
                <a:solidFill>
                  <a:schemeClr val="accent4">
                    <a:lumMod val="50000"/>
                  </a:schemeClr>
                </a:solidFill>
                <a:effectLst/>
                <a:ea typeface="Calibri" panose="020F0502020204030204" pitchFamily="34" charset="0"/>
                <a:cs typeface="Simplified Arabic" panose="02020603050405020304" pitchFamily="18" charset="-78"/>
              </a:rPr>
              <a:t>عينة  مسحية غير عشوائية (عينة كرة الثلجة ) .</a:t>
            </a:r>
          </a:p>
          <a:p>
            <a:pPr marL="285750" indent="-285750" algn="r" rtl="1">
              <a:buFont typeface="Arial" panose="020B0604020202020204" pitchFamily="34" charset="0"/>
              <a:buChar char="•"/>
            </a:pPr>
            <a:r>
              <a:rPr lang="ar-KW" sz="1800" kern="0" dirty="0">
                <a:solidFill>
                  <a:schemeClr val="accent4">
                    <a:lumMod val="50000"/>
                  </a:schemeClr>
                </a:solidFill>
                <a:effectLst/>
                <a:ea typeface="Calibri" panose="020F0502020204030204" pitchFamily="34" charset="0"/>
                <a:cs typeface="Simplified Arabic" panose="02020603050405020304" pitchFamily="18" charset="-78"/>
              </a:rPr>
              <a:t>تم توزيع استبانة الكترونية </a:t>
            </a:r>
            <a:r>
              <a:rPr lang="ar-KW" sz="1800" kern="0" dirty="0">
                <a:solidFill>
                  <a:schemeClr val="accent4">
                    <a:lumMod val="50000"/>
                  </a:schemeClr>
                </a:solidFill>
                <a:effectLst/>
                <a:latin typeface="Simplified Arabic" panose="02020603050405020304" pitchFamily="18" charset="-78"/>
                <a:ea typeface="Calibri" panose="020F0502020204030204" pitchFamily="34" charset="0"/>
              </a:rPr>
              <a:t>لاكبر عدد ممكن من الافراد الذين يستخدمون الواتس آب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45255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712D-83C9-7B91-F708-5D07E4C2815D}"/>
              </a:ext>
            </a:extLst>
          </p:cNvPr>
          <p:cNvSpPr>
            <a:spLocks noGrp="1"/>
          </p:cNvSpPr>
          <p:nvPr>
            <p:ph type="title"/>
          </p:nvPr>
        </p:nvSpPr>
        <p:spPr>
          <a:xfrm>
            <a:off x="381000" y="381000"/>
            <a:ext cx="11430000" cy="1325563"/>
          </a:xfrm>
        </p:spPr>
        <p:txBody>
          <a:bodyPr anchor="ctr">
            <a:normAutofit/>
          </a:bodyPr>
          <a:lstStyle/>
          <a:p>
            <a:r>
              <a:rPr lang="ar-KW" dirty="0">
                <a:solidFill>
                  <a:srgbClr val="4F5945"/>
                </a:solidFill>
              </a:rPr>
              <a:t>المعلومات الديموغرافية</a:t>
            </a:r>
            <a:endParaRPr lang="en-US" dirty="0">
              <a:solidFill>
                <a:srgbClr val="4F5945"/>
              </a:solidFill>
            </a:endParaRPr>
          </a:p>
        </p:txBody>
      </p:sp>
      <p:sp>
        <p:nvSpPr>
          <p:cNvPr id="4" name="Footer Placeholder 3">
            <a:extLst>
              <a:ext uri="{FF2B5EF4-FFF2-40B4-BE49-F238E27FC236}">
                <a16:creationId xmlns:a16="http://schemas.microsoft.com/office/drawing/2014/main" id="{00F8B86A-A576-98F0-BAD4-3F0C0919C5C7}"/>
              </a:ext>
            </a:extLst>
          </p:cNvPr>
          <p:cNvSpPr>
            <a:spLocks noGrp="1"/>
          </p:cNvSpPr>
          <p:nvPr>
            <p:ph type="ftr" sz="quarter" idx="10"/>
          </p:nvPr>
        </p:nvSpPr>
        <p:spPr>
          <a:xfrm>
            <a:off x="228600" y="6356350"/>
            <a:ext cx="4114800" cy="365125"/>
          </a:xfrm>
        </p:spPr>
        <p:txBody>
          <a:bodyPr anchor="ct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19143C50-6937-DD3E-B402-4ABB2469E63E}"/>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7</a:t>
            </a:fld>
            <a:endParaRPr lang="en-US"/>
          </a:p>
        </p:txBody>
      </p:sp>
      <p:graphicFrame>
        <p:nvGraphicFramePr>
          <p:cNvPr id="9" name="Content Placeholder 6">
            <a:extLst>
              <a:ext uri="{FF2B5EF4-FFF2-40B4-BE49-F238E27FC236}">
                <a16:creationId xmlns:a16="http://schemas.microsoft.com/office/drawing/2014/main" id="{5C1605FB-F47E-E895-94C9-C9F67C968533}"/>
              </a:ext>
            </a:extLst>
          </p:cNvPr>
          <p:cNvGraphicFramePr>
            <a:graphicFrameLocks noGrp="1"/>
          </p:cNvGraphicFramePr>
          <p:nvPr>
            <p:ph sz="quarter" idx="12"/>
            <p:extLst>
              <p:ext uri="{D42A27DB-BD31-4B8C-83A1-F6EECF244321}">
                <p14:modId xmlns:p14="http://schemas.microsoft.com/office/powerpoint/2010/main" val="1491409070"/>
              </p:ext>
            </p:extLst>
          </p:nvPr>
        </p:nvGraphicFramePr>
        <p:xfrm>
          <a:off x="975360" y="2265872"/>
          <a:ext cx="10241280" cy="4376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20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516-A78C-D69C-2051-684BD2AB4940}"/>
              </a:ext>
            </a:extLst>
          </p:cNvPr>
          <p:cNvSpPr>
            <a:spLocks noGrp="1"/>
          </p:cNvSpPr>
          <p:nvPr>
            <p:ph type="title"/>
          </p:nvPr>
        </p:nvSpPr>
        <p:spPr>
          <a:xfrm>
            <a:off x="838200" y="380999"/>
            <a:ext cx="10515600" cy="861061"/>
          </a:xfrm>
        </p:spPr>
        <p:txBody>
          <a:bodyPr/>
          <a:lstStyle/>
          <a:p>
            <a:r>
              <a:rPr lang="ar-KW" dirty="0">
                <a:solidFill>
                  <a:srgbClr val="4F5945"/>
                </a:solidFill>
              </a:rPr>
              <a:t>الدوافع المانعة للرحم الاصطناعي </a:t>
            </a:r>
            <a:endParaRPr lang="en-US" dirty="0">
              <a:solidFill>
                <a:srgbClr val="4F5945"/>
              </a:solidFill>
            </a:endParaRPr>
          </a:p>
        </p:txBody>
      </p:sp>
      <p:sp>
        <p:nvSpPr>
          <p:cNvPr id="4" name="Footer Placeholder 3">
            <a:extLst>
              <a:ext uri="{FF2B5EF4-FFF2-40B4-BE49-F238E27FC236}">
                <a16:creationId xmlns:a16="http://schemas.microsoft.com/office/drawing/2014/main" id="{21D9DF05-D04B-F9CE-FC13-DEDFBD7A950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a:lstStyle/>
          <a:p>
            <a:fld id="{294A09A9-5501-47C1-A89A-A340965A2BE2}" type="slidenum">
              <a:rPr lang="en-US" smtClean="0"/>
              <a:pPr/>
              <a:t>8</a:t>
            </a:fld>
            <a:endParaRPr lang="en-US" dirty="0"/>
          </a:p>
        </p:txBody>
      </p:sp>
      <p:graphicFrame>
        <p:nvGraphicFramePr>
          <p:cNvPr id="10" name="Content Placeholder 9">
            <a:extLst>
              <a:ext uri="{FF2B5EF4-FFF2-40B4-BE49-F238E27FC236}">
                <a16:creationId xmlns:a16="http://schemas.microsoft.com/office/drawing/2014/main" id="{33659FCD-7484-C3BF-A11C-EBF6C16EDE96}"/>
              </a:ext>
            </a:extLst>
          </p:cNvPr>
          <p:cNvGraphicFramePr>
            <a:graphicFrameLocks noGrp="1"/>
          </p:cNvGraphicFramePr>
          <p:nvPr>
            <p:ph idx="1"/>
            <p:extLst>
              <p:ext uri="{D42A27DB-BD31-4B8C-83A1-F6EECF244321}">
                <p14:modId xmlns:p14="http://schemas.microsoft.com/office/powerpoint/2010/main" val="2321380297"/>
              </p:ext>
            </p:extLst>
          </p:nvPr>
        </p:nvGraphicFramePr>
        <p:xfrm>
          <a:off x="838200" y="1470660"/>
          <a:ext cx="10515600" cy="4725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101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4516-A78C-D69C-2051-684BD2AB4940}"/>
              </a:ext>
            </a:extLst>
          </p:cNvPr>
          <p:cNvSpPr>
            <a:spLocks noGrp="1"/>
          </p:cNvSpPr>
          <p:nvPr>
            <p:ph type="title"/>
          </p:nvPr>
        </p:nvSpPr>
        <p:spPr>
          <a:xfrm>
            <a:off x="838200" y="380999"/>
            <a:ext cx="10515600" cy="861061"/>
          </a:xfrm>
        </p:spPr>
        <p:txBody>
          <a:bodyPr/>
          <a:lstStyle/>
          <a:p>
            <a:r>
              <a:rPr lang="ar-KW" dirty="0">
                <a:solidFill>
                  <a:srgbClr val="4F5945"/>
                </a:solidFill>
              </a:rPr>
              <a:t>الدوافع المانعة للرحم الاصطناعي (2) </a:t>
            </a:r>
            <a:endParaRPr lang="en-US" dirty="0">
              <a:solidFill>
                <a:srgbClr val="4F5945"/>
              </a:solidFill>
            </a:endParaRPr>
          </a:p>
        </p:txBody>
      </p:sp>
      <p:sp>
        <p:nvSpPr>
          <p:cNvPr id="4" name="Footer Placeholder 3">
            <a:extLst>
              <a:ext uri="{FF2B5EF4-FFF2-40B4-BE49-F238E27FC236}">
                <a16:creationId xmlns:a16="http://schemas.microsoft.com/office/drawing/2014/main" id="{21D9DF05-D04B-F9CE-FC13-DEDFBD7A950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a:lstStyle/>
          <a:p>
            <a:fld id="{294A09A9-5501-47C1-A89A-A340965A2BE2}" type="slidenum">
              <a:rPr lang="en-US" smtClean="0"/>
              <a:pPr/>
              <a:t>9</a:t>
            </a:fld>
            <a:endParaRPr lang="en-US" dirty="0"/>
          </a:p>
        </p:txBody>
      </p:sp>
      <p:graphicFrame>
        <p:nvGraphicFramePr>
          <p:cNvPr id="10" name="Content Placeholder 9">
            <a:extLst>
              <a:ext uri="{FF2B5EF4-FFF2-40B4-BE49-F238E27FC236}">
                <a16:creationId xmlns:a16="http://schemas.microsoft.com/office/drawing/2014/main" id="{33659FCD-7484-C3BF-A11C-EBF6C16EDE96}"/>
              </a:ext>
            </a:extLst>
          </p:cNvPr>
          <p:cNvGraphicFramePr>
            <a:graphicFrameLocks noGrp="1"/>
          </p:cNvGraphicFramePr>
          <p:nvPr>
            <p:ph idx="1"/>
            <p:extLst>
              <p:ext uri="{D42A27DB-BD31-4B8C-83A1-F6EECF244321}">
                <p14:modId xmlns:p14="http://schemas.microsoft.com/office/powerpoint/2010/main" val="2603978773"/>
              </p:ext>
            </p:extLst>
          </p:nvPr>
        </p:nvGraphicFramePr>
        <p:xfrm>
          <a:off x="228600" y="1385881"/>
          <a:ext cx="10515600" cy="4725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410466"/>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{5816A3F0-9B43-40D8-94E2-12524862EEA8}tf56410444_win32</Template>
  <TotalTime>252</TotalTime>
  <Words>570</Words>
  <Application>Microsoft Office PowerPoint</Application>
  <PresentationFormat>Widescreen</PresentationFormat>
  <Paragraphs>81</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Baskerville</vt:lpstr>
      <vt:lpstr>Baskerville Old Face</vt:lpstr>
      <vt:lpstr>Calibri</vt:lpstr>
      <vt:lpstr>Gill Sans Light</vt:lpstr>
      <vt:lpstr>Gill Sans Nova</vt:lpstr>
      <vt:lpstr>Gill Sans Nova Light</vt:lpstr>
      <vt:lpstr>Simplified Arabic</vt:lpstr>
      <vt:lpstr>Office Theme</vt:lpstr>
      <vt:lpstr>الموروث الثقافي والنظرة المجتمعية تجاه الحمل بواسطة الرحم الاصطناعي</vt:lpstr>
      <vt:lpstr>الفهرس</vt:lpstr>
      <vt:lpstr>المقدمة </vt:lpstr>
      <vt:lpstr>الدراسات السابقة </vt:lpstr>
      <vt:lpstr>أهداف الدراسة </vt:lpstr>
      <vt:lpstr>المنهجية</vt:lpstr>
      <vt:lpstr>المعلومات الديموغرافية</vt:lpstr>
      <vt:lpstr>الدوافع المانعة للرحم الاصطناعي </vt:lpstr>
      <vt:lpstr>الدوافع المانعة للرحم الاصطناعي (2) </vt:lpstr>
      <vt:lpstr>الدوافع المشجعة  للرحم الاصطناعي (1) </vt:lpstr>
      <vt:lpstr>الدوافع المشجعة  للرحم الاصطناعي (2) </vt:lpstr>
      <vt:lpstr>الخاتمة </vt:lpstr>
      <vt:lpstr>شكرا على الدعوة وحسن الاستماع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الموروث الثقافي والنظرة المجتمعية تجاه الحمل بواسطة الرحم الاصطناعي</dc:title>
  <dc:creator>Maha Alsejari</dc:creator>
  <cp:lastModifiedBy>Maha Alsejari</cp:lastModifiedBy>
  <cp:revision>50</cp:revision>
  <dcterms:created xsi:type="dcterms:W3CDTF">2023-06-10T17:10:44Z</dcterms:created>
  <dcterms:modified xsi:type="dcterms:W3CDTF">2023-06-11T19:57:32Z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