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17"/>
  </p:notesMasterIdLst>
  <p:sldIdLst>
    <p:sldId id="256" r:id="rId2"/>
    <p:sldId id="257" r:id="rId3"/>
    <p:sldId id="287" r:id="rId4"/>
    <p:sldId id="260" r:id="rId5"/>
    <p:sldId id="296" r:id="rId6"/>
    <p:sldId id="278" r:id="rId7"/>
    <p:sldId id="279" r:id="rId8"/>
    <p:sldId id="280" r:id="rId9"/>
    <p:sldId id="259" r:id="rId10"/>
    <p:sldId id="297" r:id="rId11"/>
    <p:sldId id="277" r:id="rId12"/>
    <p:sldId id="282" r:id="rId13"/>
    <p:sldId id="283" r:id="rId14"/>
    <p:sldId id="286" r:id="rId15"/>
    <p:sldId id="28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136" autoAdjust="0"/>
  </p:normalViewPr>
  <p:slideViewPr>
    <p:cSldViewPr snapToGrid="0">
      <p:cViewPr varScale="1">
        <p:scale>
          <a:sx n="53" d="100"/>
          <a:sy n="53" d="100"/>
        </p:scale>
        <p:origin x="1084" y="52"/>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E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C0A758B3-F5C2-4FF7-8AE3-6B091034CFBF}" type="datetimeFigureOut">
              <a:rPr lang="ar-EG" smtClean="0"/>
              <a:t>25/11/1444</a:t>
            </a:fld>
            <a:endParaRPr lang="ar-E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ar-E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r-E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E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2DC27F46-5B81-4771-BD16-020EEAE77DB0}" type="slidenum">
              <a:rPr lang="ar-EG" smtClean="0"/>
              <a:t>‹#›</a:t>
            </a:fld>
            <a:endParaRPr lang="ar-EG"/>
          </a:p>
        </p:txBody>
      </p:sp>
    </p:spTree>
    <p:extLst>
      <p:ext uri="{BB962C8B-B14F-4D97-AF65-F5344CB8AC3E}">
        <p14:creationId xmlns:p14="http://schemas.microsoft.com/office/powerpoint/2010/main" val="1005775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a:t>
            </a:r>
            <a:r>
              <a:rPr lang="en-US" b="0" i="0" dirty="0" err="1">
                <a:solidFill>
                  <a:srgbClr val="222222"/>
                </a:solidFill>
                <a:effectLst/>
                <a:latin typeface="Arial" panose="020B0604020202020204" pitchFamily="34" charset="0"/>
              </a:rPr>
              <a:t>Bulletti</a:t>
            </a:r>
            <a:r>
              <a:rPr lang="en-US" b="0" i="0" dirty="0">
                <a:solidFill>
                  <a:srgbClr val="222222"/>
                </a:solidFill>
                <a:effectLst/>
                <a:latin typeface="Arial" panose="020B0604020202020204" pitchFamily="34" charset="0"/>
              </a:rPr>
              <a:t> C, </a:t>
            </a:r>
            <a:r>
              <a:rPr lang="en-US" b="0" i="0" dirty="0" err="1">
                <a:solidFill>
                  <a:srgbClr val="222222"/>
                </a:solidFill>
                <a:effectLst/>
                <a:latin typeface="Arial" panose="020B0604020202020204" pitchFamily="34" charset="0"/>
              </a:rPr>
              <a:t>Palagiano</a:t>
            </a:r>
            <a:r>
              <a:rPr lang="en-US" b="0" i="0" dirty="0">
                <a:solidFill>
                  <a:srgbClr val="222222"/>
                </a:solidFill>
                <a:effectLst/>
                <a:latin typeface="Arial" panose="020B0604020202020204" pitchFamily="34" charset="0"/>
              </a:rPr>
              <a:t> A, Pace C, </a:t>
            </a:r>
            <a:r>
              <a:rPr lang="en-US" b="0" i="0" dirty="0" err="1">
                <a:solidFill>
                  <a:srgbClr val="222222"/>
                </a:solidFill>
                <a:effectLst/>
                <a:latin typeface="Arial" panose="020B0604020202020204" pitchFamily="34" charset="0"/>
              </a:rPr>
              <a:t>Cerni</a:t>
            </a:r>
            <a:r>
              <a:rPr lang="en-US" b="0" i="0" dirty="0">
                <a:solidFill>
                  <a:srgbClr val="222222"/>
                </a:solidFill>
                <a:effectLst/>
                <a:latin typeface="Arial" panose="020B0604020202020204" pitchFamily="34" charset="0"/>
              </a:rPr>
              <a:t> A, </a:t>
            </a:r>
            <a:r>
              <a:rPr lang="en-US" b="0" i="0" dirty="0" err="1">
                <a:solidFill>
                  <a:srgbClr val="222222"/>
                </a:solidFill>
                <a:effectLst/>
                <a:latin typeface="Arial" panose="020B0604020202020204" pitchFamily="34" charset="0"/>
              </a:rPr>
              <a:t>Borini</a:t>
            </a:r>
            <a:r>
              <a:rPr lang="en-US" b="0" i="0" dirty="0">
                <a:solidFill>
                  <a:srgbClr val="222222"/>
                </a:solidFill>
                <a:effectLst/>
                <a:latin typeface="Arial" panose="020B0604020202020204" pitchFamily="34" charset="0"/>
              </a:rPr>
              <a:t> A, De Ziegler D. The artificial womb. Annals of the New York Academy of Sciences. 2011 Mar;1221(1):124-8.</a:t>
            </a:r>
            <a:endParaRPr lang="ar-EG" dirty="0"/>
          </a:p>
        </p:txBody>
      </p:sp>
      <p:sp>
        <p:nvSpPr>
          <p:cNvPr id="4" name="Slide Number Placeholder 3"/>
          <p:cNvSpPr>
            <a:spLocks noGrp="1"/>
          </p:cNvSpPr>
          <p:nvPr>
            <p:ph type="sldNum" sz="quarter" idx="5"/>
          </p:nvPr>
        </p:nvSpPr>
        <p:spPr/>
        <p:txBody>
          <a:bodyPr/>
          <a:lstStyle/>
          <a:p>
            <a:fld id="{2DC27F46-5B81-4771-BD16-020EEAE77DB0}" type="slidenum">
              <a:rPr lang="ar-EG" smtClean="0"/>
              <a:t>2</a:t>
            </a:fld>
            <a:endParaRPr lang="ar-EG"/>
          </a:p>
        </p:txBody>
      </p:sp>
    </p:spTree>
    <p:extLst>
      <p:ext uri="{BB962C8B-B14F-4D97-AF65-F5344CB8AC3E}">
        <p14:creationId xmlns:p14="http://schemas.microsoft.com/office/powerpoint/2010/main" val="10109942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33333"/>
                </a:solidFill>
                <a:effectLst/>
                <a:latin typeface="Open Sans" panose="020B0606030504020204" pitchFamily="34" charset="0"/>
              </a:rPr>
              <a:t>Di Stefano, L. M., K. Wood, H. Mactier, S. E. Bates, and D. Wilkinson. 2021. Viability and thresholds for treatment of extremely preterm infants: Survey of UK neonatal professionals. </a:t>
            </a:r>
            <a:r>
              <a:rPr lang="en-US" b="0" i="1" dirty="0">
                <a:solidFill>
                  <a:srgbClr val="333333"/>
                </a:solidFill>
                <a:effectLst/>
                <a:latin typeface="Open Sans" panose="020B0606030504020204" pitchFamily="34" charset="0"/>
              </a:rPr>
              <a:t>Archives of Disease in Childhood</a:t>
            </a:r>
            <a:r>
              <a:rPr lang="en-US" b="0" i="0" dirty="0">
                <a:solidFill>
                  <a:srgbClr val="333333"/>
                </a:solidFill>
                <a:effectLst/>
                <a:latin typeface="Open Sans" panose="020B0606030504020204" pitchFamily="34" charset="0"/>
              </a:rPr>
              <a:t> 106 (6):596–602. doi:10.1136/archdischild-2020-321273.</a:t>
            </a:r>
            <a:endParaRPr lang="ar-EG" dirty="0"/>
          </a:p>
        </p:txBody>
      </p:sp>
      <p:sp>
        <p:nvSpPr>
          <p:cNvPr id="4" name="Slide Number Placeholder 3"/>
          <p:cNvSpPr>
            <a:spLocks noGrp="1"/>
          </p:cNvSpPr>
          <p:nvPr>
            <p:ph type="sldNum" sz="quarter" idx="5"/>
          </p:nvPr>
        </p:nvSpPr>
        <p:spPr/>
        <p:txBody>
          <a:bodyPr/>
          <a:lstStyle/>
          <a:p>
            <a:fld id="{2DC27F46-5B81-4771-BD16-020EEAE77DB0}" type="slidenum">
              <a:rPr lang="ar-EG" smtClean="0"/>
              <a:t>13</a:t>
            </a:fld>
            <a:endParaRPr lang="ar-EG"/>
          </a:p>
        </p:txBody>
      </p:sp>
    </p:spTree>
    <p:extLst>
      <p:ext uri="{BB962C8B-B14F-4D97-AF65-F5344CB8AC3E}">
        <p14:creationId xmlns:p14="http://schemas.microsoft.com/office/powerpoint/2010/main" val="3580888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a:t>
            </a:r>
            <a:r>
              <a:rPr lang="en-US" b="0" i="0" dirty="0" err="1">
                <a:solidFill>
                  <a:srgbClr val="222222"/>
                </a:solidFill>
                <a:effectLst/>
                <a:latin typeface="Arial" panose="020B0604020202020204" pitchFamily="34" charset="0"/>
              </a:rPr>
              <a:t>Bulletti</a:t>
            </a:r>
            <a:r>
              <a:rPr lang="en-US" b="0" i="0" dirty="0">
                <a:solidFill>
                  <a:srgbClr val="222222"/>
                </a:solidFill>
                <a:effectLst/>
                <a:latin typeface="Arial" panose="020B0604020202020204" pitchFamily="34" charset="0"/>
              </a:rPr>
              <a:t> C, </a:t>
            </a:r>
            <a:r>
              <a:rPr lang="en-US" b="0" i="0" dirty="0" err="1">
                <a:solidFill>
                  <a:srgbClr val="222222"/>
                </a:solidFill>
                <a:effectLst/>
                <a:latin typeface="Arial" panose="020B0604020202020204" pitchFamily="34" charset="0"/>
              </a:rPr>
              <a:t>Palagiano</a:t>
            </a:r>
            <a:r>
              <a:rPr lang="en-US" b="0" i="0" dirty="0">
                <a:solidFill>
                  <a:srgbClr val="222222"/>
                </a:solidFill>
                <a:effectLst/>
                <a:latin typeface="Arial" panose="020B0604020202020204" pitchFamily="34" charset="0"/>
              </a:rPr>
              <a:t> A, Pace C, </a:t>
            </a:r>
            <a:r>
              <a:rPr lang="en-US" b="0" i="0" dirty="0" err="1">
                <a:solidFill>
                  <a:srgbClr val="222222"/>
                </a:solidFill>
                <a:effectLst/>
                <a:latin typeface="Arial" panose="020B0604020202020204" pitchFamily="34" charset="0"/>
              </a:rPr>
              <a:t>Cerni</a:t>
            </a:r>
            <a:r>
              <a:rPr lang="en-US" b="0" i="0" dirty="0">
                <a:solidFill>
                  <a:srgbClr val="222222"/>
                </a:solidFill>
                <a:effectLst/>
                <a:latin typeface="Arial" panose="020B0604020202020204" pitchFamily="34" charset="0"/>
              </a:rPr>
              <a:t> A, </a:t>
            </a:r>
            <a:r>
              <a:rPr lang="en-US" b="0" i="0" dirty="0" err="1">
                <a:solidFill>
                  <a:srgbClr val="222222"/>
                </a:solidFill>
                <a:effectLst/>
                <a:latin typeface="Arial" panose="020B0604020202020204" pitchFamily="34" charset="0"/>
              </a:rPr>
              <a:t>Borini</a:t>
            </a:r>
            <a:r>
              <a:rPr lang="en-US" b="0" i="0" dirty="0">
                <a:solidFill>
                  <a:srgbClr val="222222"/>
                </a:solidFill>
                <a:effectLst/>
                <a:latin typeface="Arial" panose="020B0604020202020204" pitchFamily="34" charset="0"/>
              </a:rPr>
              <a:t> A, De Ziegler D. The artificial womb. Annals of the New York Academy of Sciences. 2011 Mar;1221(1):124-8.</a:t>
            </a:r>
            <a:endParaRPr lang="ar-EG" dirty="0"/>
          </a:p>
        </p:txBody>
      </p:sp>
      <p:sp>
        <p:nvSpPr>
          <p:cNvPr id="4" name="Slide Number Placeholder 3"/>
          <p:cNvSpPr>
            <a:spLocks noGrp="1"/>
          </p:cNvSpPr>
          <p:nvPr>
            <p:ph type="sldNum" sz="quarter" idx="5"/>
          </p:nvPr>
        </p:nvSpPr>
        <p:spPr/>
        <p:txBody>
          <a:bodyPr/>
          <a:lstStyle/>
          <a:p>
            <a:fld id="{2DC27F46-5B81-4771-BD16-020EEAE77DB0}" type="slidenum">
              <a:rPr lang="ar-EG" smtClean="0"/>
              <a:t>3</a:t>
            </a:fld>
            <a:endParaRPr lang="ar-EG"/>
          </a:p>
        </p:txBody>
      </p:sp>
    </p:spTree>
    <p:extLst>
      <p:ext uri="{BB962C8B-B14F-4D97-AF65-F5344CB8AC3E}">
        <p14:creationId xmlns:p14="http://schemas.microsoft.com/office/powerpoint/2010/main" val="2173751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a:t>
            </a:r>
            <a:r>
              <a:rPr lang="en-US" b="0" i="0" dirty="0" err="1">
                <a:solidFill>
                  <a:srgbClr val="222222"/>
                </a:solidFill>
                <a:effectLst/>
                <a:latin typeface="Arial" panose="020B0604020202020204" pitchFamily="34" charset="0"/>
              </a:rPr>
              <a:t>Bulletti</a:t>
            </a:r>
            <a:r>
              <a:rPr lang="en-US" b="0" i="0" dirty="0">
                <a:solidFill>
                  <a:srgbClr val="222222"/>
                </a:solidFill>
                <a:effectLst/>
                <a:latin typeface="Arial" panose="020B0604020202020204" pitchFamily="34" charset="0"/>
              </a:rPr>
              <a:t> C, </a:t>
            </a:r>
            <a:r>
              <a:rPr lang="en-US" b="0" i="0" dirty="0" err="1">
                <a:solidFill>
                  <a:srgbClr val="222222"/>
                </a:solidFill>
                <a:effectLst/>
                <a:latin typeface="Arial" panose="020B0604020202020204" pitchFamily="34" charset="0"/>
              </a:rPr>
              <a:t>Palagiano</a:t>
            </a:r>
            <a:r>
              <a:rPr lang="en-US" b="0" i="0" dirty="0">
                <a:solidFill>
                  <a:srgbClr val="222222"/>
                </a:solidFill>
                <a:effectLst/>
                <a:latin typeface="Arial" panose="020B0604020202020204" pitchFamily="34" charset="0"/>
              </a:rPr>
              <a:t> A, Pace C, </a:t>
            </a:r>
            <a:r>
              <a:rPr lang="en-US" b="0" i="0" dirty="0" err="1">
                <a:solidFill>
                  <a:srgbClr val="222222"/>
                </a:solidFill>
                <a:effectLst/>
                <a:latin typeface="Arial" panose="020B0604020202020204" pitchFamily="34" charset="0"/>
              </a:rPr>
              <a:t>Cerni</a:t>
            </a:r>
            <a:r>
              <a:rPr lang="en-US" b="0" i="0" dirty="0">
                <a:solidFill>
                  <a:srgbClr val="222222"/>
                </a:solidFill>
                <a:effectLst/>
                <a:latin typeface="Arial" panose="020B0604020202020204" pitchFamily="34" charset="0"/>
              </a:rPr>
              <a:t> A, </a:t>
            </a:r>
            <a:r>
              <a:rPr lang="en-US" b="0" i="0" dirty="0" err="1">
                <a:solidFill>
                  <a:srgbClr val="222222"/>
                </a:solidFill>
                <a:effectLst/>
                <a:latin typeface="Arial" panose="020B0604020202020204" pitchFamily="34" charset="0"/>
              </a:rPr>
              <a:t>Borini</a:t>
            </a:r>
            <a:r>
              <a:rPr lang="en-US" b="0" i="0" dirty="0">
                <a:solidFill>
                  <a:srgbClr val="222222"/>
                </a:solidFill>
                <a:effectLst/>
                <a:latin typeface="Arial" panose="020B0604020202020204" pitchFamily="34" charset="0"/>
              </a:rPr>
              <a:t> A, De Ziegler D. The artificial womb. Annals of the New York Academy of Sciences. 2011 Mar;1221(1):124-8.</a:t>
            </a:r>
            <a:endParaRPr lang="ar-EG" dirty="0"/>
          </a:p>
        </p:txBody>
      </p:sp>
      <p:sp>
        <p:nvSpPr>
          <p:cNvPr id="4" name="Slide Number Placeholder 3"/>
          <p:cNvSpPr>
            <a:spLocks noGrp="1"/>
          </p:cNvSpPr>
          <p:nvPr>
            <p:ph type="sldNum" sz="quarter" idx="5"/>
          </p:nvPr>
        </p:nvSpPr>
        <p:spPr/>
        <p:txBody>
          <a:bodyPr/>
          <a:lstStyle/>
          <a:p>
            <a:fld id="{2DC27F46-5B81-4771-BD16-020EEAE77DB0}" type="slidenum">
              <a:rPr lang="ar-EG" smtClean="0"/>
              <a:t>4</a:t>
            </a:fld>
            <a:endParaRPr lang="ar-EG"/>
          </a:p>
        </p:txBody>
      </p:sp>
    </p:spTree>
    <p:extLst>
      <p:ext uri="{BB962C8B-B14F-4D97-AF65-F5344CB8AC3E}">
        <p14:creationId xmlns:p14="http://schemas.microsoft.com/office/powerpoint/2010/main" val="1773867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f-ZA" b="0" i="0" dirty="0">
                <a:solidFill>
                  <a:srgbClr val="1C1D1E"/>
                </a:solidFill>
                <a:effectLst/>
                <a:latin typeface="Open Sans" panose="020B0606030504020204" pitchFamily="34" charset="0"/>
              </a:rPr>
              <a:t>2. Bulletti, C., V.M. Jasonni, S. Lubicz, </a:t>
            </a:r>
            <a:r>
              <a:rPr lang="af-ZA" b="0" i="1" dirty="0">
                <a:solidFill>
                  <a:srgbClr val="1C1D1E"/>
                </a:solidFill>
                <a:effectLst/>
                <a:latin typeface="Open Sans" panose="020B0606030504020204" pitchFamily="34" charset="0"/>
              </a:rPr>
              <a:t>et al </a:t>
            </a:r>
            <a:r>
              <a:rPr lang="af-ZA" b="0" i="0" dirty="0">
                <a:solidFill>
                  <a:srgbClr val="1C1D1E"/>
                </a:solidFill>
                <a:effectLst/>
                <a:latin typeface="Open Sans" panose="020B0606030504020204" pitchFamily="34" charset="0"/>
              </a:rPr>
              <a:t>. 1986. Extracorporeal perfusion of the human uterus. </a:t>
            </a:r>
            <a:r>
              <a:rPr lang="af-ZA" b="0" i="1" dirty="0">
                <a:solidFill>
                  <a:srgbClr val="1C1D1E"/>
                </a:solidFill>
                <a:effectLst/>
                <a:latin typeface="Open Sans" panose="020B0606030504020204" pitchFamily="34" charset="0"/>
              </a:rPr>
              <a:t>Am. J. Obstet. Gynecol.</a:t>
            </a:r>
            <a:r>
              <a:rPr lang="af-ZA" b="0" i="0" dirty="0">
                <a:solidFill>
                  <a:srgbClr val="1C1D1E"/>
                </a:solidFill>
                <a:effectLst/>
                <a:latin typeface="Open Sans" panose="020B0606030504020204" pitchFamily="34" charset="0"/>
              </a:rPr>
              <a:t> </a:t>
            </a:r>
            <a:r>
              <a:rPr lang="af-ZA" b="1" i="0" dirty="0">
                <a:solidFill>
                  <a:srgbClr val="1C1D1E"/>
                </a:solidFill>
                <a:effectLst/>
                <a:latin typeface="Open Sans" panose="020B0606030504020204" pitchFamily="34" charset="0"/>
              </a:rPr>
              <a:t>154</a:t>
            </a:r>
            <a:r>
              <a:rPr lang="af-ZA" b="0" i="0" dirty="0">
                <a:solidFill>
                  <a:srgbClr val="1C1D1E"/>
                </a:solidFill>
                <a:effectLst/>
                <a:latin typeface="Open Sans" panose="020B0606030504020204" pitchFamily="34" charset="0"/>
              </a:rPr>
              <a:t>: 683– 688.</a:t>
            </a:r>
          </a:p>
          <a:p>
            <a:r>
              <a:rPr lang="af-ZA" b="0" i="0" dirty="0">
                <a:solidFill>
                  <a:srgbClr val="1C1D1E"/>
                </a:solidFill>
                <a:effectLst/>
                <a:latin typeface="Open Sans" panose="020B0606030504020204" pitchFamily="34" charset="0"/>
              </a:rPr>
              <a:t>3.  Bulletti, C., V.M. Jasonni, P. Ciotti, </a:t>
            </a:r>
            <a:r>
              <a:rPr lang="af-ZA" b="0" i="1" dirty="0">
                <a:solidFill>
                  <a:srgbClr val="1C1D1E"/>
                </a:solidFill>
                <a:effectLst/>
                <a:latin typeface="Open Sans" panose="020B0606030504020204" pitchFamily="34" charset="0"/>
              </a:rPr>
              <a:t>et al </a:t>
            </a:r>
            <a:r>
              <a:rPr lang="af-ZA" b="0" i="0" dirty="0">
                <a:solidFill>
                  <a:srgbClr val="1C1D1E"/>
                </a:solidFill>
                <a:effectLst/>
                <a:latin typeface="Open Sans" panose="020B0606030504020204" pitchFamily="34" charset="0"/>
              </a:rPr>
              <a:t>. Extraction of estrogens by human perfused uterus. Effects of membrane permeability and binding by serum proteins on differential influx into endometrium and myometrium. </a:t>
            </a:r>
            <a:r>
              <a:rPr lang="af-ZA" b="0" i="1" dirty="0">
                <a:solidFill>
                  <a:srgbClr val="1C1D1E"/>
                </a:solidFill>
                <a:effectLst/>
                <a:latin typeface="Open Sans" panose="020B0606030504020204" pitchFamily="34" charset="0"/>
              </a:rPr>
              <a:t>Am. J. Obstet. Gynecol.</a:t>
            </a:r>
            <a:r>
              <a:rPr lang="af-ZA" b="0" i="0" dirty="0">
                <a:solidFill>
                  <a:srgbClr val="1C1D1E"/>
                </a:solidFill>
                <a:effectLst/>
                <a:latin typeface="Open Sans" panose="020B0606030504020204" pitchFamily="34" charset="0"/>
              </a:rPr>
              <a:t> </a:t>
            </a:r>
            <a:r>
              <a:rPr lang="af-ZA" b="1" i="0" dirty="0">
                <a:solidFill>
                  <a:srgbClr val="1C1D1E"/>
                </a:solidFill>
                <a:effectLst/>
                <a:latin typeface="Open Sans" panose="020B0606030504020204" pitchFamily="34" charset="0"/>
              </a:rPr>
              <a:t>159</a:t>
            </a:r>
            <a:r>
              <a:rPr lang="af-ZA" b="0" i="0" dirty="0">
                <a:solidFill>
                  <a:srgbClr val="1C1D1E"/>
                </a:solidFill>
                <a:effectLst/>
                <a:latin typeface="Open Sans" panose="020B0606030504020204" pitchFamily="34" charset="0"/>
              </a:rPr>
              <a:t>: 509– 515.</a:t>
            </a:r>
          </a:p>
          <a:p>
            <a:r>
              <a:rPr lang="af-ZA" b="0" i="0" dirty="0">
                <a:solidFill>
                  <a:srgbClr val="1C1D1E"/>
                </a:solidFill>
                <a:effectLst/>
                <a:latin typeface="Open Sans" panose="020B0606030504020204" pitchFamily="34" charset="0"/>
              </a:rPr>
              <a:t>4 Bulletti, C., V.M. Jasonni, S. Tabanelli, </a:t>
            </a:r>
            <a:r>
              <a:rPr lang="af-ZA" b="0" i="1" dirty="0">
                <a:solidFill>
                  <a:srgbClr val="1C1D1E"/>
                </a:solidFill>
                <a:effectLst/>
                <a:latin typeface="Open Sans" panose="020B0606030504020204" pitchFamily="34" charset="0"/>
              </a:rPr>
              <a:t>et al </a:t>
            </a:r>
            <a:r>
              <a:rPr lang="af-ZA" b="0" i="0" dirty="0">
                <a:solidFill>
                  <a:srgbClr val="1C1D1E"/>
                </a:solidFill>
                <a:effectLst/>
                <a:latin typeface="Open Sans" panose="020B0606030504020204" pitchFamily="34" charset="0"/>
              </a:rPr>
              <a:t>. 1988. Early human pregnancy </a:t>
            </a:r>
            <a:r>
              <a:rPr lang="af-ZA" b="0" i="1" dirty="0">
                <a:solidFill>
                  <a:srgbClr val="1C1D1E"/>
                </a:solidFill>
                <a:effectLst/>
                <a:latin typeface="Open Sans" panose="020B0606030504020204" pitchFamily="34" charset="0"/>
              </a:rPr>
              <a:t>in vitro</a:t>
            </a:r>
            <a:r>
              <a:rPr lang="af-ZA" b="0" i="0" dirty="0">
                <a:solidFill>
                  <a:srgbClr val="1C1D1E"/>
                </a:solidFill>
                <a:effectLst/>
                <a:latin typeface="Open Sans" panose="020B0606030504020204" pitchFamily="34" charset="0"/>
              </a:rPr>
              <a:t> utilizing an artificially perfused uterus. </a:t>
            </a:r>
            <a:r>
              <a:rPr lang="af-ZA" b="0" i="1" dirty="0">
                <a:solidFill>
                  <a:srgbClr val="1C1D1E"/>
                </a:solidFill>
                <a:effectLst/>
                <a:latin typeface="Open Sans" panose="020B0606030504020204" pitchFamily="34" charset="0"/>
              </a:rPr>
              <a:t>Fertil. Steril.</a:t>
            </a:r>
            <a:r>
              <a:rPr lang="af-ZA" b="0" i="0" dirty="0">
                <a:solidFill>
                  <a:srgbClr val="1C1D1E"/>
                </a:solidFill>
                <a:effectLst/>
                <a:latin typeface="Open Sans" panose="020B0606030504020204" pitchFamily="34" charset="0"/>
              </a:rPr>
              <a:t> </a:t>
            </a:r>
            <a:r>
              <a:rPr lang="af-ZA" b="1" i="0" dirty="0">
                <a:solidFill>
                  <a:srgbClr val="1C1D1E"/>
                </a:solidFill>
                <a:effectLst/>
                <a:latin typeface="Open Sans" panose="020B0606030504020204" pitchFamily="34" charset="0"/>
              </a:rPr>
              <a:t>49</a:t>
            </a:r>
            <a:r>
              <a:rPr lang="af-ZA" b="0" i="0" dirty="0">
                <a:solidFill>
                  <a:srgbClr val="1C1D1E"/>
                </a:solidFill>
                <a:effectLst/>
                <a:latin typeface="Open Sans" panose="020B0606030504020204" pitchFamily="34" charset="0"/>
              </a:rPr>
              <a:t>: 991– 996.</a:t>
            </a:r>
            <a:endParaRPr lang="ar-EG" dirty="0"/>
          </a:p>
        </p:txBody>
      </p:sp>
      <p:sp>
        <p:nvSpPr>
          <p:cNvPr id="4" name="Slide Number Placeholder 3"/>
          <p:cNvSpPr>
            <a:spLocks noGrp="1"/>
          </p:cNvSpPr>
          <p:nvPr>
            <p:ph type="sldNum" sz="quarter" idx="5"/>
          </p:nvPr>
        </p:nvSpPr>
        <p:spPr/>
        <p:txBody>
          <a:bodyPr/>
          <a:lstStyle/>
          <a:p>
            <a:fld id="{2DC27F46-5B81-4771-BD16-020EEAE77DB0}" type="slidenum">
              <a:rPr lang="ar-EG" smtClean="0"/>
              <a:t>6</a:t>
            </a:fld>
            <a:endParaRPr lang="ar-EG"/>
          </a:p>
        </p:txBody>
      </p:sp>
    </p:spTree>
    <p:extLst>
      <p:ext uri="{BB962C8B-B14F-4D97-AF65-F5344CB8AC3E}">
        <p14:creationId xmlns:p14="http://schemas.microsoft.com/office/powerpoint/2010/main" val="1338719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f-ZA" b="0" i="0" dirty="0">
                <a:solidFill>
                  <a:srgbClr val="1C1D1E"/>
                </a:solidFill>
                <a:effectLst/>
                <a:latin typeface="Open Sans" panose="020B0606030504020204" pitchFamily="34" charset="0"/>
              </a:rPr>
              <a:t>2. Bulletti, C., V.M. Jasonni, S. Lubicz, </a:t>
            </a:r>
            <a:r>
              <a:rPr lang="af-ZA" b="0" i="1" dirty="0">
                <a:solidFill>
                  <a:srgbClr val="1C1D1E"/>
                </a:solidFill>
                <a:effectLst/>
                <a:latin typeface="Open Sans" panose="020B0606030504020204" pitchFamily="34" charset="0"/>
              </a:rPr>
              <a:t>et al </a:t>
            </a:r>
            <a:r>
              <a:rPr lang="af-ZA" b="0" i="0" dirty="0">
                <a:solidFill>
                  <a:srgbClr val="1C1D1E"/>
                </a:solidFill>
                <a:effectLst/>
                <a:latin typeface="Open Sans" panose="020B0606030504020204" pitchFamily="34" charset="0"/>
              </a:rPr>
              <a:t>. 1986. Extracorporeal perfusion of the human uterus. </a:t>
            </a:r>
            <a:r>
              <a:rPr lang="af-ZA" b="0" i="1" dirty="0">
                <a:solidFill>
                  <a:srgbClr val="1C1D1E"/>
                </a:solidFill>
                <a:effectLst/>
                <a:latin typeface="Open Sans" panose="020B0606030504020204" pitchFamily="34" charset="0"/>
              </a:rPr>
              <a:t>Am. J. Obstet. Gynecol.</a:t>
            </a:r>
            <a:r>
              <a:rPr lang="af-ZA" b="0" i="0" dirty="0">
                <a:solidFill>
                  <a:srgbClr val="1C1D1E"/>
                </a:solidFill>
                <a:effectLst/>
                <a:latin typeface="Open Sans" panose="020B0606030504020204" pitchFamily="34" charset="0"/>
              </a:rPr>
              <a:t> </a:t>
            </a:r>
            <a:r>
              <a:rPr lang="af-ZA" b="1" i="0" dirty="0">
                <a:solidFill>
                  <a:srgbClr val="1C1D1E"/>
                </a:solidFill>
                <a:effectLst/>
                <a:latin typeface="Open Sans" panose="020B0606030504020204" pitchFamily="34" charset="0"/>
              </a:rPr>
              <a:t>154</a:t>
            </a:r>
            <a:r>
              <a:rPr lang="af-ZA" b="0" i="0" dirty="0">
                <a:solidFill>
                  <a:srgbClr val="1C1D1E"/>
                </a:solidFill>
                <a:effectLst/>
                <a:latin typeface="Open Sans" panose="020B0606030504020204" pitchFamily="34" charset="0"/>
              </a:rPr>
              <a:t>: 683– 688.</a:t>
            </a:r>
          </a:p>
          <a:p>
            <a:r>
              <a:rPr lang="af-ZA" b="0" i="0" dirty="0">
                <a:solidFill>
                  <a:srgbClr val="1C1D1E"/>
                </a:solidFill>
                <a:effectLst/>
                <a:latin typeface="Open Sans" panose="020B0606030504020204" pitchFamily="34" charset="0"/>
              </a:rPr>
              <a:t>3.  Bulletti, C., V.M. Jasonni, P. Ciotti, </a:t>
            </a:r>
            <a:r>
              <a:rPr lang="af-ZA" b="0" i="1" dirty="0">
                <a:solidFill>
                  <a:srgbClr val="1C1D1E"/>
                </a:solidFill>
                <a:effectLst/>
                <a:latin typeface="Open Sans" panose="020B0606030504020204" pitchFamily="34" charset="0"/>
              </a:rPr>
              <a:t>et al </a:t>
            </a:r>
            <a:r>
              <a:rPr lang="af-ZA" b="0" i="0" dirty="0">
                <a:solidFill>
                  <a:srgbClr val="1C1D1E"/>
                </a:solidFill>
                <a:effectLst/>
                <a:latin typeface="Open Sans" panose="020B0606030504020204" pitchFamily="34" charset="0"/>
              </a:rPr>
              <a:t>. Extraction of estrogens by human perfused uterus. Effects of membrane permeability and binding by serum proteins on differential influx into endometrium and myometrium. </a:t>
            </a:r>
            <a:r>
              <a:rPr lang="af-ZA" b="0" i="1" dirty="0">
                <a:solidFill>
                  <a:srgbClr val="1C1D1E"/>
                </a:solidFill>
                <a:effectLst/>
                <a:latin typeface="Open Sans" panose="020B0606030504020204" pitchFamily="34" charset="0"/>
              </a:rPr>
              <a:t>Am. J. Obstet. Gynecol.</a:t>
            </a:r>
            <a:r>
              <a:rPr lang="af-ZA" b="0" i="0" dirty="0">
                <a:solidFill>
                  <a:srgbClr val="1C1D1E"/>
                </a:solidFill>
                <a:effectLst/>
                <a:latin typeface="Open Sans" panose="020B0606030504020204" pitchFamily="34" charset="0"/>
              </a:rPr>
              <a:t> </a:t>
            </a:r>
            <a:r>
              <a:rPr lang="af-ZA" b="1" i="0" dirty="0">
                <a:solidFill>
                  <a:srgbClr val="1C1D1E"/>
                </a:solidFill>
                <a:effectLst/>
                <a:latin typeface="Open Sans" panose="020B0606030504020204" pitchFamily="34" charset="0"/>
              </a:rPr>
              <a:t>159</a:t>
            </a:r>
            <a:r>
              <a:rPr lang="af-ZA" b="0" i="0" dirty="0">
                <a:solidFill>
                  <a:srgbClr val="1C1D1E"/>
                </a:solidFill>
                <a:effectLst/>
                <a:latin typeface="Open Sans" panose="020B0606030504020204" pitchFamily="34" charset="0"/>
              </a:rPr>
              <a:t>: 509– 515.</a:t>
            </a:r>
          </a:p>
          <a:p>
            <a:r>
              <a:rPr lang="af-ZA" b="0" i="0" dirty="0">
                <a:solidFill>
                  <a:srgbClr val="1C1D1E"/>
                </a:solidFill>
                <a:effectLst/>
                <a:latin typeface="Open Sans" panose="020B0606030504020204" pitchFamily="34" charset="0"/>
              </a:rPr>
              <a:t>4 Bulletti, C., V.M. Jasonni, S. Tabanelli, </a:t>
            </a:r>
            <a:r>
              <a:rPr lang="af-ZA" b="0" i="1" dirty="0">
                <a:solidFill>
                  <a:srgbClr val="1C1D1E"/>
                </a:solidFill>
                <a:effectLst/>
                <a:latin typeface="Open Sans" panose="020B0606030504020204" pitchFamily="34" charset="0"/>
              </a:rPr>
              <a:t>et al </a:t>
            </a:r>
            <a:r>
              <a:rPr lang="af-ZA" b="0" i="0" dirty="0">
                <a:solidFill>
                  <a:srgbClr val="1C1D1E"/>
                </a:solidFill>
                <a:effectLst/>
                <a:latin typeface="Open Sans" panose="020B0606030504020204" pitchFamily="34" charset="0"/>
              </a:rPr>
              <a:t>. 1988. Early human pregnancy </a:t>
            </a:r>
            <a:r>
              <a:rPr lang="af-ZA" b="0" i="1" dirty="0">
                <a:solidFill>
                  <a:srgbClr val="1C1D1E"/>
                </a:solidFill>
                <a:effectLst/>
                <a:latin typeface="Open Sans" panose="020B0606030504020204" pitchFamily="34" charset="0"/>
              </a:rPr>
              <a:t>in vitro</a:t>
            </a:r>
            <a:r>
              <a:rPr lang="af-ZA" b="0" i="0" dirty="0">
                <a:solidFill>
                  <a:srgbClr val="1C1D1E"/>
                </a:solidFill>
                <a:effectLst/>
                <a:latin typeface="Open Sans" panose="020B0606030504020204" pitchFamily="34" charset="0"/>
              </a:rPr>
              <a:t> utilizing an artificially perfused uterus. </a:t>
            </a:r>
            <a:r>
              <a:rPr lang="af-ZA" b="0" i="1" dirty="0">
                <a:solidFill>
                  <a:srgbClr val="1C1D1E"/>
                </a:solidFill>
                <a:effectLst/>
                <a:latin typeface="Open Sans" panose="020B0606030504020204" pitchFamily="34" charset="0"/>
              </a:rPr>
              <a:t>Fertil. Steril.</a:t>
            </a:r>
            <a:r>
              <a:rPr lang="af-ZA" b="0" i="0" dirty="0">
                <a:solidFill>
                  <a:srgbClr val="1C1D1E"/>
                </a:solidFill>
                <a:effectLst/>
                <a:latin typeface="Open Sans" panose="020B0606030504020204" pitchFamily="34" charset="0"/>
              </a:rPr>
              <a:t> </a:t>
            </a:r>
            <a:r>
              <a:rPr lang="af-ZA" b="1" i="0" dirty="0">
                <a:solidFill>
                  <a:srgbClr val="1C1D1E"/>
                </a:solidFill>
                <a:effectLst/>
                <a:latin typeface="Open Sans" panose="020B0606030504020204" pitchFamily="34" charset="0"/>
              </a:rPr>
              <a:t>49</a:t>
            </a:r>
            <a:r>
              <a:rPr lang="af-ZA" b="0" i="0" dirty="0">
                <a:solidFill>
                  <a:srgbClr val="1C1D1E"/>
                </a:solidFill>
                <a:effectLst/>
                <a:latin typeface="Open Sans" panose="020B0606030504020204" pitchFamily="34" charset="0"/>
              </a:rPr>
              <a:t>: 991– 996.</a:t>
            </a:r>
            <a:endParaRPr lang="ar-EG" dirty="0"/>
          </a:p>
        </p:txBody>
      </p:sp>
      <p:sp>
        <p:nvSpPr>
          <p:cNvPr id="4" name="Slide Number Placeholder 3"/>
          <p:cNvSpPr>
            <a:spLocks noGrp="1"/>
          </p:cNvSpPr>
          <p:nvPr>
            <p:ph type="sldNum" sz="quarter" idx="5"/>
          </p:nvPr>
        </p:nvSpPr>
        <p:spPr/>
        <p:txBody>
          <a:bodyPr/>
          <a:lstStyle/>
          <a:p>
            <a:fld id="{2DC27F46-5B81-4771-BD16-020EEAE77DB0}" type="slidenum">
              <a:rPr lang="ar-EG" smtClean="0"/>
              <a:t>7</a:t>
            </a:fld>
            <a:endParaRPr lang="ar-EG"/>
          </a:p>
        </p:txBody>
      </p:sp>
    </p:spTree>
    <p:extLst>
      <p:ext uri="{BB962C8B-B14F-4D97-AF65-F5344CB8AC3E}">
        <p14:creationId xmlns:p14="http://schemas.microsoft.com/office/powerpoint/2010/main" val="2044817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f-ZA" b="0" i="0" dirty="0">
                <a:solidFill>
                  <a:srgbClr val="1C1D1E"/>
                </a:solidFill>
                <a:effectLst/>
                <a:latin typeface="Open Sans" panose="020B0606030504020204" pitchFamily="34" charset="0"/>
              </a:rPr>
              <a:t>2. Bulletti, C., V.M. Jasonni, S. Lubicz, </a:t>
            </a:r>
            <a:r>
              <a:rPr lang="af-ZA" b="0" i="1" dirty="0">
                <a:solidFill>
                  <a:srgbClr val="1C1D1E"/>
                </a:solidFill>
                <a:effectLst/>
                <a:latin typeface="Open Sans" panose="020B0606030504020204" pitchFamily="34" charset="0"/>
              </a:rPr>
              <a:t>et al </a:t>
            </a:r>
            <a:r>
              <a:rPr lang="af-ZA" b="0" i="0" dirty="0">
                <a:solidFill>
                  <a:srgbClr val="1C1D1E"/>
                </a:solidFill>
                <a:effectLst/>
                <a:latin typeface="Open Sans" panose="020B0606030504020204" pitchFamily="34" charset="0"/>
              </a:rPr>
              <a:t>. 1986. Extracorporeal perfusion of the human uterus. </a:t>
            </a:r>
            <a:r>
              <a:rPr lang="af-ZA" b="0" i="1" dirty="0">
                <a:solidFill>
                  <a:srgbClr val="1C1D1E"/>
                </a:solidFill>
                <a:effectLst/>
                <a:latin typeface="Open Sans" panose="020B0606030504020204" pitchFamily="34" charset="0"/>
              </a:rPr>
              <a:t>Am. J. Obstet. Gynecol.</a:t>
            </a:r>
            <a:r>
              <a:rPr lang="af-ZA" b="0" i="0" dirty="0">
                <a:solidFill>
                  <a:srgbClr val="1C1D1E"/>
                </a:solidFill>
                <a:effectLst/>
                <a:latin typeface="Open Sans" panose="020B0606030504020204" pitchFamily="34" charset="0"/>
              </a:rPr>
              <a:t> </a:t>
            </a:r>
            <a:r>
              <a:rPr lang="af-ZA" b="1" i="0" dirty="0">
                <a:solidFill>
                  <a:srgbClr val="1C1D1E"/>
                </a:solidFill>
                <a:effectLst/>
                <a:latin typeface="Open Sans" panose="020B0606030504020204" pitchFamily="34" charset="0"/>
              </a:rPr>
              <a:t>154</a:t>
            </a:r>
            <a:r>
              <a:rPr lang="af-ZA" b="0" i="0" dirty="0">
                <a:solidFill>
                  <a:srgbClr val="1C1D1E"/>
                </a:solidFill>
                <a:effectLst/>
                <a:latin typeface="Open Sans" panose="020B0606030504020204" pitchFamily="34" charset="0"/>
              </a:rPr>
              <a:t>: 683– 688.</a:t>
            </a:r>
          </a:p>
          <a:p>
            <a:r>
              <a:rPr lang="af-ZA" b="0" i="0" dirty="0">
                <a:solidFill>
                  <a:srgbClr val="1C1D1E"/>
                </a:solidFill>
                <a:effectLst/>
                <a:latin typeface="Open Sans" panose="020B0606030504020204" pitchFamily="34" charset="0"/>
              </a:rPr>
              <a:t>3.  Bulletti, C., V.M. Jasonni, P. Ciotti, </a:t>
            </a:r>
            <a:r>
              <a:rPr lang="af-ZA" b="0" i="1" dirty="0">
                <a:solidFill>
                  <a:srgbClr val="1C1D1E"/>
                </a:solidFill>
                <a:effectLst/>
                <a:latin typeface="Open Sans" panose="020B0606030504020204" pitchFamily="34" charset="0"/>
              </a:rPr>
              <a:t>et al </a:t>
            </a:r>
            <a:r>
              <a:rPr lang="af-ZA" b="0" i="0" dirty="0">
                <a:solidFill>
                  <a:srgbClr val="1C1D1E"/>
                </a:solidFill>
                <a:effectLst/>
                <a:latin typeface="Open Sans" panose="020B0606030504020204" pitchFamily="34" charset="0"/>
              </a:rPr>
              <a:t>. Extraction of estrogens by human perfused uterus. Effects of membrane permeability and binding by serum proteins on differential influx into endometrium and myometrium. </a:t>
            </a:r>
            <a:r>
              <a:rPr lang="af-ZA" b="0" i="1" dirty="0">
                <a:solidFill>
                  <a:srgbClr val="1C1D1E"/>
                </a:solidFill>
                <a:effectLst/>
                <a:latin typeface="Open Sans" panose="020B0606030504020204" pitchFamily="34" charset="0"/>
              </a:rPr>
              <a:t>Am. J. Obstet. Gynecol.</a:t>
            </a:r>
            <a:r>
              <a:rPr lang="af-ZA" b="0" i="0" dirty="0">
                <a:solidFill>
                  <a:srgbClr val="1C1D1E"/>
                </a:solidFill>
                <a:effectLst/>
                <a:latin typeface="Open Sans" panose="020B0606030504020204" pitchFamily="34" charset="0"/>
              </a:rPr>
              <a:t> </a:t>
            </a:r>
            <a:r>
              <a:rPr lang="af-ZA" b="1" i="0" dirty="0">
                <a:solidFill>
                  <a:srgbClr val="1C1D1E"/>
                </a:solidFill>
                <a:effectLst/>
                <a:latin typeface="Open Sans" panose="020B0606030504020204" pitchFamily="34" charset="0"/>
              </a:rPr>
              <a:t>159</a:t>
            </a:r>
            <a:r>
              <a:rPr lang="af-ZA" b="0" i="0" dirty="0">
                <a:solidFill>
                  <a:srgbClr val="1C1D1E"/>
                </a:solidFill>
                <a:effectLst/>
                <a:latin typeface="Open Sans" panose="020B0606030504020204" pitchFamily="34" charset="0"/>
              </a:rPr>
              <a:t>: 509– 515.</a:t>
            </a:r>
          </a:p>
          <a:p>
            <a:r>
              <a:rPr lang="af-ZA" b="0" i="0" dirty="0">
                <a:solidFill>
                  <a:srgbClr val="1C1D1E"/>
                </a:solidFill>
                <a:effectLst/>
                <a:latin typeface="Open Sans" panose="020B0606030504020204" pitchFamily="34" charset="0"/>
              </a:rPr>
              <a:t>4 Bulletti, C., V.M. Jasonni, S. Tabanelli, </a:t>
            </a:r>
            <a:r>
              <a:rPr lang="af-ZA" b="0" i="1" dirty="0">
                <a:solidFill>
                  <a:srgbClr val="1C1D1E"/>
                </a:solidFill>
                <a:effectLst/>
                <a:latin typeface="Open Sans" panose="020B0606030504020204" pitchFamily="34" charset="0"/>
              </a:rPr>
              <a:t>et al </a:t>
            </a:r>
            <a:r>
              <a:rPr lang="af-ZA" b="0" i="0" dirty="0">
                <a:solidFill>
                  <a:srgbClr val="1C1D1E"/>
                </a:solidFill>
                <a:effectLst/>
                <a:latin typeface="Open Sans" panose="020B0606030504020204" pitchFamily="34" charset="0"/>
              </a:rPr>
              <a:t>. 1988. Early human pregnancy </a:t>
            </a:r>
            <a:r>
              <a:rPr lang="af-ZA" b="0" i="1" dirty="0">
                <a:solidFill>
                  <a:srgbClr val="1C1D1E"/>
                </a:solidFill>
                <a:effectLst/>
                <a:latin typeface="Open Sans" panose="020B0606030504020204" pitchFamily="34" charset="0"/>
              </a:rPr>
              <a:t>in vitro</a:t>
            </a:r>
            <a:r>
              <a:rPr lang="af-ZA" b="0" i="0" dirty="0">
                <a:solidFill>
                  <a:srgbClr val="1C1D1E"/>
                </a:solidFill>
                <a:effectLst/>
                <a:latin typeface="Open Sans" panose="020B0606030504020204" pitchFamily="34" charset="0"/>
              </a:rPr>
              <a:t> utilizing an artificially perfused uterus. </a:t>
            </a:r>
            <a:r>
              <a:rPr lang="af-ZA" b="0" i="1" dirty="0">
                <a:solidFill>
                  <a:srgbClr val="1C1D1E"/>
                </a:solidFill>
                <a:effectLst/>
                <a:latin typeface="Open Sans" panose="020B0606030504020204" pitchFamily="34" charset="0"/>
              </a:rPr>
              <a:t>Fertil. Steril.</a:t>
            </a:r>
            <a:r>
              <a:rPr lang="af-ZA" b="0" i="0" dirty="0">
                <a:solidFill>
                  <a:srgbClr val="1C1D1E"/>
                </a:solidFill>
                <a:effectLst/>
                <a:latin typeface="Open Sans" panose="020B0606030504020204" pitchFamily="34" charset="0"/>
              </a:rPr>
              <a:t> </a:t>
            </a:r>
            <a:r>
              <a:rPr lang="af-ZA" b="1" i="0" dirty="0">
                <a:solidFill>
                  <a:srgbClr val="1C1D1E"/>
                </a:solidFill>
                <a:effectLst/>
                <a:latin typeface="Open Sans" panose="020B0606030504020204" pitchFamily="34" charset="0"/>
              </a:rPr>
              <a:t>49</a:t>
            </a:r>
            <a:r>
              <a:rPr lang="af-ZA" b="0" i="0" dirty="0">
                <a:solidFill>
                  <a:srgbClr val="1C1D1E"/>
                </a:solidFill>
                <a:effectLst/>
                <a:latin typeface="Open Sans" panose="020B0606030504020204" pitchFamily="34" charset="0"/>
              </a:rPr>
              <a:t>: 991– 996.</a:t>
            </a:r>
            <a:endParaRPr lang="ar-EG" dirty="0"/>
          </a:p>
        </p:txBody>
      </p:sp>
      <p:sp>
        <p:nvSpPr>
          <p:cNvPr id="4" name="Slide Number Placeholder 3"/>
          <p:cNvSpPr>
            <a:spLocks noGrp="1"/>
          </p:cNvSpPr>
          <p:nvPr>
            <p:ph type="sldNum" sz="quarter" idx="5"/>
          </p:nvPr>
        </p:nvSpPr>
        <p:spPr/>
        <p:txBody>
          <a:bodyPr/>
          <a:lstStyle/>
          <a:p>
            <a:fld id="{2DC27F46-5B81-4771-BD16-020EEAE77DB0}" type="slidenum">
              <a:rPr lang="ar-EG" smtClean="0"/>
              <a:t>8</a:t>
            </a:fld>
            <a:endParaRPr lang="ar-EG"/>
          </a:p>
        </p:txBody>
      </p:sp>
    </p:spTree>
    <p:extLst>
      <p:ext uri="{BB962C8B-B14F-4D97-AF65-F5344CB8AC3E}">
        <p14:creationId xmlns:p14="http://schemas.microsoft.com/office/powerpoint/2010/main" val="1384176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 </a:t>
            </a:r>
            <a:r>
              <a:rPr lang="en-US" b="0" i="0" dirty="0" err="1">
                <a:solidFill>
                  <a:srgbClr val="222222"/>
                </a:solidFill>
                <a:effectLst/>
                <a:latin typeface="Arial" panose="020B0604020202020204" pitchFamily="34" charset="0"/>
              </a:rPr>
              <a:t>Bulletti</a:t>
            </a:r>
            <a:r>
              <a:rPr lang="en-US" b="0" i="0" dirty="0">
                <a:solidFill>
                  <a:srgbClr val="222222"/>
                </a:solidFill>
                <a:effectLst/>
                <a:latin typeface="Arial" panose="020B0604020202020204" pitchFamily="34" charset="0"/>
              </a:rPr>
              <a:t> C, </a:t>
            </a:r>
            <a:r>
              <a:rPr lang="en-US" b="0" i="0" dirty="0" err="1">
                <a:solidFill>
                  <a:srgbClr val="222222"/>
                </a:solidFill>
                <a:effectLst/>
                <a:latin typeface="Arial" panose="020B0604020202020204" pitchFamily="34" charset="0"/>
              </a:rPr>
              <a:t>Palagiano</a:t>
            </a:r>
            <a:r>
              <a:rPr lang="en-US" b="0" i="0" dirty="0">
                <a:solidFill>
                  <a:srgbClr val="222222"/>
                </a:solidFill>
                <a:effectLst/>
                <a:latin typeface="Arial" panose="020B0604020202020204" pitchFamily="34" charset="0"/>
              </a:rPr>
              <a:t> A, Pace C, </a:t>
            </a:r>
            <a:r>
              <a:rPr lang="en-US" b="0" i="0" dirty="0" err="1">
                <a:solidFill>
                  <a:srgbClr val="222222"/>
                </a:solidFill>
                <a:effectLst/>
                <a:latin typeface="Arial" panose="020B0604020202020204" pitchFamily="34" charset="0"/>
              </a:rPr>
              <a:t>Cerni</a:t>
            </a:r>
            <a:r>
              <a:rPr lang="en-US" b="0" i="0" dirty="0">
                <a:solidFill>
                  <a:srgbClr val="222222"/>
                </a:solidFill>
                <a:effectLst/>
                <a:latin typeface="Arial" panose="020B0604020202020204" pitchFamily="34" charset="0"/>
              </a:rPr>
              <a:t> A, </a:t>
            </a:r>
            <a:r>
              <a:rPr lang="en-US" b="0" i="0" dirty="0" err="1">
                <a:solidFill>
                  <a:srgbClr val="222222"/>
                </a:solidFill>
                <a:effectLst/>
                <a:latin typeface="Arial" panose="020B0604020202020204" pitchFamily="34" charset="0"/>
              </a:rPr>
              <a:t>Borini</a:t>
            </a:r>
            <a:r>
              <a:rPr lang="en-US" b="0" i="0" dirty="0">
                <a:solidFill>
                  <a:srgbClr val="222222"/>
                </a:solidFill>
                <a:effectLst/>
                <a:latin typeface="Arial" panose="020B0604020202020204" pitchFamily="34" charset="0"/>
              </a:rPr>
              <a:t> A, De Ziegler D. The artificial womb. Annals of the New York Academy of Sciences. 2011 Mar;1221(1):124-8.</a:t>
            </a:r>
            <a:endParaRPr lang="ar-EG" dirty="0"/>
          </a:p>
          <a:p>
            <a:endParaRPr lang="ar-EG" dirty="0"/>
          </a:p>
        </p:txBody>
      </p:sp>
      <p:sp>
        <p:nvSpPr>
          <p:cNvPr id="4" name="Slide Number Placeholder 3"/>
          <p:cNvSpPr>
            <a:spLocks noGrp="1"/>
          </p:cNvSpPr>
          <p:nvPr>
            <p:ph type="sldNum" sz="quarter" idx="5"/>
          </p:nvPr>
        </p:nvSpPr>
        <p:spPr/>
        <p:txBody>
          <a:bodyPr/>
          <a:lstStyle/>
          <a:p>
            <a:fld id="{2DC27F46-5B81-4771-BD16-020EEAE77DB0}" type="slidenum">
              <a:rPr lang="ar-EG" smtClean="0"/>
              <a:t>9</a:t>
            </a:fld>
            <a:endParaRPr lang="ar-EG"/>
          </a:p>
        </p:txBody>
      </p:sp>
    </p:spTree>
    <p:extLst>
      <p:ext uri="{BB962C8B-B14F-4D97-AF65-F5344CB8AC3E}">
        <p14:creationId xmlns:p14="http://schemas.microsoft.com/office/powerpoint/2010/main" val="3399898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 </a:t>
            </a:r>
            <a:r>
              <a:rPr lang="en-US" b="0" i="0" dirty="0" err="1">
                <a:solidFill>
                  <a:srgbClr val="222222"/>
                </a:solidFill>
                <a:effectLst/>
                <a:latin typeface="Arial" panose="020B0604020202020204" pitchFamily="34" charset="0"/>
              </a:rPr>
              <a:t>Bulletti</a:t>
            </a:r>
            <a:r>
              <a:rPr lang="en-US" b="0" i="0" dirty="0">
                <a:solidFill>
                  <a:srgbClr val="222222"/>
                </a:solidFill>
                <a:effectLst/>
                <a:latin typeface="Arial" panose="020B0604020202020204" pitchFamily="34" charset="0"/>
              </a:rPr>
              <a:t> C, </a:t>
            </a:r>
            <a:r>
              <a:rPr lang="en-US" b="0" i="0" dirty="0" err="1">
                <a:solidFill>
                  <a:srgbClr val="222222"/>
                </a:solidFill>
                <a:effectLst/>
                <a:latin typeface="Arial" panose="020B0604020202020204" pitchFamily="34" charset="0"/>
              </a:rPr>
              <a:t>Palagiano</a:t>
            </a:r>
            <a:r>
              <a:rPr lang="en-US" b="0" i="0" dirty="0">
                <a:solidFill>
                  <a:srgbClr val="222222"/>
                </a:solidFill>
                <a:effectLst/>
                <a:latin typeface="Arial" panose="020B0604020202020204" pitchFamily="34" charset="0"/>
              </a:rPr>
              <a:t> A, Pace C, </a:t>
            </a:r>
            <a:r>
              <a:rPr lang="en-US" b="0" i="0" dirty="0" err="1">
                <a:solidFill>
                  <a:srgbClr val="222222"/>
                </a:solidFill>
                <a:effectLst/>
                <a:latin typeface="Arial" panose="020B0604020202020204" pitchFamily="34" charset="0"/>
              </a:rPr>
              <a:t>Cerni</a:t>
            </a:r>
            <a:r>
              <a:rPr lang="en-US" b="0" i="0" dirty="0">
                <a:solidFill>
                  <a:srgbClr val="222222"/>
                </a:solidFill>
                <a:effectLst/>
                <a:latin typeface="Arial" panose="020B0604020202020204" pitchFamily="34" charset="0"/>
              </a:rPr>
              <a:t> A, </a:t>
            </a:r>
            <a:r>
              <a:rPr lang="en-US" b="0" i="0" dirty="0" err="1">
                <a:solidFill>
                  <a:srgbClr val="222222"/>
                </a:solidFill>
                <a:effectLst/>
                <a:latin typeface="Arial" panose="020B0604020202020204" pitchFamily="34" charset="0"/>
              </a:rPr>
              <a:t>Borini</a:t>
            </a:r>
            <a:r>
              <a:rPr lang="en-US" b="0" i="0" dirty="0">
                <a:solidFill>
                  <a:srgbClr val="222222"/>
                </a:solidFill>
                <a:effectLst/>
                <a:latin typeface="Arial" panose="020B0604020202020204" pitchFamily="34" charset="0"/>
              </a:rPr>
              <a:t> A, De Ziegler D. The artificial womb. Annals of the New York Academy of Sciences. 2011 Mar;1221(1):124-8.</a:t>
            </a:r>
            <a:endParaRPr lang="ar-EG" dirty="0"/>
          </a:p>
          <a:p>
            <a:endParaRPr lang="ar-EG" dirty="0"/>
          </a:p>
        </p:txBody>
      </p:sp>
      <p:sp>
        <p:nvSpPr>
          <p:cNvPr id="4" name="Slide Number Placeholder 3"/>
          <p:cNvSpPr>
            <a:spLocks noGrp="1"/>
          </p:cNvSpPr>
          <p:nvPr>
            <p:ph type="sldNum" sz="quarter" idx="5"/>
          </p:nvPr>
        </p:nvSpPr>
        <p:spPr/>
        <p:txBody>
          <a:bodyPr/>
          <a:lstStyle/>
          <a:p>
            <a:fld id="{2DC27F46-5B81-4771-BD16-020EEAE77DB0}" type="slidenum">
              <a:rPr lang="ar-EG" smtClean="0"/>
              <a:t>11</a:t>
            </a:fld>
            <a:endParaRPr lang="ar-EG"/>
          </a:p>
        </p:txBody>
      </p:sp>
    </p:spTree>
    <p:extLst>
      <p:ext uri="{BB962C8B-B14F-4D97-AF65-F5344CB8AC3E}">
        <p14:creationId xmlns:p14="http://schemas.microsoft.com/office/powerpoint/2010/main" val="24686581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33333"/>
                </a:solidFill>
                <a:effectLst/>
                <a:latin typeface="Open Sans" panose="020B0606030504020204" pitchFamily="34" charset="0"/>
              </a:rPr>
              <a:t>Di Stefano, L. M., K. Wood, H. Mactier, S. E. Bates, and D. Wilkinson. 2021. Viability and thresholds for treatment of extremely preterm infants: Survey of UK neonatal professionals. </a:t>
            </a:r>
            <a:r>
              <a:rPr lang="en-US" b="0" i="1" dirty="0">
                <a:solidFill>
                  <a:srgbClr val="333333"/>
                </a:solidFill>
                <a:effectLst/>
                <a:latin typeface="Open Sans" panose="020B0606030504020204" pitchFamily="34" charset="0"/>
              </a:rPr>
              <a:t>Archives of Disease in Childhood</a:t>
            </a:r>
            <a:r>
              <a:rPr lang="en-US" b="0" i="0" dirty="0">
                <a:solidFill>
                  <a:srgbClr val="333333"/>
                </a:solidFill>
                <a:effectLst/>
                <a:latin typeface="Open Sans" panose="020B0606030504020204" pitchFamily="34" charset="0"/>
              </a:rPr>
              <a:t> 106 (6):596–602. doi:10.1136/archdischild-2020-321273.</a:t>
            </a:r>
            <a:endParaRPr lang="ar-EG" dirty="0"/>
          </a:p>
        </p:txBody>
      </p:sp>
      <p:sp>
        <p:nvSpPr>
          <p:cNvPr id="4" name="Slide Number Placeholder 3"/>
          <p:cNvSpPr>
            <a:spLocks noGrp="1"/>
          </p:cNvSpPr>
          <p:nvPr>
            <p:ph type="sldNum" sz="quarter" idx="5"/>
          </p:nvPr>
        </p:nvSpPr>
        <p:spPr/>
        <p:txBody>
          <a:bodyPr/>
          <a:lstStyle/>
          <a:p>
            <a:fld id="{2DC27F46-5B81-4771-BD16-020EEAE77DB0}" type="slidenum">
              <a:rPr lang="ar-EG" smtClean="0"/>
              <a:t>12</a:t>
            </a:fld>
            <a:endParaRPr lang="ar-EG"/>
          </a:p>
        </p:txBody>
      </p:sp>
    </p:spTree>
    <p:extLst>
      <p:ext uri="{BB962C8B-B14F-4D97-AF65-F5344CB8AC3E}">
        <p14:creationId xmlns:p14="http://schemas.microsoft.com/office/powerpoint/2010/main" val="3536665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B6498-2EF1-B7C2-AD5D-4D512F3B19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41BDBCD-2A5F-F880-F34A-BAED7E856C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B9BA84-AC88-69FB-BB0A-F7B6DC9080D4}"/>
              </a:ext>
            </a:extLst>
          </p:cNvPr>
          <p:cNvSpPr>
            <a:spLocks noGrp="1"/>
          </p:cNvSpPr>
          <p:nvPr>
            <p:ph type="dt" sz="half" idx="10"/>
          </p:nvPr>
        </p:nvSpPr>
        <p:spPr/>
        <p:txBody>
          <a:bodyPr/>
          <a:lstStyle/>
          <a:p>
            <a:fld id="{CD229011-4D1C-4119-AA7B-A58735E5CE77}" type="datetimeFigureOut">
              <a:rPr lang="ar-EG" smtClean="0"/>
              <a:t>25/11/1444</a:t>
            </a:fld>
            <a:endParaRPr lang="ar-EG"/>
          </a:p>
        </p:txBody>
      </p:sp>
      <p:sp>
        <p:nvSpPr>
          <p:cNvPr id="5" name="Footer Placeholder 4">
            <a:extLst>
              <a:ext uri="{FF2B5EF4-FFF2-40B4-BE49-F238E27FC236}">
                <a16:creationId xmlns:a16="http://schemas.microsoft.com/office/drawing/2014/main" id="{58BE5205-3F03-0FD3-20DD-94F3186C02CE}"/>
              </a:ext>
            </a:extLst>
          </p:cNvPr>
          <p:cNvSpPr>
            <a:spLocks noGrp="1"/>
          </p:cNvSpPr>
          <p:nvPr>
            <p:ph type="ftr" sz="quarter" idx="11"/>
          </p:nvPr>
        </p:nvSpPr>
        <p:spPr/>
        <p:txBody>
          <a:bodyPr/>
          <a:lstStyle/>
          <a:p>
            <a:endParaRPr lang="ar-EG"/>
          </a:p>
        </p:txBody>
      </p:sp>
      <p:sp>
        <p:nvSpPr>
          <p:cNvPr id="6" name="Slide Number Placeholder 5">
            <a:extLst>
              <a:ext uri="{FF2B5EF4-FFF2-40B4-BE49-F238E27FC236}">
                <a16:creationId xmlns:a16="http://schemas.microsoft.com/office/drawing/2014/main" id="{3C2A5F50-5D1D-6337-8DDF-9FF813A137B8}"/>
              </a:ext>
            </a:extLst>
          </p:cNvPr>
          <p:cNvSpPr>
            <a:spLocks noGrp="1"/>
          </p:cNvSpPr>
          <p:nvPr>
            <p:ph type="sldNum" sz="quarter" idx="12"/>
          </p:nvPr>
        </p:nvSpPr>
        <p:spPr/>
        <p:txBody>
          <a:bodyPr/>
          <a:lstStyle/>
          <a:p>
            <a:fld id="{A75C7262-3DF1-4769-928D-4466472423A5}" type="slidenum">
              <a:rPr lang="ar-EG" smtClean="0"/>
              <a:t>‹#›</a:t>
            </a:fld>
            <a:endParaRPr lang="ar-EG"/>
          </a:p>
        </p:txBody>
      </p:sp>
    </p:spTree>
    <p:extLst>
      <p:ext uri="{BB962C8B-B14F-4D97-AF65-F5344CB8AC3E}">
        <p14:creationId xmlns:p14="http://schemas.microsoft.com/office/powerpoint/2010/main" val="3023633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0FC65-FFF9-970B-5A1A-7E28A32188C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54CC4EC-A4C1-8E0D-AE69-C6529482D25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A695AD-6411-A37E-604D-330A11452B31}"/>
              </a:ext>
            </a:extLst>
          </p:cNvPr>
          <p:cNvSpPr>
            <a:spLocks noGrp="1"/>
          </p:cNvSpPr>
          <p:nvPr>
            <p:ph type="dt" sz="half" idx="10"/>
          </p:nvPr>
        </p:nvSpPr>
        <p:spPr/>
        <p:txBody>
          <a:bodyPr/>
          <a:lstStyle/>
          <a:p>
            <a:fld id="{CD229011-4D1C-4119-AA7B-A58735E5CE77}" type="datetimeFigureOut">
              <a:rPr lang="ar-EG" smtClean="0"/>
              <a:t>25/11/1444</a:t>
            </a:fld>
            <a:endParaRPr lang="ar-EG"/>
          </a:p>
        </p:txBody>
      </p:sp>
      <p:sp>
        <p:nvSpPr>
          <p:cNvPr id="5" name="Footer Placeholder 4">
            <a:extLst>
              <a:ext uri="{FF2B5EF4-FFF2-40B4-BE49-F238E27FC236}">
                <a16:creationId xmlns:a16="http://schemas.microsoft.com/office/drawing/2014/main" id="{BFCEC9EE-E6CB-D479-7DB8-8049687AD719}"/>
              </a:ext>
            </a:extLst>
          </p:cNvPr>
          <p:cNvSpPr>
            <a:spLocks noGrp="1"/>
          </p:cNvSpPr>
          <p:nvPr>
            <p:ph type="ftr" sz="quarter" idx="11"/>
          </p:nvPr>
        </p:nvSpPr>
        <p:spPr/>
        <p:txBody>
          <a:bodyPr/>
          <a:lstStyle/>
          <a:p>
            <a:endParaRPr lang="ar-EG"/>
          </a:p>
        </p:txBody>
      </p:sp>
      <p:sp>
        <p:nvSpPr>
          <p:cNvPr id="6" name="Slide Number Placeholder 5">
            <a:extLst>
              <a:ext uri="{FF2B5EF4-FFF2-40B4-BE49-F238E27FC236}">
                <a16:creationId xmlns:a16="http://schemas.microsoft.com/office/drawing/2014/main" id="{3275CD4A-6AAB-920B-179D-DC90045B2422}"/>
              </a:ext>
            </a:extLst>
          </p:cNvPr>
          <p:cNvSpPr>
            <a:spLocks noGrp="1"/>
          </p:cNvSpPr>
          <p:nvPr>
            <p:ph type="sldNum" sz="quarter" idx="12"/>
          </p:nvPr>
        </p:nvSpPr>
        <p:spPr/>
        <p:txBody>
          <a:bodyPr/>
          <a:lstStyle/>
          <a:p>
            <a:fld id="{A75C7262-3DF1-4769-928D-4466472423A5}" type="slidenum">
              <a:rPr lang="ar-EG" smtClean="0"/>
              <a:t>‹#›</a:t>
            </a:fld>
            <a:endParaRPr lang="ar-EG"/>
          </a:p>
        </p:txBody>
      </p:sp>
    </p:spTree>
    <p:extLst>
      <p:ext uri="{BB962C8B-B14F-4D97-AF65-F5344CB8AC3E}">
        <p14:creationId xmlns:p14="http://schemas.microsoft.com/office/powerpoint/2010/main" val="1253611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A7E7F7-647C-0872-7357-61C8160D87B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FF5B91-ABFC-CC4F-0A3F-1E269898CD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8BE84E-1D85-A7EE-6B7E-F7FDBD17D753}"/>
              </a:ext>
            </a:extLst>
          </p:cNvPr>
          <p:cNvSpPr>
            <a:spLocks noGrp="1"/>
          </p:cNvSpPr>
          <p:nvPr>
            <p:ph type="dt" sz="half" idx="10"/>
          </p:nvPr>
        </p:nvSpPr>
        <p:spPr/>
        <p:txBody>
          <a:bodyPr/>
          <a:lstStyle/>
          <a:p>
            <a:fld id="{CD229011-4D1C-4119-AA7B-A58735E5CE77}" type="datetimeFigureOut">
              <a:rPr lang="ar-EG" smtClean="0"/>
              <a:t>25/11/1444</a:t>
            </a:fld>
            <a:endParaRPr lang="ar-EG"/>
          </a:p>
        </p:txBody>
      </p:sp>
      <p:sp>
        <p:nvSpPr>
          <p:cNvPr id="5" name="Footer Placeholder 4">
            <a:extLst>
              <a:ext uri="{FF2B5EF4-FFF2-40B4-BE49-F238E27FC236}">
                <a16:creationId xmlns:a16="http://schemas.microsoft.com/office/drawing/2014/main" id="{879D3B96-AA35-313D-024B-CC1E9B9E5ED7}"/>
              </a:ext>
            </a:extLst>
          </p:cNvPr>
          <p:cNvSpPr>
            <a:spLocks noGrp="1"/>
          </p:cNvSpPr>
          <p:nvPr>
            <p:ph type="ftr" sz="quarter" idx="11"/>
          </p:nvPr>
        </p:nvSpPr>
        <p:spPr/>
        <p:txBody>
          <a:bodyPr/>
          <a:lstStyle/>
          <a:p>
            <a:endParaRPr lang="ar-EG"/>
          </a:p>
        </p:txBody>
      </p:sp>
      <p:sp>
        <p:nvSpPr>
          <p:cNvPr id="6" name="Slide Number Placeholder 5">
            <a:extLst>
              <a:ext uri="{FF2B5EF4-FFF2-40B4-BE49-F238E27FC236}">
                <a16:creationId xmlns:a16="http://schemas.microsoft.com/office/drawing/2014/main" id="{60667897-0849-1BDE-9745-0AAD8139FEF1}"/>
              </a:ext>
            </a:extLst>
          </p:cNvPr>
          <p:cNvSpPr>
            <a:spLocks noGrp="1"/>
          </p:cNvSpPr>
          <p:nvPr>
            <p:ph type="sldNum" sz="quarter" idx="12"/>
          </p:nvPr>
        </p:nvSpPr>
        <p:spPr/>
        <p:txBody>
          <a:bodyPr/>
          <a:lstStyle/>
          <a:p>
            <a:fld id="{A75C7262-3DF1-4769-928D-4466472423A5}" type="slidenum">
              <a:rPr lang="ar-EG" smtClean="0"/>
              <a:t>‹#›</a:t>
            </a:fld>
            <a:endParaRPr lang="ar-EG"/>
          </a:p>
        </p:txBody>
      </p:sp>
    </p:spTree>
    <p:extLst>
      <p:ext uri="{BB962C8B-B14F-4D97-AF65-F5344CB8AC3E}">
        <p14:creationId xmlns:p14="http://schemas.microsoft.com/office/powerpoint/2010/main" val="1393305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92100"/>
            <a:ext cx="10972800" cy="1384300"/>
          </a:xfrm>
        </p:spPr>
        <p:txBody>
          <a:bodyPr/>
          <a:lstStyle/>
          <a:p>
            <a:r>
              <a:rPr lang="en-US"/>
              <a:t>Click to edit Master title style</a:t>
            </a:r>
          </a:p>
        </p:txBody>
      </p:sp>
      <p:sp>
        <p:nvSpPr>
          <p:cNvPr id="3" name="Content Placeholder 2"/>
          <p:cNvSpPr>
            <a:spLocks noGrp="1"/>
          </p:cNvSpPr>
          <p:nvPr>
            <p:ph sz="half" idx="1"/>
          </p:nvPr>
        </p:nvSpPr>
        <p:spPr>
          <a:xfrm>
            <a:off x="609600" y="1905000"/>
            <a:ext cx="10972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4038600"/>
            <a:ext cx="10972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245225"/>
            <a:ext cx="2844800" cy="476250"/>
          </a:xfrm>
        </p:spPr>
        <p:txBody>
          <a:bodyPr/>
          <a:lstStyle>
            <a:lvl1pPr>
              <a:defRPr/>
            </a:lvl1pPr>
          </a:lstStyle>
          <a:p>
            <a:endParaRPr lang="en-US"/>
          </a:p>
        </p:txBody>
      </p:sp>
      <p:sp>
        <p:nvSpPr>
          <p:cNvPr id="6" name="Footer Placeholder 5"/>
          <p:cNvSpPr>
            <a:spLocks noGrp="1"/>
          </p:cNvSpPr>
          <p:nvPr>
            <p:ph type="ftr" sz="quarter" idx="11"/>
          </p:nvPr>
        </p:nvSpPr>
        <p:spPr>
          <a:xfrm>
            <a:off x="4165600" y="6245225"/>
            <a:ext cx="38608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8737600" y="6245225"/>
            <a:ext cx="2844800" cy="476250"/>
          </a:xfrm>
        </p:spPr>
        <p:txBody>
          <a:bodyPr/>
          <a:lstStyle>
            <a:lvl1pPr>
              <a:defRPr/>
            </a:lvl1pPr>
          </a:lstStyle>
          <a:p>
            <a:fld id="{869D6DCD-4513-479C-AA13-5042BCF88DCB}" type="slidenum">
              <a:rPr lang="ar-EG"/>
              <a:pPr/>
              <a:t>‹#›</a:t>
            </a:fld>
            <a:endParaRPr lang="en-US"/>
          </a:p>
        </p:txBody>
      </p:sp>
    </p:spTree>
    <p:extLst>
      <p:ext uri="{BB962C8B-B14F-4D97-AF65-F5344CB8AC3E}">
        <p14:creationId xmlns:p14="http://schemas.microsoft.com/office/powerpoint/2010/main" val="2413271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1E4BF-1270-6EC7-4671-8896103DAC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389CB3-2FF3-2C24-B278-F9913A17EB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0F6299-754E-7D0E-FFCE-3A7B9A9D6DE9}"/>
              </a:ext>
            </a:extLst>
          </p:cNvPr>
          <p:cNvSpPr>
            <a:spLocks noGrp="1"/>
          </p:cNvSpPr>
          <p:nvPr>
            <p:ph type="dt" sz="half" idx="10"/>
          </p:nvPr>
        </p:nvSpPr>
        <p:spPr/>
        <p:txBody>
          <a:bodyPr/>
          <a:lstStyle/>
          <a:p>
            <a:fld id="{CD229011-4D1C-4119-AA7B-A58735E5CE77}" type="datetimeFigureOut">
              <a:rPr lang="ar-EG" smtClean="0"/>
              <a:t>25/11/1444</a:t>
            </a:fld>
            <a:endParaRPr lang="ar-EG"/>
          </a:p>
        </p:txBody>
      </p:sp>
      <p:sp>
        <p:nvSpPr>
          <p:cNvPr id="5" name="Footer Placeholder 4">
            <a:extLst>
              <a:ext uri="{FF2B5EF4-FFF2-40B4-BE49-F238E27FC236}">
                <a16:creationId xmlns:a16="http://schemas.microsoft.com/office/drawing/2014/main" id="{95A7E0EA-2728-E942-B000-4C86D54259EA}"/>
              </a:ext>
            </a:extLst>
          </p:cNvPr>
          <p:cNvSpPr>
            <a:spLocks noGrp="1"/>
          </p:cNvSpPr>
          <p:nvPr>
            <p:ph type="ftr" sz="quarter" idx="11"/>
          </p:nvPr>
        </p:nvSpPr>
        <p:spPr/>
        <p:txBody>
          <a:bodyPr/>
          <a:lstStyle/>
          <a:p>
            <a:endParaRPr lang="ar-EG"/>
          </a:p>
        </p:txBody>
      </p:sp>
      <p:sp>
        <p:nvSpPr>
          <p:cNvPr id="6" name="Slide Number Placeholder 5">
            <a:extLst>
              <a:ext uri="{FF2B5EF4-FFF2-40B4-BE49-F238E27FC236}">
                <a16:creationId xmlns:a16="http://schemas.microsoft.com/office/drawing/2014/main" id="{EF3E4481-0F2E-BBF9-DC4E-C83DCC5150B1}"/>
              </a:ext>
            </a:extLst>
          </p:cNvPr>
          <p:cNvSpPr>
            <a:spLocks noGrp="1"/>
          </p:cNvSpPr>
          <p:nvPr>
            <p:ph type="sldNum" sz="quarter" idx="12"/>
          </p:nvPr>
        </p:nvSpPr>
        <p:spPr/>
        <p:txBody>
          <a:bodyPr/>
          <a:lstStyle/>
          <a:p>
            <a:fld id="{A75C7262-3DF1-4769-928D-4466472423A5}" type="slidenum">
              <a:rPr lang="ar-EG" smtClean="0"/>
              <a:t>‹#›</a:t>
            </a:fld>
            <a:endParaRPr lang="ar-EG"/>
          </a:p>
        </p:txBody>
      </p:sp>
    </p:spTree>
    <p:extLst>
      <p:ext uri="{BB962C8B-B14F-4D97-AF65-F5344CB8AC3E}">
        <p14:creationId xmlns:p14="http://schemas.microsoft.com/office/powerpoint/2010/main" val="879014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D26E8-1A82-6A83-1BB1-F3FAE7FC921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B173BB-B9CE-24C3-0FC5-06F1A84D69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1C0327-A971-15D9-C2C3-E4D1F77D8B72}"/>
              </a:ext>
            </a:extLst>
          </p:cNvPr>
          <p:cNvSpPr>
            <a:spLocks noGrp="1"/>
          </p:cNvSpPr>
          <p:nvPr>
            <p:ph type="dt" sz="half" idx="10"/>
          </p:nvPr>
        </p:nvSpPr>
        <p:spPr/>
        <p:txBody>
          <a:bodyPr/>
          <a:lstStyle/>
          <a:p>
            <a:fld id="{CD229011-4D1C-4119-AA7B-A58735E5CE77}" type="datetimeFigureOut">
              <a:rPr lang="ar-EG" smtClean="0"/>
              <a:t>25/11/1444</a:t>
            </a:fld>
            <a:endParaRPr lang="ar-EG"/>
          </a:p>
        </p:txBody>
      </p:sp>
      <p:sp>
        <p:nvSpPr>
          <p:cNvPr id="5" name="Footer Placeholder 4">
            <a:extLst>
              <a:ext uri="{FF2B5EF4-FFF2-40B4-BE49-F238E27FC236}">
                <a16:creationId xmlns:a16="http://schemas.microsoft.com/office/drawing/2014/main" id="{4BF2C40B-9344-1A3B-736E-F0246588A3E2}"/>
              </a:ext>
            </a:extLst>
          </p:cNvPr>
          <p:cNvSpPr>
            <a:spLocks noGrp="1"/>
          </p:cNvSpPr>
          <p:nvPr>
            <p:ph type="ftr" sz="quarter" idx="11"/>
          </p:nvPr>
        </p:nvSpPr>
        <p:spPr/>
        <p:txBody>
          <a:bodyPr/>
          <a:lstStyle/>
          <a:p>
            <a:endParaRPr lang="ar-EG"/>
          </a:p>
        </p:txBody>
      </p:sp>
      <p:sp>
        <p:nvSpPr>
          <p:cNvPr id="6" name="Slide Number Placeholder 5">
            <a:extLst>
              <a:ext uri="{FF2B5EF4-FFF2-40B4-BE49-F238E27FC236}">
                <a16:creationId xmlns:a16="http://schemas.microsoft.com/office/drawing/2014/main" id="{F0398F21-51B4-DDFD-5CC8-1343D87F10F3}"/>
              </a:ext>
            </a:extLst>
          </p:cNvPr>
          <p:cNvSpPr>
            <a:spLocks noGrp="1"/>
          </p:cNvSpPr>
          <p:nvPr>
            <p:ph type="sldNum" sz="quarter" idx="12"/>
          </p:nvPr>
        </p:nvSpPr>
        <p:spPr/>
        <p:txBody>
          <a:bodyPr/>
          <a:lstStyle/>
          <a:p>
            <a:fld id="{A75C7262-3DF1-4769-928D-4466472423A5}" type="slidenum">
              <a:rPr lang="ar-EG" smtClean="0"/>
              <a:t>‹#›</a:t>
            </a:fld>
            <a:endParaRPr lang="ar-EG"/>
          </a:p>
        </p:txBody>
      </p:sp>
    </p:spTree>
    <p:extLst>
      <p:ext uri="{BB962C8B-B14F-4D97-AF65-F5344CB8AC3E}">
        <p14:creationId xmlns:p14="http://schemas.microsoft.com/office/powerpoint/2010/main" val="1588516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A7C69-CB9E-DFCB-AED9-B518945CD1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472093-881A-3C2D-A8A5-9DB1241A10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1E17D9-E3E9-45F5-36CE-AB56D96FC6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F77568-80ED-11ED-3F16-DB061CB76FAE}"/>
              </a:ext>
            </a:extLst>
          </p:cNvPr>
          <p:cNvSpPr>
            <a:spLocks noGrp="1"/>
          </p:cNvSpPr>
          <p:nvPr>
            <p:ph type="dt" sz="half" idx="10"/>
          </p:nvPr>
        </p:nvSpPr>
        <p:spPr/>
        <p:txBody>
          <a:bodyPr/>
          <a:lstStyle/>
          <a:p>
            <a:fld id="{CD229011-4D1C-4119-AA7B-A58735E5CE77}" type="datetimeFigureOut">
              <a:rPr lang="ar-EG" smtClean="0"/>
              <a:t>25/11/1444</a:t>
            </a:fld>
            <a:endParaRPr lang="ar-EG"/>
          </a:p>
        </p:txBody>
      </p:sp>
      <p:sp>
        <p:nvSpPr>
          <p:cNvPr id="6" name="Footer Placeholder 5">
            <a:extLst>
              <a:ext uri="{FF2B5EF4-FFF2-40B4-BE49-F238E27FC236}">
                <a16:creationId xmlns:a16="http://schemas.microsoft.com/office/drawing/2014/main" id="{9C15925E-F776-5DE0-3497-90C10AEF72F3}"/>
              </a:ext>
            </a:extLst>
          </p:cNvPr>
          <p:cNvSpPr>
            <a:spLocks noGrp="1"/>
          </p:cNvSpPr>
          <p:nvPr>
            <p:ph type="ftr" sz="quarter" idx="11"/>
          </p:nvPr>
        </p:nvSpPr>
        <p:spPr/>
        <p:txBody>
          <a:bodyPr/>
          <a:lstStyle/>
          <a:p>
            <a:endParaRPr lang="ar-EG"/>
          </a:p>
        </p:txBody>
      </p:sp>
      <p:sp>
        <p:nvSpPr>
          <p:cNvPr id="7" name="Slide Number Placeholder 6">
            <a:extLst>
              <a:ext uri="{FF2B5EF4-FFF2-40B4-BE49-F238E27FC236}">
                <a16:creationId xmlns:a16="http://schemas.microsoft.com/office/drawing/2014/main" id="{8080A7A3-658B-42BF-6879-ED0659BCBBC4}"/>
              </a:ext>
            </a:extLst>
          </p:cNvPr>
          <p:cNvSpPr>
            <a:spLocks noGrp="1"/>
          </p:cNvSpPr>
          <p:nvPr>
            <p:ph type="sldNum" sz="quarter" idx="12"/>
          </p:nvPr>
        </p:nvSpPr>
        <p:spPr/>
        <p:txBody>
          <a:bodyPr/>
          <a:lstStyle/>
          <a:p>
            <a:fld id="{A75C7262-3DF1-4769-928D-4466472423A5}" type="slidenum">
              <a:rPr lang="ar-EG" smtClean="0"/>
              <a:t>‹#›</a:t>
            </a:fld>
            <a:endParaRPr lang="ar-EG"/>
          </a:p>
        </p:txBody>
      </p:sp>
    </p:spTree>
    <p:extLst>
      <p:ext uri="{BB962C8B-B14F-4D97-AF65-F5344CB8AC3E}">
        <p14:creationId xmlns:p14="http://schemas.microsoft.com/office/powerpoint/2010/main" val="4256652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4EE86-C88A-6D01-5E97-78318CE0BC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069843D-C7C1-190D-FCA7-A2818F0C48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2E5C6D-2647-C964-1A43-F36BBE0EF81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FEDBA3C-D3BC-94FF-B8A3-EDB5E3F270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56E798-13DF-6ACF-ADD7-302E093ABC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6D5AAE-7CA3-BA35-F6D2-F62CAB48DB75}"/>
              </a:ext>
            </a:extLst>
          </p:cNvPr>
          <p:cNvSpPr>
            <a:spLocks noGrp="1"/>
          </p:cNvSpPr>
          <p:nvPr>
            <p:ph type="dt" sz="half" idx="10"/>
          </p:nvPr>
        </p:nvSpPr>
        <p:spPr/>
        <p:txBody>
          <a:bodyPr/>
          <a:lstStyle/>
          <a:p>
            <a:fld id="{CD229011-4D1C-4119-AA7B-A58735E5CE77}" type="datetimeFigureOut">
              <a:rPr lang="ar-EG" smtClean="0"/>
              <a:t>25/11/1444</a:t>
            </a:fld>
            <a:endParaRPr lang="ar-EG"/>
          </a:p>
        </p:txBody>
      </p:sp>
      <p:sp>
        <p:nvSpPr>
          <p:cNvPr id="8" name="Footer Placeholder 7">
            <a:extLst>
              <a:ext uri="{FF2B5EF4-FFF2-40B4-BE49-F238E27FC236}">
                <a16:creationId xmlns:a16="http://schemas.microsoft.com/office/drawing/2014/main" id="{7C97B583-2DAB-D32C-4EBC-DD1F2B96A4A3}"/>
              </a:ext>
            </a:extLst>
          </p:cNvPr>
          <p:cNvSpPr>
            <a:spLocks noGrp="1"/>
          </p:cNvSpPr>
          <p:nvPr>
            <p:ph type="ftr" sz="quarter" idx="11"/>
          </p:nvPr>
        </p:nvSpPr>
        <p:spPr/>
        <p:txBody>
          <a:bodyPr/>
          <a:lstStyle/>
          <a:p>
            <a:endParaRPr lang="ar-EG"/>
          </a:p>
        </p:txBody>
      </p:sp>
      <p:sp>
        <p:nvSpPr>
          <p:cNvPr id="9" name="Slide Number Placeholder 8">
            <a:extLst>
              <a:ext uri="{FF2B5EF4-FFF2-40B4-BE49-F238E27FC236}">
                <a16:creationId xmlns:a16="http://schemas.microsoft.com/office/drawing/2014/main" id="{3E64CB26-5F08-8577-4865-9F40EC4D072A}"/>
              </a:ext>
            </a:extLst>
          </p:cNvPr>
          <p:cNvSpPr>
            <a:spLocks noGrp="1"/>
          </p:cNvSpPr>
          <p:nvPr>
            <p:ph type="sldNum" sz="quarter" idx="12"/>
          </p:nvPr>
        </p:nvSpPr>
        <p:spPr/>
        <p:txBody>
          <a:bodyPr/>
          <a:lstStyle/>
          <a:p>
            <a:fld id="{A75C7262-3DF1-4769-928D-4466472423A5}" type="slidenum">
              <a:rPr lang="ar-EG" smtClean="0"/>
              <a:t>‹#›</a:t>
            </a:fld>
            <a:endParaRPr lang="ar-EG"/>
          </a:p>
        </p:txBody>
      </p:sp>
    </p:spTree>
    <p:extLst>
      <p:ext uri="{BB962C8B-B14F-4D97-AF65-F5344CB8AC3E}">
        <p14:creationId xmlns:p14="http://schemas.microsoft.com/office/powerpoint/2010/main" val="572193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E3C62-65E9-41CB-706F-A97A505E49F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14B9CF-FA9B-5EEC-AAA4-26093A8D1AA6}"/>
              </a:ext>
            </a:extLst>
          </p:cNvPr>
          <p:cNvSpPr>
            <a:spLocks noGrp="1"/>
          </p:cNvSpPr>
          <p:nvPr>
            <p:ph type="dt" sz="half" idx="10"/>
          </p:nvPr>
        </p:nvSpPr>
        <p:spPr/>
        <p:txBody>
          <a:bodyPr/>
          <a:lstStyle/>
          <a:p>
            <a:fld id="{CD229011-4D1C-4119-AA7B-A58735E5CE77}" type="datetimeFigureOut">
              <a:rPr lang="ar-EG" smtClean="0"/>
              <a:t>25/11/1444</a:t>
            </a:fld>
            <a:endParaRPr lang="ar-EG"/>
          </a:p>
        </p:txBody>
      </p:sp>
      <p:sp>
        <p:nvSpPr>
          <p:cNvPr id="4" name="Footer Placeholder 3">
            <a:extLst>
              <a:ext uri="{FF2B5EF4-FFF2-40B4-BE49-F238E27FC236}">
                <a16:creationId xmlns:a16="http://schemas.microsoft.com/office/drawing/2014/main" id="{BEC3C2C1-2F6A-976A-7EC6-45CBE34FD3D7}"/>
              </a:ext>
            </a:extLst>
          </p:cNvPr>
          <p:cNvSpPr>
            <a:spLocks noGrp="1"/>
          </p:cNvSpPr>
          <p:nvPr>
            <p:ph type="ftr" sz="quarter" idx="11"/>
          </p:nvPr>
        </p:nvSpPr>
        <p:spPr/>
        <p:txBody>
          <a:bodyPr/>
          <a:lstStyle/>
          <a:p>
            <a:endParaRPr lang="ar-EG"/>
          </a:p>
        </p:txBody>
      </p:sp>
      <p:sp>
        <p:nvSpPr>
          <p:cNvPr id="5" name="Slide Number Placeholder 4">
            <a:extLst>
              <a:ext uri="{FF2B5EF4-FFF2-40B4-BE49-F238E27FC236}">
                <a16:creationId xmlns:a16="http://schemas.microsoft.com/office/drawing/2014/main" id="{E8CCC756-2CA6-8123-5AE6-423FEA04F6EA}"/>
              </a:ext>
            </a:extLst>
          </p:cNvPr>
          <p:cNvSpPr>
            <a:spLocks noGrp="1"/>
          </p:cNvSpPr>
          <p:nvPr>
            <p:ph type="sldNum" sz="quarter" idx="12"/>
          </p:nvPr>
        </p:nvSpPr>
        <p:spPr/>
        <p:txBody>
          <a:bodyPr/>
          <a:lstStyle/>
          <a:p>
            <a:fld id="{A75C7262-3DF1-4769-928D-4466472423A5}" type="slidenum">
              <a:rPr lang="ar-EG" smtClean="0"/>
              <a:t>‹#›</a:t>
            </a:fld>
            <a:endParaRPr lang="ar-EG"/>
          </a:p>
        </p:txBody>
      </p:sp>
    </p:spTree>
    <p:extLst>
      <p:ext uri="{BB962C8B-B14F-4D97-AF65-F5344CB8AC3E}">
        <p14:creationId xmlns:p14="http://schemas.microsoft.com/office/powerpoint/2010/main" val="224234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26872C-8FF1-B2F3-4D8F-0E021711A26B}"/>
              </a:ext>
            </a:extLst>
          </p:cNvPr>
          <p:cNvSpPr>
            <a:spLocks noGrp="1"/>
          </p:cNvSpPr>
          <p:nvPr>
            <p:ph type="dt" sz="half" idx="10"/>
          </p:nvPr>
        </p:nvSpPr>
        <p:spPr/>
        <p:txBody>
          <a:bodyPr/>
          <a:lstStyle/>
          <a:p>
            <a:fld id="{CD229011-4D1C-4119-AA7B-A58735E5CE77}" type="datetimeFigureOut">
              <a:rPr lang="ar-EG" smtClean="0"/>
              <a:t>25/11/1444</a:t>
            </a:fld>
            <a:endParaRPr lang="ar-EG"/>
          </a:p>
        </p:txBody>
      </p:sp>
      <p:sp>
        <p:nvSpPr>
          <p:cNvPr id="3" name="Footer Placeholder 2">
            <a:extLst>
              <a:ext uri="{FF2B5EF4-FFF2-40B4-BE49-F238E27FC236}">
                <a16:creationId xmlns:a16="http://schemas.microsoft.com/office/drawing/2014/main" id="{C031A80D-8CFB-1991-64AA-230E149D4F33}"/>
              </a:ext>
            </a:extLst>
          </p:cNvPr>
          <p:cNvSpPr>
            <a:spLocks noGrp="1"/>
          </p:cNvSpPr>
          <p:nvPr>
            <p:ph type="ftr" sz="quarter" idx="11"/>
          </p:nvPr>
        </p:nvSpPr>
        <p:spPr/>
        <p:txBody>
          <a:bodyPr/>
          <a:lstStyle/>
          <a:p>
            <a:endParaRPr lang="ar-EG"/>
          </a:p>
        </p:txBody>
      </p:sp>
      <p:sp>
        <p:nvSpPr>
          <p:cNvPr id="4" name="Slide Number Placeholder 3">
            <a:extLst>
              <a:ext uri="{FF2B5EF4-FFF2-40B4-BE49-F238E27FC236}">
                <a16:creationId xmlns:a16="http://schemas.microsoft.com/office/drawing/2014/main" id="{19373B43-3168-7307-8C07-91B2B30017B7}"/>
              </a:ext>
            </a:extLst>
          </p:cNvPr>
          <p:cNvSpPr>
            <a:spLocks noGrp="1"/>
          </p:cNvSpPr>
          <p:nvPr>
            <p:ph type="sldNum" sz="quarter" idx="12"/>
          </p:nvPr>
        </p:nvSpPr>
        <p:spPr/>
        <p:txBody>
          <a:bodyPr/>
          <a:lstStyle/>
          <a:p>
            <a:fld id="{A75C7262-3DF1-4769-928D-4466472423A5}" type="slidenum">
              <a:rPr lang="ar-EG" smtClean="0"/>
              <a:t>‹#›</a:t>
            </a:fld>
            <a:endParaRPr lang="ar-EG"/>
          </a:p>
        </p:txBody>
      </p:sp>
    </p:spTree>
    <p:extLst>
      <p:ext uri="{BB962C8B-B14F-4D97-AF65-F5344CB8AC3E}">
        <p14:creationId xmlns:p14="http://schemas.microsoft.com/office/powerpoint/2010/main" val="937319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EBCC2-F927-85C7-F6C4-356C34CE81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7FEBE6-9A5F-7463-1F8B-3050014E44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4BFAD5-5D1B-30E8-C22C-CE2E197213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3B12F0-52CA-0C35-45AD-C68A4B8AA317}"/>
              </a:ext>
            </a:extLst>
          </p:cNvPr>
          <p:cNvSpPr>
            <a:spLocks noGrp="1"/>
          </p:cNvSpPr>
          <p:nvPr>
            <p:ph type="dt" sz="half" idx="10"/>
          </p:nvPr>
        </p:nvSpPr>
        <p:spPr/>
        <p:txBody>
          <a:bodyPr/>
          <a:lstStyle/>
          <a:p>
            <a:fld id="{CD229011-4D1C-4119-AA7B-A58735E5CE77}" type="datetimeFigureOut">
              <a:rPr lang="ar-EG" smtClean="0"/>
              <a:t>25/11/1444</a:t>
            </a:fld>
            <a:endParaRPr lang="ar-EG"/>
          </a:p>
        </p:txBody>
      </p:sp>
      <p:sp>
        <p:nvSpPr>
          <p:cNvPr id="6" name="Footer Placeholder 5">
            <a:extLst>
              <a:ext uri="{FF2B5EF4-FFF2-40B4-BE49-F238E27FC236}">
                <a16:creationId xmlns:a16="http://schemas.microsoft.com/office/drawing/2014/main" id="{1C35E8D6-1223-2F8E-A0B6-4D5BB798EC41}"/>
              </a:ext>
            </a:extLst>
          </p:cNvPr>
          <p:cNvSpPr>
            <a:spLocks noGrp="1"/>
          </p:cNvSpPr>
          <p:nvPr>
            <p:ph type="ftr" sz="quarter" idx="11"/>
          </p:nvPr>
        </p:nvSpPr>
        <p:spPr/>
        <p:txBody>
          <a:bodyPr/>
          <a:lstStyle/>
          <a:p>
            <a:endParaRPr lang="ar-EG"/>
          </a:p>
        </p:txBody>
      </p:sp>
      <p:sp>
        <p:nvSpPr>
          <p:cNvPr id="7" name="Slide Number Placeholder 6">
            <a:extLst>
              <a:ext uri="{FF2B5EF4-FFF2-40B4-BE49-F238E27FC236}">
                <a16:creationId xmlns:a16="http://schemas.microsoft.com/office/drawing/2014/main" id="{CD091056-B7AB-BF05-EBB1-044934BC940F}"/>
              </a:ext>
            </a:extLst>
          </p:cNvPr>
          <p:cNvSpPr>
            <a:spLocks noGrp="1"/>
          </p:cNvSpPr>
          <p:nvPr>
            <p:ph type="sldNum" sz="quarter" idx="12"/>
          </p:nvPr>
        </p:nvSpPr>
        <p:spPr/>
        <p:txBody>
          <a:bodyPr/>
          <a:lstStyle/>
          <a:p>
            <a:fld id="{A75C7262-3DF1-4769-928D-4466472423A5}" type="slidenum">
              <a:rPr lang="ar-EG" smtClean="0"/>
              <a:t>‹#›</a:t>
            </a:fld>
            <a:endParaRPr lang="ar-EG"/>
          </a:p>
        </p:txBody>
      </p:sp>
    </p:spTree>
    <p:extLst>
      <p:ext uri="{BB962C8B-B14F-4D97-AF65-F5344CB8AC3E}">
        <p14:creationId xmlns:p14="http://schemas.microsoft.com/office/powerpoint/2010/main" val="2727271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7124B-D95C-02E2-C1E7-310D67C966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D3B06CA-5020-E4EB-4AD4-24ED87EBDC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DB57D8-03EB-A478-0884-76E4935274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1F9B0B-7103-F450-4D41-4180DEC73355}"/>
              </a:ext>
            </a:extLst>
          </p:cNvPr>
          <p:cNvSpPr>
            <a:spLocks noGrp="1"/>
          </p:cNvSpPr>
          <p:nvPr>
            <p:ph type="dt" sz="half" idx="10"/>
          </p:nvPr>
        </p:nvSpPr>
        <p:spPr/>
        <p:txBody>
          <a:bodyPr/>
          <a:lstStyle/>
          <a:p>
            <a:fld id="{CD229011-4D1C-4119-AA7B-A58735E5CE77}" type="datetimeFigureOut">
              <a:rPr lang="ar-EG" smtClean="0"/>
              <a:t>25/11/1444</a:t>
            </a:fld>
            <a:endParaRPr lang="ar-EG"/>
          </a:p>
        </p:txBody>
      </p:sp>
      <p:sp>
        <p:nvSpPr>
          <p:cNvPr id="6" name="Footer Placeholder 5">
            <a:extLst>
              <a:ext uri="{FF2B5EF4-FFF2-40B4-BE49-F238E27FC236}">
                <a16:creationId xmlns:a16="http://schemas.microsoft.com/office/drawing/2014/main" id="{35DD1193-C45D-4AD9-C834-7EB3E283348F}"/>
              </a:ext>
            </a:extLst>
          </p:cNvPr>
          <p:cNvSpPr>
            <a:spLocks noGrp="1"/>
          </p:cNvSpPr>
          <p:nvPr>
            <p:ph type="ftr" sz="quarter" idx="11"/>
          </p:nvPr>
        </p:nvSpPr>
        <p:spPr/>
        <p:txBody>
          <a:bodyPr/>
          <a:lstStyle/>
          <a:p>
            <a:endParaRPr lang="ar-EG"/>
          </a:p>
        </p:txBody>
      </p:sp>
      <p:sp>
        <p:nvSpPr>
          <p:cNvPr id="7" name="Slide Number Placeholder 6">
            <a:extLst>
              <a:ext uri="{FF2B5EF4-FFF2-40B4-BE49-F238E27FC236}">
                <a16:creationId xmlns:a16="http://schemas.microsoft.com/office/drawing/2014/main" id="{8F37F4CB-19ED-AD67-197B-01CFE8E16756}"/>
              </a:ext>
            </a:extLst>
          </p:cNvPr>
          <p:cNvSpPr>
            <a:spLocks noGrp="1"/>
          </p:cNvSpPr>
          <p:nvPr>
            <p:ph type="sldNum" sz="quarter" idx="12"/>
          </p:nvPr>
        </p:nvSpPr>
        <p:spPr/>
        <p:txBody>
          <a:bodyPr/>
          <a:lstStyle/>
          <a:p>
            <a:fld id="{A75C7262-3DF1-4769-928D-4466472423A5}" type="slidenum">
              <a:rPr lang="ar-EG" smtClean="0"/>
              <a:t>‹#›</a:t>
            </a:fld>
            <a:endParaRPr lang="ar-EG"/>
          </a:p>
        </p:txBody>
      </p:sp>
    </p:spTree>
    <p:extLst>
      <p:ext uri="{BB962C8B-B14F-4D97-AF65-F5344CB8AC3E}">
        <p14:creationId xmlns:p14="http://schemas.microsoft.com/office/powerpoint/2010/main" val="1680772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8F99A1-AA8B-40C9-FE1E-D22FAD21B2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4C898C-0A7A-9F9C-AA6C-19C7CCA75D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85F6C3-8F51-1F12-F864-A56D848A20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229011-4D1C-4119-AA7B-A58735E5CE77}" type="datetimeFigureOut">
              <a:rPr lang="ar-EG" smtClean="0"/>
              <a:t>25/11/1444</a:t>
            </a:fld>
            <a:endParaRPr lang="ar-EG"/>
          </a:p>
        </p:txBody>
      </p:sp>
      <p:sp>
        <p:nvSpPr>
          <p:cNvPr id="5" name="Footer Placeholder 4">
            <a:extLst>
              <a:ext uri="{FF2B5EF4-FFF2-40B4-BE49-F238E27FC236}">
                <a16:creationId xmlns:a16="http://schemas.microsoft.com/office/drawing/2014/main" id="{50768C79-8B84-C593-B97C-5F0D3619B0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EG"/>
          </a:p>
        </p:txBody>
      </p:sp>
      <p:sp>
        <p:nvSpPr>
          <p:cNvPr id="6" name="Slide Number Placeholder 5">
            <a:extLst>
              <a:ext uri="{FF2B5EF4-FFF2-40B4-BE49-F238E27FC236}">
                <a16:creationId xmlns:a16="http://schemas.microsoft.com/office/drawing/2014/main" id="{5AD4E603-1378-E084-E958-AA636A8226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5C7262-3DF1-4769-928D-4466472423A5}" type="slidenum">
              <a:rPr lang="ar-EG" smtClean="0"/>
              <a:t>‹#›</a:t>
            </a:fld>
            <a:endParaRPr lang="ar-EG"/>
          </a:p>
        </p:txBody>
      </p:sp>
    </p:spTree>
    <p:extLst>
      <p:ext uri="{BB962C8B-B14F-4D97-AF65-F5344CB8AC3E}">
        <p14:creationId xmlns:p14="http://schemas.microsoft.com/office/powerpoint/2010/main" val="19959998"/>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theconversation.com/we-may-one-day-grow-babies-outside-the-womb-but-there-are-many-things-to-consider-first-125709"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nature.com/articles/ncomms15112"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8.xml.rels><?xml version="1.0" encoding="UTF-8" standalone="yes"?>
<Relationships xmlns="http://schemas.openxmlformats.org/package/2006/relationships"><Relationship Id="rId3" Type="http://schemas.openxmlformats.org/officeDocument/2006/relationships/hyperlink" Target="https://www.gizmodo.com.au/2019/03/artificial-wombs-are-getting-better-and-better/"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theconversation.com/we-may-one-day-grow-babies-outside-the-womb-but-there-are-many-things-to-consider-first-12570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90D7F-F35A-55BE-9E31-2C0E59954B19}"/>
              </a:ext>
            </a:extLst>
          </p:cNvPr>
          <p:cNvSpPr>
            <a:spLocks noGrp="1"/>
          </p:cNvSpPr>
          <p:nvPr>
            <p:ph type="ctrTitle"/>
          </p:nvPr>
        </p:nvSpPr>
        <p:spPr>
          <a:xfrm>
            <a:off x="281354" y="685800"/>
            <a:ext cx="6697281" cy="2092569"/>
          </a:xfrm>
        </p:spPr>
        <p:txBody>
          <a:bodyPr anchor="t">
            <a:normAutofit/>
          </a:bodyPr>
          <a:lstStyle/>
          <a:p>
            <a:pPr algn="ctr" rtl="1"/>
            <a:r>
              <a:rPr lang="ar-EG" sz="4800" b="1" dirty="0"/>
              <a:t>الرحم الاصطناعى:</a:t>
            </a:r>
            <a:br>
              <a:rPr lang="ar-EG" sz="4800" b="1" dirty="0"/>
            </a:br>
            <a:r>
              <a:rPr lang="ar-EG" sz="4800" b="1" dirty="0"/>
              <a:t>الفرص والتحديات  الطبية والتبعات الصحية على الانسان</a:t>
            </a:r>
            <a:endParaRPr lang="ar-EG" sz="4800" b="1" dirty="0">
              <a:latin typeface="Open Sans" panose="020B0606030504020204" pitchFamily="34" charset="0"/>
            </a:endParaRPr>
          </a:p>
        </p:txBody>
      </p:sp>
      <p:pic>
        <p:nvPicPr>
          <p:cNvPr id="4" name="Picture 3" descr="A baby's foot in a hand&#10;&#10;Description automatically generated with low confidence">
            <a:extLst>
              <a:ext uri="{FF2B5EF4-FFF2-40B4-BE49-F238E27FC236}">
                <a16:creationId xmlns:a16="http://schemas.microsoft.com/office/drawing/2014/main" id="{7C205162-2ADB-733B-AA43-24293006D312}"/>
              </a:ext>
            </a:extLst>
          </p:cNvPr>
          <p:cNvPicPr>
            <a:picLocks noChangeAspect="1"/>
          </p:cNvPicPr>
          <p:nvPr/>
        </p:nvPicPr>
        <p:blipFill rotWithShape="1">
          <a:blip r:embed="rId2"/>
          <a:srcRect l="34029" r="9719" b="-2"/>
          <a:stretch/>
        </p:blipFill>
        <p:spPr>
          <a:xfrm>
            <a:off x="6978637" y="1012536"/>
            <a:ext cx="4756162"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
        <p:nvSpPr>
          <p:cNvPr id="5" name="TextBox 4">
            <a:extLst>
              <a:ext uri="{FF2B5EF4-FFF2-40B4-BE49-F238E27FC236}">
                <a16:creationId xmlns:a16="http://schemas.microsoft.com/office/drawing/2014/main" id="{E8957C19-13CA-D4A3-7BC9-8D47A5A1DB24}"/>
              </a:ext>
            </a:extLst>
          </p:cNvPr>
          <p:cNvSpPr txBox="1"/>
          <p:nvPr/>
        </p:nvSpPr>
        <p:spPr>
          <a:xfrm>
            <a:off x="281354" y="3602466"/>
            <a:ext cx="7841978" cy="2431435"/>
          </a:xfrm>
          <a:prstGeom prst="rect">
            <a:avLst/>
          </a:prstGeom>
          <a:noFill/>
        </p:spPr>
        <p:txBody>
          <a:bodyPr wrap="square" rtlCol="0">
            <a:spAutoFit/>
          </a:bodyPr>
          <a:lstStyle/>
          <a:p>
            <a:pPr algn="ctr"/>
            <a:r>
              <a:rPr lang="ar-EG" sz="4400" b="1" dirty="0"/>
              <a:t>ا.د. /ابراهيم علي كباش</a:t>
            </a:r>
          </a:p>
          <a:p>
            <a:pPr algn="ctr" rtl="1"/>
            <a:r>
              <a:rPr lang="ar-EG" sz="3600" b="1" dirty="0"/>
              <a:t>أستاذ الصحة العامة وطب المجتمع</a:t>
            </a:r>
          </a:p>
          <a:p>
            <a:pPr algn="ctr" rtl="1"/>
            <a:r>
              <a:rPr lang="ar-EG" sz="3600" b="1" dirty="0"/>
              <a:t>كلية الطب – جامعة طنطا </a:t>
            </a:r>
          </a:p>
          <a:p>
            <a:pPr algn="ctr" rtl="1"/>
            <a:r>
              <a:rPr lang="ar-EG" sz="3600" b="1" dirty="0"/>
              <a:t>مصر</a:t>
            </a:r>
            <a:endParaRPr lang="en-US" sz="3600" b="1" dirty="0"/>
          </a:p>
        </p:txBody>
      </p:sp>
    </p:spTree>
    <p:extLst>
      <p:ext uri="{BB962C8B-B14F-4D97-AF65-F5344CB8AC3E}">
        <p14:creationId xmlns:p14="http://schemas.microsoft.com/office/powerpoint/2010/main" val="3234165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AB8E9-356D-8F62-B17A-60DE6E62CA86}"/>
              </a:ext>
            </a:extLst>
          </p:cNvPr>
          <p:cNvSpPr>
            <a:spLocks noGrp="1"/>
          </p:cNvSpPr>
          <p:nvPr>
            <p:ph type="title"/>
          </p:nvPr>
        </p:nvSpPr>
        <p:spPr/>
        <p:txBody>
          <a:bodyPr/>
          <a:lstStyle/>
          <a:p>
            <a:pPr algn="ctr"/>
            <a:r>
              <a:rPr lang="ar-EG" sz="4400" b="1" dirty="0">
                <a:solidFill>
                  <a:srgbClr val="000000"/>
                </a:solidFill>
                <a:latin typeface="Times New Roman" panose="02020603050405020304" pitchFamily="18" charset="0"/>
                <a:cs typeface="Times New Roman" panose="02020603050405020304" pitchFamily="18" charset="0"/>
              </a:rPr>
              <a:t> الفرص والفوائد </a:t>
            </a:r>
            <a:r>
              <a:rPr lang="ar-EG" sz="4400" b="1" dirty="0">
                <a:solidFill>
                  <a:srgbClr val="000000"/>
                </a:solidFill>
                <a:latin typeface="Times New Roman" panose="02020603050405020304" pitchFamily="18" charset="0"/>
              </a:rPr>
              <a:t>التي يتيحها </a:t>
            </a:r>
            <a:r>
              <a:rPr lang="ar-EG" sz="4400" b="1" dirty="0">
                <a:solidFill>
                  <a:srgbClr val="000000"/>
                </a:solidFill>
                <a:latin typeface="Times New Roman" panose="02020603050405020304" pitchFamily="18" charset="0"/>
                <a:cs typeface="Times New Roman" panose="02020603050405020304" pitchFamily="18" charset="0"/>
              </a:rPr>
              <a:t>الرحم الأصطناعي</a:t>
            </a:r>
            <a:endParaRPr lang="en-US" dirty="0"/>
          </a:p>
        </p:txBody>
      </p:sp>
      <p:sp>
        <p:nvSpPr>
          <p:cNvPr id="3" name="Content Placeholder 2">
            <a:extLst>
              <a:ext uri="{FF2B5EF4-FFF2-40B4-BE49-F238E27FC236}">
                <a16:creationId xmlns:a16="http://schemas.microsoft.com/office/drawing/2014/main" id="{0A52A937-485E-CEB0-2E71-F11109F58B0F}"/>
              </a:ext>
            </a:extLst>
          </p:cNvPr>
          <p:cNvSpPr>
            <a:spLocks noGrp="1"/>
          </p:cNvSpPr>
          <p:nvPr>
            <p:ph idx="1"/>
          </p:nvPr>
        </p:nvSpPr>
        <p:spPr/>
        <p:txBody>
          <a:bodyPr>
            <a:normAutofit/>
          </a:bodyPr>
          <a:lstStyle/>
          <a:p>
            <a:pPr algn="just" rtl="1"/>
            <a:r>
              <a:rPr lang="ar-EG" sz="3600" b="0" i="0" u="none" strike="noStrike" baseline="0" dirty="0">
                <a:latin typeface="ArialMT"/>
              </a:rPr>
              <a:t>تسهل تقنية الرحم الصناعي بإجراء الجراحات على الأجنة قبل ولادتهم إذا لزم الأمر دون</a:t>
            </a:r>
            <a:r>
              <a:rPr lang="en-US" sz="3600" b="0" i="0" u="none" strike="noStrike" baseline="0" dirty="0">
                <a:latin typeface="ArialMT"/>
              </a:rPr>
              <a:t> </a:t>
            </a:r>
            <a:r>
              <a:rPr lang="ar-EG" sz="3600" b="0" i="0" u="none" strike="noStrike" baseline="0" dirty="0">
                <a:latin typeface="ArialMT"/>
              </a:rPr>
              <a:t>تعريض حياة الأم للخطر .</a:t>
            </a:r>
          </a:p>
          <a:p>
            <a:pPr algn="just" rtl="1"/>
            <a:r>
              <a:rPr lang="ar-EG" sz="3600" b="0" i="0" u="none" strike="noStrike" baseline="0" dirty="0" smtClean="0">
                <a:latin typeface="ArialMT"/>
              </a:rPr>
              <a:t>توفير </a:t>
            </a:r>
            <a:r>
              <a:rPr lang="ar-EG" sz="3600" b="0" i="0" u="none" strike="noStrike" baseline="0" dirty="0">
                <a:latin typeface="ArialMT"/>
              </a:rPr>
              <a:t>الأموال اللازمة للحضانات أو تناول العقاقير والأدوية التي قد تضر المرأة .</a:t>
            </a:r>
          </a:p>
          <a:p>
            <a:pPr algn="just" rtl="1"/>
            <a:r>
              <a:rPr lang="ar-EG" sz="3600" b="0" i="0" u="none" strike="noStrike" baseline="0" dirty="0">
                <a:latin typeface="ArialMT"/>
              </a:rPr>
              <a:t>يتلافى مخاطر زراعة الرحم بالنسبة إلى المتلقية، والمتبرعة .</a:t>
            </a:r>
          </a:p>
          <a:p>
            <a:pPr algn="just" rtl="1"/>
            <a:r>
              <a:rPr lang="ar-EG" sz="3600" b="0" i="0" u="none" strike="noStrike" baseline="0" dirty="0">
                <a:latin typeface="ArialMT"/>
              </a:rPr>
              <a:t>إغلاق المجال أمام تأجير الأرحام وإشكالاته الشرعية ، مع ضرورة بقاء الضوابط الشرعية</a:t>
            </a:r>
            <a:r>
              <a:rPr lang="en-US" sz="3600" b="0" i="0" u="none" strike="noStrike" baseline="0" dirty="0">
                <a:latin typeface="ArialMT"/>
              </a:rPr>
              <a:t> </a:t>
            </a:r>
            <a:r>
              <a:rPr lang="ar-EG" sz="3600" b="0" i="0" u="none" strike="noStrike" baseline="0" dirty="0">
                <a:latin typeface="ArialMT"/>
              </a:rPr>
              <a:t>في الرحم الصناعي</a:t>
            </a:r>
            <a:endParaRPr lang="en-US" sz="3600" dirty="0"/>
          </a:p>
        </p:txBody>
      </p:sp>
    </p:spTree>
    <p:extLst>
      <p:ext uri="{BB962C8B-B14F-4D97-AF65-F5344CB8AC3E}">
        <p14:creationId xmlns:p14="http://schemas.microsoft.com/office/powerpoint/2010/main" val="472565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D37BBE0-7FA1-63C0-3649-D07386535F93}"/>
              </a:ext>
            </a:extLst>
          </p:cNvPr>
          <p:cNvPicPr>
            <a:picLocks noChangeAspect="1"/>
          </p:cNvPicPr>
          <p:nvPr/>
        </p:nvPicPr>
        <p:blipFill rotWithShape="1">
          <a:blip r:embed="rId3"/>
          <a:srcRect l="42587" r="17587"/>
          <a:stretch/>
        </p:blipFill>
        <p:spPr>
          <a:xfrm>
            <a:off x="-7365" y="10"/>
            <a:ext cx="2592304" cy="6857990"/>
          </a:xfrm>
          <a:custGeom>
            <a:avLst/>
            <a:gdLst/>
            <a:ahLst/>
            <a:cxnLst/>
            <a:rect l="l" t="t" r="r" b="b"/>
            <a:pathLst>
              <a:path w="4636517" h="6858000">
                <a:moveTo>
                  <a:pt x="0" y="0"/>
                </a:moveTo>
                <a:lnTo>
                  <a:pt x="4636517" y="0"/>
                </a:lnTo>
                <a:lnTo>
                  <a:pt x="4636517" y="6858000"/>
                </a:lnTo>
                <a:lnTo>
                  <a:pt x="0" y="6858000"/>
                </a:lnTo>
                <a:close/>
              </a:path>
            </a:pathLst>
          </a:custGeom>
        </p:spPr>
      </p:pic>
      <p:sp>
        <p:nvSpPr>
          <p:cNvPr id="2" name="Title 1">
            <a:extLst>
              <a:ext uri="{FF2B5EF4-FFF2-40B4-BE49-F238E27FC236}">
                <a16:creationId xmlns:a16="http://schemas.microsoft.com/office/drawing/2014/main" id="{0C99F9AB-C282-AC0E-84E1-939E6774D07F}"/>
              </a:ext>
            </a:extLst>
          </p:cNvPr>
          <p:cNvSpPr>
            <a:spLocks noGrp="1"/>
          </p:cNvSpPr>
          <p:nvPr>
            <p:ph type="title"/>
          </p:nvPr>
        </p:nvSpPr>
        <p:spPr>
          <a:xfrm>
            <a:off x="5827048" y="407988"/>
            <a:ext cx="5721484" cy="678428"/>
          </a:xfrm>
        </p:spPr>
        <p:txBody>
          <a:bodyPr>
            <a:normAutofit/>
          </a:bodyPr>
          <a:lstStyle/>
          <a:p>
            <a:pPr algn="ctr"/>
            <a:r>
              <a:rPr lang="ar-EG" sz="3200" dirty="0">
                <a:solidFill>
                  <a:srgbClr val="000000"/>
                </a:solidFill>
                <a:latin typeface="Times New Roman" panose="02020603050405020304" pitchFamily="18" charset="0"/>
                <a:cs typeface="Times New Roman" panose="02020603050405020304" pitchFamily="18" charset="0"/>
              </a:rPr>
              <a:t> </a:t>
            </a:r>
            <a:r>
              <a:rPr lang="ar-EG" sz="3200" b="1" dirty="0">
                <a:solidFill>
                  <a:srgbClr val="000000"/>
                </a:solidFill>
                <a:latin typeface="Times New Roman" panose="02020603050405020304" pitchFamily="18" charset="0"/>
                <a:cs typeface="Times New Roman" panose="02020603050405020304" pitchFamily="18" charset="0"/>
              </a:rPr>
              <a:t>التحديات</a:t>
            </a:r>
            <a:endParaRPr lang="ar-EG" sz="6600" b="1" dirty="0"/>
          </a:p>
        </p:txBody>
      </p:sp>
      <p:sp>
        <p:nvSpPr>
          <p:cNvPr id="3" name="Content Placeholder 2">
            <a:extLst>
              <a:ext uri="{FF2B5EF4-FFF2-40B4-BE49-F238E27FC236}">
                <a16:creationId xmlns:a16="http://schemas.microsoft.com/office/drawing/2014/main" id="{70A72717-E339-D29E-71C9-730657CF608C}"/>
              </a:ext>
            </a:extLst>
          </p:cNvPr>
          <p:cNvSpPr>
            <a:spLocks noGrp="1"/>
          </p:cNvSpPr>
          <p:nvPr>
            <p:ph idx="1"/>
          </p:nvPr>
        </p:nvSpPr>
        <p:spPr>
          <a:xfrm>
            <a:off x="2584939" y="1086417"/>
            <a:ext cx="9302261" cy="5503984"/>
          </a:xfrm>
        </p:spPr>
        <p:txBody>
          <a:bodyPr>
            <a:noAutofit/>
          </a:bodyPr>
          <a:lstStyle/>
          <a:p>
            <a:pPr marL="514350" indent="-514350" algn="r" rtl="1">
              <a:buFont typeface="+mj-lt"/>
              <a:buAutoNum type="arabicPeriod"/>
            </a:pPr>
            <a:r>
              <a:rPr lang="ar-EG" sz="3600" b="0" i="0" u="none" strike="noStrike" baseline="0" dirty="0">
                <a:latin typeface="Traditional Arabic" panose="02020603050405020304" pitchFamily="18" charset="-78"/>
                <a:cs typeface="Traditional Arabic" panose="02020603050405020304" pitchFamily="18" charset="-78"/>
              </a:rPr>
              <a:t>تخوفات من تحول تقنيات الأرحام الصناعية إلى محاضن لتوليد أطفال بلا آباء ولا أمهات، يجري تداولهم كسلع، واستغلالهم في أعمال غير </a:t>
            </a:r>
            <a:r>
              <a:rPr lang="ar-EG" sz="3600" b="0" i="0" u="none" strike="noStrike" baseline="0" dirty="0" smtClean="0">
                <a:latin typeface="Traditional Arabic" panose="02020603050405020304" pitchFamily="18" charset="-78"/>
                <a:cs typeface="Traditional Arabic" panose="02020603050405020304" pitchFamily="18" charset="-78"/>
              </a:rPr>
              <a:t>مش</a:t>
            </a:r>
            <a:r>
              <a:rPr lang="ar-EG" sz="3600" dirty="0" smtClean="0">
                <a:latin typeface="Traditional Arabic" panose="02020603050405020304" pitchFamily="18" charset="-78"/>
                <a:cs typeface="Traditional Arabic" panose="02020603050405020304" pitchFamily="18" charset="-78"/>
              </a:rPr>
              <a:t>رو</a:t>
            </a:r>
            <a:r>
              <a:rPr lang="ar-EG" sz="3600" b="0" i="0" u="none" strike="noStrike" baseline="0" dirty="0" smtClean="0">
                <a:latin typeface="Traditional Arabic" panose="02020603050405020304" pitchFamily="18" charset="-78"/>
                <a:cs typeface="Traditional Arabic" panose="02020603050405020304" pitchFamily="18" charset="-78"/>
              </a:rPr>
              <a:t>عة </a:t>
            </a:r>
            <a:r>
              <a:rPr lang="ar-EG" sz="3600" b="0" i="0" u="none" strike="noStrike" baseline="0" dirty="0">
                <a:latin typeface="Traditional Arabic" panose="02020603050405020304" pitchFamily="18" charset="-78"/>
                <a:cs typeface="Traditional Arabic" panose="02020603050405020304" pitchFamily="18" charset="-78"/>
              </a:rPr>
              <a:t>مختلفة؛ من الجماعات المتطرفة، والعصابات الإجرامية</a:t>
            </a:r>
          </a:p>
          <a:p>
            <a:pPr marL="514350" indent="-514350" algn="r" rtl="1">
              <a:buFont typeface="+mj-lt"/>
              <a:buAutoNum type="arabicPeriod"/>
            </a:pPr>
            <a:r>
              <a:rPr lang="ar-EG" sz="3600" b="0" i="0" u="none" strike="noStrike" baseline="0" dirty="0">
                <a:latin typeface="Traditional Arabic" panose="02020603050405020304" pitchFamily="18" charset="-78"/>
                <a:cs typeface="Traditional Arabic" panose="02020603050405020304" pitchFamily="18" charset="-78"/>
              </a:rPr>
              <a:t>القضاء على الشكل التقليدي للأسرة</a:t>
            </a:r>
            <a:endParaRPr lang="ar-EG" sz="3600" dirty="0">
              <a:latin typeface="Traditional Arabic" panose="02020603050405020304" pitchFamily="18" charset="-78"/>
              <a:cs typeface="Traditional Arabic" panose="02020603050405020304" pitchFamily="18" charset="-78"/>
            </a:endParaRPr>
          </a:p>
          <a:p>
            <a:pPr marL="514350" indent="-514350" algn="r" rtl="1">
              <a:buFont typeface="+mj-lt"/>
              <a:buAutoNum type="arabicPeriod"/>
            </a:pPr>
            <a:r>
              <a:rPr lang="ar-EG" sz="3600" b="0" i="0" u="none" strike="noStrike" baseline="0" dirty="0">
                <a:latin typeface="Traditional Arabic" panose="02020603050405020304" pitchFamily="18" charset="-78"/>
                <a:cs typeface="Traditional Arabic" panose="02020603050405020304" pitchFamily="18" charset="-78"/>
              </a:rPr>
              <a:t>الأرحام الصناعية تقنية مكلفة ماليا، وستكون متاحة لطبقة الأغنياء فقط، وهذا سيدعم الصراع الطبقي، ويؤلدي لاختلالات اجتماعية</a:t>
            </a:r>
          </a:p>
          <a:p>
            <a:pPr marL="514350" indent="-514350" algn="r" rtl="1">
              <a:buFont typeface="+mj-lt"/>
              <a:buAutoNum type="arabicPeriod"/>
            </a:pPr>
            <a:r>
              <a:rPr lang="ar-EG" sz="3600" b="0" i="0" u="none" strike="noStrike" baseline="0" dirty="0">
                <a:latin typeface="Traditional Arabic" panose="02020603050405020304" pitchFamily="18" charset="-78"/>
                <a:cs typeface="Traditional Arabic" panose="02020603050405020304" pitchFamily="18" charset="-78"/>
              </a:rPr>
              <a:t>استغناء المرأة عن وظيفة الحمل والولادة سيدعم بقوة دعاة المساواة بين الرجل والمرأة، وسيدعم أيضا دعاة المثلية الجنسية</a:t>
            </a:r>
            <a:endParaRPr lang="ar-EG" sz="3600" dirty="0">
              <a:latin typeface="Traditional Arabic" panose="02020603050405020304" pitchFamily="18" charset="-78"/>
              <a:cs typeface="Traditional Arabic" panose="02020603050405020304" pitchFamily="18" charset="-78"/>
            </a:endParaRPr>
          </a:p>
          <a:p>
            <a:pPr marL="514350" indent="-514350" algn="r" rtl="1">
              <a:buFont typeface="+mj-lt"/>
              <a:buAutoNum type="arabicPeriod"/>
            </a:pPr>
            <a:r>
              <a:rPr lang="ar-EG" sz="3600" b="0" i="0" u="none" strike="noStrike" baseline="0" dirty="0">
                <a:latin typeface="Traditional Arabic" panose="02020603050405020304" pitchFamily="18" charset="-78"/>
                <a:cs typeface="Traditional Arabic" panose="02020603050405020304" pitchFamily="18" charset="-78"/>
              </a:rPr>
              <a:t>مخاطر تتعلق بتعطل الآلات أو انقطاع التيار الكهربائي، خاصة في الدول النامية؛ ما يهدد حياة هؤلاء الأطفال</a:t>
            </a:r>
            <a:endParaRPr lang="ar-EG" sz="3600" dirty="0">
              <a:latin typeface="Open Sans" panose="020B0606030504020204" pitchFamily="34" charset="0"/>
              <a:hlinkClick r:id="rId4">
                <a:extLst>
                  <a:ext uri="{A12FA001-AC4F-418D-AE19-62706E023703}">
                    <ahyp:hlinkClr xmlns:ahyp="http://schemas.microsoft.com/office/drawing/2018/hyperlinkcolor" xmlns="" val="tx"/>
                  </a:ext>
                </a:extLst>
              </a:hlinkClick>
            </a:endParaRPr>
          </a:p>
        </p:txBody>
      </p:sp>
    </p:spTree>
    <p:extLst>
      <p:ext uri="{BB962C8B-B14F-4D97-AF65-F5344CB8AC3E}">
        <p14:creationId xmlns:p14="http://schemas.microsoft.com/office/powerpoint/2010/main" val="2116035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Picture 15" descr="Close-up of purple cells">
            <a:extLst>
              <a:ext uri="{FF2B5EF4-FFF2-40B4-BE49-F238E27FC236}">
                <a16:creationId xmlns:a16="http://schemas.microsoft.com/office/drawing/2014/main" id="{54C368E7-7F8A-80A0-C068-D41F07F39945}"/>
              </a:ext>
            </a:extLst>
          </p:cNvPr>
          <p:cNvPicPr>
            <a:picLocks noChangeAspect="1"/>
          </p:cNvPicPr>
          <p:nvPr/>
        </p:nvPicPr>
        <p:blipFill rotWithShape="1">
          <a:blip r:embed="rId3"/>
          <a:srcRect t="5436"/>
          <a:stretch/>
        </p:blipFill>
        <p:spPr>
          <a:xfrm>
            <a:off x="2522356" y="10"/>
            <a:ext cx="9669642" cy="6857990"/>
          </a:xfrm>
          <a:prstGeom prst="rect">
            <a:avLst/>
          </a:prstGeom>
        </p:spPr>
      </p:pic>
      <p:sp>
        <p:nvSpPr>
          <p:cNvPr id="2" name="Title 1">
            <a:extLst>
              <a:ext uri="{FF2B5EF4-FFF2-40B4-BE49-F238E27FC236}">
                <a16:creationId xmlns:a16="http://schemas.microsoft.com/office/drawing/2014/main" id="{0CAD4CB0-474C-2F46-4E5D-4E1C7CE696D9}"/>
              </a:ext>
            </a:extLst>
          </p:cNvPr>
          <p:cNvSpPr>
            <a:spLocks noGrp="1"/>
          </p:cNvSpPr>
          <p:nvPr>
            <p:ph type="title"/>
          </p:nvPr>
        </p:nvSpPr>
        <p:spPr>
          <a:xfrm>
            <a:off x="402336" y="365125"/>
            <a:ext cx="6693408" cy="1899912"/>
          </a:xfrm>
          <a:solidFill>
            <a:schemeClr val="bg1"/>
          </a:solidFill>
        </p:spPr>
        <p:txBody>
          <a:bodyPr>
            <a:normAutofit/>
          </a:bodyPr>
          <a:lstStyle/>
          <a:p>
            <a:pPr algn="ctr"/>
            <a:r>
              <a:rPr lang="ar-EG" sz="4000" b="1" dirty="0"/>
              <a:t>توقعات مستقبلية</a:t>
            </a:r>
            <a:endParaRPr lang="ar-EG" sz="3600" b="1" dirty="0"/>
          </a:p>
        </p:txBody>
      </p:sp>
      <p:sp>
        <p:nvSpPr>
          <p:cNvPr id="3" name="Content Placeholder 2">
            <a:extLst>
              <a:ext uri="{FF2B5EF4-FFF2-40B4-BE49-F238E27FC236}">
                <a16:creationId xmlns:a16="http://schemas.microsoft.com/office/drawing/2014/main" id="{0869389B-E322-71D3-BC17-B18614B084D0}"/>
              </a:ext>
            </a:extLst>
          </p:cNvPr>
          <p:cNvSpPr>
            <a:spLocks noGrp="1"/>
          </p:cNvSpPr>
          <p:nvPr>
            <p:ph idx="1"/>
          </p:nvPr>
        </p:nvSpPr>
        <p:spPr>
          <a:xfrm>
            <a:off x="201167" y="2434200"/>
            <a:ext cx="7993264" cy="4259207"/>
          </a:xfrm>
          <a:solidFill>
            <a:schemeClr val="bg1"/>
          </a:solidFill>
        </p:spPr>
        <p:txBody>
          <a:bodyPr>
            <a:normAutofit/>
          </a:bodyPr>
          <a:lstStyle/>
          <a:p>
            <a:pPr marL="0" indent="0" algn="just" rtl="1">
              <a:buNone/>
            </a:pPr>
            <a:r>
              <a:rPr lang="ar-EG" sz="4000" dirty="0">
                <a:latin typeface="Times New Roman" panose="02020603050405020304" pitchFamily="18" charset="0"/>
                <a:cs typeface="Times New Roman" panose="02020603050405020304" pitchFamily="18" charset="0"/>
              </a:rPr>
              <a:t>في عام 2019م، أعلن فريق طبي هولندي أنهم يحرزون تقدمًا كبيرًا في إنتاج رحمٍ صناعي خارجي، وأنه يتوقعون بمعدل التقدم الحالي أن ينجزوا تلك المهمة </a:t>
            </a:r>
            <a:r>
              <a:rPr lang="ar-EG" sz="4000" b="1" dirty="0">
                <a:solidFill>
                  <a:srgbClr val="FF0000"/>
                </a:solidFill>
                <a:latin typeface="Times New Roman" panose="02020603050405020304" pitchFamily="18" charset="0"/>
                <a:cs typeface="Times New Roman" panose="02020603050405020304" pitchFamily="18" charset="0"/>
              </a:rPr>
              <a:t>في خلال عشرة أعوام</a:t>
            </a:r>
            <a:r>
              <a:rPr lang="ar-EG" sz="4000" dirty="0">
                <a:latin typeface="Times New Roman" panose="02020603050405020304" pitchFamily="18" charset="0"/>
                <a:cs typeface="Times New Roman" panose="02020603050405020304" pitchFamily="18" charset="0"/>
              </a:rPr>
              <a:t>. وقد تلقى هذا الفريق الهولندي في ذلك العام دعمًا ماليًا كبيرًا يقدَّر بحوالي 4 ملايين و660 ألف دولار أمريكي من أجل إتمام هذا المشروع الطموح</a:t>
            </a:r>
            <a:r>
              <a:rPr lang="ar-EG" sz="2800" dirty="0">
                <a:latin typeface="Times New Roman" panose="02020603050405020304" pitchFamily="18" charset="0"/>
                <a:cs typeface="Times New Roman" panose="02020603050405020304" pitchFamily="18" charset="0"/>
              </a:rPr>
              <a:t>.</a:t>
            </a:r>
            <a:endParaRPr lang="ar-EG" dirty="0"/>
          </a:p>
        </p:txBody>
      </p:sp>
    </p:spTree>
    <p:extLst>
      <p:ext uri="{BB962C8B-B14F-4D97-AF65-F5344CB8AC3E}">
        <p14:creationId xmlns:p14="http://schemas.microsoft.com/office/powerpoint/2010/main" val="857680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Picture 15" descr="Close-up of purple cells">
            <a:extLst>
              <a:ext uri="{FF2B5EF4-FFF2-40B4-BE49-F238E27FC236}">
                <a16:creationId xmlns:a16="http://schemas.microsoft.com/office/drawing/2014/main" id="{54C368E7-7F8A-80A0-C068-D41F07F39945}"/>
              </a:ext>
            </a:extLst>
          </p:cNvPr>
          <p:cNvPicPr>
            <a:picLocks noChangeAspect="1"/>
          </p:cNvPicPr>
          <p:nvPr/>
        </p:nvPicPr>
        <p:blipFill rotWithShape="1">
          <a:blip r:embed="rId3"/>
          <a:srcRect t="5436"/>
          <a:stretch/>
        </p:blipFill>
        <p:spPr>
          <a:xfrm>
            <a:off x="2522356" y="10"/>
            <a:ext cx="9669642" cy="6857990"/>
          </a:xfrm>
          <a:prstGeom prst="rect">
            <a:avLst/>
          </a:prstGeom>
        </p:spPr>
      </p:pic>
      <p:sp>
        <p:nvSpPr>
          <p:cNvPr id="2" name="Title 1">
            <a:extLst>
              <a:ext uri="{FF2B5EF4-FFF2-40B4-BE49-F238E27FC236}">
                <a16:creationId xmlns:a16="http://schemas.microsoft.com/office/drawing/2014/main" id="{0CAD4CB0-474C-2F46-4E5D-4E1C7CE696D9}"/>
              </a:ext>
            </a:extLst>
          </p:cNvPr>
          <p:cNvSpPr>
            <a:spLocks noGrp="1"/>
          </p:cNvSpPr>
          <p:nvPr>
            <p:ph type="title"/>
          </p:nvPr>
        </p:nvSpPr>
        <p:spPr>
          <a:xfrm>
            <a:off x="402336" y="365125"/>
            <a:ext cx="6693408" cy="1899912"/>
          </a:xfrm>
          <a:solidFill>
            <a:schemeClr val="bg1"/>
          </a:solidFill>
        </p:spPr>
        <p:txBody>
          <a:bodyPr>
            <a:normAutofit/>
          </a:bodyPr>
          <a:lstStyle/>
          <a:p>
            <a:pPr algn="ctr"/>
            <a:r>
              <a:rPr lang="ar-EG" sz="3600" b="1" dirty="0"/>
              <a:t>توقعات مستقبلية</a:t>
            </a:r>
            <a:endParaRPr lang="ar-EG" sz="3200" b="1" dirty="0"/>
          </a:p>
        </p:txBody>
      </p:sp>
      <p:sp>
        <p:nvSpPr>
          <p:cNvPr id="3" name="Content Placeholder 2">
            <a:extLst>
              <a:ext uri="{FF2B5EF4-FFF2-40B4-BE49-F238E27FC236}">
                <a16:creationId xmlns:a16="http://schemas.microsoft.com/office/drawing/2014/main" id="{0869389B-E322-71D3-BC17-B18614B084D0}"/>
              </a:ext>
            </a:extLst>
          </p:cNvPr>
          <p:cNvSpPr>
            <a:spLocks noGrp="1"/>
          </p:cNvSpPr>
          <p:nvPr>
            <p:ph idx="1"/>
          </p:nvPr>
        </p:nvSpPr>
        <p:spPr>
          <a:xfrm>
            <a:off x="201167" y="2434200"/>
            <a:ext cx="7021435" cy="4259207"/>
          </a:xfrm>
          <a:solidFill>
            <a:schemeClr val="bg1"/>
          </a:solidFill>
        </p:spPr>
        <p:txBody>
          <a:bodyPr>
            <a:normAutofit/>
          </a:bodyPr>
          <a:lstStyle/>
          <a:p>
            <a:pPr algn="just" rtl="1"/>
            <a:r>
              <a:rPr lang="ar-EG" sz="3200" dirty="0">
                <a:solidFill>
                  <a:srgbClr val="000000"/>
                </a:solidFill>
                <a:latin typeface="Times New Roman" panose="02020603050405020304" pitchFamily="18" charset="0"/>
                <a:cs typeface="Times New Roman" panose="02020603050405020304" pitchFamily="18" charset="0"/>
              </a:rPr>
              <a:t> والتصميم الذي يعمل عليه الفريق الهولندي عبارة عن خمس بالونات يعوم الأجنة داخلها في سائل مُعدّ خصيصًا ليشبه السائل الأمنيوسي الطبيعي داخل الرحم، وتتصل بتلك البالونات خراطيم خاصة لنقل السوائل والدم من وإلى الجنين، إلى مشيمة صناعية تضاهي المشيمة الطبيعية وتتصل بالجنين عبر حبلٍ سري كما يحدث في الحمل الطبيعي. وكلما نما الجنين أكثر، وزاد حجم جسمه، نُقِلَ بشكلٍ آمن من البالونة إلى بالونة أكبر من الخمسة. </a:t>
            </a:r>
            <a:endParaRPr lang="ar-EG" sz="32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34042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87BD9-C10C-A636-E477-6666185D3BD8}"/>
              </a:ext>
            </a:extLst>
          </p:cNvPr>
          <p:cNvSpPr>
            <a:spLocks noGrp="1"/>
          </p:cNvSpPr>
          <p:nvPr>
            <p:ph type="title"/>
          </p:nvPr>
        </p:nvSpPr>
        <p:spPr>
          <a:xfrm>
            <a:off x="3566174" y="808893"/>
            <a:ext cx="6080975" cy="668845"/>
          </a:xfrm>
        </p:spPr>
        <p:txBody>
          <a:bodyPr anchor="t">
            <a:noAutofit/>
          </a:bodyPr>
          <a:lstStyle/>
          <a:p>
            <a:pPr algn="ctr"/>
            <a:r>
              <a:rPr lang="ar-EG" b="1" dirty="0">
                <a:latin typeface="Times New Roman" panose="02020603050405020304" pitchFamily="18" charset="0"/>
                <a:cs typeface="Times New Roman" panose="02020603050405020304" pitchFamily="18" charset="0"/>
              </a:rPr>
              <a:t>الهدف القريب</a:t>
            </a:r>
            <a:endParaRPr lang="en-US" b="1" dirty="0"/>
          </a:p>
        </p:txBody>
      </p:sp>
      <p:sp>
        <p:nvSpPr>
          <p:cNvPr id="3" name="Content Placeholder 2">
            <a:extLst>
              <a:ext uri="{FF2B5EF4-FFF2-40B4-BE49-F238E27FC236}">
                <a16:creationId xmlns:a16="http://schemas.microsoft.com/office/drawing/2014/main" id="{96AF1B9C-0F3E-6F75-ABD3-29431613038B}"/>
              </a:ext>
            </a:extLst>
          </p:cNvPr>
          <p:cNvSpPr>
            <a:spLocks noGrp="1"/>
          </p:cNvSpPr>
          <p:nvPr>
            <p:ph idx="1"/>
          </p:nvPr>
        </p:nvSpPr>
        <p:spPr>
          <a:xfrm>
            <a:off x="369277" y="1670538"/>
            <a:ext cx="11500338" cy="4624754"/>
          </a:xfrm>
        </p:spPr>
        <p:txBody>
          <a:bodyPr anchor="b">
            <a:normAutofit/>
          </a:bodyPr>
          <a:lstStyle/>
          <a:p>
            <a:pPr algn="just" rtl="1"/>
            <a:r>
              <a:rPr lang="ar-EG" sz="4800" dirty="0">
                <a:latin typeface="Times New Roman" panose="02020603050405020304" pitchFamily="18" charset="0"/>
                <a:cs typeface="Times New Roman" panose="02020603050405020304" pitchFamily="18" charset="0"/>
              </a:rPr>
              <a:t>الهدف القريب الذي يمكن تحقيقه هو استخدام تقنيات الرحم الصناعي في إنقاذ الأطفال المبتسرين قبل الأسبوع 22 من الحمل، وهو الحد الأقصى الذي يمكن للحضَّانات الحالية إنقاذه، وكذلك تقليل المضاعفات الصحية المزمنة على نمو الرئتيْن والمخ وغيرهما من الأعضاء الحيوية لدى الكثير من الناجين من الأطفال المبتسرين</a:t>
            </a:r>
            <a:r>
              <a:rPr lang="ar-EG" sz="4000" dirty="0">
                <a:latin typeface="Times New Roman" panose="02020603050405020304" pitchFamily="18" charset="0"/>
                <a:cs typeface="Times New Roman" panose="02020603050405020304" pitchFamily="18" charset="0"/>
              </a:rPr>
              <a:t>. </a:t>
            </a:r>
          </a:p>
          <a:p>
            <a:pPr rtl="1"/>
            <a:endParaRPr lang="en-US" sz="1800" dirty="0"/>
          </a:p>
        </p:txBody>
      </p:sp>
    </p:spTree>
    <p:extLst>
      <p:ext uri="{BB962C8B-B14F-4D97-AF65-F5344CB8AC3E}">
        <p14:creationId xmlns:p14="http://schemas.microsoft.com/office/powerpoint/2010/main" val="2414496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5" name="Picture 7" descr="419877_257344971011323_100002074653065_586485_1764512908_n"/>
          <p:cNvPicPr>
            <a:picLocks noGrp="1" noChangeAspect="1" noChangeArrowheads="1"/>
          </p:cNvPicPr>
          <p:nvPr>
            <p:ph sz="half" idx="1"/>
          </p:nvPr>
        </p:nvPicPr>
        <p:blipFill>
          <a:blip r:embed="rId2"/>
          <a:stretch>
            <a:fillRect/>
          </a:stretch>
        </p:blipFill>
        <p:spPr>
          <a:xfrm>
            <a:off x="0" y="0"/>
            <a:ext cx="12192000" cy="6858000"/>
          </a:xfrm>
        </p:spPr>
      </p:pic>
      <p:sp>
        <p:nvSpPr>
          <p:cNvPr id="63494" name="Rectangle 6"/>
          <p:cNvSpPr>
            <a:spLocks noGrp="1" noChangeArrowheads="1"/>
          </p:cNvSpPr>
          <p:nvPr>
            <p:ph type="body" sz="half" idx="2"/>
          </p:nvPr>
        </p:nvSpPr>
        <p:spPr>
          <a:xfrm>
            <a:off x="2495550" y="2857496"/>
            <a:ext cx="5759450" cy="928694"/>
          </a:xfrm>
        </p:spPr>
        <p:txBody>
          <a:bodyPr/>
          <a:lstStyle/>
          <a:p>
            <a:pPr algn="ctr">
              <a:lnSpc>
                <a:spcPct val="90000"/>
              </a:lnSpc>
              <a:buNone/>
            </a:pPr>
            <a:r>
              <a:rPr lang="en-US" sz="4400" b="1" dirty="0">
                <a:latin typeface="Monotype Corsiva" pitchFamily="66" charset="0"/>
              </a:rPr>
              <a:t>     </a:t>
            </a:r>
            <a:r>
              <a:rPr lang="ar-EG" sz="4400" b="1" dirty="0">
                <a:solidFill>
                  <a:schemeClr val="bg1"/>
                </a:solidFill>
                <a:latin typeface="Monotype Corsiva" pitchFamily="66" charset="0"/>
              </a:rPr>
              <a:t>شكرا لحسن استماعكم</a:t>
            </a:r>
            <a:endParaRPr lang="en-US" sz="4800" b="1" dirty="0">
              <a:solidFill>
                <a:schemeClr val="bg1"/>
              </a:solidFill>
              <a:latin typeface="Monotype Corsiva" pitchFamily="66" charset="0"/>
            </a:endParaRPr>
          </a:p>
        </p:txBody>
      </p:sp>
    </p:spTree>
    <p:extLst>
      <p:ext uri="{BB962C8B-B14F-4D97-AF65-F5344CB8AC3E}">
        <p14:creationId xmlns:p14="http://schemas.microsoft.com/office/powerpoint/2010/main" val="411469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31EE6-EFEE-23C4-1495-CB9A2569221B}"/>
              </a:ext>
            </a:extLst>
          </p:cNvPr>
          <p:cNvSpPr>
            <a:spLocks noGrp="1"/>
          </p:cNvSpPr>
          <p:nvPr>
            <p:ph type="title"/>
          </p:nvPr>
        </p:nvSpPr>
        <p:spPr>
          <a:xfrm>
            <a:off x="182880" y="346519"/>
            <a:ext cx="10515599" cy="699475"/>
          </a:xfrm>
        </p:spPr>
        <p:txBody>
          <a:bodyPr>
            <a:normAutofit/>
          </a:bodyPr>
          <a:lstStyle/>
          <a:p>
            <a:pPr algn="ctr"/>
            <a:r>
              <a:rPr lang="ar-EG" b="1" dirty="0"/>
              <a:t>العقم وأهمية الرحم الاصطناعي </a:t>
            </a:r>
          </a:p>
        </p:txBody>
      </p:sp>
      <p:sp>
        <p:nvSpPr>
          <p:cNvPr id="3" name="Content Placeholder 2">
            <a:extLst>
              <a:ext uri="{FF2B5EF4-FFF2-40B4-BE49-F238E27FC236}">
                <a16:creationId xmlns:a16="http://schemas.microsoft.com/office/drawing/2014/main" id="{ABFBD056-CF8B-AFD5-25F2-687313252575}"/>
              </a:ext>
            </a:extLst>
          </p:cNvPr>
          <p:cNvSpPr>
            <a:spLocks noGrp="1"/>
          </p:cNvSpPr>
          <p:nvPr>
            <p:ph idx="1"/>
          </p:nvPr>
        </p:nvSpPr>
        <p:spPr>
          <a:xfrm>
            <a:off x="182880" y="1045994"/>
            <a:ext cx="9383151" cy="5465487"/>
          </a:xfrm>
        </p:spPr>
        <p:txBody>
          <a:bodyPr>
            <a:normAutofit lnSpcReduction="10000"/>
          </a:bodyPr>
          <a:lstStyle/>
          <a:p>
            <a:pPr algn="just" rtl="1"/>
            <a:r>
              <a:rPr lang="ar-EG" sz="3600" dirty="0">
                <a:solidFill>
                  <a:srgbClr val="000000"/>
                </a:solidFill>
                <a:latin typeface="Times New Roman" panose="02020603050405020304" pitchFamily="18" charset="0"/>
                <a:cs typeface="Times New Roman" panose="02020603050405020304" pitchFamily="18" charset="0"/>
              </a:rPr>
              <a:t>العقم مشكلة عالمية تؤثر فى 17.6%(1 من 6 أفراد)</a:t>
            </a:r>
          </a:p>
          <a:p>
            <a:pPr algn="just" rtl="1"/>
            <a:r>
              <a:rPr lang="ar-EG" sz="3600" dirty="0">
                <a:solidFill>
                  <a:srgbClr val="FF0000"/>
                </a:solidFill>
                <a:latin typeface="Times New Roman" panose="02020603050405020304" pitchFamily="18" charset="0"/>
                <a:cs typeface="Times New Roman" panose="02020603050405020304" pitchFamily="18" charset="0"/>
              </a:rPr>
              <a:t>تعريف العقم: </a:t>
            </a:r>
          </a:p>
          <a:p>
            <a:pPr marL="0" indent="0" algn="ctr" rtl="1">
              <a:buNone/>
            </a:pPr>
            <a:r>
              <a:rPr lang="en-US" sz="3200" kern="0" dirty="0" err="1">
                <a:solidFill>
                  <a:srgbClr val="202124"/>
                </a:solidFill>
                <a:effectLst/>
                <a:latin typeface="Times New Roman" panose="02020603050405020304" pitchFamily="18" charset="0"/>
                <a:ea typeface="Times New Roman" panose="02020603050405020304" pitchFamily="18" charset="0"/>
              </a:rPr>
              <a:t>الفشل</a:t>
            </a:r>
            <a:r>
              <a:rPr lang="en-US" sz="3200" kern="0" dirty="0">
                <a:solidFill>
                  <a:srgbClr val="202124"/>
                </a:solidFill>
                <a:effectLst/>
                <a:latin typeface="Times New Roman" panose="02020603050405020304" pitchFamily="18" charset="0"/>
                <a:ea typeface="Times New Roman" panose="02020603050405020304" pitchFamily="18" charset="0"/>
              </a:rPr>
              <a:t> </a:t>
            </a:r>
            <a:r>
              <a:rPr lang="en-US" sz="3200" kern="0" dirty="0" err="1">
                <a:solidFill>
                  <a:srgbClr val="202124"/>
                </a:solidFill>
                <a:effectLst/>
                <a:latin typeface="Times New Roman" panose="02020603050405020304" pitchFamily="18" charset="0"/>
                <a:ea typeface="Times New Roman" panose="02020603050405020304" pitchFamily="18" charset="0"/>
              </a:rPr>
              <a:t>في</a:t>
            </a:r>
            <a:r>
              <a:rPr lang="en-US" sz="3200" kern="0" dirty="0">
                <a:solidFill>
                  <a:srgbClr val="202124"/>
                </a:solidFill>
                <a:effectLst/>
                <a:latin typeface="Times New Roman" panose="02020603050405020304" pitchFamily="18" charset="0"/>
                <a:ea typeface="Times New Roman" panose="02020603050405020304" pitchFamily="18" charset="0"/>
              </a:rPr>
              <a:t> </a:t>
            </a:r>
            <a:r>
              <a:rPr lang="en-US" sz="3200" kern="0" dirty="0" err="1">
                <a:solidFill>
                  <a:srgbClr val="202124"/>
                </a:solidFill>
                <a:effectLst/>
                <a:latin typeface="Times New Roman" panose="02020603050405020304" pitchFamily="18" charset="0"/>
                <a:ea typeface="Times New Roman" panose="02020603050405020304" pitchFamily="18" charset="0"/>
              </a:rPr>
              <a:t>تحقيق</a:t>
            </a:r>
            <a:r>
              <a:rPr lang="en-US" sz="3200" kern="0" dirty="0">
                <a:solidFill>
                  <a:srgbClr val="202124"/>
                </a:solidFill>
                <a:effectLst/>
                <a:latin typeface="Times New Roman" panose="02020603050405020304" pitchFamily="18" charset="0"/>
                <a:ea typeface="Times New Roman" panose="02020603050405020304" pitchFamily="18" charset="0"/>
              </a:rPr>
              <a:t> </a:t>
            </a:r>
            <a:r>
              <a:rPr lang="en-US" sz="3200" kern="0" dirty="0" err="1">
                <a:solidFill>
                  <a:srgbClr val="202124"/>
                </a:solidFill>
                <a:effectLst/>
                <a:latin typeface="Times New Roman" panose="02020603050405020304" pitchFamily="18" charset="0"/>
                <a:ea typeface="Times New Roman" panose="02020603050405020304" pitchFamily="18" charset="0"/>
              </a:rPr>
              <a:t>الحمل</a:t>
            </a:r>
            <a:r>
              <a:rPr lang="en-US" sz="3200" kern="0" dirty="0">
                <a:solidFill>
                  <a:srgbClr val="202124"/>
                </a:solidFill>
                <a:effectLst/>
                <a:latin typeface="Times New Roman" panose="02020603050405020304" pitchFamily="18" charset="0"/>
                <a:ea typeface="Times New Roman" panose="02020603050405020304" pitchFamily="18" charset="0"/>
              </a:rPr>
              <a:t> </a:t>
            </a:r>
            <a:r>
              <a:rPr lang="en-US" sz="3200" kern="0" dirty="0" err="1">
                <a:solidFill>
                  <a:srgbClr val="202124"/>
                </a:solidFill>
                <a:effectLst/>
                <a:latin typeface="Times New Roman" panose="02020603050405020304" pitchFamily="18" charset="0"/>
                <a:ea typeface="Times New Roman" panose="02020603050405020304" pitchFamily="18" charset="0"/>
              </a:rPr>
              <a:t>بعد</a:t>
            </a:r>
            <a:r>
              <a:rPr lang="en-US" sz="3200" kern="0" dirty="0">
                <a:solidFill>
                  <a:srgbClr val="202124"/>
                </a:solidFill>
                <a:effectLst/>
                <a:latin typeface="Times New Roman" panose="02020603050405020304" pitchFamily="18" charset="0"/>
                <a:ea typeface="Times New Roman" panose="02020603050405020304" pitchFamily="18" charset="0"/>
              </a:rPr>
              <a:t> 12 </a:t>
            </a:r>
            <a:r>
              <a:rPr lang="en-US" sz="3200" kern="0" dirty="0" err="1">
                <a:solidFill>
                  <a:srgbClr val="202124"/>
                </a:solidFill>
                <a:effectLst/>
                <a:latin typeface="Times New Roman" panose="02020603050405020304" pitchFamily="18" charset="0"/>
                <a:ea typeface="Times New Roman" panose="02020603050405020304" pitchFamily="18" charset="0"/>
              </a:rPr>
              <a:t>شهرًا</a:t>
            </a:r>
            <a:r>
              <a:rPr lang="en-US" sz="3200" kern="0" dirty="0">
                <a:solidFill>
                  <a:srgbClr val="202124"/>
                </a:solidFill>
                <a:effectLst/>
                <a:latin typeface="Times New Roman" panose="02020603050405020304" pitchFamily="18" charset="0"/>
                <a:ea typeface="Times New Roman" panose="02020603050405020304" pitchFamily="18" charset="0"/>
              </a:rPr>
              <a:t> </a:t>
            </a:r>
            <a:r>
              <a:rPr lang="en-US" sz="3200" kern="0" dirty="0" err="1">
                <a:solidFill>
                  <a:srgbClr val="202124"/>
                </a:solidFill>
                <a:effectLst/>
                <a:latin typeface="Times New Roman" panose="02020603050405020304" pitchFamily="18" charset="0"/>
                <a:ea typeface="Times New Roman" panose="02020603050405020304" pitchFamily="18" charset="0"/>
              </a:rPr>
              <a:t>أو</a:t>
            </a:r>
            <a:r>
              <a:rPr lang="en-US" sz="3200" kern="0" dirty="0">
                <a:solidFill>
                  <a:srgbClr val="202124"/>
                </a:solidFill>
                <a:effectLst/>
                <a:latin typeface="Times New Roman" panose="02020603050405020304" pitchFamily="18" charset="0"/>
                <a:ea typeface="Times New Roman" panose="02020603050405020304" pitchFamily="18" charset="0"/>
              </a:rPr>
              <a:t> </a:t>
            </a:r>
            <a:r>
              <a:rPr lang="en-US" sz="3200" kern="0" dirty="0" err="1">
                <a:solidFill>
                  <a:srgbClr val="202124"/>
                </a:solidFill>
                <a:effectLst/>
                <a:latin typeface="Times New Roman" panose="02020603050405020304" pitchFamily="18" charset="0"/>
                <a:ea typeface="Times New Roman" panose="02020603050405020304" pitchFamily="18" charset="0"/>
              </a:rPr>
              <a:t>أكثر</a:t>
            </a:r>
            <a:r>
              <a:rPr lang="en-US" sz="3200" kern="0" dirty="0">
                <a:solidFill>
                  <a:srgbClr val="202124"/>
                </a:solidFill>
                <a:effectLst/>
                <a:latin typeface="Times New Roman" panose="02020603050405020304" pitchFamily="18" charset="0"/>
                <a:ea typeface="Times New Roman" panose="02020603050405020304" pitchFamily="18" charset="0"/>
              </a:rPr>
              <a:t> </a:t>
            </a:r>
            <a:r>
              <a:rPr lang="en-US" sz="3200" kern="0" dirty="0" err="1">
                <a:solidFill>
                  <a:srgbClr val="202124"/>
                </a:solidFill>
                <a:effectLst/>
                <a:latin typeface="Times New Roman" panose="02020603050405020304" pitchFamily="18" charset="0"/>
                <a:ea typeface="Times New Roman" panose="02020603050405020304" pitchFamily="18" charset="0"/>
              </a:rPr>
              <a:t>من</a:t>
            </a:r>
            <a:r>
              <a:rPr lang="en-US" sz="3200" kern="0" dirty="0">
                <a:solidFill>
                  <a:srgbClr val="202124"/>
                </a:solidFill>
                <a:effectLst/>
                <a:latin typeface="Times New Roman" panose="02020603050405020304" pitchFamily="18" charset="0"/>
                <a:ea typeface="Times New Roman" panose="02020603050405020304" pitchFamily="18" charset="0"/>
              </a:rPr>
              <a:t> </a:t>
            </a:r>
            <a:r>
              <a:rPr lang="en-US" sz="3200" kern="0" dirty="0" err="1">
                <a:solidFill>
                  <a:srgbClr val="202124"/>
                </a:solidFill>
                <a:effectLst/>
                <a:latin typeface="Times New Roman" panose="02020603050405020304" pitchFamily="18" charset="0"/>
                <a:ea typeface="Times New Roman" panose="02020603050405020304" pitchFamily="18" charset="0"/>
              </a:rPr>
              <a:t>الجماع</a:t>
            </a:r>
            <a:r>
              <a:rPr lang="en-US" sz="3200" kern="0" dirty="0">
                <a:solidFill>
                  <a:srgbClr val="202124"/>
                </a:solidFill>
                <a:effectLst/>
                <a:latin typeface="Times New Roman" panose="02020603050405020304" pitchFamily="18" charset="0"/>
                <a:ea typeface="Times New Roman" panose="02020603050405020304" pitchFamily="18" charset="0"/>
              </a:rPr>
              <a:t> </a:t>
            </a:r>
            <a:r>
              <a:rPr lang="en-US" sz="3200" kern="0" dirty="0" err="1">
                <a:solidFill>
                  <a:srgbClr val="202124"/>
                </a:solidFill>
                <a:effectLst/>
                <a:latin typeface="Times New Roman" panose="02020603050405020304" pitchFamily="18" charset="0"/>
                <a:ea typeface="Times New Roman" panose="02020603050405020304" pitchFamily="18" charset="0"/>
              </a:rPr>
              <a:t>المنتظم</a:t>
            </a:r>
            <a:r>
              <a:rPr lang="en-US" sz="3200" kern="0" dirty="0">
                <a:solidFill>
                  <a:srgbClr val="202124"/>
                </a:solidFill>
                <a:effectLst/>
                <a:latin typeface="Times New Roman" panose="02020603050405020304" pitchFamily="18" charset="0"/>
                <a:ea typeface="Times New Roman" panose="02020603050405020304" pitchFamily="18" charset="0"/>
              </a:rPr>
              <a:t> </a:t>
            </a:r>
            <a:r>
              <a:rPr lang="en-US" sz="3200" kern="0" dirty="0" err="1">
                <a:solidFill>
                  <a:srgbClr val="202124"/>
                </a:solidFill>
                <a:effectLst/>
                <a:latin typeface="Times New Roman" panose="02020603050405020304" pitchFamily="18" charset="0"/>
                <a:ea typeface="Times New Roman" panose="02020603050405020304" pitchFamily="18" charset="0"/>
              </a:rPr>
              <a:t>غير</a:t>
            </a:r>
            <a:r>
              <a:rPr lang="en-US" sz="3200" kern="0" dirty="0">
                <a:solidFill>
                  <a:srgbClr val="202124"/>
                </a:solidFill>
                <a:effectLst/>
                <a:latin typeface="Times New Roman" panose="02020603050405020304" pitchFamily="18" charset="0"/>
                <a:ea typeface="Times New Roman" panose="02020603050405020304" pitchFamily="18" charset="0"/>
              </a:rPr>
              <a:t> </a:t>
            </a:r>
            <a:r>
              <a:rPr lang="en-US" sz="3200" kern="0" dirty="0" err="1">
                <a:solidFill>
                  <a:srgbClr val="202124"/>
                </a:solidFill>
                <a:effectLst/>
                <a:latin typeface="Times New Roman" panose="02020603050405020304" pitchFamily="18" charset="0"/>
                <a:ea typeface="Times New Roman" panose="02020603050405020304" pitchFamily="18" charset="0"/>
              </a:rPr>
              <a:t>المحمي</a:t>
            </a:r>
            <a:endParaRPr lang="ar-EG" sz="3200" dirty="0">
              <a:solidFill>
                <a:srgbClr val="000000"/>
              </a:solidFill>
              <a:latin typeface="Times New Roman" panose="02020603050405020304" pitchFamily="18" charset="0"/>
              <a:cs typeface="Times New Roman" panose="02020603050405020304" pitchFamily="18" charset="0"/>
            </a:endParaRPr>
          </a:p>
          <a:p>
            <a:pPr algn="just" rtl="1"/>
            <a:r>
              <a:rPr lang="ar-EG" sz="3600" dirty="0">
                <a:solidFill>
                  <a:srgbClr val="000000"/>
                </a:solidFill>
                <a:latin typeface="Times New Roman" panose="02020603050405020304" pitchFamily="18" charset="0"/>
                <a:cs typeface="Times New Roman" panose="02020603050405020304" pitchFamily="18" charset="0"/>
              </a:rPr>
              <a:t>تشمل عوامل الخطورة للعقم:</a:t>
            </a:r>
          </a:p>
          <a:p>
            <a:pPr lvl="1" algn="just" rtl="1"/>
            <a:r>
              <a:rPr lang="ar-EG" sz="3200" dirty="0">
                <a:solidFill>
                  <a:srgbClr val="000000"/>
                </a:solidFill>
                <a:latin typeface="Times New Roman" panose="02020603050405020304" pitchFamily="18" charset="0"/>
                <a:cs typeface="Times New Roman" panose="02020603050405020304" pitchFamily="18" charset="0"/>
              </a:rPr>
              <a:t>تقدم العمر</a:t>
            </a:r>
          </a:p>
          <a:p>
            <a:pPr lvl="1" algn="just" rtl="1"/>
            <a:r>
              <a:rPr lang="ar-EG" sz="3200" dirty="0">
                <a:solidFill>
                  <a:srgbClr val="000000"/>
                </a:solidFill>
                <a:latin typeface="Times New Roman" panose="02020603050405020304" pitchFamily="18" charset="0"/>
                <a:cs typeface="Times New Roman" panose="02020603050405020304" pitchFamily="18" charset="0"/>
              </a:rPr>
              <a:t>الوزن الزائد</a:t>
            </a:r>
          </a:p>
          <a:p>
            <a:pPr lvl="1" algn="just" rtl="1"/>
            <a:r>
              <a:rPr lang="ar-EG" sz="3200" dirty="0">
                <a:solidFill>
                  <a:srgbClr val="000000"/>
                </a:solidFill>
                <a:latin typeface="Times New Roman" panose="02020603050405020304" pitchFamily="18" charset="0"/>
                <a:cs typeface="Times New Roman" panose="02020603050405020304" pitchFamily="18" charset="0"/>
              </a:rPr>
              <a:t>الأمراض المنقولة جنسيا</a:t>
            </a:r>
          </a:p>
          <a:p>
            <a:pPr lvl="1" algn="just" rtl="1"/>
            <a:r>
              <a:rPr lang="ar-EG" sz="3200" dirty="0">
                <a:solidFill>
                  <a:srgbClr val="000000"/>
                </a:solidFill>
                <a:latin typeface="Times New Roman" panose="02020603050405020304" pitchFamily="18" charset="0"/>
                <a:cs typeface="Times New Roman" panose="02020603050405020304" pitchFamily="18" charset="0"/>
              </a:rPr>
              <a:t> التدخين</a:t>
            </a:r>
          </a:p>
          <a:p>
            <a:pPr lvl="1" algn="just" rtl="1"/>
            <a:r>
              <a:rPr lang="ar-EG" sz="3200" dirty="0">
                <a:solidFill>
                  <a:srgbClr val="000000"/>
                </a:solidFill>
                <a:latin typeface="Times New Roman" panose="02020603050405020304" pitchFamily="18" charset="0"/>
                <a:cs typeface="Times New Roman" panose="02020603050405020304" pitchFamily="18" charset="0"/>
              </a:rPr>
              <a:t>مشاكل صحية (تكيس المبيض – التهابات الحوض)</a:t>
            </a:r>
          </a:p>
          <a:p>
            <a:pPr lvl="1" algn="just" rtl="1"/>
            <a:r>
              <a:rPr lang="ar-EG" sz="3200" dirty="0">
                <a:solidFill>
                  <a:srgbClr val="000000"/>
                </a:solidFill>
                <a:latin typeface="Times New Roman" panose="02020603050405020304" pitchFamily="18" charset="0"/>
                <a:cs typeface="Times New Roman" panose="02020603050405020304" pitchFamily="18" charset="0"/>
              </a:rPr>
              <a:t>بعض العلاجات الطبية ( علاجات السرطان)</a:t>
            </a:r>
            <a:endParaRPr lang="ar-EG" sz="5000" dirty="0"/>
          </a:p>
        </p:txBody>
      </p:sp>
      <p:pic>
        <p:nvPicPr>
          <p:cNvPr id="5" name="Picture 4" descr="3D render of cells">
            <a:extLst>
              <a:ext uri="{FF2B5EF4-FFF2-40B4-BE49-F238E27FC236}">
                <a16:creationId xmlns:a16="http://schemas.microsoft.com/office/drawing/2014/main" id="{0C9B966E-C1AB-D16A-98E8-F194FC6A3ED0}"/>
              </a:ext>
            </a:extLst>
          </p:cNvPr>
          <p:cNvPicPr>
            <a:picLocks noChangeAspect="1"/>
          </p:cNvPicPr>
          <p:nvPr/>
        </p:nvPicPr>
        <p:blipFill rotWithShape="1">
          <a:blip r:embed="rId3"/>
          <a:srcRect l="19209" r="24542" b="2"/>
          <a:stretch/>
        </p:blipFill>
        <p:spPr>
          <a:xfrm>
            <a:off x="9566031" y="2373923"/>
            <a:ext cx="2426228" cy="2809629"/>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Tree>
    <p:extLst>
      <p:ext uri="{BB962C8B-B14F-4D97-AF65-F5344CB8AC3E}">
        <p14:creationId xmlns:p14="http://schemas.microsoft.com/office/powerpoint/2010/main" val="2027231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31EE6-EFEE-23C4-1495-CB9A2569221B}"/>
              </a:ext>
            </a:extLst>
          </p:cNvPr>
          <p:cNvSpPr>
            <a:spLocks noGrp="1"/>
          </p:cNvSpPr>
          <p:nvPr>
            <p:ph type="title"/>
          </p:nvPr>
        </p:nvSpPr>
        <p:spPr>
          <a:xfrm>
            <a:off x="182880" y="346519"/>
            <a:ext cx="10515599" cy="1325563"/>
          </a:xfrm>
        </p:spPr>
        <p:txBody>
          <a:bodyPr>
            <a:normAutofit/>
          </a:bodyPr>
          <a:lstStyle/>
          <a:p>
            <a:pPr algn="ctr"/>
            <a:r>
              <a:rPr lang="ar-EG" b="1" dirty="0"/>
              <a:t>العقم وأهمية الرحم الاصطناعي </a:t>
            </a:r>
          </a:p>
        </p:txBody>
      </p:sp>
      <p:sp>
        <p:nvSpPr>
          <p:cNvPr id="3" name="Content Placeholder 2">
            <a:extLst>
              <a:ext uri="{FF2B5EF4-FFF2-40B4-BE49-F238E27FC236}">
                <a16:creationId xmlns:a16="http://schemas.microsoft.com/office/drawing/2014/main" id="{ABFBD056-CF8B-AFD5-25F2-687313252575}"/>
              </a:ext>
            </a:extLst>
          </p:cNvPr>
          <p:cNvSpPr>
            <a:spLocks noGrp="1"/>
          </p:cNvSpPr>
          <p:nvPr>
            <p:ph idx="1"/>
          </p:nvPr>
        </p:nvSpPr>
        <p:spPr>
          <a:xfrm>
            <a:off x="182880" y="1553870"/>
            <a:ext cx="9049042" cy="5187927"/>
          </a:xfrm>
        </p:spPr>
        <p:txBody>
          <a:bodyPr>
            <a:normAutofit/>
          </a:bodyPr>
          <a:lstStyle/>
          <a:p>
            <a:pPr algn="r" rtl="1"/>
            <a:r>
              <a:rPr lang="ar-EG" sz="4000" dirty="0">
                <a:solidFill>
                  <a:srgbClr val="0070C0"/>
                </a:solidFill>
                <a:latin typeface="Times New Roman" panose="02020603050405020304" pitchFamily="18" charset="0"/>
                <a:cs typeface="Times New Roman" panose="02020603050405020304" pitchFamily="18" charset="0"/>
              </a:rPr>
              <a:t>انواع العقم</a:t>
            </a:r>
            <a:r>
              <a:rPr lang="ar-EG" sz="4000" dirty="0">
                <a:solidFill>
                  <a:srgbClr val="000000"/>
                </a:solidFill>
                <a:latin typeface="Times New Roman" panose="02020603050405020304" pitchFamily="18" charset="0"/>
                <a:cs typeface="Times New Roman" panose="02020603050405020304" pitchFamily="18" charset="0"/>
              </a:rPr>
              <a:t>: عقم أولي  أو عقم ثانوي</a:t>
            </a:r>
          </a:p>
          <a:p>
            <a:pPr algn="r" rtl="1"/>
            <a:r>
              <a:rPr lang="ar-EG" sz="4000" dirty="0">
                <a:solidFill>
                  <a:srgbClr val="0070C0"/>
                </a:solidFill>
                <a:latin typeface="Times New Roman" panose="02020603050405020304" pitchFamily="18" charset="0"/>
                <a:cs typeface="Times New Roman" panose="02020603050405020304" pitchFamily="18" charset="0"/>
              </a:rPr>
              <a:t>اسباب العقم بين الرجال</a:t>
            </a:r>
            <a:r>
              <a:rPr lang="ar-EG" sz="4000" dirty="0">
                <a:solidFill>
                  <a:srgbClr val="000000"/>
                </a:solidFill>
                <a:latin typeface="Times New Roman" panose="02020603050405020304" pitchFamily="18" charset="0"/>
                <a:cs typeface="Times New Roman" panose="02020603050405020304" pitchFamily="18" charset="0"/>
              </a:rPr>
              <a:t>: </a:t>
            </a:r>
          </a:p>
          <a:p>
            <a:pPr algn="r" rtl="1"/>
            <a:r>
              <a:rPr lang="en-US" sz="4000" kern="0" dirty="0" err="1">
                <a:solidFill>
                  <a:srgbClr val="202124"/>
                </a:solidFill>
                <a:effectLst/>
                <a:latin typeface="Times New Roman" panose="02020603050405020304" pitchFamily="18" charset="0"/>
                <a:ea typeface="Times New Roman" panose="02020603050405020304" pitchFamily="18" charset="0"/>
              </a:rPr>
              <a:t>مشاكل</a:t>
            </a:r>
            <a:r>
              <a:rPr lang="en-US" sz="4000" kern="0" dirty="0">
                <a:solidFill>
                  <a:srgbClr val="202124"/>
                </a:solidFill>
                <a:effectLst/>
                <a:latin typeface="Times New Roman" panose="02020603050405020304" pitchFamily="18" charset="0"/>
                <a:ea typeface="Times New Roman" panose="02020603050405020304" pitchFamily="18" charset="0"/>
              </a:rPr>
              <a:t> </a:t>
            </a:r>
            <a:r>
              <a:rPr lang="en-US" sz="4000" kern="0" dirty="0" err="1">
                <a:solidFill>
                  <a:srgbClr val="202124"/>
                </a:solidFill>
                <a:effectLst/>
                <a:latin typeface="Times New Roman" panose="02020603050405020304" pitchFamily="18" charset="0"/>
                <a:ea typeface="Times New Roman" panose="02020603050405020304" pitchFamily="18" charset="0"/>
              </a:rPr>
              <a:t>في</a:t>
            </a:r>
            <a:r>
              <a:rPr lang="en-US" sz="4000" kern="0" dirty="0">
                <a:solidFill>
                  <a:srgbClr val="202124"/>
                </a:solidFill>
                <a:effectLst/>
                <a:latin typeface="Times New Roman" panose="02020603050405020304" pitchFamily="18" charset="0"/>
                <a:ea typeface="Times New Roman" panose="02020603050405020304" pitchFamily="18" charset="0"/>
              </a:rPr>
              <a:t> </a:t>
            </a:r>
            <a:r>
              <a:rPr lang="en-US" sz="4000" kern="0" dirty="0" err="1">
                <a:solidFill>
                  <a:srgbClr val="202124"/>
                </a:solidFill>
                <a:effectLst/>
                <a:latin typeface="Times New Roman" panose="02020603050405020304" pitchFamily="18" charset="0"/>
                <a:ea typeface="Times New Roman" panose="02020603050405020304" pitchFamily="18" charset="0"/>
              </a:rPr>
              <a:t>إخراج</a:t>
            </a:r>
            <a:r>
              <a:rPr lang="en-US" sz="4000" kern="0" dirty="0">
                <a:solidFill>
                  <a:srgbClr val="202124"/>
                </a:solidFill>
                <a:effectLst/>
                <a:latin typeface="Times New Roman" panose="02020603050405020304" pitchFamily="18" charset="0"/>
                <a:ea typeface="Times New Roman" panose="02020603050405020304" pitchFamily="18" charset="0"/>
              </a:rPr>
              <a:t> </a:t>
            </a:r>
            <a:r>
              <a:rPr lang="en-US" sz="4000" kern="0" dirty="0" err="1">
                <a:solidFill>
                  <a:srgbClr val="202124"/>
                </a:solidFill>
                <a:effectLst/>
                <a:latin typeface="Times New Roman" panose="02020603050405020304" pitchFamily="18" charset="0"/>
                <a:ea typeface="Times New Roman" panose="02020603050405020304" pitchFamily="18" charset="0"/>
              </a:rPr>
              <a:t>السائل</a:t>
            </a:r>
            <a:r>
              <a:rPr lang="en-US" sz="4000" kern="0" dirty="0">
                <a:solidFill>
                  <a:srgbClr val="202124"/>
                </a:solidFill>
                <a:effectLst/>
                <a:latin typeface="Times New Roman" panose="02020603050405020304" pitchFamily="18" charset="0"/>
                <a:ea typeface="Times New Roman" panose="02020603050405020304" pitchFamily="18" charset="0"/>
              </a:rPr>
              <a:t> </a:t>
            </a:r>
            <a:r>
              <a:rPr lang="en-US" sz="4000" kern="0" dirty="0" err="1">
                <a:solidFill>
                  <a:srgbClr val="202124"/>
                </a:solidFill>
                <a:effectLst/>
                <a:latin typeface="Times New Roman" panose="02020603050405020304" pitchFamily="18" charset="0"/>
                <a:ea typeface="Times New Roman" panose="02020603050405020304" pitchFamily="18" charset="0"/>
              </a:rPr>
              <a:t>المنوي</a:t>
            </a:r>
            <a:r>
              <a:rPr lang="en-US" sz="4000" kern="0" dirty="0">
                <a:solidFill>
                  <a:srgbClr val="202124"/>
                </a:solidFill>
                <a:effectLst/>
                <a:latin typeface="Times New Roman" panose="02020603050405020304" pitchFamily="18" charset="0"/>
                <a:ea typeface="Times New Roman" panose="02020603050405020304" pitchFamily="18" charset="0"/>
              </a:rPr>
              <a:t> ، </a:t>
            </a:r>
            <a:r>
              <a:rPr lang="en-US" sz="4000" kern="0" dirty="0" err="1">
                <a:solidFill>
                  <a:srgbClr val="202124"/>
                </a:solidFill>
                <a:effectLst/>
                <a:latin typeface="Times New Roman" panose="02020603050405020304" pitchFamily="18" charset="0"/>
                <a:ea typeface="Times New Roman" panose="02020603050405020304" pitchFamily="18" charset="0"/>
              </a:rPr>
              <a:t>أو</a:t>
            </a:r>
            <a:r>
              <a:rPr lang="en-US" sz="4000" kern="0" dirty="0">
                <a:solidFill>
                  <a:srgbClr val="202124"/>
                </a:solidFill>
                <a:effectLst/>
                <a:latin typeface="Times New Roman" panose="02020603050405020304" pitchFamily="18" charset="0"/>
                <a:ea typeface="Times New Roman" panose="02020603050405020304" pitchFamily="18" charset="0"/>
              </a:rPr>
              <a:t> </a:t>
            </a:r>
            <a:r>
              <a:rPr lang="en-US" sz="4000" kern="0" dirty="0" err="1">
                <a:solidFill>
                  <a:srgbClr val="202124"/>
                </a:solidFill>
                <a:effectLst/>
                <a:latin typeface="Times New Roman" panose="02020603050405020304" pitchFamily="18" charset="0"/>
                <a:ea typeface="Times New Roman" panose="02020603050405020304" pitchFamily="18" charset="0"/>
              </a:rPr>
              <a:t>غياب</a:t>
            </a:r>
            <a:r>
              <a:rPr lang="en-US" sz="4000" kern="0" dirty="0">
                <a:solidFill>
                  <a:srgbClr val="202124"/>
                </a:solidFill>
                <a:effectLst/>
                <a:latin typeface="Times New Roman" panose="02020603050405020304" pitchFamily="18" charset="0"/>
                <a:ea typeface="Times New Roman" panose="02020603050405020304" pitchFamily="18" charset="0"/>
              </a:rPr>
              <a:t> </a:t>
            </a:r>
            <a:r>
              <a:rPr lang="en-US" sz="4000" kern="0" dirty="0" err="1">
                <a:solidFill>
                  <a:srgbClr val="202124"/>
                </a:solidFill>
                <a:effectLst/>
                <a:latin typeface="Times New Roman" panose="02020603050405020304" pitchFamily="18" charset="0"/>
                <a:ea typeface="Times New Roman" panose="02020603050405020304" pitchFamily="18" charset="0"/>
              </a:rPr>
              <a:t>أو</a:t>
            </a:r>
            <a:r>
              <a:rPr lang="en-US" sz="4000" kern="0" dirty="0">
                <a:solidFill>
                  <a:srgbClr val="202124"/>
                </a:solidFill>
                <a:effectLst/>
                <a:latin typeface="Times New Roman" panose="02020603050405020304" pitchFamily="18" charset="0"/>
                <a:ea typeface="Times New Roman" panose="02020603050405020304" pitchFamily="18" charset="0"/>
              </a:rPr>
              <a:t> </a:t>
            </a:r>
            <a:r>
              <a:rPr lang="en-US" sz="4000" kern="0" dirty="0" err="1">
                <a:solidFill>
                  <a:srgbClr val="202124"/>
                </a:solidFill>
                <a:effectLst/>
                <a:latin typeface="Times New Roman" panose="02020603050405020304" pitchFamily="18" charset="0"/>
                <a:ea typeface="Times New Roman" panose="02020603050405020304" pitchFamily="18" charset="0"/>
              </a:rPr>
              <a:t>انخفاض</a:t>
            </a:r>
            <a:r>
              <a:rPr lang="en-US" sz="4000" kern="0" dirty="0">
                <a:solidFill>
                  <a:srgbClr val="202124"/>
                </a:solidFill>
                <a:effectLst/>
                <a:latin typeface="Times New Roman" panose="02020603050405020304" pitchFamily="18" charset="0"/>
                <a:ea typeface="Times New Roman" panose="02020603050405020304" pitchFamily="18" charset="0"/>
              </a:rPr>
              <a:t> </a:t>
            </a:r>
            <a:r>
              <a:rPr lang="en-US" sz="4000" kern="0" dirty="0" err="1">
                <a:solidFill>
                  <a:srgbClr val="202124"/>
                </a:solidFill>
                <a:effectLst/>
                <a:latin typeface="Times New Roman" panose="02020603050405020304" pitchFamily="18" charset="0"/>
                <a:ea typeface="Times New Roman" panose="02020603050405020304" pitchFamily="18" charset="0"/>
              </a:rPr>
              <a:t>مستويات</a:t>
            </a:r>
            <a:r>
              <a:rPr lang="en-US" sz="4000" kern="0" dirty="0">
                <a:solidFill>
                  <a:srgbClr val="202124"/>
                </a:solidFill>
                <a:effectLst/>
                <a:latin typeface="Times New Roman" panose="02020603050405020304" pitchFamily="18" charset="0"/>
                <a:ea typeface="Times New Roman" panose="02020603050405020304" pitchFamily="18" charset="0"/>
              </a:rPr>
              <a:t> </a:t>
            </a:r>
            <a:r>
              <a:rPr lang="en-US" sz="4000" kern="0" dirty="0" err="1">
                <a:solidFill>
                  <a:srgbClr val="202124"/>
                </a:solidFill>
                <a:effectLst/>
                <a:latin typeface="Times New Roman" panose="02020603050405020304" pitchFamily="18" charset="0"/>
                <a:ea typeface="Times New Roman" panose="02020603050405020304" pitchFamily="18" charset="0"/>
              </a:rPr>
              <a:t>الحيوانات</a:t>
            </a:r>
            <a:r>
              <a:rPr lang="en-US" sz="4000" kern="0" dirty="0">
                <a:solidFill>
                  <a:srgbClr val="202124"/>
                </a:solidFill>
                <a:effectLst/>
                <a:latin typeface="Times New Roman" panose="02020603050405020304" pitchFamily="18" charset="0"/>
                <a:ea typeface="Times New Roman" panose="02020603050405020304" pitchFamily="18" charset="0"/>
              </a:rPr>
              <a:t> </a:t>
            </a:r>
            <a:r>
              <a:rPr lang="en-US" sz="4000" kern="0" dirty="0" err="1">
                <a:solidFill>
                  <a:srgbClr val="202124"/>
                </a:solidFill>
                <a:effectLst/>
                <a:latin typeface="Times New Roman" panose="02020603050405020304" pitchFamily="18" charset="0"/>
                <a:ea typeface="Times New Roman" panose="02020603050405020304" pitchFamily="18" charset="0"/>
              </a:rPr>
              <a:t>المنوية</a:t>
            </a:r>
            <a:r>
              <a:rPr lang="en-US" sz="4000" kern="0" dirty="0">
                <a:solidFill>
                  <a:srgbClr val="202124"/>
                </a:solidFill>
                <a:effectLst/>
                <a:latin typeface="Times New Roman" panose="02020603050405020304" pitchFamily="18" charset="0"/>
                <a:ea typeface="Times New Roman" panose="02020603050405020304" pitchFamily="18" charset="0"/>
              </a:rPr>
              <a:t> ، </a:t>
            </a:r>
            <a:r>
              <a:rPr lang="en-US" sz="4000" kern="0" dirty="0" err="1">
                <a:solidFill>
                  <a:srgbClr val="202124"/>
                </a:solidFill>
                <a:effectLst/>
                <a:latin typeface="Times New Roman" panose="02020603050405020304" pitchFamily="18" charset="0"/>
                <a:ea typeface="Times New Roman" panose="02020603050405020304" pitchFamily="18" charset="0"/>
              </a:rPr>
              <a:t>أو</a:t>
            </a:r>
            <a:r>
              <a:rPr lang="en-US" sz="4000" kern="0" dirty="0">
                <a:solidFill>
                  <a:srgbClr val="202124"/>
                </a:solidFill>
                <a:effectLst/>
                <a:latin typeface="Times New Roman" panose="02020603050405020304" pitchFamily="18" charset="0"/>
                <a:ea typeface="Times New Roman" panose="02020603050405020304" pitchFamily="18" charset="0"/>
              </a:rPr>
              <a:t> </a:t>
            </a:r>
            <a:r>
              <a:rPr lang="en-US" sz="4000" kern="0" dirty="0" err="1">
                <a:solidFill>
                  <a:srgbClr val="202124"/>
                </a:solidFill>
                <a:effectLst/>
                <a:latin typeface="Times New Roman" panose="02020603050405020304" pitchFamily="18" charset="0"/>
                <a:ea typeface="Times New Roman" panose="02020603050405020304" pitchFamily="18" charset="0"/>
              </a:rPr>
              <a:t>وجودها</a:t>
            </a:r>
            <a:r>
              <a:rPr lang="en-US" sz="4000" kern="0" dirty="0">
                <a:solidFill>
                  <a:srgbClr val="202124"/>
                </a:solidFill>
                <a:effectLst/>
                <a:latin typeface="Times New Roman" panose="02020603050405020304" pitchFamily="18" charset="0"/>
                <a:ea typeface="Times New Roman" panose="02020603050405020304" pitchFamily="18" charset="0"/>
              </a:rPr>
              <a:t> </a:t>
            </a:r>
            <a:r>
              <a:rPr lang="en-US" sz="4000" kern="0" dirty="0" err="1">
                <a:solidFill>
                  <a:srgbClr val="202124"/>
                </a:solidFill>
                <a:effectLst/>
                <a:latin typeface="Times New Roman" panose="02020603050405020304" pitchFamily="18" charset="0"/>
                <a:ea typeface="Times New Roman" panose="02020603050405020304" pitchFamily="18" charset="0"/>
              </a:rPr>
              <a:t>في</a:t>
            </a:r>
            <a:r>
              <a:rPr lang="en-US" sz="4000" kern="0" dirty="0">
                <a:solidFill>
                  <a:srgbClr val="202124"/>
                </a:solidFill>
                <a:effectLst/>
                <a:latin typeface="Times New Roman" panose="02020603050405020304" pitchFamily="18" charset="0"/>
                <a:ea typeface="Times New Roman" panose="02020603050405020304" pitchFamily="18" charset="0"/>
              </a:rPr>
              <a:t> </a:t>
            </a:r>
            <a:r>
              <a:rPr lang="en-US" sz="4000" kern="0" dirty="0" err="1">
                <a:solidFill>
                  <a:srgbClr val="202124"/>
                </a:solidFill>
                <a:effectLst/>
                <a:latin typeface="Times New Roman" panose="02020603050405020304" pitchFamily="18" charset="0"/>
                <a:ea typeface="Times New Roman" panose="02020603050405020304" pitchFamily="18" charset="0"/>
              </a:rPr>
              <a:t>شكل</a:t>
            </a:r>
            <a:r>
              <a:rPr lang="en-US" sz="4000" kern="0" dirty="0">
                <a:solidFill>
                  <a:srgbClr val="202124"/>
                </a:solidFill>
                <a:effectLst/>
                <a:latin typeface="Times New Roman" panose="02020603050405020304" pitchFamily="18" charset="0"/>
                <a:ea typeface="Times New Roman" panose="02020603050405020304" pitchFamily="18" charset="0"/>
              </a:rPr>
              <a:t> </a:t>
            </a:r>
            <a:r>
              <a:rPr lang="en-US" sz="4000" kern="0" dirty="0" err="1">
                <a:solidFill>
                  <a:srgbClr val="202124"/>
                </a:solidFill>
                <a:effectLst/>
                <a:latin typeface="Times New Roman" panose="02020603050405020304" pitchFamily="18" charset="0"/>
                <a:ea typeface="Times New Roman" panose="02020603050405020304" pitchFamily="18" charset="0"/>
              </a:rPr>
              <a:t>غير</a:t>
            </a:r>
            <a:r>
              <a:rPr lang="en-US" sz="4000" kern="0" dirty="0">
                <a:solidFill>
                  <a:srgbClr val="202124"/>
                </a:solidFill>
                <a:effectLst/>
                <a:latin typeface="Times New Roman" panose="02020603050405020304" pitchFamily="18" charset="0"/>
                <a:ea typeface="Times New Roman" panose="02020603050405020304" pitchFamily="18" charset="0"/>
              </a:rPr>
              <a:t> </a:t>
            </a:r>
            <a:r>
              <a:rPr lang="en-US" sz="4000" kern="0" dirty="0" err="1">
                <a:solidFill>
                  <a:srgbClr val="202124"/>
                </a:solidFill>
                <a:effectLst/>
                <a:latin typeface="Times New Roman" panose="02020603050405020304" pitchFamily="18" charset="0"/>
                <a:ea typeface="Times New Roman" panose="02020603050405020304" pitchFamily="18" charset="0"/>
              </a:rPr>
              <a:t>طبيعي</a:t>
            </a:r>
            <a:r>
              <a:rPr lang="en-US" sz="4000" kern="0" dirty="0">
                <a:solidFill>
                  <a:srgbClr val="202124"/>
                </a:solidFill>
                <a:effectLst/>
                <a:latin typeface="Times New Roman" panose="02020603050405020304" pitchFamily="18" charset="0"/>
                <a:ea typeface="Times New Roman" panose="02020603050405020304" pitchFamily="18" charset="0"/>
              </a:rPr>
              <a:t> </a:t>
            </a:r>
            <a:r>
              <a:rPr lang="en-US" sz="4000" kern="0" dirty="0" err="1">
                <a:solidFill>
                  <a:srgbClr val="202124"/>
                </a:solidFill>
                <a:effectLst/>
                <a:latin typeface="Times New Roman" panose="02020603050405020304" pitchFamily="18" charset="0"/>
                <a:ea typeface="Times New Roman" panose="02020603050405020304" pitchFamily="18" charset="0"/>
              </a:rPr>
              <a:t>مع</a:t>
            </a:r>
            <a:r>
              <a:rPr lang="en-US" sz="4000" kern="0" dirty="0">
                <a:solidFill>
                  <a:srgbClr val="202124"/>
                </a:solidFill>
                <a:effectLst/>
                <a:latin typeface="Times New Roman" panose="02020603050405020304" pitchFamily="18" charset="0"/>
                <a:ea typeface="Times New Roman" panose="02020603050405020304" pitchFamily="18" charset="0"/>
              </a:rPr>
              <a:t> </a:t>
            </a:r>
            <a:r>
              <a:rPr lang="en-US" sz="4000" kern="0" dirty="0" err="1">
                <a:solidFill>
                  <a:srgbClr val="202124"/>
                </a:solidFill>
                <a:effectLst/>
                <a:latin typeface="Times New Roman" panose="02020603050405020304" pitchFamily="18" charset="0"/>
                <a:ea typeface="Times New Roman" panose="02020603050405020304" pitchFamily="18" charset="0"/>
              </a:rPr>
              <a:t>قلة</a:t>
            </a:r>
            <a:r>
              <a:rPr lang="en-US" sz="4000" kern="0" dirty="0">
                <a:solidFill>
                  <a:srgbClr val="202124"/>
                </a:solidFill>
                <a:effectLst/>
                <a:latin typeface="Times New Roman" panose="02020603050405020304" pitchFamily="18" charset="0"/>
                <a:ea typeface="Times New Roman" panose="02020603050405020304" pitchFamily="18" charset="0"/>
              </a:rPr>
              <a:t> </a:t>
            </a:r>
            <a:r>
              <a:rPr lang="en-US" sz="4000" kern="0" dirty="0" err="1">
                <a:solidFill>
                  <a:srgbClr val="202124"/>
                </a:solidFill>
                <a:effectLst/>
                <a:latin typeface="Times New Roman" panose="02020603050405020304" pitchFamily="18" charset="0"/>
                <a:ea typeface="Times New Roman" panose="02020603050405020304" pitchFamily="18" charset="0"/>
              </a:rPr>
              <a:t>حركة</a:t>
            </a:r>
            <a:r>
              <a:rPr lang="en-US" sz="4000" kern="0" dirty="0">
                <a:solidFill>
                  <a:srgbClr val="202124"/>
                </a:solidFill>
                <a:effectLst/>
                <a:latin typeface="Times New Roman" panose="02020603050405020304" pitchFamily="18" charset="0"/>
                <a:ea typeface="Times New Roman" panose="02020603050405020304" pitchFamily="18" charset="0"/>
              </a:rPr>
              <a:t>  </a:t>
            </a:r>
            <a:r>
              <a:rPr lang="en-US" sz="4000" kern="0" dirty="0" err="1">
                <a:solidFill>
                  <a:srgbClr val="202124"/>
                </a:solidFill>
                <a:effectLst/>
                <a:latin typeface="Times New Roman" panose="02020603050405020304" pitchFamily="18" charset="0"/>
                <a:ea typeface="Times New Roman" panose="02020603050405020304" pitchFamily="18" charset="0"/>
              </a:rPr>
              <a:t>الحيوانات</a:t>
            </a:r>
            <a:r>
              <a:rPr lang="en-US" sz="4000" kern="0" dirty="0">
                <a:solidFill>
                  <a:srgbClr val="202124"/>
                </a:solidFill>
                <a:effectLst/>
                <a:latin typeface="Times New Roman" panose="02020603050405020304" pitchFamily="18" charset="0"/>
                <a:ea typeface="Times New Roman" panose="02020603050405020304" pitchFamily="18" charset="0"/>
              </a:rPr>
              <a:t> </a:t>
            </a:r>
            <a:r>
              <a:rPr lang="en-US" sz="4000" kern="0" dirty="0" err="1">
                <a:solidFill>
                  <a:srgbClr val="202124"/>
                </a:solidFill>
                <a:effectLst/>
                <a:latin typeface="Times New Roman" panose="02020603050405020304" pitchFamily="18" charset="0"/>
                <a:ea typeface="Times New Roman" panose="02020603050405020304" pitchFamily="18" charset="0"/>
              </a:rPr>
              <a:t>المنوية</a:t>
            </a:r>
            <a:endParaRPr lang="ar-EG" sz="4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r" rtl="1"/>
            <a:r>
              <a:rPr lang="ar-EG" sz="4000" kern="0" dirty="0">
                <a:solidFill>
                  <a:srgbClr val="0070C0"/>
                </a:solidFill>
                <a:latin typeface="Times New Roman" panose="02020603050405020304" pitchFamily="18" charset="0"/>
                <a:cs typeface="Times New Roman" panose="02020603050405020304" pitchFamily="18" charset="0"/>
              </a:rPr>
              <a:t>اسباب العقم ين النساء</a:t>
            </a:r>
            <a:r>
              <a:rPr lang="ar-EG" sz="4000" kern="0" dirty="0">
                <a:solidFill>
                  <a:srgbClr val="000000"/>
                </a:solidFill>
                <a:latin typeface="Times New Roman" panose="02020603050405020304" pitchFamily="18" charset="0"/>
                <a:cs typeface="Times New Roman" panose="02020603050405020304" pitchFamily="18" charset="0"/>
              </a:rPr>
              <a:t>:</a:t>
            </a:r>
          </a:p>
          <a:p>
            <a:pPr algn="r" rtl="1"/>
            <a:r>
              <a:rPr lang="ar-EG" sz="4000" kern="0" dirty="0">
                <a:solidFill>
                  <a:srgbClr val="202124"/>
                </a:solidFill>
                <a:effectLst/>
                <a:latin typeface="Times New Roman" panose="02020603050405020304" pitchFamily="18" charset="0"/>
                <a:ea typeface="Times New Roman" panose="02020603050405020304" pitchFamily="18" charset="0"/>
              </a:rPr>
              <a:t>م</a:t>
            </a:r>
            <a:r>
              <a:rPr lang="en-US" sz="4000" kern="0" dirty="0" err="1">
                <a:solidFill>
                  <a:srgbClr val="202124"/>
                </a:solidFill>
                <a:effectLst/>
                <a:latin typeface="Times New Roman" panose="02020603050405020304" pitchFamily="18" charset="0"/>
                <a:ea typeface="Times New Roman" panose="02020603050405020304" pitchFamily="18" charset="0"/>
              </a:rPr>
              <a:t>جموعة</a:t>
            </a:r>
            <a:r>
              <a:rPr lang="en-US" sz="4000" kern="0" dirty="0">
                <a:solidFill>
                  <a:srgbClr val="202124"/>
                </a:solidFill>
                <a:effectLst/>
                <a:latin typeface="Times New Roman" panose="02020603050405020304" pitchFamily="18" charset="0"/>
                <a:ea typeface="Times New Roman" panose="02020603050405020304" pitchFamily="18" charset="0"/>
              </a:rPr>
              <a:t> </a:t>
            </a:r>
            <a:r>
              <a:rPr lang="en-US" sz="4000" kern="0" dirty="0" err="1">
                <a:solidFill>
                  <a:srgbClr val="202124"/>
                </a:solidFill>
                <a:effectLst/>
                <a:latin typeface="Times New Roman" panose="02020603050405020304" pitchFamily="18" charset="0"/>
                <a:ea typeface="Times New Roman" panose="02020603050405020304" pitchFamily="18" charset="0"/>
              </a:rPr>
              <a:t>من</a:t>
            </a:r>
            <a:r>
              <a:rPr lang="en-US" sz="4000" kern="0" dirty="0">
                <a:solidFill>
                  <a:srgbClr val="202124"/>
                </a:solidFill>
                <a:effectLst/>
                <a:latin typeface="Times New Roman" panose="02020603050405020304" pitchFamily="18" charset="0"/>
                <a:ea typeface="Times New Roman" panose="02020603050405020304" pitchFamily="18" charset="0"/>
              </a:rPr>
              <a:t> </a:t>
            </a:r>
            <a:r>
              <a:rPr lang="en-US" sz="4000" kern="0" dirty="0" err="1">
                <a:solidFill>
                  <a:srgbClr val="202124"/>
                </a:solidFill>
                <a:effectLst/>
                <a:latin typeface="Times New Roman" panose="02020603050405020304" pitchFamily="18" charset="0"/>
                <a:ea typeface="Times New Roman" panose="02020603050405020304" pitchFamily="18" charset="0"/>
              </a:rPr>
              <a:t>التشوهات</a:t>
            </a:r>
            <a:r>
              <a:rPr lang="en-US" sz="4000" kern="0" dirty="0">
                <a:solidFill>
                  <a:srgbClr val="202124"/>
                </a:solidFill>
                <a:effectLst/>
                <a:latin typeface="Times New Roman" panose="02020603050405020304" pitchFamily="18" charset="0"/>
                <a:ea typeface="Times New Roman" panose="02020603050405020304" pitchFamily="18" charset="0"/>
              </a:rPr>
              <a:t> </a:t>
            </a:r>
            <a:r>
              <a:rPr lang="en-US" sz="4000" kern="0" dirty="0" err="1">
                <a:solidFill>
                  <a:srgbClr val="202124"/>
                </a:solidFill>
                <a:effectLst/>
                <a:latin typeface="Times New Roman" panose="02020603050405020304" pitchFamily="18" charset="0"/>
                <a:ea typeface="Times New Roman" panose="02020603050405020304" pitchFamily="18" charset="0"/>
              </a:rPr>
              <a:t>في</a:t>
            </a:r>
            <a:r>
              <a:rPr lang="en-US" sz="4000" kern="0" dirty="0">
                <a:solidFill>
                  <a:srgbClr val="202124"/>
                </a:solidFill>
                <a:effectLst/>
                <a:latin typeface="Times New Roman" panose="02020603050405020304" pitchFamily="18" charset="0"/>
                <a:ea typeface="Times New Roman" panose="02020603050405020304" pitchFamily="18" charset="0"/>
              </a:rPr>
              <a:t> </a:t>
            </a:r>
            <a:r>
              <a:rPr lang="en-US" sz="4000" kern="0" dirty="0" err="1">
                <a:solidFill>
                  <a:srgbClr val="202124"/>
                </a:solidFill>
                <a:effectLst/>
                <a:latin typeface="Times New Roman" panose="02020603050405020304" pitchFamily="18" charset="0"/>
                <a:ea typeface="Times New Roman" panose="02020603050405020304" pitchFamily="18" charset="0"/>
              </a:rPr>
              <a:t>المبايض</a:t>
            </a:r>
            <a:r>
              <a:rPr lang="en-US" sz="4000" kern="0" dirty="0">
                <a:solidFill>
                  <a:srgbClr val="202124"/>
                </a:solidFill>
                <a:effectLst/>
                <a:latin typeface="Times New Roman" panose="02020603050405020304" pitchFamily="18" charset="0"/>
                <a:ea typeface="Times New Roman" panose="02020603050405020304" pitchFamily="18" charset="0"/>
              </a:rPr>
              <a:t> </a:t>
            </a:r>
            <a:r>
              <a:rPr lang="en-US" sz="4000" kern="0" dirty="0" err="1">
                <a:solidFill>
                  <a:srgbClr val="202124"/>
                </a:solidFill>
                <a:effectLst/>
                <a:latin typeface="Times New Roman" panose="02020603050405020304" pitchFamily="18" charset="0"/>
                <a:ea typeface="Times New Roman" panose="02020603050405020304" pitchFamily="18" charset="0"/>
              </a:rPr>
              <a:t>والرحم</a:t>
            </a:r>
            <a:r>
              <a:rPr lang="en-US" sz="4000" kern="0" dirty="0">
                <a:solidFill>
                  <a:srgbClr val="202124"/>
                </a:solidFill>
                <a:effectLst/>
                <a:latin typeface="Times New Roman" panose="02020603050405020304" pitchFamily="18" charset="0"/>
                <a:ea typeface="Times New Roman" panose="02020603050405020304" pitchFamily="18" charset="0"/>
              </a:rPr>
              <a:t> </a:t>
            </a:r>
            <a:r>
              <a:rPr lang="en-US" sz="4000" kern="0" dirty="0" err="1">
                <a:solidFill>
                  <a:srgbClr val="202124"/>
                </a:solidFill>
                <a:effectLst/>
                <a:latin typeface="Times New Roman" panose="02020603050405020304" pitchFamily="18" charset="0"/>
                <a:ea typeface="Times New Roman" panose="02020603050405020304" pitchFamily="18" charset="0"/>
              </a:rPr>
              <a:t>وقناتي</a:t>
            </a:r>
            <a:r>
              <a:rPr lang="en-US" sz="4000" kern="0" dirty="0">
                <a:solidFill>
                  <a:srgbClr val="202124"/>
                </a:solidFill>
                <a:effectLst/>
                <a:latin typeface="Times New Roman" panose="02020603050405020304" pitchFamily="18" charset="0"/>
                <a:ea typeface="Times New Roman" panose="02020603050405020304" pitchFamily="18" charset="0"/>
              </a:rPr>
              <a:t> </a:t>
            </a:r>
            <a:r>
              <a:rPr lang="en-US" sz="4000" kern="0" dirty="0" err="1">
                <a:solidFill>
                  <a:srgbClr val="202124"/>
                </a:solidFill>
                <a:effectLst/>
                <a:latin typeface="Times New Roman" panose="02020603050405020304" pitchFamily="18" charset="0"/>
                <a:ea typeface="Times New Roman" panose="02020603050405020304" pitchFamily="18" charset="0"/>
              </a:rPr>
              <a:t>فالوب</a:t>
            </a:r>
            <a:r>
              <a:rPr lang="en-US" sz="4000" kern="0" dirty="0">
                <a:solidFill>
                  <a:srgbClr val="202124"/>
                </a:solidFill>
                <a:effectLst/>
                <a:latin typeface="Times New Roman" panose="02020603050405020304" pitchFamily="18" charset="0"/>
                <a:ea typeface="Times New Roman" panose="02020603050405020304" pitchFamily="18" charset="0"/>
              </a:rPr>
              <a:t> </a:t>
            </a:r>
            <a:r>
              <a:rPr lang="en-US" sz="4000" kern="0" dirty="0" err="1">
                <a:solidFill>
                  <a:srgbClr val="202124"/>
                </a:solidFill>
                <a:effectLst/>
                <a:latin typeface="Times New Roman" panose="02020603050405020304" pitchFamily="18" charset="0"/>
                <a:ea typeface="Times New Roman" panose="02020603050405020304" pitchFamily="18" charset="0"/>
              </a:rPr>
              <a:t>وجهاز</a:t>
            </a:r>
            <a:r>
              <a:rPr lang="en-US" sz="4000" kern="0" dirty="0">
                <a:solidFill>
                  <a:srgbClr val="202124"/>
                </a:solidFill>
                <a:effectLst/>
                <a:latin typeface="Times New Roman" panose="02020603050405020304" pitchFamily="18" charset="0"/>
                <a:ea typeface="Times New Roman" panose="02020603050405020304" pitchFamily="18" charset="0"/>
              </a:rPr>
              <a:t> </a:t>
            </a:r>
            <a:r>
              <a:rPr lang="en-US" sz="4000" kern="0" dirty="0" err="1">
                <a:solidFill>
                  <a:srgbClr val="202124"/>
                </a:solidFill>
                <a:effectLst/>
                <a:latin typeface="Times New Roman" panose="02020603050405020304" pitchFamily="18" charset="0"/>
                <a:ea typeface="Times New Roman" panose="02020603050405020304" pitchFamily="18" charset="0"/>
              </a:rPr>
              <a:t>الغدد</a:t>
            </a:r>
            <a:r>
              <a:rPr lang="en-US" sz="4000" kern="0" dirty="0">
                <a:solidFill>
                  <a:srgbClr val="202124"/>
                </a:solidFill>
                <a:effectLst/>
                <a:latin typeface="Times New Roman" panose="02020603050405020304" pitchFamily="18" charset="0"/>
                <a:ea typeface="Times New Roman" panose="02020603050405020304" pitchFamily="18" charset="0"/>
              </a:rPr>
              <a:t> </a:t>
            </a:r>
            <a:r>
              <a:rPr lang="en-US" sz="4000" kern="0" dirty="0" err="1">
                <a:solidFill>
                  <a:srgbClr val="202124"/>
                </a:solidFill>
                <a:effectLst/>
                <a:latin typeface="Times New Roman" panose="02020603050405020304" pitchFamily="18" charset="0"/>
                <a:ea typeface="Times New Roman" panose="02020603050405020304" pitchFamily="18" charset="0"/>
              </a:rPr>
              <a:t>الصماء</a:t>
            </a:r>
            <a:endParaRPr lang="ar-EG" sz="4000" dirty="0">
              <a:solidFill>
                <a:srgbClr val="000000"/>
              </a:solidFill>
              <a:latin typeface="Times New Roman" panose="02020603050405020304" pitchFamily="18" charset="0"/>
              <a:cs typeface="Times New Roman" panose="02020603050405020304" pitchFamily="18" charset="0"/>
            </a:endParaRPr>
          </a:p>
        </p:txBody>
      </p:sp>
      <p:pic>
        <p:nvPicPr>
          <p:cNvPr id="5" name="Picture 4" descr="3D render of cells">
            <a:extLst>
              <a:ext uri="{FF2B5EF4-FFF2-40B4-BE49-F238E27FC236}">
                <a16:creationId xmlns:a16="http://schemas.microsoft.com/office/drawing/2014/main" id="{0C9B966E-C1AB-D16A-98E8-F194FC6A3ED0}"/>
              </a:ext>
            </a:extLst>
          </p:cNvPr>
          <p:cNvPicPr>
            <a:picLocks noChangeAspect="1"/>
          </p:cNvPicPr>
          <p:nvPr/>
        </p:nvPicPr>
        <p:blipFill rotWithShape="1">
          <a:blip r:embed="rId3"/>
          <a:srcRect l="19209" r="24542" b="2"/>
          <a:stretch/>
        </p:blipFill>
        <p:spPr>
          <a:xfrm>
            <a:off x="9231922" y="2912242"/>
            <a:ext cx="2684345" cy="3363717"/>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Tree>
    <p:extLst>
      <p:ext uri="{BB962C8B-B14F-4D97-AF65-F5344CB8AC3E}">
        <p14:creationId xmlns:p14="http://schemas.microsoft.com/office/powerpoint/2010/main" val="448599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3D render of cells">
            <a:extLst>
              <a:ext uri="{FF2B5EF4-FFF2-40B4-BE49-F238E27FC236}">
                <a16:creationId xmlns:a16="http://schemas.microsoft.com/office/drawing/2014/main" id="{0C9B966E-C1AB-D16A-98E8-F194FC6A3ED0}"/>
              </a:ext>
            </a:extLst>
          </p:cNvPr>
          <p:cNvPicPr>
            <a:picLocks noChangeAspect="1"/>
          </p:cNvPicPr>
          <p:nvPr/>
        </p:nvPicPr>
        <p:blipFill rotWithShape="1">
          <a:blip r:embed="rId3">
            <a:duotone>
              <a:schemeClr val="bg2">
                <a:shade val="45000"/>
                <a:satMod val="135000"/>
              </a:schemeClr>
              <a:prstClr val="white"/>
            </a:duotone>
            <a:alphaModFix amt="35000"/>
          </a:blip>
          <a:srcRect/>
          <a:stretch/>
        </p:blipFill>
        <p:spPr>
          <a:xfrm>
            <a:off x="20" y="10"/>
            <a:ext cx="12191980" cy="6857990"/>
          </a:xfrm>
          <a:prstGeom prst="rect">
            <a:avLst/>
          </a:prstGeom>
        </p:spPr>
      </p:pic>
      <p:sp>
        <p:nvSpPr>
          <p:cNvPr id="2" name="Title 1">
            <a:extLst>
              <a:ext uri="{FF2B5EF4-FFF2-40B4-BE49-F238E27FC236}">
                <a16:creationId xmlns:a16="http://schemas.microsoft.com/office/drawing/2014/main" id="{34957386-1ABF-E943-A090-D9A5377A5396}"/>
              </a:ext>
            </a:extLst>
          </p:cNvPr>
          <p:cNvSpPr>
            <a:spLocks noGrp="1"/>
          </p:cNvSpPr>
          <p:nvPr>
            <p:ph type="title"/>
          </p:nvPr>
        </p:nvSpPr>
        <p:spPr>
          <a:xfrm>
            <a:off x="838200" y="365125"/>
            <a:ext cx="10515600" cy="779463"/>
          </a:xfrm>
        </p:spPr>
        <p:txBody>
          <a:bodyPr>
            <a:normAutofit/>
          </a:bodyPr>
          <a:lstStyle/>
          <a:p>
            <a:pPr algn="ctr"/>
            <a:r>
              <a:rPr lang="ar-EG" dirty="0"/>
              <a:t>الآثار السلبية للعقم</a:t>
            </a:r>
            <a:endParaRPr lang="en-US" dirty="0"/>
          </a:p>
        </p:txBody>
      </p:sp>
      <p:sp>
        <p:nvSpPr>
          <p:cNvPr id="6" name="Content Placeholder 5">
            <a:extLst>
              <a:ext uri="{FF2B5EF4-FFF2-40B4-BE49-F238E27FC236}">
                <a16:creationId xmlns:a16="http://schemas.microsoft.com/office/drawing/2014/main" id="{47BAD0B8-E100-46DA-1BD0-F44FB79154A5}"/>
              </a:ext>
            </a:extLst>
          </p:cNvPr>
          <p:cNvSpPr>
            <a:spLocks noGrp="1"/>
          </p:cNvSpPr>
          <p:nvPr>
            <p:ph idx="1"/>
          </p:nvPr>
        </p:nvSpPr>
        <p:spPr>
          <a:xfrm>
            <a:off x="123093" y="1144588"/>
            <a:ext cx="11904784" cy="5537566"/>
          </a:xfrm>
        </p:spPr>
        <p:txBody>
          <a:bodyPr>
            <a:noAutofit/>
          </a:bodyPr>
          <a:lstStyle/>
          <a:p>
            <a:pPr marL="0" indent="0" algn="just" rtl="1">
              <a:buNone/>
            </a:pPr>
            <a:r>
              <a:rPr lang="ar-EG" sz="3600" b="0" i="0" u="none" strike="noStrike" baseline="0" dirty="0">
                <a:latin typeface="TraditionalArabic"/>
              </a:rPr>
              <a:t>تحدث من عدم تقبل الزوجين مما قد يؤدى إلي:</a:t>
            </a:r>
          </a:p>
          <a:p>
            <a:pPr marL="581025" algn="just" rtl="1"/>
            <a:r>
              <a:rPr lang="ar-EG" sz="3600" b="0" i="0" u="none" strike="noStrike" baseline="0" dirty="0">
                <a:latin typeface="TraditionalArabic"/>
              </a:rPr>
              <a:t>القلق والشعور بالغضب ورفض للواقع قد يؤدي للوصول إلى حد الاكتئاب. </a:t>
            </a:r>
          </a:p>
          <a:p>
            <a:pPr marL="581025" algn="just" rtl="1"/>
            <a:r>
              <a:rPr lang="ar-EG" sz="3600" b="0" i="0" u="none" strike="noStrike" baseline="0" dirty="0">
                <a:latin typeface="TraditionalArabic"/>
              </a:rPr>
              <a:t>غالبا تعاني النساء من مستويات ضغط أعلى من الرجال</a:t>
            </a:r>
          </a:p>
          <a:p>
            <a:pPr marL="581025" algn="just" rtl="1"/>
            <a:r>
              <a:rPr lang="ar-EG" sz="3600" b="0" i="0" u="none" strike="noStrike" baseline="0" dirty="0">
                <a:latin typeface="TraditionalArabic"/>
              </a:rPr>
              <a:t> قد يؤدي للشعور بالحزن والعاروالذنب وتدني احترام الذات </a:t>
            </a:r>
          </a:p>
          <a:p>
            <a:pPr marL="581025" algn="just" rtl="1"/>
            <a:r>
              <a:rPr lang="ar-EG" sz="3600" b="0" i="0" u="none" strike="noStrike" baseline="0" dirty="0">
                <a:latin typeface="TraditionalArabic"/>
              </a:rPr>
              <a:t>صعوبة الحياة الزوجية؛ بسبب الرغبة الطبيعية في الأمومة والأبوة، فضلاً عن الضغط الاجتماعي</a:t>
            </a:r>
          </a:p>
          <a:p>
            <a:pPr marL="581025" algn="just" rtl="1"/>
            <a:r>
              <a:rPr lang="ar-EG" sz="3600" b="0" i="0" u="none" strike="noStrike" baseline="0" dirty="0">
                <a:latin typeface="TraditionalArabic"/>
              </a:rPr>
              <a:t> قد يسبب خلافات بين الزوج والزوجة</a:t>
            </a:r>
          </a:p>
          <a:p>
            <a:pPr marL="581025" algn="r" rtl="1"/>
            <a:r>
              <a:rPr lang="ar-EG" sz="3600" b="0" i="0" u="none" strike="noStrike" baseline="0" dirty="0">
                <a:latin typeface="TraditionalArabic"/>
              </a:rPr>
              <a:t>العديد من الوصمات الاجتماعية ضد الأزواج الذين لا ينعمون بالأطفال</a:t>
            </a:r>
          </a:p>
          <a:p>
            <a:pPr marL="685800" algn="just" rtl="1"/>
            <a:endParaRPr lang="en-US" sz="3600" dirty="0"/>
          </a:p>
          <a:p>
            <a:pPr algn="just"/>
            <a:endParaRPr lang="en-US" sz="3600" dirty="0"/>
          </a:p>
        </p:txBody>
      </p:sp>
    </p:spTree>
    <p:extLst>
      <p:ext uri="{BB962C8B-B14F-4D97-AF65-F5344CB8AC3E}">
        <p14:creationId xmlns:p14="http://schemas.microsoft.com/office/powerpoint/2010/main" val="2449746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779CF-BB44-90D0-BBAE-CC12CF44BB87}"/>
              </a:ext>
            </a:extLst>
          </p:cNvPr>
          <p:cNvSpPr>
            <a:spLocks noGrp="1"/>
          </p:cNvSpPr>
          <p:nvPr>
            <p:ph type="title"/>
          </p:nvPr>
        </p:nvSpPr>
        <p:spPr/>
        <p:txBody>
          <a:bodyPr/>
          <a:lstStyle/>
          <a:p>
            <a:pPr algn="ctr"/>
            <a:r>
              <a:rPr lang="ar-EG" dirty="0"/>
              <a:t>نشأة الرحم الأصطناعي</a:t>
            </a:r>
            <a:endParaRPr lang="en-US" dirty="0"/>
          </a:p>
        </p:txBody>
      </p:sp>
      <p:sp>
        <p:nvSpPr>
          <p:cNvPr id="3" name="Content Placeholder 2">
            <a:extLst>
              <a:ext uri="{FF2B5EF4-FFF2-40B4-BE49-F238E27FC236}">
                <a16:creationId xmlns:a16="http://schemas.microsoft.com/office/drawing/2014/main" id="{8D76E262-5843-AE98-70AF-0E634ACF749E}"/>
              </a:ext>
            </a:extLst>
          </p:cNvPr>
          <p:cNvSpPr>
            <a:spLocks noGrp="1"/>
          </p:cNvSpPr>
          <p:nvPr>
            <p:ph idx="1"/>
          </p:nvPr>
        </p:nvSpPr>
        <p:spPr>
          <a:xfrm>
            <a:off x="175847" y="1336431"/>
            <a:ext cx="11728938" cy="5156443"/>
          </a:xfrm>
        </p:spPr>
        <p:txBody>
          <a:bodyPr>
            <a:noAutofit/>
          </a:bodyPr>
          <a:lstStyle/>
          <a:p>
            <a:pPr algn="r" rtl="1">
              <a:lnSpc>
                <a:spcPct val="150000"/>
              </a:lnSpc>
            </a:pPr>
            <a:r>
              <a:rPr lang="en-US" sz="4000" dirty="0" err="1">
                <a:solidFill>
                  <a:srgbClr val="202124"/>
                </a:solidFill>
                <a:effectLst/>
                <a:latin typeface="Times New Roman" panose="02020603050405020304" pitchFamily="18" charset="0"/>
                <a:ea typeface="Calibri" panose="020F0502020204030204" pitchFamily="34" charset="0"/>
              </a:rPr>
              <a:t>أجريت</a:t>
            </a:r>
            <a:r>
              <a:rPr lang="en-US" sz="4000" dirty="0">
                <a:solidFill>
                  <a:srgbClr val="202124"/>
                </a:solidFill>
                <a:effectLst/>
                <a:latin typeface="Times New Roman" panose="02020603050405020304" pitchFamily="18" charset="0"/>
                <a:ea typeface="Calibri" panose="020F0502020204030204" pitchFamily="34" charset="0"/>
              </a:rPr>
              <a:t> </a:t>
            </a:r>
            <a:r>
              <a:rPr lang="en-US" sz="4000" dirty="0" err="1">
                <a:solidFill>
                  <a:srgbClr val="202124"/>
                </a:solidFill>
                <a:effectLst/>
                <a:latin typeface="Times New Roman" panose="02020603050405020304" pitchFamily="18" charset="0"/>
                <a:ea typeface="Calibri" panose="020F0502020204030204" pitchFamily="34" charset="0"/>
              </a:rPr>
              <a:t>أولى</a:t>
            </a:r>
            <a:r>
              <a:rPr lang="en-US" sz="4000" dirty="0">
                <a:solidFill>
                  <a:srgbClr val="202124"/>
                </a:solidFill>
                <a:effectLst/>
                <a:latin typeface="Times New Roman" panose="02020603050405020304" pitchFamily="18" charset="0"/>
                <a:ea typeface="Calibri" panose="020F0502020204030204" pitchFamily="34" charset="0"/>
              </a:rPr>
              <a:t> </a:t>
            </a:r>
            <a:r>
              <a:rPr lang="en-US" sz="4000" dirty="0" err="1">
                <a:solidFill>
                  <a:srgbClr val="202124"/>
                </a:solidFill>
                <a:effectLst/>
                <a:latin typeface="Times New Roman" panose="02020603050405020304" pitchFamily="18" charset="0"/>
                <a:ea typeface="Calibri" panose="020F0502020204030204" pitchFamily="34" charset="0"/>
              </a:rPr>
              <a:t>المحاولات</a:t>
            </a:r>
            <a:r>
              <a:rPr lang="en-US" sz="4000" dirty="0">
                <a:solidFill>
                  <a:srgbClr val="202124"/>
                </a:solidFill>
                <a:effectLst/>
                <a:latin typeface="Times New Roman" panose="02020603050405020304" pitchFamily="18" charset="0"/>
                <a:ea typeface="Calibri" panose="020F0502020204030204" pitchFamily="34" charset="0"/>
              </a:rPr>
              <a:t> </a:t>
            </a:r>
            <a:r>
              <a:rPr lang="en-US" sz="4000" dirty="0" err="1">
                <a:solidFill>
                  <a:srgbClr val="202124"/>
                </a:solidFill>
                <a:effectLst/>
                <a:latin typeface="Times New Roman" panose="02020603050405020304" pitchFamily="18" charset="0"/>
                <a:ea typeface="Calibri" panose="020F0502020204030204" pitchFamily="34" charset="0"/>
              </a:rPr>
              <a:t>عام</a:t>
            </a:r>
            <a:r>
              <a:rPr lang="en-US" sz="4000" dirty="0">
                <a:solidFill>
                  <a:srgbClr val="202124"/>
                </a:solidFill>
                <a:effectLst/>
                <a:latin typeface="Times New Roman" panose="02020603050405020304" pitchFamily="18" charset="0"/>
                <a:ea typeface="Calibri" panose="020F0502020204030204" pitchFamily="34" charset="0"/>
              </a:rPr>
              <a:t> </a:t>
            </a:r>
            <a:r>
              <a:rPr lang="ar-EG" sz="4000" dirty="0">
                <a:solidFill>
                  <a:srgbClr val="202124"/>
                </a:solidFill>
                <a:effectLst/>
                <a:latin typeface="Times New Roman" panose="02020603050405020304" pitchFamily="18" charset="0"/>
                <a:ea typeface="Calibri" panose="020F0502020204030204" pitchFamily="34" charset="0"/>
              </a:rPr>
              <a:t>1982 </a:t>
            </a:r>
            <a:r>
              <a:rPr lang="en-US" sz="4000" dirty="0">
                <a:solidFill>
                  <a:srgbClr val="202124"/>
                </a:solidFill>
                <a:effectLst/>
                <a:latin typeface="Times New Roman" panose="02020603050405020304" pitchFamily="18" charset="0"/>
                <a:ea typeface="Calibri" panose="020F0502020204030204" pitchFamily="34" charset="0"/>
              </a:rPr>
              <a:t> </a:t>
            </a:r>
            <a:r>
              <a:rPr lang="en-US" sz="4000" dirty="0" err="1">
                <a:solidFill>
                  <a:srgbClr val="202124"/>
                </a:solidFill>
                <a:effectLst/>
                <a:latin typeface="Times New Roman" panose="02020603050405020304" pitchFamily="18" charset="0"/>
                <a:ea typeface="Calibri" panose="020F0502020204030204" pitchFamily="34" charset="0"/>
              </a:rPr>
              <a:t>في</a:t>
            </a:r>
            <a:r>
              <a:rPr lang="en-US" sz="4000" dirty="0">
                <a:solidFill>
                  <a:srgbClr val="202124"/>
                </a:solidFill>
                <a:effectLst/>
                <a:latin typeface="Times New Roman" panose="02020603050405020304" pitchFamily="18" charset="0"/>
                <a:ea typeface="Calibri" panose="020F0502020204030204" pitchFamily="34" charset="0"/>
              </a:rPr>
              <a:t> </a:t>
            </a:r>
            <a:r>
              <a:rPr lang="en-US" sz="4000" dirty="0" err="1">
                <a:solidFill>
                  <a:srgbClr val="202124"/>
                </a:solidFill>
                <a:effectLst/>
                <a:latin typeface="Times New Roman" panose="02020603050405020304" pitchFamily="18" charset="0"/>
                <a:ea typeface="Calibri" panose="020F0502020204030204" pitchFamily="34" charset="0"/>
              </a:rPr>
              <a:t>بولونيا</a:t>
            </a:r>
            <a:r>
              <a:rPr lang="en-US" sz="4000" dirty="0">
                <a:solidFill>
                  <a:srgbClr val="202124"/>
                </a:solidFill>
                <a:effectLst/>
                <a:latin typeface="Times New Roman" panose="02020603050405020304" pitchFamily="18" charset="0"/>
                <a:ea typeface="Calibri" panose="020F0502020204030204" pitchFamily="34" charset="0"/>
              </a:rPr>
              <a:t> </a:t>
            </a:r>
            <a:r>
              <a:rPr lang="en-US" sz="4000" dirty="0" err="1">
                <a:solidFill>
                  <a:srgbClr val="202124"/>
                </a:solidFill>
                <a:effectLst/>
                <a:latin typeface="Times New Roman" panose="02020603050405020304" pitchFamily="18" charset="0"/>
                <a:ea typeface="Calibri" panose="020F0502020204030204" pitchFamily="34" charset="0"/>
              </a:rPr>
              <a:t>بإيطاليا</a:t>
            </a:r>
            <a:r>
              <a:rPr lang="en-US" sz="4000" dirty="0">
                <a:solidFill>
                  <a:srgbClr val="202124"/>
                </a:solidFill>
                <a:effectLst/>
                <a:latin typeface="Times New Roman" panose="02020603050405020304" pitchFamily="18" charset="0"/>
                <a:ea typeface="Calibri" panose="020F0502020204030204" pitchFamily="34" charset="0"/>
              </a:rPr>
              <a:t> </a:t>
            </a:r>
            <a:endParaRPr lang="ar-EG" sz="4000" dirty="0">
              <a:solidFill>
                <a:srgbClr val="202124"/>
              </a:solidFill>
              <a:effectLst/>
              <a:latin typeface="Times New Roman" panose="02020603050405020304" pitchFamily="18" charset="0"/>
              <a:ea typeface="Calibri" panose="020F0502020204030204" pitchFamily="34" charset="0"/>
            </a:endParaRPr>
          </a:p>
          <a:p>
            <a:pPr algn="r" rtl="1">
              <a:lnSpc>
                <a:spcPct val="150000"/>
              </a:lnSpc>
            </a:pPr>
            <a:r>
              <a:rPr lang="en-US" sz="4000" dirty="0" err="1">
                <a:solidFill>
                  <a:srgbClr val="202124"/>
                </a:solidFill>
                <a:effectLst/>
                <a:latin typeface="Times New Roman" panose="02020603050405020304" pitchFamily="18" charset="0"/>
                <a:ea typeface="Calibri" panose="020F0502020204030204" pitchFamily="34" charset="0"/>
              </a:rPr>
              <a:t>استمرت</a:t>
            </a:r>
            <a:r>
              <a:rPr lang="en-US" sz="4000" dirty="0">
                <a:solidFill>
                  <a:srgbClr val="202124"/>
                </a:solidFill>
                <a:effectLst/>
                <a:latin typeface="Times New Roman" panose="02020603050405020304" pitchFamily="18" charset="0"/>
                <a:ea typeface="Calibri" panose="020F0502020204030204" pitchFamily="34" charset="0"/>
              </a:rPr>
              <a:t> </a:t>
            </a:r>
            <a:r>
              <a:rPr lang="en-US" sz="4000" dirty="0" err="1">
                <a:solidFill>
                  <a:srgbClr val="202124"/>
                </a:solidFill>
                <a:effectLst/>
                <a:latin typeface="Times New Roman" panose="02020603050405020304" pitchFamily="18" charset="0"/>
                <a:ea typeface="Calibri" panose="020F0502020204030204" pitchFamily="34" charset="0"/>
              </a:rPr>
              <a:t>في</a:t>
            </a:r>
            <a:r>
              <a:rPr lang="en-US" sz="4000" dirty="0">
                <a:solidFill>
                  <a:srgbClr val="202124"/>
                </a:solidFill>
                <a:effectLst/>
                <a:latin typeface="Times New Roman" panose="02020603050405020304" pitchFamily="18" charset="0"/>
                <a:ea typeface="Calibri" panose="020F0502020204030204" pitchFamily="34" charset="0"/>
              </a:rPr>
              <a:t> </a:t>
            </a:r>
            <a:r>
              <a:rPr lang="en-US" sz="4000" dirty="0" err="1">
                <a:solidFill>
                  <a:srgbClr val="202124"/>
                </a:solidFill>
                <a:effectLst/>
                <a:latin typeface="Times New Roman" panose="02020603050405020304" pitchFamily="18" charset="0"/>
                <a:ea typeface="Calibri" panose="020F0502020204030204" pitchFamily="34" charset="0"/>
              </a:rPr>
              <a:t>مستشفى</a:t>
            </a:r>
            <a:r>
              <a:rPr lang="en-US" sz="4000" dirty="0">
                <a:solidFill>
                  <a:srgbClr val="202124"/>
                </a:solidFill>
                <a:effectLst/>
                <a:latin typeface="Times New Roman" panose="02020603050405020304" pitchFamily="18" charset="0"/>
                <a:ea typeface="Calibri" panose="020F0502020204030204" pitchFamily="34" charset="0"/>
              </a:rPr>
              <a:t> </a:t>
            </a:r>
            <a:r>
              <a:rPr lang="en-US" sz="4000" dirty="0" err="1">
                <a:solidFill>
                  <a:srgbClr val="202124"/>
                </a:solidFill>
                <a:effectLst/>
                <a:latin typeface="Times New Roman" panose="02020603050405020304" pitchFamily="18" charset="0"/>
                <a:ea typeface="Calibri" panose="020F0502020204030204" pitchFamily="34" charset="0"/>
              </a:rPr>
              <a:t>ماونت</a:t>
            </a:r>
            <a:r>
              <a:rPr lang="en-US" sz="4000" dirty="0">
                <a:solidFill>
                  <a:srgbClr val="202124"/>
                </a:solidFill>
                <a:effectLst/>
                <a:latin typeface="Times New Roman" panose="02020603050405020304" pitchFamily="18" charset="0"/>
                <a:ea typeface="Calibri" panose="020F0502020204030204" pitchFamily="34" charset="0"/>
              </a:rPr>
              <a:t> </a:t>
            </a:r>
            <a:r>
              <a:rPr lang="en-US" sz="4000" dirty="0" err="1">
                <a:solidFill>
                  <a:srgbClr val="202124"/>
                </a:solidFill>
                <a:effectLst/>
                <a:latin typeface="Times New Roman" panose="02020603050405020304" pitchFamily="18" charset="0"/>
                <a:ea typeface="Calibri" panose="020F0502020204030204" pitchFamily="34" charset="0"/>
              </a:rPr>
              <a:t>سيناي</a:t>
            </a:r>
            <a:r>
              <a:rPr lang="en-US" sz="4000" dirty="0">
                <a:solidFill>
                  <a:srgbClr val="202124"/>
                </a:solidFill>
                <a:effectLst/>
                <a:latin typeface="Times New Roman" panose="02020603050405020304" pitchFamily="18" charset="0"/>
                <a:ea typeface="Calibri" panose="020F0502020204030204" pitchFamily="34" charset="0"/>
              </a:rPr>
              <a:t> </a:t>
            </a:r>
            <a:r>
              <a:rPr lang="en-US" sz="4000" dirty="0" err="1">
                <a:solidFill>
                  <a:srgbClr val="202124"/>
                </a:solidFill>
                <a:effectLst/>
                <a:latin typeface="Times New Roman" panose="02020603050405020304" pitchFamily="18" charset="0"/>
                <a:ea typeface="Calibri" panose="020F0502020204030204" pitchFamily="34" charset="0"/>
              </a:rPr>
              <a:t>في</a:t>
            </a:r>
            <a:r>
              <a:rPr lang="en-US" sz="4000" dirty="0">
                <a:solidFill>
                  <a:srgbClr val="202124"/>
                </a:solidFill>
                <a:effectLst/>
                <a:latin typeface="Times New Roman" panose="02020603050405020304" pitchFamily="18" charset="0"/>
                <a:ea typeface="Calibri" panose="020F0502020204030204" pitchFamily="34" charset="0"/>
              </a:rPr>
              <a:t> </a:t>
            </a:r>
            <a:r>
              <a:rPr lang="en-US" sz="4000" dirty="0" err="1">
                <a:solidFill>
                  <a:srgbClr val="202124"/>
                </a:solidFill>
                <a:effectLst/>
                <a:latin typeface="Times New Roman" panose="02020603050405020304" pitchFamily="18" charset="0"/>
                <a:ea typeface="Calibri" panose="020F0502020204030204" pitchFamily="34" charset="0"/>
              </a:rPr>
              <a:t>مدينة</a:t>
            </a:r>
            <a:r>
              <a:rPr lang="en-US" sz="4000" dirty="0">
                <a:solidFill>
                  <a:srgbClr val="202124"/>
                </a:solidFill>
                <a:effectLst/>
                <a:latin typeface="Times New Roman" panose="02020603050405020304" pitchFamily="18" charset="0"/>
                <a:ea typeface="Calibri" panose="020F0502020204030204" pitchFamily="34" charset="0"/>
              </a:rPr>
              <a:t> </a:t>
            </a:r>
            <a:r>
              <a:rPr lang="en-US" sz="4000" dirty="0" err="1">
                <a:solidFill>
                  <a:srgbClr val="202124"/>
                </a:solidFill>
                <a:effectLst/>
                <a:latin typeface="Times New Roman" panose="02020603050405020304" pitchFamily="18" charset="0"/>
                <a:ea typeface="Calibri" panose="020F0502020204030204" pitchFamily="34" charset="0"/>
              </a:rPr>
              <a:t>نيويورك</a:t>
            </a:r>
            <a:r>
              <a:rPr lang="en-US" sz="4000" dirty="0">
                <a:solidFill>
                  <a:srgbClr val="202124"/>
                </a:solidFill>
                <a:effectLst/>
                <a:latin typeface="Times New Roman" panose="02020603050405020304" pitchFamily="18" charset="0"/>
                <a:ea typeface="Calibri" panose="020F0502020204030204" pitchFamily="34" charset="0"/>
              </a:rPr>
              <a:t> </a:t>
            </a:r>
            <a:r>
              <a:rPr lang="en-US" sz="4000" dirty="0" err="1">
                <a:solidFill>
                  <a:srgbClr val="202124"/>
                </a:solidFill>
                <a:effectLst/>
                <a:latin typeface="Times New Roman" panose="02020603050405020304" pitchFamily="18" charset="0"/>
                <a:ea typeface="Calibri" panose="020F0502020204030204" pitchFamily="34" charset="0"/>
              </a:rPr>
              <a:t>عام</a:t>
            </a:r>
            <a:r>
              <a:rPr lang="en-US" sz="4000" dirty="0">
                <a:solidFill>
                  <a:srgbClr val="202124"/>
                </a:solidFill>
                <a:effectLst/>
                <a:latin typeface="Times New Roman" panose="02020603050405020304" pitchFamily="18" charset="0"/>
                <a:ea typeface="Calibri" panose="020F0502020204030204" pitchFamily="34" charset="0"/>
              </a:rPr>
              <a:t> 1983 </a:t>
            </a:r>
            <a:endParaRPr lang="ar-EG" sz="4000" dirty="0">
              <a:solidFill>
                <a:srgbClr val="202124"/>
              </a:solidFill>
              <a:effectLst/>
              <a:latin typeface="Times New Roman" panose="02020603050405020304" pitchFamily="18" charset="0"/>
              <a:ea typeface="Calibri" panose="020F0502020204030204" pitchFamily="34" charset="0"/>
            </a:endParaRPr>
          </a:p>
          <a:p>
            <a:pPr algn="r" rtl="1">
              <a:lnSpc>
                <a:spcPct val="150000"/>
              </a:lnSpc>
            </a:pPr>
            <a:r>
              <a:rPr lang="en-US" sz="4000" dirty="0">
                <a:solidFill>
                  <a:srgbClr val="202124"/>
                </a:solidFill>
                <a:effectLst/>
                <a:latin typeface="Times New Roman" panose="02020603050405020304" pitchFamily="18" charset="0"/>
                <a:ea typeface="Calibri" panose="020F0502020204030204" pitchFamily="34" charset="0"/>
              </a:rPr>
              <a:t> </a:t>
            </a:r>
            <a:r>
              <a:rPr lang="en-US" sz="4000" dirty="0" err="1">
                <a:solidFill>
                  <a:srgbClr val="202124"/>
                </a:solidFill>
                <a:effectLst/>
                <a:latin typeface="Times New Roman" panose="02020603050405020304" pitchFamily="18" charset="0"/>
                <a:ea typeface="Calibri" panose="020F0502020204030204" pitchFamily="34" charset="0"/>
              </a:rPr>
              <a:t>تم</a:t>
            </a:r>
            <a:r>
              <a:rPr lang="en-US" sz="4000" dirty="0">
                <a:solidFill>
                  <a:srgbClr val="202124"/>
                </a:solidFill>
                <a:effectLst/>
                <a:latin typeface="Times New Roman" panose="02020603050405020304" pitchFamily="18" charset="0"/>
                <a:ea typeface="Calibri" panose="020F0502020204030204" pitchFamily="34" charset="0"/>
              </a:rPr>
              <a:t> </a:t>
            </a:r>
            <a:r>
              <a:rPr lang="en-US" sz="4000" dirty="0" err="1">
                <a:solidFill>
                  <a:srgbClr val="202124"/>
                </a:solidFill>
                <a:effectLst/>
                <a:latin typeface="Times New Roman" panose="02020603050405020304" pitchFamily="18" charset="0"/>
                <a:ea typeface="Calibri" panose="020F0502020204030204" pitchFamily="34" charset="0"/>
              </a:rPr>
              <a:t>نشر</a:t>
            </a:r>
            <a:r>
              <a:rPr lang="en-US" sz="4000" dirty="0">
                <a:solidFill>
                  <a:srgbClr val="202124"/>
                </a:solidFill>
                <a:effectLst/>
                <a:latin typeface="Times New Roman" panose="02020603050405020304" pitchFamily="18" charset="0"/>
                <a:ea typeface="Calibri" panose="020F0502020204030204" pitchFamily="34" charset="0"/>
              </a:rPr>
              <a:t> </a:t>
            </a:r>
            <a:r>
              <a:rPr lang="en-US" sz="4000" dirty="0" err="1">
                <a:solidFill>
                  <a:srgbClr val="202124"/>
                </a:solidFill>
                <a:effectLst/>
                <a:latin typeface="Times New Roman" panose="02020603050405020304" pitchFamily="18" charset="0"/>
                <a:ea typeface="Calibri" panose="020F0502020204030204" pitchFamily="34" charset="0"/>
              </a:rPr>
              <a:t>النتائج</a:t>
            </a:r>
            <a:r>
              <a:rPr lang="en-US" sz="4000" dirty="0">
                <a:solidFill>
                  <a:srgbClr val="202124"/>
                </a:solidFill>
                <a:effectLst/>
                <a:latin typeface="Times New Roman" panose="02020603050405020304" pitchFamily="18" charset="0"/>
                <a:ea typeface="Calibri" panose="020F0502020204030204" pitchFamily="34" charset="0"/>
              </a:rPr>
              <a:t> </a:t>
            </a:r>
            <a:r>
              <a:rPr lang="en-US" sz="4000" dirty="0" err="1">
                <a:solidFill>
                  <a:srgbClr val="202124"/>
                </a:solidFill>
                <a:effectLst/>
                <a:latin typeface="Times New Roman" panose="02020603050405020304" pitchFamily="18" charset="0"/>
                <a:ea typeface="Calibri" panose="020F0502020204030204" pitchFamily="34" charset="0"/>
              </a:rPr>
              <a:t>الأولى</a:t>
            </a:r>
            <a:r>
              <a:rPr lang="en-US" sz="4000" dirty="0">
                <a:solidFill>
                  <a:srgbClr val="202124"/>
                </a:solidFill>
                <a:effectLst/>
                <a:latin typeface="Times New Roman" panose="02020603050405020304" pitchFamily="18" charset="0"/>
                <a:ea typeface="Calibri" panose="020F0502020204030204" pitchFamily="34" charset="0"/>
              </a:rPr>
              <a:t> </a:t>
            </a:r>
            <a:r>
              <a:rPr lang="en-US" sz="4000" dirty="0" err="1">
                <a:solidFill>
                  <a:srgbClr val="202124"/>
                </a:solidFill>
                <a:effectLst/>
                <a:latin typeface="Times New Roman" panose="02020603050405020304" pitchFamily="18" charset="0"/>
                <a:ea typeface="Calibri" panose="020F0502020204030204" pitchFamily="34" charset="0"/>
              </a:rPr>
              <a:t>في</a:t>
            </a:r>
            <a:r>
              <a:rPr lang="en-US" sz="4000" dirty="0">
                <a:solidFill>
                  <a:srgbClr val="202124"/>
                </a:solidFill>
                <a:effectLst/>
                <a:latin typeface="Times New Roman" panose="02020603050405020304" pitchFamily="18" charset="0"/>
                <a:ea typeface="Calibri" panose="020F0502020204030204" pitchFamily="34" charset="0"/>
              </a:rPr>
              <a:t> </a:t>
            </a:r>
            <a:r>
              <a:rPr lang="en-US" sz="4000" dirty="0" err="1">
                <a:solidFill>
                  <a:srgbClr val="202124"/>
                </a:solidFill>
                <a:effectLst/>
                <a:latin typeface="Times New Roman" panose="02020603050405020304" pitchFamily="18" charset="0"/>
                <a:ea typeface="Calibri" panose="020F0502020204030204" pitchFamily="34" charset="0"/>
              </a:rPr>
              <a:t>عام</a:t>
            </a:r>
            <a:r>
              <a:rPr lang="en-US" sz="4000" dirty="0">
                <a:solidFill>
                  <a:srgbClr val="202124"/>
                </a:solidFill>
                <a:effectLst/>
                <a:latin typeface="Times New Roman" panose="02020603050405020304" pitchFamily="18" charset="0"/>
                <a:ea typeface="Calibri" panose="020F0502020204030204" pitchFamily="34" charset="0"/>
              </a:rPr>
              <a:t> 1986</a:t>
            </a:r>
            <a:endParaRPr lang="ar-EG" sz="4000" dirty="0">
              <a:solidFill>
                <a:srgbClr val="202124"/>
              </a:solidFill>
              <a:effectLst/>
              <a:latin typeface="Times New Roman" panose="02020603050405020304" pitchFamily="18" charset="0"/>
              <a:ea typeface="Calibri" panose="020F0502020204030204" pitchFamily="34" charset="0"/>
            </a:endParaRPr>
          </a:p>
          <a:p>
            <a:pPr algn="r" rtl="1">
              <a:lnSpc>
                <a:spcPct val="150000"/>
              </a:lnSpc>
            </a:pPr>
            <a:r>
              <a:rPr lang="en-US" sz="4000" dirty="0" err="1">
                <a:solidFill>
                  <a:srgbClr val="202124"/>
                </a:solidFill>
                <a:effectLst/>
                <a:latin typeface="Times New Roman" panose="02020603050405020304" pitchFamily="18" charset="0"/>
                <a:ea typeface="Calibri" panose="020F0502020204030204" pitchFamily="34" charset="0"/>
              </a:rPr>
              <a:t>تقرير</a:t>
            </a:r>
            <a:r>
              <a:rPr lang="en-US" sz="4000" dirty="0">
                <a:solidFill>
                  <a:srgbClr val="202124"/>
                </a:solidFill>
                <a:effectLst/>
                <a:latin typeface="Times New Roman" panose="02020603050405020304" pitchFamily="18" charset="0"/>
                <a:ea typeface="Calibri" panose="020F0502020204030204" pitchFamily="34" charset="0"/>
              </a:rPr>
              <a:t> </a:t>
            </a:r>
            <a:r>
              <a:rPr lang="en-US" sz="4000" dirty="0" err="1">
                <a:solidFill>
                  <a:srgbClr val="202124"/>
                </a:solidFill>
                <a:effectLst/>
                <a:latin typeface="Times New Roman" panose="02020603050405020304" pitchFamily="18" charset="0"/>
                <a:ea typeface="Calibri" panose="020F0502020204030204" pitchFamily="34" charset="0"/>
              </a:rPr>
              <a:t>أول</a:t>
            </a:r>
            <a:r>
              <a:rPr lang="en-US" sz="4000" dirty="0">
                <a:solidFill>
                  <a:srgbClr val="202124"/>
                </a:solidFill>
                <a:effectLst/>
                <a:latin typeface="Times New Roman" panose="02020603050405020304" pitchFamily="18" charset="0"/>
                <a:ea typeface="Calibri" panose="020F0502020204030204" pitchFamily="34" charset="0"/>
              </a:rPr>
              <a:t> </a:t>
            </a:r>
            <a:r>
              <a:rPr lang="en-US" sz="4000" dirty="0" err="1">
                <a:solidFill>
                  <a:srgbClr val="202124"/>
                </a:solidFill>
                <a:effectLst/>
                <a:latin typeface="Times New Roman" panose="02020603050405020304" pitchFamily="18" charset="0"/>
                <a:ea typeface="Calibri" panose="020F0502020204030204" pitchFamily="34" charset="0"/>
              </a:rPr>
              <a:t>زرع</a:t>
            </a:r>
            <a:r>
              <a:rPr lang="en-US" sz="4000" dirty="0">
                <a:solidFill>
                  <a:srgbClr val="202124"/>
                </a:solidFill>
                <a:effectLst/>
                <a:latin typeface="Times New Roman" panose="02020603050405020304" pitchFamily="18" charset="0"/>
                <a:ea typeface="Calibri" panose="020F0502020204030204" pitchFamily="34" charset="0"/>
              </a:rPr>
              <a:t> </a:t>
            </a:r>
            <a:r>
              <a:rPr lang="en-US" sz="4000" dirty="0" err="1">
                <a:solidFill>
                  <a:srgbClr val="202124"/>
                </a:solidFill>
                <a:effectLst/>
                <a:latin typeface="Times New Roman" panose="02020603050405020304" pitchFamily="18" charset="0"/>
                <a:ea typeface="Calibri" panose="020F0502020204030204" pitchFamily="34" charset="0"/>
              </a:rPr>
              <a:t>جنين</a:t>
            </a:r>
            <a:r>
              <a:rPr lang="en-US" sz="4000" dirty="0">
                <a:solidFill>
                  <a:srgbClr val="202124"/>
                </a:solidFill>
                <a:effectLst/>
                <a:latin typeface="Times New Roman" panose="02020603050405020304" pitchFamily="18" charset="0"/>
                <a:ea typeface="Calibri" panose="020F0502020204030204" pitchFamily="34" charset="0"/>
              </a:rPr>
              <a:t> </a:t>
            </a:r>
            <a:r>
              <a:rPr lang="en-US" sz="4000" dirty="0" err="1">
                <a:solidFill>
                  <a:srgbClr val="202124"/>
                </a:solidFill>
                <a:effectLst/>
                <a:latin typeface="Times New Roman" panose="02020603050405020304" pitchFamily="18" charset="0"/>
                <a:ea typeface="Calibri" panose="020F0502020204030204" pitchFamily="34" charset="0"/>
              </a:rPr>
              <a:t>بشري</a:t>
            </a:r>
            <a:r>
              <a:rPr lang="en-US" sz="4000" dirty="0">
                <a:solidFill>
                  <a:srgbClr val="202124"/>
                </a:solidFill>
                <a:effectLst/>
                <a:latin typeface="Times New Roman" panose="02020603050405020304" pitchFamily="18" charset="0"/>
                <a:ea typeface="Calibri" panose="020F0502020204030204" pitchFamily="34" charset="0"/>
              </a:rPr>
              <a:t> </a:t>
            </a:r>
            <a:r>
              <a:rPr lang="en-US" sz="4000" dirty="0" err="1">
                <a:solidFill>
                  <a:srgbClr val="202124"/>
                </a:solidFill>
                <a:effectLst/>
                <a:latin typeface="Times New Roman" panose="02020603050405020304" pitchFamily="18" charset="0"/>
                <a:ea typeface="Calibri" panose="020F0502020204030204" pitchFamily="34" charset="0"/>
              </a:rPr>
              <a:t>في</a:t>
            </a:r>
            <a:r>
              <a:rPr lang="en-US" sz="4000" dirty="0">
                <a:solidFill>
                  <a:srgbClr val="202124"/>
                </a:solidFill>
                <a:effectLst/>
                <a:latin typeface="Times New Roman" panose="02020603050405020304" pitchFamily="18" charset="0"/>
                <a:ea typeface="Calibri" panose="020F0502020204030204" pitchFamily="34" charset="0"/>
              </a:rPr>
              <a:t> </a:t>
            </a:r>
            <a:r>
              <a:rPr lang="en-US" sz="4000" dirty="0" err="1">
                <a:solidFill>
                  <a:srgbClr val="202124"/>
                </a:solidFill>
                <a:effectLst/>
                <a:latin typeface="Times New Roman" panose="02020603050405020304" pitchFamily="18" charset="0"/>
                <a:ea typeface="Calibri" panose="020F0502020204030204" pitchFamily="34" charset="0"/>
              </a:rPr>
              <a:t>خارج</a:t>
            </a:r>
            <a:r>
              <a:rPr lang="en-US" sz="4000" dirty="0">
                <a:solidFill>
                  <a:srgbClr val="202124"/>
                </a:solidFill>
                <a:effectLst/>
                <a:latin typeface="Times New Roman" panose="02020603050405020304" pitchFamily="18" charset="0"/>
                <a:ea typeface="Calibri" panose="020F0502020204030204" pitchFamily="34" charset="0"/>
              </a:rPr>
              <a:t> </a:t>
            </a:r>
            <a:r>
              <a:rPr lang="en-US" sz="4000" dirty="0" err="1">
                <a:solidFill>
                  <a:srgbClr val="202124"/>
                </a:solidFill>
                <a:effectLst/>
                <a:latin typeface="Times New Roman" panose="02020603050405020304" pitchFamily="18" charset="0"/>
                <a:ea typeface="Calibri" panose="020F0502020204030204" pitchFamily="34" charset="0"/>
              </a:rPr>
              <a:t>الجسم</a:t>
            </a:r>
            <a:r>
              <a:rPr lang="en-US" sz="4000" dirty="0">
                <a:solidFill>
                  <a:srgbClr val="202124"/>
                </a:solidFill>
                <a:effectLst/>
                <a:latin typeface="Times New Roman" panose="02020603050405020304" pitchFamily="18" charset="0"/>
                <a:ea typeface="Calibri" panose="020F0502020204030204" pitchFamily="34" charset="0"/>
              </a:rPr>
              <a:t> </a:t>
            </a:r>
            <a:r>
              <a:rPr lang="en-US" sz="4000" dirty="0" err="1">
                <a:solidFill>
                  <a:srgbClr val="202124"/>
                </a:solidFill>
                <a:effectLst/>
                <a:latin typeface="Times New Roman" panose="02020603050405020304" pitchFamily="18" charset="0"/>
                <a:ea typeface="Calibri" panose="020F0502020204030204" pitchFamily="34" charset="0"/>
              </a:rPr>
              <a:t>الحي</a:t>
            </a:r>
            <a:r>
              <a:rPr lang="en-US" sz="4000">
                <a:solidFill>
                  <a:srgbClr val="202124"/>
                </a:solidFill>
                <a:effectLst/>
                <a:latin typeface="Times New Roman" panose="02020603050405020304" pitchFamily="18" charset="0"/>
                <a:ea typeface="Calibri" panose="020F0502020204030204" pitchFamily="34" charset="0"/>
              </a:rPr>
              <a:t> </a:t>
            </a:r>
            <a:r>
              <a:rPr lang="en-US" sz="4000" smtClean="0">
                <a:solidFill>
                  <a:srgbClr val="202124"/>
                </a:solidFill>
                <a:effectLst/>
                <a:latin typeface="Times New Roman" panose="02020603050405020304" pitchFamily="18" charset="0"/>
                <a:ea typeface="Calibri" panose="020F0502020204030204" pitchFamily="34" charset="0"/>
              </a:rPr>
              <a:t>عام</a:t>
            </a:r>
            <a:r>
              <a:rPr lang="en-US" sz="4000" dirty="0" smtClean="0">
                <a:solidFill>
                  <a:srgbClr val="202124"/>
                </a:solidFill>
                <a:effectLst/>
                <a:latin typeface="Times New Roman" panose="02020603050405020304" pitchFamily="18" charset="0"/>
                <a:ea typeface="Calibri" panose="020F0502020204030204" pitchFamily="34" charset="0"/>
              </a:rPr>
              <a:t> </a:t>
            </a:r>
            <a:r>
              <a:rPr lang="en-US" sz="4000" dirty="0">
                <a:solidFill>
                  <a:srgbClr val="202124"/>
                </a:solidFill>
                <a:effectLst/>
                <a:latin typeface="Times New Roman" panose="02020603050405020304" pitchFamily="18" charset="0"/>
                <a:ea typeface="Calibri" panose="020F0502020204030204" pitchFamily="34" charset="0"/>
              </a:rPr>
              <a:t>1989 ، </a:t>
            </a:r>
            <a:r>
              <a:rPr lang="en-US" sz="4000" dirty="0" err="1">
                <a:solidFill>
                  <a:srgbClr val="202124"/>
                </a:solidFill>
                <a:effectLst/>
                <a:latin typeface="Times New Roman" panose="02020603050405020304" pitchFamily="18" charset="0"/>
                <a:ea typeface="Calibri" panose="020F0502020204030204" pitchFamily="34" charset="0"/>
              </a:rPr>
              <a:t>مما</a:t>
            </a:r>
            <a:r>
              <a:rPr lang="en-US" sz="4000" dirty="0">
                <a:solidFill>
                  <a:srgbClr val="202124"/>
                </a:solidFill>
                <a:effectLst/>
                <a:latin typeface="Times New Roman" panose="02020603050405020304" pitchFamily="18" charset="0"/>
                <a:ea typeface="Calibri" panose="020F0502020204030204" pitchFamily="34" charset="0"/>
              </a:rPr>
              <a:t> </a:t>
            </a:r>
            <a:r>
              <a:rPr lang="en-US" sz="4000" dirty="0" err="1">
                <a:solidFill>
                  <a:srgbClr val="202124"/>
                </a:solidFill>
                <a:effectLst/>
                <a:latin typeface="Times New Roman" panose="02020603050405020304" pitchFamily="18" charset="0"/>
                <a:ea typeface="Calibri" panose="020F0502020204030204" pitchFamily="34" charset="0"/>
              </a:rPr>
              <a:t>أثار</a:t>
            </a:r>
            <a:r>
              <a:rPr lang="en-US" sz="4000" dirty="0">
                <a:solidFill>
                  <a:srgbClr val="202124"/>
                </a:solidFill>
                <a:effectLst/>
                <a:latin typeface="Times New Roman" panose="02020603050405020304" pitchFamily="18" charset="0"/>
                <a:ea typeface="Calibri" panose="020F0502020204030204" pitchFamily="34" charset="0"/>
              </a:rPr>
              <a:t> </a:t>
            </a:r>
            <a:r>
              <a:rPr lang="en-US" sz="4000" dirty="0" err="1">
                <a:solidFill>
                  <a:srgbClr val="202124"/>
                </a:solidFill>
                <a:effectLst/>
                <a:latin typeface="Times New Roman" panose="02020603050405020304" pitchFamily="18" charset="0"/>
                <a:ea typeface="Calibri" panose="020F0502020204030204" pitchFamily="34" charset="0"/>
              </a:rPr>
              <a:t>التعليقات</a:t>
            </a:r>
            <a:r>
              <a:rPr lang="en-US" sz="4000" dirty="0">
                <a:solidFill>
                  <a:srgbClr val="202124"/>
                </a:solidFill>
                <a:effectLst/>
                <a:latin typeface="Times New Roman" panose="02020603050405020304" pitchFamily="18" charset="0"/>
                <a:ea typeface="Calibri" panose="020F0502020204030204" pitchFamily="34" charset="0"/>
              </a:rPr>
              <a:t> </a:t>
            </a:r>
            <a:r>
              <a:rPr lang="en-US" sz="4000" dirty="0" err="1">
                <a:solidFill>
                  <a:srgbClr val="202124"/>
                </a:solidFill>
                <a:effectLst/>
                <a:latin typeface="Times New Roman" panose="02020603050405020304" pitchFamily="18" charset="0"/>
                <a:ea typeface="Calibri" panose="020F0502020204030204" pitchFamily="34" charset="0"/>
              </a:rPr>
              <a:t>ولفت</a:t>
            </a:r>
            <a:r>
              <a:rPr lang="en-US" sz="4000" dirty="0">
                <a:solidFill>
                  <a:srgbClr val="202124"/>
                </a:solidFill>
                <a:effectLst/>
                <a:latin typeface="Times New Roman" panose="02020603050405020304" pitchFamily="18" charset="0"/>
                <a:ea typeface="Calibri" panose="020F0502020204030204" pitchFamily="34" charset="0"/>
              </a:rPr>
              <a:t> </a:t>
            </a:r>
            <a:r>
              <a:rPr lang="en-US" sz="4000" dirty="0" err="1">
                <a:solidFill>
                  <a:srgbClr val="202124"/>
                </a:solidFill>
                <a:effectLst/>
                <a:latin typeface="Times New Roman" panose="02020603050405020304" pitchFamily="18" charset="0"/>
                <a:ea typeface="Calibri" panose="020F0502020204030204" pitchFamily="34" charset="0"/>
              </a:rPr>
              <a:t>الانتباه</a:t>
            </a:r>
            <a:r>
              <a:rPr lang="en-US" sz="4000" dirty="0">
                <a:solidFill>
                  <a:srgbClr val="202124"/>
                </a:solidFill>
                <a:effectLst/>
                <a:latin typeface="Times New Roman" panose="02020603050405020304" pitchFamily="18" charset="0"/>
                <a:ea typeface="Calibri" panose="020F0502020204030204" pitchFamily="34" charset="0"/>
              </a:rPr>
              <a:t> </a:t>
            </a:r>
            <a:r>
              <a:rPr lang="en-US" sz="4000" dirty="0" err="1">
                <a:solidFill>
                  <a:srgbClr val="202124"/>
                </a:solidFill>
                <a:effectLst/>
                <a:latin typeface="Times New Roman" panose="02020603050405020304" pitchFamily="18" charset="0"/>
                <a:ea typeface="Calibri" panose="020F0502020204030204" pitchFamily="34" charset="0"/>
              </a:rPr>
              <a:t>إلى</a:t>
            </a:r>
            <a:r>
              <a:rPr lang="en-US" sz="4000" dirty="0">
                <a:solidFill>
                  <a:srgbClr val="202124"/>
                </a:solidFill>
                <a:effectLst/>
                <a:latin typeface="Times New Roman" panose="02020603050405020304" pitchFamily="18" charset="0"/>
                <a:ea typeface="Calibri" panose="020F0502020204030204" pitchFamily="34" charset="0"/>
              </a:rPr>
              <a:t> </a:t>
            </a:r>
            <a:r>
              <a:rPr lang="en-US" sz="4000" dirty="0" err="1">
                <a:solidFill>
                  <a:srgbClr val="202124"/>
                </a:solidFill>
                <a:effectLst/>
                <a:latin typeface="Times New Roman" panose="02020603050405020304" pitchFamily="18" charset="0"/>
                <a:ea typeface="Calibri" panose="020F0502020204030204" pitchFamily="34" charset="0"/>
              </a:rPr>
              <a:t>المخاوف</a:t>
            </a:r>
            <a:r>
              <a:rPr lang="en-US" sz="4000" dirty="0">
                <a:solidFill>
                  <a:srgbClr val="202124"/>
                </a:solidFill>
                <a:effectLst/>
                <a:latin typeface="Times New Roman" panose="02020603050405020304" pitchFamily="18" charset="0"/>
                <a:ea typeface="Calibri" panose="020F0502020204030204" pitchFamily="34" charset="0"/>
              </a:rPr>
              <a:t> </a:t>
            </a:r>
            <a:r>
              <a:rPr lang="en-US" sz="4000" dirty="0" err="1">
                <a:solidFill>
                  <a:srgbClr val="202124"/>
                </a:solidFill>
                <a:effectLst/>
                <a:latin typeface="Times New Roman" panose="02020603050405020304" pitchFamily="18" charset="0"/>
                <a:ea typeface="Calibri" panose="020F0502020204030204" pitchFamily="34" charset="0"/>
              </a:rPr>
              <a:t>الأخلاقية</a:t>
            </a:r>
            <a:endParaRPr lang="ar-EG" sz="4000" dirty="0">
              <a:solidFill>
                <a:srgbClr val="202124"/>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369083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B47EB-EE2B-F54D-4D8D-2E6FEBD89C60}"/>
              </a:ext>
            </a:extLst>
          </p:cNvPr>
          <p:cNvSpPr>
            <a:spLocks noGrp="1"/>
          </p:cNvSpPr>
          <p:nvPr>
            <p:ph type="title"/>
          </p:nvPr>
        </p:nvSpPr>
        <p:spPr>
          <a:xfrm>
            <a:off x="4988349" y="511292"/>
            <a:ext cx="5458838" cy="1325563"/>
          </a:xfrm>
        </p:spPr>
        <p:txBody>
          <a:bodyPr>
            <a:normAutofit/>
          </a:bodyPr>
          <a:lstStyle/>
          <a:p>
            <a:pPr algn="ctr"/>
            <a:r>
              <a:rPr lang="ar-EG" b="1" dirty="0"/>
              <a:t>محاولات</a:t>
            </a:r>
          </a:p>
        </p:txBody>
      </p:sp>
      <p:sp>
        <p:nvSpPr>
          <p:cNvPr id="3" name="Content Placeholder 2">
            <a:extLst>
              <a:ext uri="{FF2B5EF4-FFF2-40B4-BE49-F238E27FC236}">
                <a16:creationId xmlns:a16="http://schemas.microsoft.com/office/drawing/2014/main" id="{5AD794FB-3EAD-0EF8-A2F0-A286E71B1F85}"/>
              </a:ext>
            </a:extLst>
          </p:cNvPr>
          <p:cNvSpPr>
            <a:spLocks noGrp="1"/>
          </p:cNvSpPr>
          <p:nvPr>
            <p:ph idx="1"/>
          </p:nvPr>
        </p:nvSpPr>
        <p:spPr>
          <a:xfrm>
            <a:off x="3587263" y="1512277"/>
            <a:ext cx="7939612" cy="4931410"/>
          </a:xfrm>
        </p:spPr>
        <p:txBody>
          <a:bodyPr>
            <a:normAutofit/>
          </a:bodyPr>
          <a:lstStyle/>
          <a:p>
            <a:pPr algn="just" rtl="1"/>
            <a:r>
              <a:rPr lang="ar-EG" sz="4000" dirty="0">
                <a:solidFill>
                  <a:srgbClr val="000000"/>
                </a:solidFill>
                <a:latin typeface="Times New Roman" panose="02020603050405020304" pitchFamily="18" charset="0"/>
                <a:cs typeface="Times New Roman" panose="02020603050405020304" pitchFamily="18" charset="0"/>
              </a:rPr>
              <a:t>في عام 2017م، نُشر في دورية </a:t>
            </a:r>
            <a:r>
              <a:rPr lang="en-US" sz="4000" b="1" dirty="0">
                <a:solidFill>
                  <a:srgbClr val="000000"/>
                </a:solidFill>
                <a:latin typeface="Times New Roman" panose="02020603050405020304" pitchFamily="18" charset="0"/>
                <a:cs typeface="Times New Roman" panose="02020603050405020304" pitchFamily="18" charset="0"/>
              </a:rPr>
              <a:t>nature </a:t>
            </a:r>
            <a:r>
              <a:rPr lang="ar-EG" sz="4000" dirty="0">
                <a:solidFill>
                  <a:srgbClr val="000000"/>
                </a:solidFill>
                <a:latin typeface="Times New Roman" panose="02020603050405020304" pitchFamily="18" charset="0"/>
                <a:cs typeface="Times New Roman" panose="02020603050405020304" pitchFamily="18" charset="0"/>
              </a:rPr>
              <a:t> العلمية </a:t>
            </a:r>
            <a:r>
              <a:rPr lang="ar-EG" sz="4000" u="none" dirty="0">
                <a:solidFill>
                  <a:srgbClr val="000000"/>
                </a:solidFill>
                <a:latin typeface="Times New Roman" panose="02020603050405020304" pitchFamily="18" charset="0"/>
                <a:cs typeface="Times New Roman" panose="02020603050405020304" pitchFamily="18" charset="0"/>
              </a:rPr>
              <a:t>الشهيرة أن فريقًا من الباحثين نجح في عمل رحمٍ صناعي تمكَّن من الحفاظ على حياة حَملٍ جنين لحوالي أربعة أسابيع. يشمل هذا الرحم الصناعي نظامًا لضخ الأكسجين إلى جسم الجنين عبر حبل سريٍّ صناعي، وأحيط جسمه بسائل يشبه السائل الأمنيوسي الطبيعي. </a:t>
            </a:r>
            <a:endParaRPr lang="ar-EG" sz="4000" u="none" dirty="0">
              <a:solidFill>
                <a:prstClr val="black"/>
              </a:solidFill>
              <a:latin typeface="Times New Roman" panose="02020603050405020304" pitchFamily="18" charset="0"/>
              <a:cs typeface="Times New Roman" panose="02020603050405020304" pitchFamily="18" charset="0"/>
              <a:hlinkClick r:id="rId3"/>
            </a:endParaRPr>
          </a:p>
        </p:txBody>
      </p:sp>
      <p:pic>
        <p:nvPicPr>
          <p:cNvPr id="7" name="Graphic 6" descr="Fingerprint">
            <a:extLst>
              <a:ext uri="{FF2B5EF4-FFF2-40B4-BE49-F238E27FC236}">
                <a16:creationId xmlns:a16="http://schemas.microsoft.com/office/drawing/2014/main" id="{79236DB8-BA7A-4F67-273E-8F934C7455D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246186" y="955437"/>
            <a:ext cx="4114800" cy="4777381"/>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Tree>
    <p:extLst>
      <p:ext uri="{BB962C8B-B14F-4D97-AF65-F5344CB8AC3E}">
        <p14:creationId xmlns:p14="http://schemas.microsoft.com/office/powerpoint/2010/main" val="1487030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B47EB-EE2B-F54D-4D8D-2E6FEBD89C60}"/>
              </a:ext>
            </a:extLst>
          </p:cNvPr>
          <p:cNvSpPr>
            <a:spLocks noGrp="1"/>
          </p:cNvSpPr>
          <p:nvPr>
            <p:ph type="title"/>
          </p:nvPr>
        </p:nvSpPr>
        <p:spPr>
          <a:xfrm>
            <a:off x="4988349" y="511292"/>
            <a:ext cx="5458838" cy="1325563"/>
          </a:xfrm>
        </p:spPr>
        <p:txBody>
          <a:bodyPr>
            <a:normAutofit/>
          </a:bodyPr>
          <a:lstStyle/>
          <a:p>
            <a:pPr algn="ctr"/>
            <a:r>
              <a:rPr lang="ar-EG" b="1" dirty="0"/>
              <a:t>محاولات</a:t>
            </a:r>
          </a:p>
        </p:txBody>
      </p:sp>
      <p:sp>
        <p:nvSpPr>
          <p:cNvPr id="3" name="Content Placeholder 2">
            <a:extLst>
              <a:ext uri="{FF2B5EF4-FFF2-40B4-BE49-F238E27FC236}">
                <a16:creationId xmlns:a16="http://schemas.microsoft.com/office/drawing/2014/main" id="{5AD794FB-3EAD-0EF8-A2F0-A286E71B1F85}"/>
              </a:ext>
            </a:extLst>
          </p:cNvPr>
          <p:cNvSpPr>
            <a:spLocks noGrp="1"/>
          </p:cNvSpPr>
          <p:nvPr>
            <p:ph idx="1"/>
          </p:nvPr>
        </p:nvSpPr>
        <p:spPr>
          <a:xfrm>
            <a:off x="3376247" y="1749690"/>
            <a:ext cx="8365344" cy="3490526"/>
          </a:xfrm>
        </p:spPr>
        <p:txBody>
          <a:bodyPr>
            <a:normAutofit/>
          </a:bodyPr>
          <a:lstStyle/>
          <a:p>
            <a:pPr algn="r" rtl="1"/>
            <a:r>
              <a:rPr lang="ar-EG" sz="4000" dirty="0">
                <a:solidFill>
                  <a:srgbClr val="000000"/>
                </a:solidFill>
                <a:latin typeface="Times New Roman" panose="02020603050405020304" pitchFamily="18" charset="0"/>
                <a:cs typeface="Times New Roman" panose="02020603050405020304" pitchFamily="18" charset="0"/>
              </a:rPr>
              <a:t>في نفس العام، أعلن فريق من الباحثين</a:t>
            </a:r>
            <a:r>
              <a:rPr lang="en" sz="4000" dirty="0">
                <a:solidFill>
                  <a:srgbClr val="000000"/>
                </a:solidFill>
                <a:latin typeface="Times New Roman" panose="02020603050405020304" pitchFamily="18" charset="0"/>
                <a:cs typeface="Times New Roman" panose="02020603050405020304" pitchFamily="18" charset="0"/>
              </a:rPr>
              <a:t> </a:t>
            </a:r>
            <a:r>
              <a:rPr lang="ar-EG" sz="4000" dirty="0">
                <a:solidFill>
                  <a:srgbClr val="000000"/>
                </a:solidFill>
                <a:latin typeface="Times New Roman" panose="02020603050405020304" pitchFamily="18" charset="0"/>
                <a:cs typeface="Times New Roman" panose="02020603050405020304" pitchFamily="18" charset="0"/>
              </a:rPr>
              <a:t>اليابانيين والأستراليين توصلهم إلى إنتاج رحمٍ صناعي قادر على الحفاظ على حياة أجنِّة الحملان في مراحل مبكرة من الحمل، حيث صمد 7 من أصل 8 من أجنَّة الحملان المبكرة لمدة خمسة أيام كاملة في الرحم الصناعي.</a:t>
            </a:r>
            <a:endParaRPr lang="en" sz="4000" dirty="0">
              <a:solidFill>
                <a:prstClr val="black"/>
              </a:solidFill>
              <a:latin typeface="Times New Roman" panose="02020603050405020304" pitchFamily="18" charset="0"/>
              <a:cs typeface="Times New Roman" panose="02020603050405020304" pitchFamily="18" charset="0"/>
            </a:endParaRPr>
          </a:p>
        </p:txBody>
      </p:sp>
      <p:pic>
        <p:nvPicPr>
          <p:cNvPr id="7" name="Graphic 6" descr="Fingerprint">
            <a:extLst>
              <a:ext uri="{FF2B5EF4-FFF2-40B4-BE49-F238E27FC236}">
                <a16:creationId xmlns:a16="http://schemas.microsoft.com/office/drawing/2014/main" id="{79236DB8-BA7A-4F67-273E-8F934C7455D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263769" y="955437"/>
            <a:ext cx="3798278" cy="4777381"/>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Tree>
    <p:extLst>
      <p:ext uri="{BB962C8B-B14F-4D97-AF65-F5344CB8AC3E}">
        <p14:creationId xmlns:p14="http://schemas.microsoft.com/office/powerpoint/2010/main" val="2653520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B47EB-EE2B-F54D-4D8D-2E6FEBD89C60}"/>
              </a:ext>
            </a:extLst>
          </p:cNvPr>
          <p:cNvSpPr>
            <a:spLocks noGrp="1"/>
          </p:cNvSpPr>
          <p:nvPr>
            <p:ph type="title"/>
          </p:nvPr>
        </p:nvSpPr>
        <p:spPr>
          <a:xfrm>
            <a:off x="4988349" y="511292"/>
            <a:ext cx="5458838" cy="1325563"/>
          </a:xfrm>
        </p:spPr>
        <p:txBody>
          <a:bodyPr>
            <a:normAutofit/>
          </a:bodyPr>
          <a:lstStyle/>
          <a:p>
            <a:pPr algn="ctr"/>
            <a:r>
              <a:rPr lang="ar-EG" b="1" dirty="0"/>
              <a:t>محاولات</a:t>
            </a:r>
          </a:p>
        </p:txBody>
      </p:sp>
      <p:sp>
        <p:nvSpPr>
          <p:cNvPr id="3" name="Content Placeholder 2">
            <a:extLst>
              <a:ext uri="{FF2B5EF4-FFF2-40B4-BE49-F238E27FC236}">
                <a16:creationId xmlns:a16="http://schemas.microsoft.com/office/drawing/2014/main" id="{5AD794FB-3EAD-0EF8-A2F0-A286E71B1F85}"/>
              </a:ext>
            </a:extLst>
          </p:cNvPr>
          <p:cNvSpPr>
            <a:spLocks noGrp="1"/>
          </p:cNvSpPr>
          <p:nvPr>
            <p:ph idx="1"/>
          </p:nvPr>
        </p:nvSpPr>
        <p:spPr>
          <a:xfrm>
            <a:off x="3376246" y="1969477"/>
            <a:ext cx="8365345" cy="4557593"/>
          </a:xfrm>
        </p:spPr>
        <p:txBody>
          <a:bodyPr>
            <a:normAutofit/>
          </a:bodyPr>
          <a:lstStyle/>
          <a:p>
            <a:pPr algn="just" rtl="1"/>
            <a:r>
              <a:rPr lang="ar-EG" sz="4000" dirty="0">
                <a:solidFill>
                  <a:srgbClr val="000000"/>
                </a:solidFill>
                <a:latin typeface="Times New Roman" panose="02020603050405020304" pitchFamily="18" charset="0"/>
                <a:cs typeface="Times New Roman" panose="02020603050405020304" pitchFamily="18" charset="0"/>
              </a:rPr>
              <a:t>وقد نُشرت نتائج البحث في دورية أمراض النساء والتوليد الأمريكية المرموقة</a:t>
            </a:r>
            <a:r>
              <a:rPr lang="en-US" sz="4000" dirty="0">
                <a:solidFill>
                  <a:srgbClr val="000000"/>
                </a:solidFill>
                <a:latin typeface="Times New Roman" panose="02020603050405020304" pitchFamily="18" charset="0"/>
                <a:cs typeface="Times New Roman" panose="02020603050405020304" pitchFamily="18" charset="0"/>
              </a:rPr>
              <a:t> AJOG. </a:t>
            </a:r>
            <a:r>
              <a:rPr lang="ar-EG" sz="4000" dirty="0">
                <a:solidFill>
                  <a:srgbClr val="000000"/>
                </a:solidFill>
                <a:latin typeface="Times New Roman" panose="02020603050405020304" pitchFamily="18" charset="0"/>
                <a:cs typeface="Times New Roman" panose="02020603050405020304" pitchFamily="18" charset="0"/>
              </a:rPr>
              <a:t>واعتبر الباحثون أن ما فعلوه يوازي الحفاظ على حياة جنين إنسان يولد مبكرًا في الأسبوع 22 إلى 24 من الحمل، وهو أقصى مدة حاليًا تعتبر الحد الأدنى الذي تقدر الحضَّانات فائقة الجودة على التعامل معه حتى الآن</a:t>
            </a:r>
            <a:r>
              <a:rPr lang="en-US" sz="4000" dirty="0">
                <a:solidFill>
                  <a:srgbClr val="000000"/>
                </a:solidFill>
                <a:latin typeface="Times New Roman" panose="02020603050405020304" pitchFamily="18" charset="0"/>
                <a:cs typeface="Times New Roman" panose="02020603050405020304" pitchFamily="18" charset="0"/>
              </a:rPr>
              <a:t>.</a:t>
            </a:r>
            <a:endParaRPr lang="ar-EG" sz="4000" dirty="0">
              <a:solidFill>
                <a:srgbClr val="000000"/>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xmlns="" val="tx"/>
                  </a:ext>
                </a:extLst>
              </a:hlinkClick>
            </a:endParaRPr>
          </a:p>
          <a:p>
            <a:pPr rtl="0"/>
            <a:endParaRPr lang="en" sz="1800" dirty="0">
              <a:solidFill>
                <a:prstClr val="black"/>
              </a:solidFill>
              <a:latin typeface="Times New Roman" panose="02020603050405020304" pitchFamily="18" charset="0"/>
              <a:cs typeface="Times New Roman" panose="02020603050405020304" pitchFamily="18" charset="0"/>
            </a:endParaRPr>
          </a:p>
        </p:txBody>
      </p:sp>
      <p:pic>
        <p:nvPicPr>
          <p:cNvPr id="7" name="Graphic 6" descr="Fingerprint">
            <a:extLst>
              <a:ext uri="{FF2B5EF4-FFF2-40B4-BE49-F238E27FC236}">
                <a16:creationId xmlns:a16="http://schemas.microsoft.com/office/drawing/2014/main" id="{79236DB8-BA7A-4F67-273E-8F934C7455D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298938" y="955437"/>
            <a:ext cx="3763109" cy="4777381"/>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Tree>
    <p:extLst>
      <p:ext uri="{BB962C8B-B14F-4D97-AF65-F5344CB8AC3E}">
        <p14:creationId xmlns:p14="http://schemas.microsoft.com/office/powerpoint/2010/main" val="3429715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D37BBE0-7FA1-63C0-3649-D07386535F93}"/>
              </a:ext>
            </a:extLst>
          </p:cNvPr>
          <p:cNvPicPr>
            <a:picLocks noChangeAspect="1"/>
          </p:cNvPicPr>
          <p:nvPr/>
        </p:nvPicPr>
        <p:blipFill rotWithShape="1">
          <a:blip r:embed="rId3"/>
          <a:srcRect l="42587" r="17587"/>
          <a:stretch/>
        </p:blipFill>
        <p:spPr>
          <a:xfrm>
            <a:off x="-7365" y="10"/>
            <a:ext cx="2987900" cy="6857990"/>
          </a:xfrm>
          <a:custGeom>
            <a:avLst/>
            <a:gdLst/>
            <a:ahLst/>
            <a:cxnLst/>
            <a:rect l="l" t="t" r="r" b="b"/>
            <a:pathLst>
              <a:path w="4636517" h="6858000">
                <a:moveTo>
                  <a:pt x="0" y="0"/>
                </a:moveTo>
                <a:lnTo>
                  <a:pt x="4636517" y="0"/>
                </a:lnTo>
                <a:lnTo>
                  <a:pt x="4636517" y="6858000"/>
                </a:lnTo>
                <a:lnTo>
                  <a:pt x="0" y="6858000"/>
                </a:lnTo>
                <a:close/>
              </a:path>
            </a:pathLst>
          </a:custGeom>
        </p:spPr>
      </p:pic>
      <p:sp>
        <p:nvSpPr>
          <p:cNvPr id="2" name="Title 1">
            <a:extLst>
              <a:ext uri="{FF2B5EF4-FFF2-40B4-BE49-F238E27FC236}">
                <a16:creationId xmlns:a16="http://schemas.microsoft.com/office/drawing/2014/main" id="{0C99F9AB-C282-AC0E-84E1-939E6774D07F}"/>
              </a:ext>
            </a:extLst>
          </p:cNvPr>
          <p:cNvSpPr>
            <a:spLocks noGrp="1"/>
          </p:cNvSpPr>
          <p:nvPr>
            <p:ph type="title"/>
          </p:nvPr>
        </p:nvSpPr>
        <p:spPr>
          <a:xfrm>
            <a:off x="4982986" y="407987"/>
            <a:ext cx="6095321" cy="787767"/>
          </a:xfrm>
        </p:spPr>
        <p:txBody>
          <a:bodyPr>
            <a:normAutofit fontScale="90000"/>
          </a:bodyPr>
          <a:lstStyle/>
          <a:p>
            <a:pPr algn="ctr"/>
            <a:r>
              <a:rPr lang="ar-EG" sz="3200" b="1" dirty="0">
                <a:solidFill>
                  <a:srgbClr val="000000"/>
                </a:solidFill>
                <a:latin typeface="Times New Roman" panose="02020603050405020304" pitchFamily="18" charset="0"/>
                <a:cs typeface="Times New Roman" panose="02020603050405020304" pitchFamily="18" charset="0"/>
              </a:rPr>
              <a:t> الفرص والفوائد </a:t>
            </a:r>
            <a:r>
              <a:rPr lang="ar-EG" sz="3200" b="1" dirty="0">
                <a:solidFill>
                  <a:srgbClr val="000000"/>
                </a:solidFill>
                <a:latin typeface="Times New Roman" panose="02020603050405020304" pitchFamily="18" charset="0"/>
              </a:rPr>
              <a:t>التي يتيحها </a:t>
            </a:r>
            <a:r>
              <a:rPr lang="ar-EG" sz="3200" b="1" dirty="0">
                <a:solidFill>
                  <a:srgbClr val="000000"/>
                </a:solidFill>
                <a:latin typeface="Times New Roman" panose="02020603050405020304" pitchFamily="18" charset="0"/>
                <a:cs typeface="Times New Roman" panose="02020603050405020304" pitchFamily="18" charset="0"/>
              </a:rPr>
              <a:t>الرحم الأصطناعي</a:t>
            </a:r>
            <a:endParaRPr lang="ar-EG" sz="6600" b="1" dirty="0"/>
          </a:p>
        </p:txBody>
      </p:sp>
      <p:sp>
        <p:nvSpPr>
          <p:cNvPr id="3" name="Content Placeholder 2">
            <a:extLst>
              <a:ext uri="{FF2B5EF4-FFF2-40B4-BE49-F238E27FC236}">
                <a16:creationId xmlns:a16="http://schemas.microsoft.com/office/drawing/2014/main" id="{70A72717-E339-D29E-71C9-730657CF608C}"/>
              </a:ext>
            </a:extLst>
          </p:cNvPr>
          <p:cNvSpPr>
            <a:spLocks noGrp="1"/>
          </p:cNvSpPr>
          <p:nvPr>
            <p:ph idx="1"/>
          </p:nvPr>
        </p:nvSpPr>
        <p:spPr>
          <a:xfrm>
            <a:off x="3112477" y="1493134"/>
            <a:ext cx="8792308" cy="5241774"/>
          </a:xfrm>
        </p:spPr>
        <p:txBody>
          <a:bodyPr>
            <a:noAutofit/>
          </a:bodyPr>
          <a:lstStyle/>
          <a:p>
            <a:pPr algn="just" rtl="1"/>
            <a:r>
              <a:rPr lang="ar-EG" sz="3200" b="0" i="0" u="none" strike="noStrike" baseline="0" dirty="0">
                <a:latin typeface="Traditional Arabic" panose="02020603050405020304" pitchFamily="18" charset="-78"/>
                <a:cs typeface="Traditional Arabic" panose="02020603050405020304" pitchFamily="18" charset="-78"/>
              </a:rPr>
              <a:t>إنقاذ آلاف الأطفال المبتسرين</a:t>
            </a:r>
          </a:p>
          <a:p>
            <a:pPr algn="just" rtl="1"/>
            <a:r>
              <a:rPr lang="ar-EG" sz="3200" b="0" i="0" u="none" strike="noStrike" baseline="0" dirty="0">
                <a:latin typeface="Traditional Arabic" panose="02020603050405020304" pitchFamily="18" charset="-78"/>
                <a:cs typeface="Traditional Arabic" panose="02020603050405020304" pitchFamily="18" charset="-78"/>
              </a:rPr>
              <a:t>علاج حالات تأخر نمو الجنين الناتج</a:t>
            </a:r>
            <a:r>
              <a:rPr lang="en-US" sz="3200" b="0" i="0" u="none" strike="noStrike" baseline="0" dirty="0">
                <a:latin typeface="Traditional Arabic" panose="02020603050405020304" pitchFamily="18" charset="-78"/>
                <a:cs typeface="Traditional Arabic" panose="02020603050405020304" pitchFamily="18" charset="-78"/>
              </a:rPr>
              <a:t> </a:t>
            </a:r>
            <a:r>
              <a:rPr lang="ar-EG" sz="3200" b="0" i="0" u="none" strike="noStrike" baseline="0" dirty="0">
                <a:latin typeface="Traditional Arabic" panose="02020603050405020304" pitchFamily="18" charset="-78"/>
                <a:cs typeface="Traditional Arabic" panose="02020603050405020304" pitchFamily="18" charset="-78"/>
              </a:rPr>
              <a:t>من قصور المشيمة</a:t>
            </a:r>
            <a:endParaRPr lang="ar-EG" sz="3200" dirty="0">
              <a:latin typeface="Traditional Arabic" panose="02020603050405020304" pitchFamily="18" charset="-78"/>
              <a:cs typeface="Traditional Arabic" panose="02020603050405020304" pitchFamily="18" charset="-78"/>
            </a:endParaRPr>
          </a:p>
          <a:p>
            <a:pPr algn="just" rtl="1"/>
            <a:r>
              <a:rPr lang="ar-EG" sz="3200" b="0" i="0" u="none" strike="noStrike" baseline="0" dirty="0">
                <a:latin typeface="Traditional Arabic" panose="02020603050405020304" pitchFamily="18" charset="-78"/>
                <a:cs typeface="Traditional Arabic" panose="02020603050405020304" pitchFamily="18" charset="-78"/>
              </a:rPr>
              <a:t>تحمي هذه التقنية الأجنة من الأمراض والأدوية والمخدرات، التي</a:t>
            </a:r>
            <a:r>
              <a:rPr lang="en-US" sz="3200" b="0" i="0" u="none" strike="noStrike" baseline="0" dirty="0">
                <a:latin typeface="Traditional Arabic" panose="02020603050405020304" pitchFamily="18" charset="-78"/>
                <a:cs typeface="Traditional Arabic" panose="02020603050405020304" pitchFamily="18" charset="-78"/>
              </a:rPr>
              <a:t> </a:t>
            </a:r>
            <a:r>
              <a:rPr lang="ar-EG" sz="3200" b="0" i="0" u="none" strike="noStrike" baseline="0" dirty="0">
                <a:latin typeface="Traditional Arabic" panose="02020603050405020304" pitchFamily="18" charset="-78"/>
                <a:cs typeface="Traditional Arabic" panose="02020603050405020304" pitchFamily="18" charset="-78"/>
              </a:rPr>
              <a:t>قد توجد في جسم الأم</a:t>
            </a:r>
            <a:endParaRPr lang="en-US" sz="3200" b="0" i="0" u="none" strike="noStrike" baseline="0" dirty="0">
              <a:latin typeface="Traditional Arabic" panose="02020603050405020304" pitchFamily="18" charset="-78"/>
              <a:cs typeface="Traditional Arabic" panose="02020603050405020304" pitchFamily="18" charset="-78"/>
            </a:endParaRPr>
          </a:p>
          <a:p>
            <a:pPr algn="just" rtl="1"/>
            <a:r>
              <a:rPr lang="ar-EG" sz="3200" b="0" i="0" u="none" strike="noStrike" baseline="0" dirty="0">
                <a:latin typeface="Traditional Arabic" panose="02020603050405020304" pitchFamily="18" charset="-78"/>
                <a:cs typeface="Traditional Arabic" panose="02020603050405020304" pitchFamily="18" charset="-78"/>
              </a:rPr>
              <a:t> وكذلك تحمي الأمهات من الآثار الجانبية</a:t>
            </a:r>
            <a:r>
              <a:rPr lang="en-US" sz="3200" b="0" i="0" u="none" strike="noStrike" baseline="0" dirty="0">
                <a:latin typeface="Traditional Arabic" panose="02020603050405020304" pitchFamily="18" charset="-78"/>
                <a:cs typeface="Traditional Arabic" panose="02020603050405020304" pitchFamily="18" charset="-78"/>
              </a:rPr>
              <a:t> </a:t>
            </a:r>
            <a:r>
              <a:rPr lang="ar-EG" sz="3200" b="0" i="0" u="none" strike="noStrike" baseline="0" dirty="0">
                <a:latin typeface="Traditional Arabic" panose="02020603050405020304" pitchFamily="18" charset="-78"/>
                <a:cs typeface="Traditional Arabic" panose="02020603050405020304" pitchFamily="18" charset="-78"/>
              </a:rPr>
              <a:t>للعقاقير والعلاجات التي قد تعطى للجنين</a:t>
            </a:r>
          </a:p>
          <a:p>
            <a:pPr algn="just" rtl="1"/>
            <a:r>
              <a:rPr lang="ar-EG" sz="3200" b="0" i="0" u="none" strike="noStrike" baseline="0" dirty="0">
                <a:latin typeface="Traditional Arabic" panose="02020603050405020304" pitchFamily="18" charset="-78"/>
                <a:cs typeface="Traditional Arabic" panose="02020603050405020304" pitchFamily="18" charset="-78"/>
              </a:rPr>
              <a:t>يساعد المرأة التي ليس لها رحم في</a:t>
            </a:r>
            <a:r>
              <a:rPr lang="en-US" sz="3200" b="0" i="0" u="none" strike="noStrike" baseline="0" dirty="0">
                <a:latin typeface="Traditional Arabic" panose="02020603050405020304" pitchFamily="18" charset="-78"/>
                <a:cs typeface="Traditional Arabic" panose="02020603050405020304" pitchFamily="18" charset="-78"/>
              </a:rPr>
              <a:t> </a:t>
            </a:r>
            <a:r>
              <a:rPr lang="ar-EG" sz="3200" b="0" i="0" u="none" strike="noStrike" baseline="0" dirty="0">
                <a:latin typeface="Traditional Arabic" panose="02020603050405020304" pitchFamily="18" charset="-78"/>
                <a:cs typeface="Traditional Arabic" panose="02020603050405020304" pitchFamily="18" charset="-78"/>
              </a:rPr>
              <a:t>الإنجاب</a:t>
            </a:r>
            <a:endParaRPr lang="ar-EG" sz="3200" dirty="0">
              <a:latin typeface="Traditional Arabic" panose="02020603050405020304" pitchFamily="18" charset="-78"/>
              <a:cs typeface="Traditional Arabic" panose="02020603050405020304" pitchFamily="18" charset="-78"/>
            </a:endParaRPr>
          </a:p>
          <a:p>
            <a:pPr algn="just" rtl="1"/>
            <a:r>
              <a:rPr lang="ar-EG" sz="3200" b="0" i="0" u="none" strike="noStrike" baseline="0" dirty="0">
                <a:latin typeface="Traditional Arabic" panose="02020603050405020304" pitchFamily="18" charset="-78"/>
                <a:cs typeface="Traditional Arabic" panose="02020603050405020304" pitchFamily="18" charset="-78"/>
              </a:rPr>
              <a:t>رفع معدلات</a:t>
            </a:r>
            <a:r>
              <a:rPr lang="en-US" sz="3200" b="0" i="0" u="none" strike="noStrike" baseline="0" dirty="0">
                <a:latin typeface="Traditional Arabic" panose="02020603050405020304" pitchFamily="18" charset="-78"/>
                <a:cs typeface="Traditional Arabic" panose="02020603050405020304" pitchFamily="18" charset="-78"/>
              </a:rPr>
              <a:t> </a:t>
            </a:r>
            <a:r>
              <a:rPr lang="ar-EG" sz="3200" b="0" i="0" u="none" strike="noStrike" baseline="0" dirty="0">
                <a:latin typeface="Traditional Arabic" panose="02020603050405020304" pitchFamily="18" charset="-78"/>
                <a:cs typeface="Traditional Arabic" panose="02020603050405020304" pitchFamily="18" charset="-78"/>
              </a:rPr>
              <a:t>النمو السكاني في الدول التي تعاني خطر الانكماش</a:t>
            </a:r>
            <a:endParaRPr lang="ar-EG" sz="3200" dirty="0">
              <a:latin typeface="Open Sans" panose="020B0606030504020204" pitchFamily="34" charset="0"/>
              <a:hlinkClick r:id="rId4">
                <a:extLst>
                  <a:ext uri="{A12FA001-AC4F-418D-AE19-62706E023703}">
                    <ahyp:hlinkClr xmlns:ahyp="http://schemas.microsoft.com/office/drawing/2018/hyperlinkcolor" xmlns="" val="tx"/>
                  </a:ext>
                </a:extLst>
              </a:hlinkClick>
            </a:endParaRPr>
          </a:p>
        </p:txBody>
      </p:sp>
    </p:spTree>
    <p:extLst>
      <p:ext uri="{BB962C8B-B14F-4D97-AF65-F5344CB8AC3E}">
        <p14:creationId xmlns:p14="http://schemas.microsoft.com/office/powerpoint/2010/main" val="14498184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219</TotalTime>
  <Words>995</Words>
  <Application>Microsoft Office PowerPoint</Application>
  <PresentationFormat>Widescreen</PresentationFormat>
  <Paragraphs>92</Paragraphs>
  <Slides>15</Slides>
  <Notes>10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15</vt:i4>
      </vt:variant>
    </vt:vector>
  </HeadingPairs>
  <TitlesOfParts>
    <vt:vector size="25" baseType="lpstr">
      <vt:lpstr>Arial</vt:lpstr>
      <vt:lpstr>ArialMT</vt:lpstr>
      <vt:lpstr>Calibri</vt:lpstr>
      <vt:lpstr>Calibri Light</vt:lpstr>
      <vt:lpstr>Monotype Corsiva</vt:lpstr>
      <vt:lpstr>Open Sans</vt:lpstr>
      <vt:lpstr>Times New Roman</vt:lpstr>
      <vt:lpstr>Traditional Arabic</vt:lpstr>
      <vt:lpstr>TraditionalArabic</vt:lpstr>
      <vt:lpstr>Office Theme</vt:lpstr>
      <vt:lpstr>الرحم الاصطناعى: الفرص والتحديات  الطبية والتبعات الصحية على الانسان</vt:lpstr>
      <vt:lpstr>العقم وأهمية الرحم الاصطناعي </vt:lpstr>
      <vt:lpstr>العقم وأهمية الرحم الاصطناعي </vt:lpstr>
      <vt:lpstr>الآثار السلبية للعقم</vt:lpstr>
      <vt:lpstr>نشأة الرحم الأصطناعي</vt:lpstr>
      <vt:lpstr>محاولات</vt:lpstr>
      <vt:lpstr>محاولات</vt:lpstr>
      <vt:lpstr>محاولات</vt:lpstr>
      <vt:lpstr> الفرص والفوائد التي يتيحها الرحم الأصطناعي</vt:lpstr>
      <vt:lpstr> الفرص والفوائد التي يتيحها الرحم الأصطناعي</vt:lpstr>
      <vt:lpstr> التحديات</vt:lpstr>
      <vt:lpstr>توقعات مستقبلية</vt:lpstr>
      <vt:lpstr>توقعات مستقبلية</vt:lpstr>
      <vt:lpstr>الهدف القريب</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Artificial   Womb</dc:title>
  <dc:creator>amira ahmed</dc:creator>
  <cp:lastModifiedBy>Ibrahim</cp:lastModifiedBy>
  <cp:revision>20</cp:revision>
  <dcterms:created xsi:type="dcterms:W3CDTF">2023-05-20T19:38:05Z</dcterms:created>
  <dcterms:modified xsi:type="dcterms:W3CDTF">2023-06-13T20:46:34Z</dcterms:modified>
</cp:coreProperties>
</file>