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sldIdLst>
    <p:sldId id="382" r:id="rId2"/>
    <p:sldId id="542" r:id="rId3"/>
    <p:sldId id="535" r:id="rId4"/>
    <p:sldId id="554" r:id="rId5"/>
    <p:sldId id="536" r:id="rId6"/>
    <p:sldId id="550" r:id="rId7"/>
    <p:sldId id="553" r:id="rId8"/>
    <p:sldId id="552" r:id="rId9"/>
    <p:sldId id="555" r:id="rId10"/>
    <p:sldId id="545" r:id="rId11"/>
    <p:sldId id="549" r:id="rId12"/>
    <p:sldId id="548" r:id="rId13"/>
    <p:sldId id="541" r:id="rId14"/>
    <p:sldId id="540" r:id="rId15"/>
    <p:sldId id="557" r:id="rId16"/>
    <p:sldId id="558" r:id="rId17"/>
    <p:sldId id="539" r:id="rId18"/>
    <p:sldId id="547" r:id="rId19"/>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883B"/>
    <a:srgbClr val="E0544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4490"/>
  </p:normalViewPr>
  <p:slideViewPr>
    <p:cSldViewPr snapToGrid="0">
      <p:cViewPr varScale="1">
        <p:scale>
          <a:sx n="47" d="100"/>
          <a:sy n="47" d="100"/>
        </p:scale>
        <p:origin x="-96" y="-510"/>
      </p:cViewPr>
      <p:guideLst>
        <p:guide orient="horz" pos="2160"/>
        <p:guide pos="3840"/>
      </p:guideLst>
    </p:cSldViewPr>
  </p:slideViewPr>
  <p:notesTextViewPr>
    <p:cViewPr>
      <p:scale>
        <a:sx n="1" d="1"/>
        <a:sy n="1" d="1"/>
      </p:scale>
      <p:origin x="0" y="0"/>
    </p:cViewPr>
  </p:notesTextViewPr>
  <p:sorterViewPr>
    <p:cViewPr varScale="1">
      <p:scale>
        <a:sx n="1" d="1"/>
        <a:sy n="1" d="1"/>
      </p:scale>
      <p:origin x="0" y="-4541"/>
    </p:cViewPr>
  </p:sorterViewPr>
  <p:notesViewPr>
    <p:cSldViewPr snapToGrid="0">
      <p:cViewPr varScale="1">
        <p:scale>
          <a:sx n="96" d="100"/>
          <a:sy n="96" d="100"/>
        </p:scale>
        <p:origin x="368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atin typeface="Arial" panose="020B0604020202020204" pitchFamily="34" charset="0"/>
              </a:defRPr>
            </a:lvl1pPr>
          </a:lstStyle>
          <a:p>
            <a:endParaRPr lang="en-US" dirty="0"/>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atin typeface="Arial" panose="020B0604020202020204" pitchFamily="34" charset="0"/>
              </a:defRPr>
            </a:lvl1pPr>
          </a:lstStyle>
          <a:p>
            <a:fld id="{60E23938-732F-40D7-B414-B6AAF580A293}" type="datetimeFigureOut">
              <a:rPr lang="en-US" smtClean="0"/>
              <a:pPr/>
              <a:t>6/14/2023</a:t>
            </a:fld>
            <a:endParaRPr lang="en-US"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dirty="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atin typeface="Arial" panose="020B0604020202020204" pitchFamily="34" charset="0"/>
              </a:defRPr>
            </a:lvl1pPr>
          </a:lstStyle>
          <a:p>
            <a:endParaRPr lang="en-US" dirty="0"/>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atin typeface="Arial" panose="020B0604020202020204" pitchFamily="34" charset="0"/>
              </a:defRPr>
            </a:lvl1pPr>
          </a:lstStyle>
          <a:p>
            <a:fld id="{79AB0633-DA63-491D-9155-651CA4D4370B}" type="slidenum">
              <a:rPr lang="en-US" smtClean="0"/>
              <a:pPr/>
              <a:t>‹#›</a:t>
            </a:fld>
            <a:endParaRPr lang="en-US" dirty="0"/>
          </a:p>
        </p:txBody>
      </p:sp>
    </p:spTree>
    <p:extLst>
      <p:ext uri="{BB962C8B-B14F-4D97-AF65-F5344CB8AC3E}">
        <p14:creationId xmlns:p14="http://schemas.microsoft.com/office/powerpoint/2010/main" val="299848825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Arial" panose="020B0604020202020204" pitchFamily="34" charset="0"/>
        <a:ea typeface="+mn-ea"/>
        <a:cs typeface="+mn-cs"/>
      </a:defRPr>
    </a:lvl1pPr>
    <a:lvl2pPr marL="457200" algn="r" defTabSz="914400" rtl="1" eaLnBrk="1" latinLnBrk="0" hangingPunct="1">
      <a:defRPr sz="1200" kern="1200">
        <a:solidFill>
          <a:schemeClr val="tx1"/>
        </a:solidFill>
        <a:latin typeface="Arial" panose="020B0604020202020204" pitchFamily="34" charset="0"/>
        <a:ea typeface="+mn-ea"/>
        <a:cs typeface="+mn-cs"/>
      </a:defRPr>
    </a:lvl2pPr>
    <a:lvl3pPr marL="914400" algn="r" defTabSz="914400" rtl="1" eaLnBrk="1" latinLnBrk="0" hangingPunct="1">
      <a:defRPr sz="1200" kern="1200">
        <a:solidFill>
          <a:schemeClr val="tx1"/>
        </a:solidFill>
        <a:latin typeface="Arial" panose="020B0604020202020204" pitchFamily="34" charset="0"/>
        <a:ea typeface="+mn-ea"/>
        <a:cs typeface="+mn-cs"/>
      </a:defRPr>
    </a:lvl3pPr>
    <a:lvl4pPr marL="1371600" algn="r" defTabSz="914400" rtl="1" eaLnBrk="1" latinLnBrk="0" hangingPunct="1">
      <a:defRPr sz="1200" kern="1200">
        <a:solidFill>
          <a:schemeClr val="tx1"/>
        </a:solidFill>
        <a:latin typeface="Arial" panose="020B0604020202020204" pitchFamily="34" charset="0"/>
        <a:ea typeface="+mn-ea"/>
        <a:cs typeface="+mn-cs"/>
      </a:defRPr>
    </a:lvl4pPr>
    <a:lvl5pPr marL="1828800" algn="r" defTabSz="914400" rtl="1" eaLnBrk="1" latinLnBrk="0" hangingPunct="1">
      <a:defRPr sz="1200" kern="1200">
        <a:solidFill>
          <a:schemeClr val="tx1"/>
        </a:solidFill>
        <a:latin typeface="Arial" panose="020B0604020202020204"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x-none" dirty="0"/>
          </a:p>
        </p:txBody>
      </p:sp>
      <p:sp>
        <p:nvSpPr>
          <p:cNvPr id="4" name="Slide Number Placeholder 3"/>
          <p:cNvSpPr>
            <a:spLocks noGrp="1"/>
          </p:cNvSpPr>
          <p:nvPr>
            <p:ph type="sldNum" sz="quarter" idx="5"/>
          </p:nvPr>
        </p:nvSpPr>
        <p:spPr/>
        <p:txBody>
          <a:bodyPr/>
          <a:lstStyle/>
          <a:p>
            <a:fld id="{79AB0633-DA63-491D-9155-651CA4D4370B}" type="slidenum">
              <a:rPr lang="en-US" smtClean="0"/>
              <a:pPr/>
              <a:t>12</a:t>
            </a:fld>
            <a:endParaRPr lang="en-US" dirty="0"/>
          </a:p>
        </p:txBody>
      </p:sp>
    </p:spTree>
    <p:extLst>
      <p:ext uri="{BB962C8B-B14F-4D97-AF65-F5344CB8AC3E}">
        <p14:creationId xmlns:p14="http://schemas.microsoft.com/office/powerpoint/2010/main" val="2759787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SA"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تشير الكثير من الأبحاث إلى أن الجنين يبدأ في مرحلة ما بالتأثر بالبيئة التي ينمو فيها ، مما يعني أن نبض قلب الأم وأفعالها والمحفزات التي تصل إلى الرحم تؤثر جميعها على كيفية نمو الجنين</a:t>
            </a:r>
            <a:r>
              <a:rPr lang="en-GB"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ar-SA" b="1" kern="1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0" algn="l" defTabSz="914400" rtl="0" eaLnBrk="1" latinLnBrk="0" hangingPunct="1"/>
            <a:endParaRPr lang="x-none" dirty="0"/>
          </a:p>
        </p:txBody>
      </p:sp>
      <p:sp>
        <p:nvSpPr>
          <p:cNvPr id="4" name="Slide Number Placeholder 3"/>
          <p:cNvSpPr>
            <a:spLocks noGrp="1"/>
          </p:cNvSpPr>
          <p:nvPr>
            <p:ph type="sldNum" sz="quarter" idx="5"/>
          </p:nvPr>
        </p:nvSpPr>
        <p:spPr/>
        <p:txBody>
          <a:bodyPr/>
          <a:lstStyle/>
          <a:p>
            <a:fld id="{79AB0633-DA63-491D-9155-651CA4D4370B}" type="slidenum">
              <a:rPr lang="en-US" smtClean="0"/>
              <a:pPr/>
              <a:t>13</a:t>
            </a:fld>
            <a:endParaRPr lang="en-US" dirty="0"/>
          </a:p>
        </p:txBody>
      </p:sp>
    </p:spTree>
    <p:extLst>
      <p:ext uri="{BB962C8B-B14F-4D97-AF65-F5344CB8AC3E}">
        <p14:creationId xmlns:p14="http://schemas.microsoft.com/office/powerpoint/2010/main" val="165445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SA"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تشير الكثير من الأبحاث إلى أن الجنين يبدأ في مرحلة ما بالتأثر بالبيئة التي ينمو فيها ، مما يعني أن نبض قلب الأم وأفعالها والمحفزات التي تصل إلى الرحم تؤثر جميعها على كيفية نمو الجنين</a:t>
            </a:r>
            <a:r>
              <a:rPr lang="en-GB"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ar-SA" b="1" kern="1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0" algn="l" defTabSz="914400" rtl="0" eaLnBrk="1" latinLnBrk="0" hangingPunct="1"/>
            <a:endParaRPr lang="x-none" dirty="0"/>
          </a:p>
        </p:txBody>
      </p:sp>
      <p:sp>
        <p:nvSpPr>
          <p:cNvPr id="4" name="Slide Number Placeholder 3"/>
          <p:cNvSpPr>
            <a:spLocks noGrp="1"/>
          </p:cNvSpPr>
          <p:nvPr>
            <p:ph type="sldNum" sz="quarter" idx="5"/>
          </p:nvPr>
        </p:nvSpPr>
        <p:spPr/>
        <p:txBody>
          <a:bodyPr/>
          <a:lstStyle/>
          <a:p>
            <a:fld id="{79AB0633-DA63-491D-9155-651CA4D4370B}" type="slidenum">
              <a:rPr lang="en-US" smtClean="0"/>
              <a:pPr/>
              <a:t>14</a:t>
            </a:fld>
            <a:endParaRPr lang="en-US" dirty="0"/>
          </a:p>
        </p:txBody>
      </p:sp>
    </p:spTree>
    <p:extLst>
      <p:ext uri="{BB962C8B-B14F-4D97-AF65-F5344CB8AC3E}">
        <p14:creationId xmlns:p14="http://schemas.microsoft.com/office/powerpoint/2010/main" val="40497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xmlns="" id="{EC51E854-0AFF-3E6C-6189-580725F821DA}"/>
              </a:ext>
            </a:extLst>
          </p:cNvPr>
          <p:cNvSpPr>
            <a:spLocks noGrp="1"/>
          </p:cNvSpPr>
          <p:nvPr>
            <p:ph type="dt" sz="half" idx="10"/>
          </p:nvPr>
        </p:nvSpPr>
        <p:spPr/>
        <p:txBody>
          <a:bodyPr/>
          <a:lstStyle/>
          <a:p>
            <a:fld id="{3F3B943E-3F53-4405-904D-CB8529C06BD5}" type="datetimeFigureOut">
              <a:rPr lang="en-US" smtClean="0"/>
              <a:t>6/14/2023</a:t>
            </a:fld>
            <a:endParaRPr lang="en-US"/>
          </a:p>
        </p:txBody>
      </p:sp>
      <p:sp>
        <p:nvSpPr>
          <p:cNvPr id="3" name="عنصر نائب للتذييل 2">
            <a:extLst>
              <a:ext uri="{FF2B5EF4-FFF2-40B4-BE49-F238E27FC236}">
                <a16:creationId xmlns:a16="http://schemas.microsoft.com/office/drawing/2014/main" xmlns="" id="{2CDBC600-DD11-7E86-2624-DF1650037A37}"/>
              </a:ext>
            </a:extLst>
          </p:cNvPr>
          <p:cNvSpPr>
            <a:spLocks noGrp="1"/>
          </p:cNvSpPr>
          <p:nvPr>
            <p:ph type="ftr" sz="quarter" idx="11"/>
          </p:nvPr>
        </p:nvSpPr>
        <p:spPr/>
        <p:txBody>
          <a:bodyPr/>
          <a:lstStyle/>
          <a:p>
            <a:endParaRPr lang="en-US"/>
          </a:p>
        </p:txBody>
      </p:sp>
      <p:sp>
        <p:nvSpPr>
          <p:cNvPr id="4" name="عنصر نائب لرقم الشريحة 3">
            <a:extLst>
              <a:ext uri="{FF2B5EF4-FFF2-40B4-BE49-F238E27FC236}">
                <a16:creationId xmlns:a16="http://schemas.microsoft.com/office/drawing/2014/main" xmlns="" id="{5F15F8F3-211F-43E8-6B5D-32F40F7C6F64}"/>
              </a:ext>
            </a:extLst>
          </p:cNvPr>
          <p:cNvSpPr>
            <a:spLocks noGrp="1"/>
          </p:cNvSpPr>
          <p:nvPr>
            <p:ph type="sldNum" sz="quarter" idx="12"/>
          </p:nvPr>
        </p:nvSpPr>
        <p:spPr/>
        <p:txBody>
          <a:bodyPr/>
          <a:lstStyle/>
          <a:p>
            <a:fld id="{2354AFB3-C35F-4BF3-95C4-64E3D25DD191}" type="slidenum">
              <a:rPr lang="en-US" smtClean="0"/>
              <a:t>‹#›</a:t>
            </a:fld>
            <a:endParaRPr lang="en-US"/>
          </a:p>
        </p:txBody>
      </p:sp>
    </p:spTree>
    <p:extLst>
      <p:ext uri="{BB962C8B-B14F-4D97-AF65-F5344CB8AC3E}">
        <p14:creationId xmlns:p14="http://schemas.microsoft.com/office/powerpoint/2010/main" val="264103819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xmlns="" id="{18A058CD-076E-D478-6B8C-1674BC79FD2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dirty="0"/>
              <a:t>انقر لتحرير نمط عنوان الشكل الرئيسي</a:t>
            </a:r>
            <a:endParaRPr lang="en-US" dirty="0"/>
          </a:p>
        </p:txBody>
      </p:sp>
      <p:sp>
        <p:nvSpPr>
          <p:cNvPr id="3" name="عنصر نائب للنص 2">
            <a:extLst>
              <a:ext uri="{FF2B5EF4-FFF2-40B4-BE49-F238E27FC236}">
                <a16:creationId xmlns:a16="http://schemas.microsoft.com/office/drawing/2014/main" xmlns="" id="{65D6388C-7432-5C23-FBCC-DE2EF366E450}"/>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4" name="عنصر نائب للتاريخ 3">
            <a:extLst>
              <a:ext uri="{FF2B5EF4-FFF2-40B4-BE49-F238E27FC236}">
                <a16:creationId xmlns:a16="http://schemas.microsoft.com/office/drawing/2014/main" xmlns="" id="{4B4AE2C2-24E6-5992-6D08-46C209F66D2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latin typeface="Arial" panose="020B0604020202020204" pitchFamily="34" charset="0"/>
              </a:defRPr>
            </a:lvl1pPr>
          </a:lstStyle>
          <a:p>
            <a:fld id="{3F3B943E-3F53-4405-904D-CB8529C06BD5}" type="datetimeFigureOut">
              <a:rPr lang="en-US" smtClean="0"/>
              <a:pPr/>
              <a:t>6/14/2023</a:t>
            </a:fld>
            <a:endParaRPr lang="en-US" dirty="0"/>
          </a:p>
        </p:txBody>
      </p:sp>
      <p:sp>
        <p:nvSpPr>
          <p:cNvPr id="5" name="عنصر نائب للتذييل 4">
            <a:extLst>
              <a:ext uri="{FF2B5EF4-FFF2-40B4-BE49-F238E27FC236}">
                <a16:creationId xmlns:a16="http://schemas.microsoft.com/office/drawing/2014/main" xmlns="" id="{677B5239-7143-2DD5-B208-10ADF6A04C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عنصر نائب لرقم الشريحة 5">
            <a:extLst>
              <a:ext uri="{FF2B5EF4-FFF2-40B4-BE49-F238E27FC236}">
                <a16:creationId xmlns:a16="http://schemas.microsoft.com/office/drawing/2014/main" xmlns="" id="{ACD51433-7FE6-A0B2-D948-A92D9A165E38}"/>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latin typeface="Arial" panose="020B0604020202020204" pitchFamily="34" charset="0"/>
              </a:defRPr>
            </a:lvl1pPr>
          </a:lstStyle>
          <a:p>
            <a:fld id="{2354AFB3-C35F-4BF3-95C4-64E3D25DD191}" type="slidenum">
              <a:rPr lang="en-US" smtClean="0"/>
              <a:pPr/>
              <a:t>‹#›</a:t>
            </a:fld>
            <a:endParaRPr lang="en-US" dirty="0"/>
          </a:p>
        </p:txBody>
      </p:sp>
    </p:spTree>
    <p:extLst>
      <p:ext uri="{BB962C8B-B14F-4D97-AF65-F5344CB8AC3E}">
        <p14:creationId xmlns:p14="http://schemas.microsoft.com/office/powerpoint/2010/main" val="3962145028"/>
      </p:ext>
    </p:extLst>
  </p:cSld>
  <p:clrMap bg1="lt1" tx1="dk1" bg2="lt2" tx2="dk2" accent1="accent1" accent2="accent2" accent3="accent3" accent4="accent4" accent5="accent5" accent6="accent6" hlink="hlink" folHlink="folHlink"/>
  <p:sldLayoutIdLst>
    <p:sldLayoutId id="2147483655" r:id="rId1"/>
  </p:sldLayoutIdLst>
  <p:txStyles>
    <p:titleStyle>
      <a:lvl1pPr algn="r" defTabSz="914400" rtl="1"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1891" y="2245467"/>
            <a:ext cx="11277600" cy="718634"/>
          </a:xfrm>
          <a:prstGeom prst="rect">
            <a:avLst/>
          </a:prstGeom>
        </p:spPr>
        <p:txBody>
          <a:bodyPr vert="horz" wrap="square" lIns="91416" tIns="45708" rIns="91416" bIns="45708"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EG" b="1" spc="-151" dirty="0">
                <a:solidFill>
                  <a:schemeClr val="bg1">
                    <a:lumMod val="50000"/>
                  </a:schemeClr>
                </a:solidFill>
                <a:latin typeface="Arial" pitchFamily="34" charset="0"/>
                <a:cs typeface="Arial" pitchFamily="34" charset="0"/>
              </a:rPr>
              <a:t>تكنولوجيا الرحم الصناعي من منظور إقتصاديات الصحة</a:t>
            </a:r>
            <a:endParaRPr lang="en-US" b="1" spc="-151" dirty="0">
              <a:solidFill>
                <a:schemeClr val="bg1">
                  <a:lumMod val="50000"/>
                </a:schemeClr>
              </a:solidFill>
              <a:latin typeface="Arial" pitchFamily="34" charset="0"/>
              <a:cs typeface="Arial" pitchFamily="34" charset="0"/>
            </a:endParaRPr>
          </a:p>
        </p:txBody>
      </p:sp>
      <p:cxnSp>
        <p:nvCxnSpPr>
          <p:cNvPr id="21" name="Straight Connector 20"/>
          <p:cNvCxnSpPr>
            <a:cxnSpLocks/>
          </p:cNvCxnSpPr>
          <p:nvPr/>
        </p:nvCxnSpPr>
        <p:spPr>
          <a:xfrm flipV="1">
            <a:off x="2488018" y="3414255"/>
            <a:ext cx="7395857" cy="38287"/>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pic>
        <p:nvPicPr>
          <p:cNvPr id="9" name="Picture 8" descr="Shape&#10;&#10;Description automatically generated with low confidence">
            <a:extLst>
              <a:ext uri="{FF2B5EF4-FFF2-40B4-BE49-F238E27FC236}">
                <a16:creationId xmlns:a16="http://schemas.microsoft.com/office/drawing/2014/main" xmlns="" id="{D460703A-5E58-960C-B048-3D6A4AF033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52" y="3435530"/>
            <a:ext cx="4765023" cy="5033055"/>
          </a:xfrm>
          <a:prstGeom prst="rect">
            <a:avLst/>
          </a:prstGeom>
        </p:spPr>
      </p:pic>
      <p:sp>
        <p:nvSpPr>
          <p:cNvPr id="10" name="TextBox 9">
            <a:extLst>
              <a:ext uri="{FF2B5EF4-FFF2-40B4-BE49-F238E27FC236}">
                <a16:creationId xmlns:a16="http://schemas.microsoft.com/office/drawing/2014/main" xmlns="" id="{5C8E0C70-36C2-AA05-9A6B-13CDAAD36E13}"/>
              </a:ext>
            </a:extLst>
          </p:cNvPr>
          <p:cNvSpPr txBox="1"/>
          <p:nvPr/>
        </p:nvSpPr>
        <p:spPr>
          <a:xfrm>
            <a:off x="7489165" y="81350"/>
            <a:ext cx="4120039" cy="1384995"/>
          </a:xfrm>
          <a:prstGeom prst="rect">
            <a:avLst/>
          </a:prstGeom>
          <a:noFill/>
        </p:spPr>
        <p:txBody>
          <a:bodyPr wrap="none" rtlCol="0">
            <a:spAutoFit/>
          </a:bodyPr>
          <a:lstStyle/>
          <a:p>
            <a:r>
              <a:rPr lang="ar-SA" sz="4800" b="1" dirty="0"/>
              <a:t>مؤتمر</a:t>
            </a:r>
            <a:endParaRPr lang="ar-KW" sz="4800" b="1" dirty="0"/>
          </a:p>
          <a:p>
            <a:r>
              <a:rPr lang="ar-KW" dirty="0"/>
              <a:t> "تكنولوجيا الرحم الاصطناعي: استكشاف الفرص </a:t>
            </a:r>
            <a:endParaRPr lang="en-GB" dirty="0"/>
          </a:p>
          <a:p>
            <a:r>
              <a:rPr lang="ar-KW" dirty="0"/>
              <a:t>والتحديات: الصحية.. الشرعية..الأخلاقية ..القانونية"</a:t>
            </a:r>
            <a:endParaRPr lang="x-none" dirty="0"/>
          </a:p>
        </p:txBody>
      </p:sp>
      <p:sp>
        <p:nvSpPr>
          <p:cNvPr id="11" name="TextBox 10">
            <a:extLst>
              <a:ext uri="{FF2B5EF4-FFF2-40B4-BE49-F238E27FC236}">
                <a16:creationId xmlns:a16="http://schemas.microsoft.com/office/drawing/2014/main" xmlns="" id="{B8977944-834B-3298-E8CC-10AEA534CB36}"/>
              </a:ext>
            </a:extLst>
          </p:cNvPr>
          <p:cNvSpPr txBox="1"/>
          <p:nvPr/>
        </p:nvSpPr>
        <p:spPr>
          <a:xfrm>
            <a:off x="1522673" y="449333"/>
            <a:ext cx="1973617" cy="707886"/>
          </a:xfrm>
          <a:prstGeom prst="rect">
            <a:avLst/>
          </a:prstGeom>
          <a:noFill/>
        </p:spPr>
        <p:txBody>
          <a:bodyPr wrap="none" rtlCol="0">
            <a:spAutoFit/>
          </a:bodyPr>
          <a:lstStyle/>
          <a:p>
            <a:r>
              <a:rPr lang="en-GB" sz="2000" b="1" dirty="0"/>
              <a:t> 16-14</a:t>
            </a:r>
            <a:r>
              <a:rPr lang="ar-SA" sz="2000" b="1" dirty="0"/>
              <a:t>يونيو</a:t>
            </a:r>
            <a:r>
              <a:rPr lang="ar-KW" sz="2000" b="1" dirty="0"/>
              <a:t> 2023</a:t>
            </a:r>
          </a:p>
          <a:p>
            <a:r>
              <a:rPr lang="ar-KW" sz="2000" b="1" dirty="0"/>
              <a:t>دولة الكويت </a:t>
            </a:r>
            <a:endParaRPr lang="x-none" sz="2000" b="1" dirty="0"/>
          </a:p>
        </p:txBody>
      </p:sp>
      <p:sp>
        <p:nvSpPr>
          <p:cNvPr id="12" name="TextBox 11">
            <a:extLst>
              <a:ext uri="{FF2B5EF4-FFF2-40B4-BE49-F238E27FC236}">
                <a16:creationId xmlns:a16="http://schemas.microsoft.com/office/drawing/2014/main" xmlns="" id="{F2FBE539-558E-8E7C-F9E9-3C2C0885EB0D}"/>
              </a:ext>
            </a:extLst>
          </p:cNvPr>
          <p:cNvSpPr txBox="1"/>
          <p:nvPr/>
        </p:nvSpPr>
        <p:spPr>
          <a:xfrm>
            <a:off x="7611035" y="5244353"/>
            <a:ext cx="184731" cy="369332"/>
          </a:xfrm>
          <a:prstGeom prst="rect">
            <a:avLst/>
          </a:prstGeom>
          <a:noFill/>
        </p:spPr>
        <p:txBody>
          <a:bodyPr wrap="none" rtlCol="0">
            <a:spAutoFit/>
          </a:bodyPr>
          <a:lstStyle/>
          <a:p>
            <a:pPr marL="0" algn="l" defTabSz="914400" rtl="0" eaLnBrk="1" latinLnBrk="0" hangingPunct="1"/>
            <a:endParaRPr lang="x-none" dirty="0"/>
          </a:p>
        </p:txBody>
      </p:sp>
      <p:sp>
        <p:nvSpPr>
          <p:cNvPr id="13" name="TextBox 12">
            <a:extLst>
              <a:ext uri="{FF2B5EF4-FFF2-40B4-BE49-F238E27FC236}">
                <a16:creationId xmlns:a16="http://schemas.microsoft.com/office/drawing/2014/main" xmlns="" id="{FE1DA3A4-A97E-9BDD-DDE9-62CAF5B536DC}"/>
              </a:ext>
            </a:extLst>
          </p:cNvPr>
          <p:cNvSpPr txBox="1"/>
          <p:nvPr/>
        </p:nvSpPr>
        <p:spPr>
          <a:xfrm>
            <a:off x="1244048" y="3549527"/>
            <a:ext cx="9790466" cy="3354765"/>
          </a:xfrm>
          <a:prstGeom prst="rect">
            <a:avLst/>
          </a:prstGeom>
          <a:noFill/>
        </p:spPr>
        <p:txBody>
          <a:bodyPr wrap="square" rtlCol="0">
            <a:spAutoFit/>
          </a:bodyPr>
          <a:lstStyle/>
          <a:p>
            <a:pPr algn="ctr"/>
            <a:r>
              <a:rPr lang="ar-SA" sz="3700" b="1" dirty="0">
                <a:solidFill>
                  <a:srgbClr val="202124"/>
                </a:solidFill>
                <a:latin typeface="arial black,sans-serif"/>
              </a:rPr>
              <a:t>د. هشام أحمد </a:t>
            </a:r>
            <a:r>
              <a:rPr lang="ar-SA" sz="3700" b="1" dirty="0" err="1">
                <a:solidFill>
                  <a:srgbClr val="202124"/>
                </a:solidFill>
                <a:latin typeface="arial black,sans-serif"/>
              </a:rPr>
              <a:t>كلندر</a:t>
            </a:r>
            <a:endParaRPr lang="ar-SA" sz="3700" dirty="0">
              <a:solidFill>
                <a:srgbClr val="FF453A"/>
              </a:solidFill>
              <a:latin typeface="Arial" panose="020B0604020202020204" pitchFamily="34" charset="0"/>
            </a:endParaRPr>
          </a:p>
          <a:p>
            <a:pPr algn="ctr"/>
            <a:r>
              <a:rPr lang="ar-KW" sz="1700" b="1" dirty="0">
                <a:solidFill>
                  <a:srgbClr val="6D883B"/>
                </a:solidFill>
                <a:latin typeface="Helvetica" pitchFamily="2" charset="0"/>
              </a:rPr>
              <a:t>رئيس قسم اقتصاديات الصحة، إدارة التخطيط والتنمية، وزارة الصحة، دولة الكويت</a:t>
            </a:r>
          </a:p>
          <a:p>
            <a:pPr algn="ctr"/>
            <a:r>
              <a:rPr lang="ar-KW" sz="1700" b="1" dirty="0">
                <a:solidFill>
                  <a:srgbClr val="6D883B"/>
                </a:solidFill>
                <a:latin typeface="Helvetica" pitchFamily="2" charset="0"/>
              </a:rPr>
              <a:t>طبيب في المكتب الفني لوكيل وزارة الصحة، دولة الكويت</a:t>
            </a:r>
          </a:p>
          <a:p>
            <a:pPr algn="ctr"/>
            <a:r>
              <a:rPr lang="ar-KW" sz="1700" dirty="0">
                <a:latin typeface="Helvetica" pitchFamily="2" charset="0"/>
              </a:rPr>
              <a:t>عضو هيئة التدريس في كلية الجراحين الملكية في إيرلندا</a:t>
            </a:r>
            <a:r>
              <a:rPr lang="en-GB" sz="1700" dirty="0">
                <a:latin typeface="Helvetica" pitchFamily="2" charset="0"/>
              </a:rPr>
              <a:t> </a:t>
            </a:r>
            <a:r>
              <a:rPr lang="ar-SA" sz="1700" dirty="0">
                <a:latin typeface="Helvetica" pitchFamily="2" charset="0"/>
              </a:rPr>
              <a:t>(</a:t>
            </a:r>
            <a:r>
              <a:rPr lang="ar-KW" sz="1700" dirty="0">
                <a:latin typeface="Helvetica" pitchFamily="2" charset="0"/>
              </a:rPr>
              <a:t>كلية إدارة الرعاية الصحية</a:t>
            </a:r>
            <a:r>
              <a:rPr lang="en-GB" sz="1700" dirty="0">
                <a:latin typeface="Helvetica" pitchFamily="2" charset="0"/>
              </a:rPr>
              <a:t>(</a:t>
            </a:r>
            <a:r>
              <a:rPr lang="ar-SA" sz="1700" dirty="0">
                <a:latin typeface="Helvetica" pitchFamily="2" charset="0"/>
              </a:rPr>
              <a:t> في برنامج الماجستير القيادة والابتكار في الرعاية الصحية</a:t>
            </a:r>
          </a:p>
          <a:p>
            <a:pPr algn="ctr"/>
            <a:r>
              <a:rPr lang="ar-SA" sz="1700" dirty="0">
                <a:latin typeface="Helvetica" pitchFamily="2" charset="0"/>
              </a:rPr>
              <a:t>المستشار الصحي للجمعية الكويتية للإغاثة</a:t>
            </a:r>
          </a:p>
          <a:p>
            <a:pPr algn="ctr"/>
            <a:r>
              <a:rPr lang="ar-SA" sz="1700" dirty="0">
                <a:latin typeface="Helvetica" pitchFamily="2" charset="0"/>
              </a:rPr>
              <a:t>المدير التنفيذي لدار الخبرة للتنمية والتطوير</a:t>
            </a:r>
          </a:p>
          <a:p>
            <a:pPr algn="ctr"/>
            <a:r>
              <a:rPr lang="en-US" sz="1200" b="1" dirty="0">
                <a:solidFill>
                  <a:schemeClr val="tx1">
                    <a:lumMod val="50000"/>
                    <a:lumOff val="50000"/>
                  </a:schemeClr>
                </a:solidFill>
                <a:latin typeface="Helvetica" pitchFamily="2" charset="0"/>
              </a:rPr>
              <a:t>Medical doctor </a:t>
            </a:r>
            <a:r>
              <a:rPr lang="en-US" sz="1200" dirty="0">
                <a:solidFill>
                  <a:schemeClr val="tx1">
                    <a:lumMod val="50000"/>
                    <a:lumOff val="50000"/>
                  </a:schemeClr>
                </a:solidFill>
                <a:latin typeface="Helvetica" pitchFamily="2" charset="0"/>
              </a:rPr>
              <a:t>MB, Bch @</a:t>
            </a:r>
            <a:r>
              <a:rPr lang="en-US" sz="1200" dirty="0" err="1">
                <a:solidFill>
                  <a:schemeClr val="tx1">
                    <a:lumMod val="50000"/>
                    <a:lumOff val="50000"/>
                  </a:schemeClr>
                </a:solidFill>
                <a:latin typeface="Helvetica" pitchFamily="2" charset="0"/>
              </a:rPr>
              <a:t>K_University</a:t>
            </a:r>
            <a:r>
              <a:rPr lang="en-US" sz="1200" dirty="0">
                <a:solidFill>
                  <a:schemeClr val="tx1">
                    <a:lumMod val="50000"/>
                    <a:lumOff val="50000"/>
                  </a:schemeClr>
                </a:solidFill>
                <a:latin typeface="Helvetica" pitchFamily="2" charset="0"/>
              </a:rPr>
              <a:t> (Kuwait)  </a:t>
            </a:r>
          </a:p>
          <a:p>
            <a:pPr algn="ctr"/>
            <a:r>
              <a:rPr lang="en-US" sz="1200" b="1" dirty="0" err="1">
                <a:solidFill>
                  <a:schemeClr val="tx1">
                    <a:lumMod val="50000"/>
                    <a:lumOff val="50000"/>
                  </a:schemeClr>
                </a:solidFill>
                <a:latin typeface="Helvetica" pitchFamily="2" charset="0"/>
              </a:rPr>
              <a:t>PGCer</a:t>
            </a:r>
            <a:r>
              <a:rPr lang="en-US" sz="1200" dirty="0">
                <a:solidFill>
                  <a:schemeClr val="tx1">
                    <a:lumMod val="50000"/>
                    <a:lumOff val="50000"/>
                  </a:schemeClr>
                </a:solidFill>
                <a:latin typeface="Helvetica" pitchFamily="2" charset="0"/>
              </a:rPr>
              <a:t> in Patient Safety @</a:t>
            </a:r>
            <a:r>
              <a:rPr lang="en-US" sz="1200" dirty="0" err="1">
                <a:solidFill>
                  <a:schemeClr val="tx1">
                    <a:lumMod val="50000"/>
                    <a:lumOff val="50000"/>
                  </a:schemeClr>
                </a:solidFill>
                <a:latin typeface="Helvetica" pitchFamily="2" charset="0"/>
              </a:rPr>
              <a:t>UniofBradford</a:t>
            </a:r>
            <a:r>
              <a:rPr lang="en-US" sz="1200" dirty="0">
                <a:solidFill>
                  <a:schemeClr val="tx1">
                    <a:lumMod val="50000"/>
                    <a:lumOff val="50000"/>
                  </a:schemeClr>
                </a:solidFill>
                <a:latin typeface="Helvetica" pitchFamily="2" charset="0"/>
              </a:rPr>
              <a:t>, (UK) </a:t>
            </a:r>
          </a:p>
          <a:p>
            <a:pPr algn="ctr"/>
            <a:r>
              <a:rPr lang="en-US" sz="1200" b="1" dirty="0" err="1">
                <a:solidFill>
                  <a:schemeClr val="tx1">
                    <a:lumMod val="50000"/>
                    <a:lumOff val="50000"/>
                  </a:schemeClr>
                </a:solidFill>
                <a:latin typeface="Helvetica" pitchFamily="2" charset="0"/>
              </a:rPr>
              <a:t>PGCer</a:t>
            </a:r>
            <a:r>
              <a:rPr lang="en-US" sz="1200" dirty="0">
                <a:solidFill>
                  <a:schemeClr val="tx1">
                    <a:lumMod val="50000"/>
                    <a:lumOff val="50000"/>
                  </a:schemeClr>
                </a:solidFill>
                <a:latin typeface="Helvetica" pitchFamily="2" charset="0"/>
              </a:rPr>
              <a:t> in Health Economics and Health Policy @</a:t>
            </a:r>
            <a:r>
              <a:rPr lang="en-US" sz="1200" dirty="0" err="1">
                <a:solidFill>
                  <a:schemeClr val="tx1">
                    <a:lumMod val="50000"/>
                    <a:lumOff val="50000"/>
                  </a:schemeClr>
                </a:solidFill>
                <a:latin typeface="Helvetica" pitchFamily="2" charset="0"/>
              </a:rPr>
              <a:t>unibirmingham</a:t>
            </a:r>
            <a:r>
              <a:rPr lang="en-US" sz="1200" dirty="0">
                <a:solidFill>
                  <a:schemeClr val="tx1">
                    <a:lumMod val="50000"/>
                    <a:lumOff val="50000"/>
                  </a:schemeClr>
                </a:solidFill>
                <a:latin typeface="Helvetica" pitchFamily="2" charset="0"/>
              </a:rPr>
              <a:t> (UK)</a:t>
            </a:r>
          </a:p>
          <a:p>
            <a:pPr algn="ctr"/>
            <a:r>
              <a:rPr lang="en-US" sz="1200" b="1" dirty="0">
                <a:solidFill>
                  <a:schemeClr val="tx1">
                    <a:lumMod val="50000"/>
                    <a:lumOff val="50000"/>
                  </a:schemeClr>
                </a:solidFill>
                <a:latin typeface="Helvetica" pitchFamily="2" charset="0"/>
              </a:rPr>
              <a:t>MSc</a:t>
            </a:r>
            <a:r>
              <a:rPr lang="en-US" sz="1200" dirty="0">
                <a:solidFill>
                  <a:schemeClr val="tx1">
                    <a:lumMod val="50000"/>
                    <a:lumOff val="50000"/>
                  </a:schemeClr>
                </a:solidFill>
                <a:latin typeface="Helvetica" pitchFamily="2" charset="0"/>
              </a:rPr>
              <a:t> International Health Management @</a:t>
            </a:r>
            <a:r>
              <a:rPr lang="en-US" sz="1200" dirty="0" err="1">
                <a:solidFill>
                  <a:schemeClr val="tx1">
                    <a:lumMod val="50000"/>
                    <a:lumOff val="50000"/>
                  </a:schemeClr>
                </a:solidFill>
                <a:latin typeface="Helvetica" pitchFamily="2" charset="0"/>
              </a:rPr>
              <a:t>UniofBradford</a:t>
            </a:r>
            <a:r>
              <a:rPr lang="en-US" sz="1200" dirty="0">
                <a:solidFill>
                  <a:schemeClr val="tx1">
                    <a:lumMod val="50000"/>
                    <a:lumOff val="50000"/>
                  </a:schemeClr>
                </a:solidFill>
                <a:latin typeface="Helvetica" pitchFamily="2" charset="0"/>
              </a:rPr>
              <a:t> (UK)</a:t>
            </a:r>
          </a:p>
          <a:p>
            <a:pPr algn="ctr"/>
            <a:r>
              <a:rPr lang="en-US" sz="1200" b="1" dirty="0">
                <a:solidFill>
                  <a:schemeClr val="tx1">
                    <a:lumMod val="50000"/>
                    <a:lumOff val="50000"/>
                  </a:schemeClr>
                </a:solidFill>
                <a:latin typeface="Helvetica" pitchFamily="2" charset="0"/>
              </a:rPr>
              <a:t>PhD </a:t>
            </a:r>
            <a:r>
              <a:rPr lang="en-US" sz="1200" dirty="0">
                <a:solidFill>
                  <a:schemeClr val="tx1">
                    <a:lumMod val="50000"/>
                    <a:lumOff val="50000"/>
                  </a:schemeClr>
                </a:solidFill>
                <a:latin typeface="Helvetica" pitchFamily="2" charset="0"/>
              </a:rPr>
              <a:t>Leadership and service efficiency improvement @</a:t>
            </a:r>
            <a:r>
              <a:rPr lang="en-US" sz="1200" dirty="0" err="1">
                <a:solidFill>
                  <a:schemeClr val="tx1">
                    <a:lumMod val="50000"/>
                    <a:lumOff val="50000"/>
                  </a:schemeClr>
                </a:solidFill>
                <a:latin typeface="Helvetica" pitchFamily="2" charset="0"/>
              </a:rPr>
              <a:t>UniofBradford</a:t>
            </a:r>
            <a:r>
              <a:rPr lang="en-US" sz="1200" dirty="0">
                <a:solidFill>
                  <a:schemeClr val="tx1">
                    <a:lumMod val="50000"/>
                    <a:lumOff val="50000"/>
                  </a:schemeClr>
                </a:solidFill>
                <a:latin typeface="Helvetica" pitchFamily="2" charset="0"/>
              </a:rPr>
              <a:t> (UK)</a:t>
            </a:r>
          </a:p>
          <a:p>
            <a:pPr algn="ctr"/>
            <a:r>
              <a:rPr lang="en-US" sz="1200" b="1" dirty="0">
                <a:solidFill>
                  <a:schemeClr val="tx1">
                    <a:lumMod val="50000"/>
                    <a:lumOff val="50000"/>
                  </a:schemeClr>
                </a:solidFill>
                <a:latin typeface="Helvetica" pitchFamily="2" charset="0"/>
              </a:rPr>
              <a:t>Public health </a:t>
            </a:r>
            <a:r>
              <a:rPr lang="en-US" sz="1200" dirty="0">
                <a:solidFill>
                  <a:schemeClr val="tx1">
                    <a:lumMod val="50000"/>
                    <a:lumOff val="50000"/>
                  </a:schemeClr>
                </a:solidFill>
                <a:latin typeface="Helvetica" pitchFamily="2" charset="0"/>
              </a:rPr>
              <a:t>@</a:t>
            </a:r>
            <a:r>
              <a:rPr lang="en-US" sz="1200" dirty="0" err="1">
                <a:solidFill>
                  <a:schemeClr val="tx1">
                    <a:lumMod val="50000"/>
                    <a:lumOff val="50000"/>
                  </a:schemeClr>
                </a:solidFill>
                <a:latin typeface="Helvetica" pitchFamily="2" charset="0"/>
              </a:rPr>
              <a:t>StirUni</a:t>
            </a:r>
            <a:r>
              <a:rPr lang="en-US" sz="1200" dirty="0">
                <a:solidFill>
                  <a:schemeClr val="tx1">
                    <a:lumMod val="50000"/>
                    <a:lumOff val="50000"/>
                  </a:schemeClr>
                </a:solidFill>
                <a:latin typeface="Helvetica" pitchFamily="2" charset="0"/>
              </a:rPr>
              <a:t> (UK)</a:t>
            </a:r>
          </a:p>
          <a:p>
            <a:pPr marL="0" algn="ctr" defTabSz="914400" rtl="0" eaLnBrk="1" latinLnBrk="0" hangingPunct="1"/>
            <a:endParaRPr lang="x-none" dirty="0"/>
          </a:p>
        </p:txBody>
      </p:sp>
      <p:cxnSp>
        <p:nvCxnSpPr>
          <p:cNvPr id="7" name="Straight Connector 6">
            <a:extLst>
              <a:ext uri="{FF2B5EF4-FFF2-40B4-BE49-F238E27FC236}">
                <a16:creationId xmlns:a16="http://schemas.microsoft.com/office/drawing/2014/main" xmlns="" id="{48B3429E-DCD9-8334-E521-44393D6F5A49}"/>
              </a:ext>
            </a:extLst>
          </p:cNvPr>
          <p:cNvCxnSpPr>
            <a:cxnSpLocks/>
          </p:cNvCxnSpPr>
          <p:nvPr/>
        </p:nvCxnSpPr>
        <p:spPr>
          <a:xfrm>
            <a:off x="720718" y="1683345"/>
            <a:ext cx="10888486" cy="0"/>
          </a:xfrm>
          <a:prstGeom prst="line">
            <a:avLst/>
          </a:prstGeom>
          <a:ln w="34925">
            <a:solidFill>
              <a:srgbClr val="6D883B">
                <a:alpha val="94902"/>
              </a:srgbClr>
            </a:solidFill>
          </a:ln>
        </p:spPr>
        <p:style>
          <a:lnRef idx="1">
            <a:schemeClr val="accent1"/>
          </a:lnRef>
          <a:fillRef idx="0">
            <a:schemeClr val="accent1"/>
          </a:fillRef>
          <a:effectRef idx="0">
            <a:schemeClr val="accent1"/>
          </a:effectRef>
          <a:fontRef idx="minor">
            <a:schemeClr val="tx1"/>
          </a:fontRef>
        </p:style>
      </p:cxnSp>
      <p:pic>
        <p:nvPicPr>
          <p:cNvPr id="2" name="Picture 1" descr="Icon&#10;&#10;Description automatically generated">
            <a:extLst>
              <a:ext uri="{FF2B5EF4-FFF2-40B4-BE49-F238E27FC236}">
                <a16:creationId xmlns:a16="http://schemas.microsoft.com/office/drawing/2014/main" xmlns="" id="{95B9019F-13E2-FE7B-E469-22F419FB35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7633" y="529974"/>
            <a:ext cx="635676" cy="627237"/>
          </a:xfrm>
          <a:prstGeom prst="rect">
            <a:avLst/>
          </a:prstGeom>
        </p:spPr>
      </p:pic>
      <p:pic>
        <p:nvPicPr>
          <p:cNvPr id="3" name="Picture 2">
            <a:extLst>
              <a:ext uri="{FF2B5EF4-FFF2-40B4-BE49-F238E27FC236}">
                <a16:creationId xmlns:a16="http://schemas.microsoft.com/office/drawing/2014/main" xmlns="" id="{1B4EC7F4-A075-22DB-9163-38042EA9DBB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704" y="91891"/>
            <a:ext cx="1523909" cy="1523909"/>
          </a:xfrm>
          <a:prstGeom prst="rect">
            <a:avLst/>
          </a:prstGeom>
          <a:noFill/>
          <a:ln>
            <a:noFill/>
          </a:ln>
        </p:spPr>
      </p:pic>
    </p:spTree>
    <p:extLst>
      <p:ext uri="{BB962C8B-B14F-4D97-AF65-F5344CB8AC3E}">
        <p14:creationId xmlns:p14="http://schemas.microsoft.com/office/powerpoint/2010/main" val="266681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5C8E0C70-36C2-AA05-9A6B-13CDAAD36E13}"/>
              </a:ext>
            </a:extLst>
          </p:cNvPr>
          <p:cNvSpPr txBox="1"/>
          <p:nvPr/>
        </p:nvSpPr>
        <p:spPr>
          <a:xfrm>
            <a:off x="7489165" y="81350"/>
            <a:ext cx="4120039" cy="1384995"/>
          </a:xfrm>
          <a:prstGeom prst="rect">
            <a:avLst/>
          </a:prstGeom>
          <a:noFill/>
        </p:spPr>
        <p:txBody>
          <a:bodyPr wrap="none" rtlCol="0">
            <a:spAutoFit/>
          </a:bodyPr>
          <a:lstStyle/>
          <a:p>
            <a:r>
              <a:rPr lang="ar-SA" sz="4800" b="1" dirty="0"/>
              <a:t>مؤتمر</a:t>
            </a:r>
            <a:endParaRPr lang="ar-KW" sz="4800" b="1" dirty="0"/>
          </a:p>
          <a:p>
            <a:r>
              <a:rPr lang="ar-KW" dirty="0"/>
              <a:t> "تكنولوجيا الرحم الاصطناعي: استكشاف الفرص </a:t>
            </a:r>
            <a:endParaRPr lang="en-GB" dirty="0"/>
          </a:p>
          <a:p>
            <a:r>
              <a:rPr lang="ar-KW" dirty="0"/>
              <a:t>والتحديات: الصحية.. الشرعية..الأخلاقية ..القانونية"</a:t>
            </a:r>
            <a:endParaRPr lang="x-none" dirty="0"/>
          </a:p>
        </p:txBody>
      </p:sp>
      <p:sp>
        <p:nvSpPr>
          <p:cNvPr id="11" name="TextBox 10">
            <a:extLst>
              <a:ext uri="{FF2B5EF4-FFF2-40B4-BE49-F238E27FC236}">
                <a16:creationId xmlns:a16="http://schemas.microsoft.com/office/drawing/2014/main" xmlns="" id="{B8977944-834B-3298-E8CC-10AEA534CB36}"/>
              </a:ext>
            </a:extLst>
          </p:cNvPr>
          <p:cNvSpPr txBox="1"/>
          <p:nvPr/>
        </p:nvSpPr>
        <p:spPr>
          <a:xfrm>
            <a:off x="1522673" y="449333"/>
            <a:ext cx="1973617" cy="707886"/>
          </a:xfrm>
          <a:prstGeom prst="rect">
            <a:avLst/>
          </a:prstGeom>
          <a:noFill/>
        </p:spPr>
        <p:txBody>
          <a:bodyPr wrap="none" rtlCol="0">
            <a:spAutoFit/>
          </a:bodyPr>
          <a:lstStyle/>
          <a:p>
            <a:r>
              <a:rPr lang="en-GB" sz="2000" b="1" dirty="0"/>
              <a:t> 16-14</a:t>
            </a:r>
            <a:r>
              <a:rPr lang="ar-SA" sz="2000" b="1" dirty="0"/>
              <a:t>يونيو</a:t>
            </a:r>
            <a:r>
              <a:rPr lang="ar-KW" sz="2000" b="1" dirty="0"/>
              <a:t> 2023</a:t>
            </a:r>
          </a:p>
          <a:p>
            <a:r>
              <a:rPr lang="ar-KW" sz="2000" b="1" dirty="0"/>
              <a:t>دولة الكويت </a:t>
            </a:r>
            <a:endParaRPr lang="x-none" sz="2000" b="1" dirty="0"/>
          </a:p>
        </p:txBody>
      </p:sp>
      <p:sp>
        <p:nvSpPr>
          <p:cNvPr id="12" name="TextBox 11">
            <a:extLst>
              <a:ext uri="{FF2B5EF4-FFF2-40B4-BE49-F238E27FC236}">
                <a16:creationId xmlns:a16="http://schemas.microsoft.com/office/drawing/2014/main" xmlns="" id="{F2FBE539-558E-8E7C-F9E9-3C2C0885EB0D}"/>
              </a:ext>
            </a:extLst>
          </p:cNvPr>
          <p:cNvSpPr txBox="1"/>
          <p:nvPr/>
        </p:nvSpPr>
        <p:spPr>
          <a:xfrm>
            <a:off x="7611035" y="5610113"/>
            <a:ext cx="184731" cy="369332"/>
          </a:xfrm>
          <a:prstGeom prst="rect">
            <a:avLst/>
          </a:prstGeom>
          <a:noFill/>
        </p:spPr>
        <p:txBody>
          <a:bodyPr wrap="none" rtlCol="0">
            <a:spAutoFit/>
          </a:bodyPr>
          <a:lstStyle/>
          <a:p>
            <a:pPr marL="0" algn="l" defTabSz="914400" rtl="0" eaLnBrk="1" latinLnBrk="0" hangingPunct="1"/>
            <a:endParaRPr lang="x-none" dirty="0"/>
          </a:p>
        </p:txBody>
      </p:sp>
      <p:cxnSp>
        <p:nvCxnSpPr>
          <p:cNvPr id="7" name="Straight Connector 6">
            <a:extLst>
              <a:ext uri="{FF2B5EF4-FFF2-40B4-BE49-F238E27FC236}">
                <a16:creationId xmlns:a16="http://schemas.microsoft.com/office/drawing/2014/main" xmlns="" id="{48B3429E-DCD9-8334-E521-44393D6F5A49}"/>
              </a:ext>
            </a:extLst>
          </p:cNvPr>
          <p:cNvCxnSpPr>
            <a:cxnSpLocks/>
          </p:cNvCxnSpPr>
          <p:nvPr/>
        </p:nvCxnSpPr>
        <p:spPr>
          <a:xfrm>
            <a:off x="720718" y="1683345"/>
            <a:ext cx="10888486" cy="0"/>
          </a:xfrm>
          <a:prstGeom prst="line">
            <a:avLst/>
          </a:prstGeom>
          <a:ln w="34925">
            <a:solidFill>
              <a:srgbClr val="6D883B">
                <a:alpha val="94902"/>
              </a:srgbClr>
            </a:solidFill>
          </a:ln>
        </p:spPr>
        <p:style>
          <a:lnRef idx="1">
            <a:schemeClr val="accent1"/>
          </a:lnRef>
          <a:fillRef idx="0">
            <a:schemeClr val="accent1"/>
          </a:fillRef>
          <a:effectRef idx="0">
            <a:schemeClr val="accent1"/>
          </a:effectRef>
          <a:fontRef idx="minor">
            <a:schemeClr val="tx1"/>
          </a:fontRef>
        </p:style>
      </p:cxnSp>
      <p:pic>
        <p:nvPicPr>
          <p:cNvPr id="2" name="Picture 1" descr="Icon&#10;&#10;Description automatically generated">
            <a:extLst>
              <a:ext uri="{FF2B5EF4-FFF2-40B4-BE49-F238E27FC236}">
                <a16:creationId xmlns:a16="http://schemas.microsoft.com/office/drawing/2014/main" xmlns="" id="{95B9019F-13E2-FE7B-E469-22F419FB35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7633" y="529974"/>
            <a:ext cx="635676" cy="627237"/>
          </a:xfrm>
          <a:prstGeom prst="rect">
            <a:avLst/>
          </a:prstGeom>
        </p:spPr>
      </p:pic>
      <p:pic>
        <p:nvPicPr>
          <p:cNvPr id="3" name="Picture 2">
            <a:extLst>
              <a:ext uri="{FF2B5EF4-FFF2-40B4-BE49-F238E27FC236}">
                <a16:creationId xmlns:a16="http://schemas.microsoft.com/office/drawing/2014/main" xmlns="" id="{1B4EC7F4-A075-22DB-9163-38042EA9DBB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704" y="91891"/>
            <a:ext cx="1523909" cy="1523909"/>
          </a:xfrm>
          <a:prstGeom prst="rect">
            <a:avLst/>
          </a:prstGeom>
          <a:noFill/>
          <a:ln>
            <a:noFill/>
          </a:ln>
        </p:spPr>
      </p:pic>
      <p:cxnSp>
        <p:nvCxnSpPr>
          <p:cNvPr id="5" name="Straight Connector 4">
            <a:extLst>
              <a:ext uri="{FF2B5EF4-FFF2-40B4-BE49-F238E27FC236}">
                <a16:creationId xmlns:a16="http://schemas.microsoft.com/office/drawing/2014/main" xmlns="" id="{CF9BA8C1-2B5D-25F9-6D8B-3736811E27D6}"/>
              </a:ext>
            </a:extLst>
          </p:cNvPr>
          <p:cNvCxnSpPr>
            <a:cxnSpLocks/>
          </p:cNvCxnSpPr>
          <p:nvPr/>
        </p:nvCxnSpPr>
        <p:spPr>
          <a:xfrm>
            <a:off x="291853" y="2745796"/>
            <a:ext cx="11635983" cy="0"/>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549C6E6C-7A69-7A31-822F-3CA079952399}"/>
              </a:ext>
            </a:extLst>
          </p:cNvPr>
          <p:cNvSpPr txBox="1"/>
          <p:nvPr/>
        </p:nvSpPr>
        <p:spPr>
          <a:xfrm>
            <a:off x="7611035" y="5610113"/>
            <a:ext cx="184731" cy="369332"/>
          </a:xfrm>
          <a:prstGeom prst="rect">
            <a:avLst/>
          </a:prstGeom>
          <a:noFill/>
        </p:spPr>
        <p:txBody>
          <a:bodyPr wrap="none" rtlCol="0">
            <a:spAutoFit/>
          </a:bodyPr>
          <a:lstStyle/>
          <a:p>
            <a:pPr marL="0" algn="l" defTabSz="914400" rtl="0" eaLnBrk="1" latinLnBrk="0" hangingPunct="1"/>
            <a:endParaRPr lang="x-none" dirty="0"/>
          </a:p>
        </p:txBody>
      </p:sp>
      <p:pic>
        <p:nvPicPr>
          <p:cNvPr id="8" name="Picture 7" descr="A close-up of a machine&#10;&#10;Description automatically generated with low confidence">
            <a:extLst>
              <a:ext uri="{FF2B5EF4-FFF2-40B4-BE49-F238E27FC236}">
                <a16:creationId xmlns:a16="http://schemas.microsoft.com/office/drawing/2014/main" xmlns="" id="{111E19EF-2665-1786-829C-9ABCBA1904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7069" y="2948740"/>
            <a:ext cx="5474535" cy="3284721"/>
          </a:xfrm>
          <a:prstGeom prst="rect">
            <a:avLst/>
          </a:prstGeom>
        </p:spPr>
      </p:pic>
      <p:pic>
        <p:nvPicPr>
          <p:cNvPr id="14" name="Picture 13" descr="A picture containing indoor&#10;&#10;Description automatically generated">
            <a:extLst>
              <a:ext uri="{FF2B5EF4-FFF2-40B4-BE49-F238E27FC236}">
                <a16:creationId xmlns:a16="http://schemas.microsoft.com/office/drawing/2014/main" xmlns="" id="{A59430BA-E08A-9462-B1E1-AACFCAB178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993" y="2948740"/>
            <a:ext cx="5474534" cy="3284720"/>
          </a:xfrm>
          <a:prstGeom prst="rect">
            <a:avLst/>
          </a:prstGeom>
        </p:spPr>
      </p:pic>
      <p:cxnSp>
        <p:nvCxnSpPr>
          <p:cNvPr id="15" name="Straight Connector 14">
            <a:extLst>
              <a:ext uri="{FF2B5EF4-FFF2-40B4-BE49-F238E27FC236}">
                <a16:creationId xmlns:a16="http://schemas.microsoft.com/office/drawing/2014/main" xmlns="" id="{AA6CD130-A2F7-F429-2865-4FB88315C585}"/>
              </a:ext>
            </a:extLst>
          </p:cNvPr>
          <p:cNvCxnSpPr>
            <a:cxnSpLocks/>
          </p:cNvCxnSpPr>
          <p:nvPr/>
        </p:nvCxnSpPr>
        <p:spPr>
          <a:xfrm>
            <a:off x="291853" y="6442446"/>
            <a:ext cx="11662022" cy="0"/>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8101677-1334-203D-3CD0-3DD17B69E8A5}"/>
              </a:ext>
            </a:extLst>
          </p:cNvPr>
          <p:cNvCxnSpPr>
            <a:cxnSpLocks/>
          </p:cNvCxnSpPr>
          <p:nvPr/>
        </p:nvCxnSpPr>
        <p:spPr>
          <a:xfrm>
            <a:off x="277999" y="2745796"/>
            <a:ext cx="0" cy="3696650"/>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2907702E-86A9-1321-15D2-2375C847DF8B}"/>
              </a:ext>
            </a:extLst>
          </p:cNvPr>
          <p:cNvCxnSpPr>
            <a:cxnSpLocks/>
          </p:cNvCxnSpPr>
          <p:nvPr/>
        </p:nvCxnSpPr>
        <p:spPr>
          <a:xfrm>
            <a:off x="11937361" y="2721610"/>
            <a:ext cx="0" cy="3720836"/>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8D9AD93D-8045-BB7C-E27A-EB25D75C2976}"/>
              </a:ext>
            </a:extLst>
          </p:cNvPr>
          <p:cNvSpPr txBox="1"/>
          <p:nvPr/>
        </p:nvSpPr>
        <p:spPr>
          <a:xfrm>
            <a:off x="5360490" y="6516154"/>
            <a:ext cx="6638356" cy="246221"/>
          </a:xfrm>
          <a:prstGeom prst="rect">
            <a:avLst/>
          </a:prstGeom>
          <a:noFill/>
        </p:spPr>
        <p:txBody>
          <a:bodyPr wrap="none" rtlCol="0">
            <a:spAutoFit/>
          </a:bodyPr>
          <a:lstStyle/>
          <a:p>
            <a:r>
              <a:rPr lang="ar-SA" sz="1000" b="1" dirty="0"/>
              <a:t>مصدر الصور:</a:t>
            </a:r>
            <a:r>
              <a:rPr lang="ar-SA" sz="1000" dirty="0"/>
              <a:t> </a:t>
            </a:r>
            <a:r>
              <a:rPr lang="en-US" sz="1000" dirty="0"/>
              <a:t>https://www.reddit.com/r/bigsleep/comments/t3i8bs/an_artificial_womb_in_a_lab_by_guillermo_lorca/</a:t>
            </a:r>
            <a:endParaRPr lang="x-none" sz="1000" dirty="0"/>
          </a:p>
        </p:txBody>
      </p:sp>
      <p:sp>
        <p:nvSpPr>
          <p:cNvPr id="18" name="TextBox 17">
            <a:extLst>
              <a:ext uri="{FF2B5EF4-FFF2-40B4-BE49-F238E27FC236}">
                <a16:creationId xmlns:a16="http://schemas.microsoft.com/office/drawing/2014/main" xmlns="" id="{10D4E3D4-2C79-C0E3-EF4E-880596CACDDE}"/>
              </a:ext>
            </a:extLst>
          </p:cNvPr>
          <p:cNvSpPr txBox="1"/>
          <p:nvPr/>
        </p:nvSpPr>
        <p:spPr>
          <a:xfrm>
            <a:off x="453757" y="1757306"/>
            <a:ext cx="11424515" cy="646331"/>
          </a:xfrm>
          <a:prstGeom prst="rect">
            <a:avLst/>
          </a:prstGeom>
          <a:noFill/>
        </p:spPr>
        <p:txBody>
          <a:bodyPr wrap="square" rtlCol="0">
            <a:spAutoFit/>
          </a:bodyPr>
          <a:lstStyle/>
          <a:p>
            <a:r>
              <a:rPr lang="ar-KW" sz="3600" b="1" dirty="0">
                <a:solidFill>
                  <a:schemeClr val="tx1">
                    <a:lumMod val="65000"/>
                    <a:lumOff val="35000"/>
                  </a:schemeClr>
                </a:solidFill>
              </a:rPr>
              <a:t>لذلك ممكن مناقشة الرحم الصناعي  كبديل للعناية المركزة لحديثي الولادة</a:t>
            </a:r>
            <a:endParaRPr lang="x-none" sz="3600" b="1" dirty="0">
              <a:solidFill>
                <a:schemeClr val="tx1">
                  <a:lumMod val="65000"/>
                  <a:lumOff val="35000"/>
                </a:schemeClr>
              </a:solidFill>
            </a:endParaRPr>
          </a:p>
        </p:txBody>
      </p:sp>
      <p:sp>
        <p:nvSpPr>
          <p:cNvPr id="19" name="TextBox 18">
            <a:extLst>
              <a:ext uri="{FF2B5EF4-FFF2-40B4-BE49-F238E27FC236}">
                <a16:creationId xmlns:a16="http://schemas.microsoft.com/office/drawing/2014/main" xmlns="" id="{8692FD42-95FE-D760-8D15-66C1AF366FAE}"/>
              </a:ext>
            </a:extLst>
          </p:cNvPr>
          <p:cNvSpPr txBox="1"/>
          <p:nvPr/>
        </p:nvSpPr>
        <p:spPr>
          <a:xfrm>
            <a:off x="606418" y="2425517"/>
            <a:ext cx="8762920" cy="246221"/>
          </a:xfrm>
          <a:prstGeom prst="rect">
            <a:avLst/>
          </a:prstGeom>
          <a:noFill/>
        </p:spPr>
        <p:txBody>
          <a:bodyPr wrap="square" rtlCol="0">
            <a:spAutoFit/>
          </a:bodyPr>
          <a:lstStyle/>
          <a:p>
            <a:pPr algn="l"/>
            <a:r>
              <a:rPr lang="en-US" sz="1000" b="0" i="0" u="none" strike="noStrike" dirty="0" err="1">
                <a:solidFill>
                  <a:srgbClr val="222222"/>
                </a:solidFill>
                <a:effectLst/>
                <a:latin typeface="Arial" panose="020B0604020202020204" pitchFamily="34" charset="0"/>
              </a:rPr>
              <a:t>Romanis</a:t>
            </a:r>
            <a:r>
              <a:rPr lang="en-US" sz="1000" b="0" i="0" u="none" strike="noStrike" dirty="0">
                <a:solidFill>
                  <a:srgbClr val="222222"/>
                </a:solidFill>
                <a:effectLst/>
                <a:latin typeface="Arial" panose="020B0604020202020204" pitchFamily="34" charset="0"/>
              </a:rPr>
              <a:t>, E.C., 2020. Artificial womb technology and clinical translation: Innovative treatment or medical research?. </a:t>
            </a:r>
            <a:r>
              <a:rPr lang="en-US" sz="1000" b="0" i="1" u="none" strike="noStrike" dirty="0">
                <a:solidFill>
                  <a:srgbClr val="222222"/>
                </a:solidFill>
                <a:effectLst/>
                <a:latin typeface="Arial" panose="020B0604020202020204" pitchFamily="34" charset="0"/>
              </a:rPr>
              <a:t>Bioethics</a:t>
            </a:r>
            <a:r>
              <a:rPr lang="en-US" sz="1000" b="0" i="0" u="none" strike="noStrike" dirty="0">
                <a:solidFill>
                  <a:srgbClr val="222222"/>
                </a:solidFill>
                <a:effectLst/>
                <a:latin typeface="Arial" panose="020B0604020202020204" pitchFamily="34" charset="0"/>
              </a:rPr>
              <a:t>, </a:t>
            </a:r>
            <a:r>
              <a:rPr lang="en-US" sz="1000" b="0" i="1" u="none" strike="noStrike" dirty="0">
                <a:solidFill>
                  <a:srgbClr val="222222"/>
                </a:solidFill>
                <a:effectLst/>
                <a:latin typeface="Arial" panose="020B0604020202020204" pitchFamily="34" charset="0"/>
              </a:rPr>
              <a:t>34</a:t>
            </a:r>
            <a:r>
              <a:rPr lang="en-US" sz="1000" b="0" i="0" u="none" strike="noStrike" dirty="0">
                <a:solidFill>
                  <a:srgbClr val="222222"/>
                </a:solidFill>
                <a:effectLst/>
                <a:latin typeface="Arial" panose="020B0604020202020204" pitchFamily="34" charset="0"/>
              </a:rPr>
              <a:t>(4), pp.392-402.</a:t>
            </a:r>
            <a:endParaRPr lang="x-none" sz="1000" dirty="0"/>
          </a:p>
        </p:txBody>
      </p:sp>
    </p:spTree>
    <p:extLst>
      <p:ext uri="{BB962C8B-B14F-4D97-AF65-F5344CB8AC3E}">
        <p14:creationId xmlns:p14="http://schemas.microsoft.com/office/powerpoint/2010/main" val="167899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5C8E0C70-36C2-AA05-9A6B-13CDAAD36E13}"/>
              </a:ext>
            </a:extLst>
          </p:cNvPr>
          <p:cNvSpPr txBox="1"/>
          <p:nvPr/>
        </p:nvSpPr>
        <p:spPr>
          <a:xfrm>
            <a:off x="7489165" y="81350"/>
            <a:ext cx="4120039" cy="1384995"/>
          </a:xfrm>
          <a:prstGeom prst="rect">
            <a:avLst/>
          </a:prstGeom>
          <a:noFill/>
        </p:spPr>
        <p:txBody>
          <a:bodyPr wrap="none" rtlCol="0">
            <a:spAutoFit/>
          </a:bodyPr>
          <a:lstStyle/>
          <a:p>
            <a:r>
              <a:rPr lang="ar-SA" sz="4800" b="1" dirty="0"/>
              <a:t>مؤتمر</a:t>
            </a:r>
            <a:endParaRPr lang="ar-KW" sz="4800" b="1" dirty="0"/>
          </a:p>
          <a:p>
            <a:r>
              <a:rPr lang="ar-KW" dirty="0"/>
              <a:t> "تكنولوجيا الرحم الاصطناعي: استكشاف الفرص </a:t>
            </a:r>
            <a:endParaRPr lang="en-GB" dirty="0"/>
          </a:p>
          <a:p>
            <a:r>
              <a:rPr lang="ar-KW" dirty="0"/>
              <a:t>والتحديات: الصحية.. الشرعية..الأخلاقية ..القانونية"</a:t>
            </a:r>
            <a:endParaRPr lang="x-none" dirty="0"/>
          </a:p>
        </p:txBody>
      </p:sp>
      <p:sp>
        <p:nvSpPr>
          <p:cNvPr id="11" name="TextBox 10">
            <a:extLst>
              <a:ext uri="{FF2B5EF4-FFF2-40B4-BE49-F238E27FC236}">
                <a16:creationId xmlns:a16="http://schemas.microsoft.com/office/drawing/2014/main" xmlns="" id="{B8977944-834B-3298-E8CC-10AEA534CB36}"/>
              </a:ext>
            </a:extLst>
          </p:cNvPr>
          <p:cNvSpPr txBox="1"/>
          <p:nvPr/>
        </p:nvSpPr>
        <p:spPr>
          <a:xfrm>
            <a:off x="1522673" y="449333"/>
            <a:ext cx="1973617" cy="707886"/>
          </a:xfrm>
          <a:prstGeom prst="rect">
            <a:avLst/>
          </a:prstGeom>
          <a:noFill/>
        </p:spPr>
        <p:txBody>
          <a:bodyPr wrap="none" rtlCol="0">
            <a:spAutoFit/>
          </a:bodyPr>
          <a:lstStyle/>
          <a:p>
            <a:r>
              <a:rPr lang="en-GB" sz="2000" b="1" dirty="0"/>
              <a:t> 16-14</a:t>
            </a:r>
            <a:r>
              <a:rPr lang="ar-SA" sz="2000" b="1" dirty="0"/>
              <a:t>يونيو</a:t>
            </a:r>
            <a:r>
              <a:rPr lang="ar-KW" sz="2000" b="1" dirty="0"/>
              <a:t> 2023</a:t>
            </a:r>
          </a:p>
          <a:p>
            <a:r>
              <a:rPr lang="ar-KW" sz="2000" b="1" dirty="0"/>
              <a:t>دولة الكويت </a:t>
            </a:r>
            <a:endParaRPr lang="x-none" sz="2000" b="1" dirty="0"/>
          </a:p>
        </p:txBody>
      </p:sp>
      <p:sp>
        <p:nvSpPr>
          <p:cNvPr id="12" name="TextBox 11">
            <a:extLst>
              <a:ext uri="{FF2B5EF4-FFF2-40B4-BE49-F238E27FC236}">
                <a16:creationId xmlns:a16="http://schemas.microsoft.com/office/drawing/2014/main" xmlns="" id="{F2FBE539-558E-8E7C-F9E9-3C2C0885EB0D}"/>
              </a:ext>
            </a:extLst>
          </p:cNvPr>
          <p:cNvSpPr txBox="1"/>
          <p:nvPr/>
        </p:nvSpPr>
        <p:spPr>
          <a:xfrm>
            <a:off x="7611035" y="5244353"/>
            <a:ext cx="184731" cy="369332"/>
          </a:xfrm>
          <a:prstGeom prst="rect">
            <a:avLst/>
          </a:prstGeom>
          <a:noFill/>
        </p:spPr>
        <p:txBody>
          <a:bodyPr wrap="none" rtlCol="0">
            <a:spAutoFit/>
          </a:bodyPr>
          <a:lstStyle/>
          <a:p>
            <a:pPr marL="0" algn="l" defTabSz="914400" rtl="0" eaLnBrk="1" latinLnBrk="0" hangingPunct="1"/>
            <a:endParaRPr lang="x-none" dirty="0"/>
          </a:p>
        </p:txBody>
      </p:sp>
      <p:cxnSp>
        <p:nvCxnSpPr>
          <p:cNvPr id="7" name="Straight Connector 6">
            <a:extLst>
              <a:ext uri="{FF2B5EF4-FFF2-40B4-BE49-F238E27FC236}">
                <a16:creationId xmlns:a16="http://schemas.microsoft.com/office/drawing/2014/main" xmlns="" id="{48B3429E-DCD9-8334-E521-44393D6F5A49}"/>
              </a:ext>
            </a:extLst>
          </p:cNvPr>
          <p:cNvCxnSpPr>
            <a:cxnSpLocks/>
          </p:cNvCxnSpPr>
          <p:nvPr/>
        </p:nvCxnSpPr>
        <p:spPr>
          <a:xfrm>
            <a:off x="720718" y="1683345"/>
            <a:ext cx="10888486" cy="0"/>
          </a:xfrm>
          <a:prstGeom prst="line">
            <a:avLst/>
          </a:prstGeom>
          <a:ln w="34925">
            <a:solidFill>
              <a:srgbClr val="6D883B">
                <a:alpha val="94902"/>
              </a:srgbClr>
            </a:solidFill>
          </a:ln>
        </p:spPr>
        <p:style>
          <a:lnRef idx="1">
            <a:schemeClr val="accent1"/>
          </a:lnRef>
          <a:fillRef idx="0">
            <a:schemeClr val="accent1"/>
          </a:fillRef>
          <a:effectRef idx="0">
            <a:schemeClr val="accent1"/>
          </a:effectRef>
          <a:fontRef idx="minor">
            <a:schemeClr val="tx1"/>
          </a:fontRef>
        </p:style>
      </p:cxnSp>
      <p:pic>
        <p:nvPicPr>
          <p:cNvPr id="2" name="Picture 1" descr="Icon&#10;&#10;Description automatically generated">
            <a:extLst>
              <a:ext uri="{FF2B5EF4-FFF2-40B4-BE49-F238E27FC236}">
                <a16:creationId xmlns:a16="http://schemas.microsoft.com/office/drawing/2014/main" xmlns="" id="{95B9019F-13E2-FE7B-E469-22F419FB35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7633" y="529974"/>
            <a:ext cx="635676" cy="627237"/>
          </a:xfrm>
          <a:prstGeom prst="rect">
            <a:avLst/>
          </a:prstGeom>
        </p:spPr>
      </p:pic>
      <p:pic>
        <p:nvPicPr>
          <p:cNvPr id="3" name="Picture 2">
            <a:extLst>
              <a:ext uri="{FF2B5EF4-FFF2-40B4-BE49-F238E27FC236}">
                <a16:creationId xmlns:a16="http://schemas.microsoft.com/office/drawing/2014/main" xmlns="" id="{1B4EC7F4-A075-22DB-9163-38042EA9DBB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704" y="91891"/>
            <a:ext cx="1523909" cy="1523909"/>
          </a:xfrm>
          <a:prstGeom prst="rect">
            <a:avLst/>
          </a:prstGeom>
          <a:noFill/>
          <a:ln>
            <a:noFill/>
          </a:ln>
        </p:spPr>
      </p:pic>
      <p:cxnSp>
        <p:nvCxnSpPr>
          <p:cNvPr id="5" name="Straight Connector 4">
            <a:extLst>
              <a:ext uri="{FF2B5EF4-FFF2-40B4-BE49-F238E27FC236}">
                <a16:creationId xmlns:a16="http://schemas.microsoft.com/office/drawing/2014/main" xmlns="" id="{CF9BA8C1-2B5D-25F9-6D8B-3736811E27D6}"/>
              </a:ext>
            </a:extLst>
          </p:cNvPr>
          <p:cNvCxnSpPr>
            <a:cxnSpLocks/>
          </p:cNvCxnSpPr>
          <p:nvPr/>
        </p:nvCxnSpPr>
        <p:spPr>
          <a:xfrm>
            <a:off x="291853" y="2380036"/>
            <a:ext cx="11635983" cy="0"/>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549C6E6C-7A69-7A31-822F-3CA079952399}"/>
              </a:ext>
            </a:extLst>
          </p:cNvPr>
          <p:cNvSpPr txBox="1"/>
          <p:nvPr/>
        </p:nvSpPr>
        <p:spPr>
          <a:xfrm>
            <a:off x="7611035" y="5244353"/>
            <a:ext cx="184731" cy="369332"/>
          </a:xfrm>
          <a:prstGeom prst="rect">
            <a:avLst/>
          </a:prstGeom>
          <a:noFill/>
        </p:spPr>
        <p:txBody>
          <a:bodyPr wrap="none" rtlCol="0">
            <a:spAutoFit/>
          </a:bodyPr>
          <a:lstStyle/>
          <a:p>
            <a:pPr marL="0" algn="l" defTabSz="914400" rtl="0" eaLnBrk="1" latinLnBrk="0" hangingPunct="1"/>
            <a:endParaRPr lang="x-none" dirty="0"/>
          </a:p>
        </p:txBody>
      </p:sp>
      <p:cxnSp>
        <p:nvCxnSpPr>
          <p:cNvPr id="15" name="Straight Connector 14">
            <a:extLst>
              <a:ext uri="{FF2B5EF4-FFF2-40B4-BE49-F238E27FC236}">
                <a16:creationId xmlns:a16="http://schemas.microsoft.com/office/drawing/2014/main" xmlns="" id="{AA6CD130-A2F7-F429-2865-4FB88315C585}"/>
              </a:ext>
            </a:extLst>
          </p:cNvPr>
          <p:cNvCxnSpPr>
            <a:cxnSpLocks/>
          </p:cNvCxnSpPr>
          <p:nvPr/>
        </p:nvCxnSpPr>
        <p:spPr>
          <a:xfrm>
            <a:off x="291853" y="6076686"/>
            <a:ext cx="11662022" cy="0"/>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8101677-1334-203D-3CD0-3DD17B69E8A5}"/>
              </a:ext>
            </a:extLst>
          </p:cNvPr>
          <p:cNvCxnSpPr>
            <a:cxnSpLocks/>
          </p:cNvCxnSpPr>
          <p:nvPr/>
        </p:nvCxnSpPr>
        <p:spPr>
          <a:xfrm>
            <a:off x="277999" y="2380036"/>
            <a:ext cx="0" cy="3696650"/>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2907702E-86A9-1321-15D2-2375C847DF8B}"/>
              </a:ext>
            </a:extLst>
          </p:cNvPr>
          <p:cNvCxnSpPr>
            <a:cxnSpLocks/>
          </p:cNvCxnSpPr>
          <p:nvPr/>
        </p:nvCxnSpPr>
        <p:spPr>
          <a:xfrm>
            <a:off x="11937361" y="2355850"/>
            <a:ext cx="0" cy="3720836"/>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8D9AD93D-8045-BB7C-E27A-EB25D75C2976}"/>
              </a:ext>
            </a:extLst>
          </p:cNvPr>
          <p:cNvSpPr txBox="1"/>
          <p:nvPr/>
        </p:nvSpPr>
        <p:spPr>
          <a:xfrm>
            <a:off x="6819994" y="6104674"/>
            <a:ext cx="5224572" cy="400110"/>
          </a:xfrm>
          <a:prstGeom prst="rect">
            <a:avLst/>
          </a:prstGeom>
          <a:noFill/>
        </p:spPr>
        <p:txBody>
          <a:bodyPr wrap="none" rtlCol="0">
            <a:spAutoFit/>
          </a:bodyPr>
          <a:lstStyle/>
          <a:p>
            <a:r>
              <a:rPr lang="ar-SA" sz="1000" b="1" dirty="0"/>
              <a:t>مصدر الصور:</a:t>
            </a:r>
            <a:r>
              <a:rPr lang="ar-SA" sz="1000" dirty="0"/>
              <a:t> </a:t>
            </a:r>
            <a:r>
              <a:rPr lang="x-none" sz="1000" dirty="0">
                <a:effectLst/>
                <a:latin typeface="Helvetica" pitchFamily="2" charset="0"/>
                <a:ea typeface="Times New Roman" panose="02020603050405020304" pitchFamily="18" charset="0"/>
              </a:rPr>
              <a:t>https://www.geneticliteracyproject.org/2016/04/06/artificial-uterus-close-reality/</a:t>
            </a:r>
            <a:endParaRPr lang="x-none" sz="1000" dirty="0">
              <a:effectLst/>
              <a:latin typeface="Times New Roman" panose="02020603050405020304" pitchFamily="18" charset="0"/>
              <a:ea typeface="Times New Roman" panose="02020603050405020304" pitchFamily="18" charset="0"/>
            </a:endParaRPr>
          </a:p>
          <a:p>
            <a:endParaRPr lang="x-none" sz="1000" dirty="0"/>
          </a:p>
        </p:txBody>
      </p:sp>
      <p:pic>
        <p:nvPicPr>
          <p:cNvPr id="13" name="Picture 12" descr="A baby in a bowl&#10;&#10;Description automatically generated with low confidence">
            <a:extLst>
              <a:ext uri="{FF2B5EF4-FFF2-40B4-BE49-F238E27FC236}">
                <a16:creationId xmlns:a16="http://schemas.microsoft.com/office/drawing/2014/main" xmlns="" id="{EF153425-BC0B-1186-7E1C-4961DD5E1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7631" y="2529491"/>
            <a:ext cx="4675677" cy="3467794"/>
          </a:xfrm>
          <a:prstGeom prst="rect">
            <a:avLst/>
          </a:prstGeom>
        </p:spPr>
      </p:pic>
      <p:sp>
        <p:nvSpPr>
          <p:cNvPr id="9" name="TextBox 8">
            <a:extLst>
              <a:ext uri="{FF2B5EF4-FFF2-40B4-BE49-F238E27FC236}">
                <a16:creationId xmlns:a16="http://schemas.microsoft.com/office/drawing/2014/main" xmlns="" id="{C84066E8-082B-09A7-83CB-711418CE167B}"/>
              </a:ext>
            </a:extLst>
          </p:cNvPr>
          <p:cNvSpPr txBox="1"/>
          <p:nvPr/>
        </p:nvSpPr>
        <p:spPr>
          <a:xfrm>
            <a:off x="445018" y="2541652"/>
            <a:ext cx="6457140" cy="646331"/>
          </a:xfrm>
          <a:prstGeom prst="rect">
            <a:avLst/>
          </a:prstGeom>
          <a:noFill/>
        </p:spPr>
        <p:txBody>
          <a:bodyPr wrap="square" rtlCol="0">
            <a:spAutoFit/>
          </a:bodyPr>
          <a:lstStyle/>
          <a:p>
            <a:pPr algn="just"/>
            <a:r>
              <a:rPr lang="ar-KW" dirty="0"/>
              <a:t>يمكن أن يكون الهدف من تكنولوجيا الرحم الصناعي أن يصبح بديل أكثر نجاحا في منع حدوث الوفيات والمضاعفات للأطفال الخدج. </a:t>
            </a:r>
          </a:p>
        </p:txBody>
      </p:sp>
      <p:sp>
        <p:nvSpPr>
          <p:cNvPr id="14" name="TextBox 13">
            <a:extLst>
              <a:ext uri="{FF2B5EF4-FFF2-40B4-BE49-F238E27FC236}">
                <a16:creationId xmlns:a16="http://schemas.microsoft.com/office/drawing/2014/main" xmlns="" id="{1DFE56F3-14A1-BADF-BF10-6938A4AED802}"/>
              </a:ext>
            </a:extLst>
          </p:cNvPr>
          <p:cNvSpPr txBox="1"/>
          <p:nvPr/>
        </p:nvSpPr>
        <p:spPr>
          <a:xfrm>
            <a:off x="303487" y="5781841"/>
            <a:ext cx="6798656" cy="215444"/>
          </a:xfrm>
          <a:prstGeom prst="rect">
            <a:avLst/>
          </a:prstGeom>
          <a:noFill/>
        </p:spPr>
        <p:txBody>
          <a:bodyPr wrap="none" rtlCol="0">
            <a:spAutoFit/>
          </a:bodyPr>
          <a:lstStyle/>
          <a:p>
            <a:r>
              <a:rPr lang="en-US" sz="800" b="0" i="0" u="none" strike="noStrike" dirty="0" err="1">
                <a:solidFill>
                  <a:srgbClr val="222222"/>
                </a:solidFill>
                <a:effectLst/>
                <a:latin typeface="Arial" panose="020B0604020202020204" pitchFamily="34" charset="0"/>
              </a:rPr>
              <a:t>Romanis</a:t>
            </a:r>
            <a:r>
              <a:rPr lang="en-US" sz="800" b="0" i="0" u="none" strike="noStrike" dirty="0">
                <a:solidFill>
                  <a:srgbClr val="222222"/>
                </a:solidFill>
                <a:effectLst/>
                <a:latin typeface="Arial" panose="020B0604020202020204" pitchFamily="34" charset="0"/>
              </a:rPr>
              <a:t>, E.C., 2020. Artificial womb technology and clinical translation: Innovative treatment or medical research?. </a:t>
            </a:r>
            <a:r>
              <a:rPr lang="en-US" sz="800" b="0" i="1" u="none" strike="noStrike" dirty="0">
                <a:solidFill>
                  <a:srgbClr val="222222"/>
                </a:solidFill>
                <a:effectLst/>
                <a:latin typeface="Arial" panose="020B0604020202020204" pitchFamily="34" charset="0"/>
              </a:rPr>
              <a:t>Bioethics</a:t>
            </a:r>
            <a:r>
              <a:rPr lang="en-US" sz="800" b="0" i="0" u="none" strike="noStrike" dirty="0">
                <a:solidFill>
                  <a:srgbClr val="222222"/>
                </a:solidFill>
                <a:effectLst/>
                <a:latin typeface="Arial" panose="020B0604020202020204" pitchFamily="34" charset="0"/>
              </a:rPr>
              <a:t>, </a:t>
            </a:r>
            <a:r>
              <a:rPr lang="en-US" sz="800" b="0" i="1" u="none" strike="noStrike" dirty="0">
                <a:solidFill>
                  <a:srgbClr val="222222"/>
                </a:solidFill>
                <a:effectLst/>
                <a:latin typeface="Arial" panose="020B0604020202020204" pitchFamily="34" charset="0"/>
              </a:rPr>
              <a:t>34</a:t>
            </a:r>
            <a:r>
              <a:rPr lang="en-US" sz="800" b="0" i="0" u="none" strike="noStrike" dirty="0">
                <a:solidFill>
                  <a:srgbClr val="222222"/>
                </a:solidFill>
                <a:effectLst/>
                <a:latin typeface="Arial" panose="020B0604020202020204" pitchFamily="34" charset="0"/>
              </a:rPr>
              <a:t>(4), pp.392-402.</a:t>
            </a:r>
            <a:endParaRPr lang="x-none" sz="800" dirty="0"/>
          </a:p>
        </p:txBody>
      </p:sp>
      <p:sp>
        <p:nvSpPr>
          <p:cNvPr id="18" name="TextBox 17">
            <a:extLst>
              <a:ext uri="{FF2B5EF4-FFF2-40B4-BE49-F238E27FC236}">
                <a16:creationId xmlns:a16="http://schemas.microsoft.com/office/drawing/2014/main" xmlns="" id="{71F8BDDF-3B2C-215E-B733-6E1E2EA840CD}"/>
              </a:ext>
            </a:extLst>
          </p:cNvPr>
          <p:cNvSpPr txBox="1"/>
          <p:nvPr/>
        </p:nvSpPr>
        <p:spPr>
          <a:xfrm>
            <a:off x="362677" y="4173987"/>
            <a:ext cx="6597936" cy="830997"/>
          </a:xfrm>
          <a:prstGeom prst="rect">
            <a:avLst/>
          </a:prstGeom>
          <a:noFill/>
        </p:spPr>
        <p:txBody>
          <a:bodyPr wrap="square" rtlCol="0">
            <a:spAutoFit/>
          </a:bodyPr>
          <a:lstStyle/>
          <a:p>
            <a:pPr algn="just" rtl="0"/>
            <a:r>
              <a:rPr lang="en-US" sz="1600" dirty="0"/>
              <a:t>The objective in developing AWT is that eventually, if the devices work as well as anticipated, AWT could more reliably support human preterm and reduce the incidence of mortality and morbidity. </a:t>
            </a:r>
            <a:endParaRPr lang="ar-SA" sz="1600" dirty="0"/>
          </a:p>
        </p:txBody>
      </p:sp>
      <p:sp>
        <p:nvSpPr>
          <p:cNvPr id="8" name="TextBox 7">
            <a:extLst>
              <a:ext uri="{FF2B5EF4-FFF2-40B4-BE49-F238E27FC236}">
                <a16:creationId xmlns:a16="http://schemas.microsoft.com/office/drawing/2014/main" xmlns="" id="{BCB99546-FECD-DBDA-BD26-3C8BEE009450}"/>
              </a:ext>
            </a:extLst>
          </p:cNvPr>
          <p:cNvSpPr txBox="1"/>
          <p:nvPr/>
        </p:nvSpPr>
        <p:spPr>
          <a:xfrm>
            <a:off x="362677" y="5088387"/>
            <a:ext cx="6597936" cy="584775"/>
          </a:xfrm>
          <a:prstGeom prst="rect">
            <a:avLst/>
          </a:prstGeom>
          <a:noFill/>
        </p:spPr>
        <p:txBody>
          <a:bodyPr wrap="square" rtlCol="0">
            <a:spAutoFit/>
          </a:bodyPr>
          <a:lstStyle/>
          <a:p>
            <a:pPr algn="just" rtl="0"/>
            <a:r>
              <a:rPr lang="en-US" sz="1600" dirty="0"/>
              <a:t>Ultimately, if researchers can prove the validity of their approach, AWT may replace conventional NIC (and associated complications). </a:t>
            </a:r>
            <a:endParaRPr lang="x-none" sz="1600" dirty="0"/>
          </a:p>
        </p:txBody>
      </p:sp>
      <p:sp>
        <p:nvSpPr>
          <p:cNvPr id="19" name="TextBox 18">
            <a:extLst>
              <a:ext uri="{FF2B5EF4-FFF2-40B4-BE49-F238E27FC236}">
                <a16:creationId xmlns:a16="http://schemas.microsoft.com/office/drawing/2014/main" xmlns="" id="{68C46AE4-23D2-E240-2F1A-70718D403921}"/>
              </a:ext>
            </a:extLst>
          </p:cNvPr>
          <p:cNvSpPr txBox="1"/>
          <p:nvPr/>
        </p:nvSpPr>
        <p:spPr>
          <a:xfrm>
            <a:off x="445018" y="3250312"/>
            <a:ext cx="6457140" cy="646331"/>
          </a:xfrm>
          <a:prstGeom prst="rect">
            <a:avLst/>
          </a:prstGeom>
          <a:noFill/>
        </p:spPr>
        <p:txBody>
          <a:bodyPr wrap="square" rtlCol="0">
            <a:spAutoFit/>
          </a:bodyPr>
          <a:lstStyle/>
          <a:p>
            <a:pPr algn="just"/>
            <a:r>
              <a:rPr lang="ar-KW" dirty="0"/>
              <a:t>في النهاية ، إذا تمكن الباحثون من إثبات صحة نهجهم ، فقد يحل الرحم الصناعي محل </a:t>
            </a:r>
            <a:r>
              <a:rPr lang="ar-SA" dirty="0"/>
              <a:t>العناية المركزة التقليدية للخدج </a:t>
            </a:r>
            <a:r>
              <a:rPr lang="ar-KW" dirty="0"/>
              <a:t>وتقليل المضاعفات المرتبطة بها.</a:t>
            </a:r>
            <a:endParaRPr lang="x-none" dirty="0"/>
          </a:p>
        </p:txBody>
      </p:sp>
      <p:sp>
        <p:nvSpPr>
          <p:cNvPr id="20" name="TextBox 19">
            <a:extLst>
              <a:ext uri="{FF2B5EF4-FFF2-40B4-BE49-F238E27FC236}">
                <a16:creationId xmlns:a16="http://schemas.microsoft.com/office/drawing/2014/main" xmlns="" id="{C64D565C-6A78-E05A-E0D4-27A97242343C}"/>
              </a:ext>
            </a:extLst>
          </p:cNvPr>
          <p:cNvSpPr txBox="1"/>
          <p:nvPr/>
        </p:nvSpPr>
        <p:spPr>
          <a:xfrm>
            <a:off x="499477" y="1723016"/>
            <a:ext cx="11424515" cy="646331"/>
          </a:xfrm>
          <a:prstGeom prst="rect">
            <a:avLst/>
          </a:prstGeom>
          <a:noFill/>
        </p:spPr>
        <p:txBody>
          <a:bodyPr wrap="square" rtlCol="0">
            <a:spAutoFit/>
          </a:bodyPr>
          <a:lstStyle/>
          <a:p>
            <a:pPr algn="ctr"/>
            <a:r>
              <a:rPr lang="ar-KW" sz="3600" b="1" dirty="0">
                <a:solidFill>
                  <a:schemeClr val="tx1">
                    <a:lumMod val="65000"/>
                    <a:lumOff val="35000"/>
                  </a:schemeClr>
                </a:solidFill>
              </a:rPr>
              <a:t>الرحم الصناعي  كبديل للعناية المركزة لحديثي الولادة</a:t>
            </a:r>
            <a:endParaRPr lang="x-none" sz="3600" b="1" dirty="0">
              <a:solidFill>
                <a:schemeClr val="tx1">
                  <a:lumMod val="65000"/>
                  <a:lumOff val="35000"/>
                </a:schemeClr>
              </a:solidFill>
            </a:endParaRPr>
          </a:p>
        </p:txBody>
      </p:sp>
    </p:spTree>
    <p:extLst>
      <p:ext uri="{BB962C8B-B14F-4D97-AF65-F5344CB8AC3E}">
        <p14:creationId xmlns:p14="http://schemas.microsoft.com/office/powerpoint/2010/main" val="232210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5C8E0C70-36C2-AA05-9A6B-13CDAAD36E13}"/>
              </a:ext>
            </a:extLst>
          </p:cNvPr>
          <p:cNvSpPr txBox="1"/>
          <p:nvPr/>
        </p:nvSpPr>
        <p:spPr>
          <a:xfrm>
            <a:off x="7489165" y="81350"/>
            <a:ext cx="4120039" cy="1384995"/>
          </a:xfrm>
          <a:prstGeom prst="rect">
            <a:avLst/>
          </a:prstGeom>
          <a:noFill/>
        </p:spPr>
        <p:txBody>
          <a:bodyPr wrap="none" rtlCol="0">
            <a:spAutoFit/>
          </a:bodyPr>
          <a:lstStyle/>
          <a:p>
            <a:r>
              <a:rPr lang="ar-SA" sz="4800" b="1" dirty="0"/>
              <a:t>مؤتمر</a:t>
            </a:r>
            <a:endParaRPr lang="ar-KW" sz="4800" b="1" dirty="0"/>
          </a:p>
          <a:p>
            <a:r>
              <a:rPr lang="ar-KW" dirty="0"/>
              <a:t> "تكنولوجيا الرحم الاصطناعي: استكشاف الفرص </a:t>
            </a:r>
            <a:endParaRPr lang="en-GB" dirty="0"/>
          </a:p>
          <a:p>
            <a:r>
              <a:rPr lang="ar-KW" dirty="0"/>
              <a:t>والتحديات: الصحية.. الشرعية..الأخلاقية ..القانونية"</a:t>
            </a:r>
            <a:endParaRPr lang="x-none" dirty="0"/>
          </a:p>
        </p:txBody>
      </p:sp>
      <p:sp>
        <p:nvSpPr>
          <p:cNvPr id="11" name="TextBox 10">
            <a:extLst>
              <a:ext uri="{FF2B5EF4-FFF2-40B4-BE49-F238E27FC236}">
                <a16:creationId xmlns:a16="http://schemas.microsoft.com/office/drawing/2014/main" xmlns="" id="{B8977944-834B-3298-E8CC-10AEA534CB36}"/>
              </a:ext>
            </a:extLst>
          </p:cNvPr>
          <p:cNvSpPr txBox="1"/>
          <p:nvPr/>
        </p:nvSpPr>
        <p:spPr>
          <a:xfrm>
            <a:off x="1522673" y="449333"/>
            <a:ext cx="1973617" cy="707886"/>
          </a:xfrm>
          <a:prstGeom prst="rect">
            <a:avLst/>
          </a:prstGeom>
          <a:noFill/>
        </p:spPr>
        <p:txBody>
          <a:bodyPr wrap="none" rtlCol="0">
            <a:spAutoFit/>
          </a:bodyPr>
          <a:lstStyle/>
          <a:p>
            <a:r>
              <a:rPr lang="en-GB" sz="2000" b="1" dirty="0"/>
              <a:t> 16-14</a:t>
            </a:r>
            <a:r>
              <a:rPr lang="ar-SA" sz="2000" b="1" dirty="0"/>
              <a:t>يونيو</a:t>
            </a:r>
            <a:r>
              <a:rPr lang="ar-KW" sz="2000" b="1" dirty="0"/>
              <a:t> 2023</a:t>
            </a:r>
          </a:p>
          <a:p>
            <a:r>
              <a:rPr lang="ar-KW" sz="2000" b="1" dirty="0"/>
              <a:t>دولة الكويت </a:t>
            </a:r>
            <a:endParaRPr lang="x-none" sz="2000" b="1" dirty="0"/>
          </a:p>
        </p:txBody>
      </p:sp>
      <p:sp>
        <p:nvSpPr>
          <p:cNvPr id="12" name="TextBox 11">
            <a:extLst>
              <a:ext uri="{FF2B5EF4-FFF2-40B4-BE49-F238E27FC236}">
                <a16:creationId xmlns:a16="http://schemas.microsoft.com/office/drawing/2014/main" xmlns="" id="{F2FBE539-558E-8E7C-F9E9-3C2C0885EB0D}"/>
              </a:ext>
            </a:extLst>
          </p:cNvPr>
          <p:cNvSpPr txBox="1"/>
          <p:nvPr/>
        </p:nvSpPr>
        <p:spPr>
          <a:xfrm>
            <a:off x="7611035" y="5244353"/>
            <a:ext cx="184731" cy="369332"/>
          </a:xfrm>
          <a:prstGeom prst="rect">
            <a:avLst/>
          </a:prstGeom>
          <a:noFill/>
        </p:spPr>
        <p:txBody>
          <a:bodyPr wrap="none" rtlCol="0">
            <a:spAutoFit/>
          </a:bodyPr>
          <a:lstStyle/>
          <a:p>
            <a:pPr marL="0" algn="l" defTabSz="914400" rtl="0" eaLnBrk="1" latinLnBrk="0" hangingPunct="1"/>
            <a:endParaRPr lang="x-none" dirty="0"/>
          </a:p>
        </p:txBody>
      </p:sp>
      <p:cxnSp>
        <p:nvCxnSpPr>
          <p:cNvPr id="7" name="Straight Connector 6">
            <a:extLst>
              <a:ext uri="{FF2B5EF4-FFF2-40B4-BE49-F238E27FC236}">
                <a16:creationId xmlns:a16="http://schemas.microsoft.com/office/drawing/2014/main" xmlns="" id="{48B3429E-DCD9-8334-E521-44393D6F5A49}"/>
              </a:ext>
            </a:extLst>
          </p:cNvPr>
          <p:cNvCxnSpPr>
            <a:cxnSpLocks/>
          </p:cNvCxnSpPr>
          <p:nvPr/>
        </p:nvCxnSpPr>
        <p:spPr>
          <a:xfrm>
            <a:off x="720718" y="1683345"/>
            <a:ext cx="10888486" cy="0"/>
          </a:xfrm>
          <a:prstGeom prst="line">
            <a:avLst/>
          </a:prstGeom>
          <a:ln w="34925">
            <a:solidFill>
              <a:srgbClr val="6D883B">
                <a:alpha val="94902"/>
              </a:srgbClr>
            </a:solidFill>
          </a:ln>
        </p:spPr>
        <p:style>
          <a:lnRef idx="1">
            <a:schemeClr val="accent1"/>
          </a:lnRef>
          <a:fillRef idx="0">
            <a:schemeClr val="accent1"/>
          </a:fillRef>
          <a:effectRef idx="0">
            <a:schemeClr val="accent1"/>
          </a:effectRef>
          <a:fontRef idx="minor">
            <a:schemeClr val="tx1"/>
          </a:fontRef>
        </p:style>
      </p:cxnSp>
      <p:pic>
        <p:nvPicPr>
          <p:cNvPr id="2" name="Picture 1" descr="Icon&#10;&#10;Description automatically generated">
            <a:extLst>
              <a:ext uri="{FF2B5EF4-FFF2-40B4-BE49-F238E27FC236}">
                <a16:creationId xmlns:a16="http://schemas.microsoft.com/office/drawing/2014/main" xmlns="" id="{95B9019F-13E2-FE7B-E469-22F419FB35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7633" y="529974"/>
            <a:ext cx="635676" cy="627237"/>
          </a:xfrm>
          <a:prstGeom prst="rect">
            <a:avLst/>
          </a:prstGeom>
        </p:spPr>
      </p:pic>
      <p:pic>
        <p:nvPicPr>
          <p:cNvPr id="3" name="Picture 2">
            <a:extLst>
              <a:ext uri="{FF2B5EF4-FFF2-40B4-BE49-F238E27FC236}">
                <a16:creationId xmlns:a16="http://schemas.microsoft.com/office/drawing/2014/main" xmlns="" id="{1B4EC7F4-A075-22DB-9163-38042EA9DBB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704" y="91891"/>
            <a:ext cx="1523909" cy="1523909"/>
          </a:xfrm>
          <a:prstGeom prst="rect">
            <a:avLst/>
          </a:prstGeom>
          <a:noFill/>
          <a:ln>
            <a:noFill/>
          </a:ln>
        </p:spPr>
      </p:pic>
      <p:cxnSp>
        <p:nvCxnSpPr>
          <p:cNvPr id="5" name="Straight Connector 4">
            <a:extLst>
              <a:ext uri="{FF2B5EF4-FFF2-40B4-BE49-F238E27FC236}">
                <a16:creationId xmlns:a16="http://schemas.microsoft.com/office/drawing/2014/main" xmlns="" id="{CF9BA8C1-2B5D-25F9-6D8B-3736811E27D6}"/>
              </a:ext>
            </a:extLst>
          </p:cNvPr>
          <p:cNvCxnSpPr>
            <a:cxnSpLocks/>
          </p:cNvCxnSpPr>
          <p:nvPr/>
        </p:nvCxnSpPr>
        <p:spPr>
          <a:xfrm>
            <a:off x="291853" y="2380036"/>
            <a:ext cx="11635983" cy="0"/>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549C6E6C-7A69-7A31-822F-3CA079952399}"/>
              </a:ext>
            </a:extLst>
          </p:cNvPr>
          <p:cNvSpPr txBox="1"/>
          <p:nvPr/>
        </p:nvSpPr>
        <p:spPr>
          <a:xfrm>
            <a:off x="7611035" y="5244353"/>
            <a:ext cx="184731" cy="369332"/>
          </a:xfrm>
          <a:prstGeom prst="rect">
            <a:avLst/>
          </a:prstGeom>
          <a:noFill/>
        </p:spPr>
        <p:txBody>
          <a:bodyPr wrap="none" rtlCol="0">
            <a:spAutoFit/>
          </a:bodyPr>
          <a:lstStyle/>
          <a:p>
            <a:pPr marL="0" algn="l" defTabSz="914400" rtl="0" eaLnBrk="1" latinLnBrk="0" hangingPunct="1"/>
            <a:endParaRPr lang="x-none" dirty="0"/>
          </a:p>
        </p:txBody>
      </p:sp>
      <p:cxnSp>
        <p:nvCxnSpPr>
          <p:cNvPr id="15" name="Straight Connector 14">
            <a:extLst>
              <a:ext uri="{FF2B5EF4-FFF2-40B4-BE49-F238E27FC236}">
                <a16:creationId xmlns:a16="http://schemas.microsoft.com/office/drawing/2014/main" xmlns="" id="{AA6CD130-A2F7-F429-2865-4FB88315C585}"/>
              </a:ext>
            </a:extLst>
          </p:cNvPr>
          <p:cNvCxnSpPr>
            <a:cxnSpLocks/>
          </p:cNvCxnSpPr>
          <p:nvPr/>
        </p:nvCxnSpPr>
        <p:spPr>
          <a:xfrm>
            <a:off x="291853" y="6076686"/>
            <a:ext cx="11662022" cy="0"/>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8101677-1334-203D-3CD0-3DD17B69E8A5}"/>
              </a:ext>
            </a:extLst>
          </p:cNvPr>
          <p:cNvCxnSpPr>
            <a:cxnSpLocks/>
          </p:cNvCxnSpPr>
          <p:nvPr/>
        </p:nvCxnSpPr>
        <p:spPr>
          <a:xfrm>
            <a:off x="277999" y="2380036"/>
            <a:ext cx="0" cy="3696650"/>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2907702E-86A9-1321-15D2-2375C847DF8B}"/>
              </a:ext>
            </a:extLst>
          </p:cNvPr>
          <p:cNvCxnSpPr>
            <a:cxnSpLocks/>
          </p:cNvCxnSpPr>
          <p:nvPr/>
        </p:nvCxnSpPr>
        <p:spPr>
          <a:xfrm>
            <a:off x="11937361" y="2355850"/>
            <a:ext cx="0" cy="3720836"/>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8D9AD93D-8045-BB7C-E27A-EB25D75C2976}"/>
              </a:ext>
            </a:extLst>
          </p:cNvPr>
          <p:cNvSpPr txBox="1"/>
          <p:nvPr/>
        </p:nvSpPr>
        <p:spPr>
          <a:xfrm>
            <a:off x="6819994" y="6104674"/>
            <a:ext cx="5224572" cy="400110"/>
          </a:xfrm>
          <a:prstGeom prst="rect">
            <a:avLst/>
          </a:prstGeom>
          <a:noFill/>
        </p:spPr>
        <p:txBody>
          <a:bodyPr wrap="none" rtlCol="0">
            <a:spAutoFit/>
          </a:bodyPr>
          <a:lstStyle/>
          <a:p>
            <a:r>
              <a:rPr lang="ar-SA" sz="1000" b="1" dirty="0"/>
              <a:t>مصدر الصور:</a:t>
            </a:r>
            <a:r>
              <a:rPr lang="ar-SA" sz="1000" dirty="0"/>
              <a:t> </a:t>
            </a:r>
            <a:r>
              <a:rPr lang="x-none" sz="1000" dirty="0">
                <a:effectLst/>
                <a:latin typeface="Helvetica" pitchFamily="2" charset="0"/>
                <a:ea typeface="Times New Roman" panose="02020603050405020304" pitchFamily="18" charset="0"/>
              </a:rPr>
              <a:t>https://www.geneticliteracyproject.org/2016/04/06/artificial-uterus-close-reality/</a:t>
            </a:r>
            <a:endParaRPr lang="x-none" sz="1000" dirty="0">
              <a:effectLst/>
              <a:latin typeface="Times New Roman" panose="02020603050405020304" pitchFamily="18" charset="0"/>
              <a:ea typeface="Times New Roman" panose="02020603050405020304" pitchFamily="18" charset="0"/>
            </a:endParaRPr>
          </a:p>
          <a:p>
            <a:endParaRPr lang="x-none" sz="1000" dirty="0"/>
          </a:p>
        </p:txBody>
      </p:sp>
      <p:pic>
        <p:nvPicPr>
          <p:cNvPr id="13" name="Picture 12" descr="A baby in a bowl&#10;&#10;Description automatically generated with low confidence">
            <a:extLst>
              <a:ext uri="{FF2B5EF4-FFF2-40B4-BE49-F238E27FC236}">
                <a16:creationId xmlns:a16="http://schemas.microsoft.com/office/drawing/2014/main" xmlns="" id="{EF153425-BC0B-1186-7E1C-4961DD5E1A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7631" y="2529491"/>
            <a:ext cx="4675677" cy="3467794"/>
          </a:xfrm>
          <a:prstGeom prst="rect">
            <a:avLst/>
          </a:prstGeom>
        </p:spPr>
      </p:pic>
      <p:sp>
        <p:nvSpPr>
          <p:cNvPr id="8" name="TextBox 7">
            <a:extLst>
              <a:ext uri="{FF2B5EF4-FFF2-40B4-BE49-F238E27FC236}">
                <a16:creationId xmlns:a16="http://schemas.microsoft.com/office/drawing/2014/main" xmlns="" id="{19EDA83C-A430-6184-BA22-BF671BD6A0F4}"/>
              </a:ext>
            </a:extLst>
          </p:cNvPr>
          <p:cNvSpPr txBox="1"/>
          <p:nvPr/>
        </p:nvSpPr>
        <p:spPr>
          <a:xfrm>
            <a:off x="412053" y="2576991"/>
            <a:ext cx="6489521" cy="3770263"/>
          </a:xfrm>
          <a:prstGeom prst="rect">
            <a:avLst/>
          </a:prstGeom>
          <a:noFill/>
        </p:spPr>
        <p:txBody>
          <a:bodyPr wrap="square" rtlCol="0">
            <a:spAutoFit/>
          </a:bodyPr>
          <a:lstStyle/>
          <a:p>
            <a:pPr algn="just">
              <a:spcAft>
                <a:spcPts val="900"/>
              </a:spcAft>
            </a:pPr>
            <a:r>
              <a:rPr lang="ar-SA" sz="1900" kern="100" dirty="0">
                <a:effectLst/>
                <a:latin typeface="Arial" panose="020B0604020202020204" pitchFamily="34" charset="0"/>
                <a:ea typeface="Calibri" panose="020F0502020204030204" pitchFamily="34" charset="0"/>
                <a:cs typeface="Arial" panose="020B0604020202020204" pitchFamily="34" charset="0"/>
              </a:rPr>
              <a:t>يدّعي فريقان بحثيان، في كل من الولايات المتحدة وأستراليا، أنهما </a:t>
            </a:r>
            <a:r>
              <a:rPr lang="ar-SA" sz="1900" kern="100" dirty="0">
                <a:latin typeface="Arial" panose="020B0604020202020204" pitchFamily="34" charset="0"/>
                <a:ea typeface="Calibri" panose="020F0502020204030204" pitchFamily="34" charset="0"/>
                <a:cs typeface="Arial" panose="020B0604020202020204" pitchFamily="34" charset="0"/>
              </a:rPr>
              <a:t>توصلا إلى </a:t>
            </a:r>
            <a:r>
              <a:rPr lang="ar-SA" sz="1900" kern="100" dirty="0">
                <a:effectLst/>
                <a:latin typeface="Arial" panose="020B0604020202020204" pitchFamily="34" charset="0"/>
                <a:ea typeface="Calibri" panose="020F0502020204030204" pitchFamily="34" charset="0"/>
                <a:cs typeface="Arial" panose="020B0604020202020204" pitchFamily="34" charset="0"/>
              </a:rPr>
              <a:t>إثبات مبدئي على أن تقنية الرحم الاصطناعي ستقوم</a:t>
            </a:r>
            <a:r>
              <a:rPr lang="ar-SA" sz="1900" kern="100" dirty="0">
                <a:latin typeface="Arial" panose="020B0604020202020204" pitchFamily="34" charset="0"/>
                <a:ea typeface="Calibri" panose="020F0502020204030204" pitchFamily="34" charset="0"/>
                <a:cs typeface="Arial" panose="020B0604020202020204" pitchFamily="34" charset="0"/>
              </a:rPr>
              <a:t> </a:t>
            </a:r>
            <a:r>
              <a:rPr lang="ar-SA" sz="1900" kern="100" dirty="0">
                <a:effectLst/>
                <a:latin typeface="Arial" panose="020B0604020202020204" pitchFamily="34" charset="0"/>
                <a:ea typeface="Calibri" panose="020F0502020204030204" pitchFamily="34" charset="0"/>
                <a:cs typeface="Arial" panose="020B0604020202020204" pitchFamily="34" charset="0"/>
              </a:rPr>
              <a:t>بإحداث ثورة في علاج الخدج. </a:t>
            </a:r>
          </a:p>
          <a:p>
            <a:pPr algn="just">
              <a:spcAft>
                <a:spcPts val="900"/>
              </a:spcAft>
            </a:pPr>
            <a:r>
              <a:rPr lang="ar-SA" sz="1900" kern="100" dirty="0">
                <a:latin typeface="Arial" panose="020B0604020202020204" pitchFamily="34" charset="0"/>
                <a:ea typeface="Calibri" panose="020F0502020204030204" pitchFamily="34" charset="0"/>
                <a:cs typeface="Arial" panose="020B0604020202020204" pitchFamily="34" charset="0"/>
              </a:rPr>
              <a:t>هذه التقنية الحديثة ستساهم في</a:t>
            </a:r>
            <a:r>
              <a:rPr lang="ar-SA" sz="1900" kern="100" dirty="0">
                <a:effectLst/>
                <a:latin typeface="Arial" panose="020B0604020202020204" pitchFamily="34" charset="0"/>
                <a:ea typeface="Calibri" panose="020F0502020204030204" pitchFamily="34" charset="0"/>
                <a:cs typeface="Arial" panose="020B0604020202020204" pitchFamily="34" charset="0"/>
              </a:rPr>
              <a:t> تسهيل عملية</a:t>
            </a:r>
            <a:r>
              <a:rPr lang="ar-SA" sz="1900" kern="100" dirty="0">
                <a:latin typeface="Arial" panose="020B0604020202020204" pitchFamily="34" charset="0"/>
                <a:ea typeface="Calibri" panose="020F0502020204030204" pitchFamily="34" charset="0"/>
                <a:cs typeface="Arial" panose="020B0604020202020204" pitchFamily="34" charset="0"/>
              </a:rPr>
              <a:t> </a:t>
            </a:r>
            <a:r>
              <a:rPr lang="ar-SA" sz="1900" kern="100" dirty="0">
                <a:effectLst/>
                <a:latin typeface="Arial" panose="020B0604020202020204" pitchFamily="34" charset="0"/>
                <a:ea typeface="Calibri" panose="020F0502020204030204" pitchFamily="34" charset="0"/>
                <a:cs typeface="Arial" panose="020B0604020202020204" pitchFamily="34" charset="0"/>
              </a:rPr>
              <a:t>الحمل خارج الرحم (التكوّن الخارجي)، مما يمكّن الخدج من الاستمرار في التطور في بيئة مشابهة لرحم المرأة. </a:t>
            </a:r>
          </a:p>
          <a:p>
            <a:pPr algn="just">
              <a:spcAft>
                <a:spcPts val="900"/>
              </a:spcAft>
            </a:pPr>
            <a:r>
              <a:rPr lang="ar-SA" sz="1900" kern="100" dirty="0">
                <a:effectLst/>
                <a:latin typeface="Arial" panose="020B0604020202020204" pitchFamily="34" charset="0"/>
                <a:ea typeface="Calibri" panose="020F0502020204030204" pitchFamily="34" charset="0"/>
                <a:cs typeface="Arial" panose="020B0604020202020204" pitchFamily="34" charset="0"/>
              </a:rPr>
              <a:t>عندما يتم استخدام الأرحام الاصطناعية لمواصلة الحمل خارج الرحم، </a:t>
            </a:r>
            <a:r>
              <a:rPr lang="ar-SA" sz="1900" kern="100" dirty="0">
                <a:latin typeface="Arial" panose="020B0604020202020204" pitchFamily="34" charset="0"/>
                <a:ea typeface="Calibri" panose="020F0502020204030204" pitchFamily="34" charset="0"/>
                <a:cs typeface="Arial" panose="020B0604020202020204" pitchFamily="34" charset="0"/>
              </a:rPr>
              <a:t>(يعرف بال</a:t>
            </a:r>
            <a:r>
              <a:rPr lang="ar-SA" sz="1900" kern="100" dirty="0">
                <a:effectLst/>
                <a:latin typeface="Arial" panose="020B0604020202020204" pitchFamily="34" charset="0"/>
                <a:ea typeface="Calibri" panose="020F0502020204030204" pitchFamily="34" charset="0"/>
                <a:cs typeface="Arial" panose="020B0604020202020204" pitchFamily="34" charset="0"/>
              </a:rPr>
              <a:t>تكوين الجزئي خارج الرحم) يمكن أن تقلل بشكل كبير من معدلات الوفيات والمضاعفات بين الخدج. </a:t>
            </a:r>
          </a:p>
          <a:p>
            <a:pPr algn="just">
              <a:spcAft>
                <a:spcPts val="900"/>
              </a:spcAft>
            </a:pPr>
            <a:r>
              <a:rPr lang="ar-SA" sz="1900" kern="100" dirty="0">
                <a:effectLst/>
                <a:latin typeface="Arial" panose="020B0604020202020204" pitchFamily="34" charset="0"/>
                <a:ea typeface="Calibri" panose="020F0502020204030204" pitchFamily="34" charset="0"/>
                <a:cs typeface="Arial" panose="020B0604020202020204" pitchFamily="34" charset="0"/>
              </a:rPr>
              <a:t>يتوقع كلا الفريقين </a:t>
            </a:r>
            <a:r>
              <a:rPr lang="ar-SA" sz="1900" kern="100" dirty="0">
                <a:latin typeface="Arial" panose="020B0604020202020204" pitchFamily="34" charset="0"/>
                <a:ea typeface="Calibri" panose="020F0502020204030204" pitchFamily="34" charset="0"/>
                <a:cs typeface="Arial" panose="020B0604020202020204" pitchFamily="34" charset="0"/>
              </a:rPr>
              <a:t>أن </a:t>
            </a:r>
            <a:r>
              <a:rPr lang="ar-SA" sz="1900" kern="100" dirty="0">
                <a:effectLst/>
                <a:latin typeface="Arial" panose="020B0604020202020204" pitchFamily="34" charset="0"/>
                <a:ea typeface="Calibri" panose="020F0502020204030204" pitchFamily="34" charset="0"/>
                <a:cs typeface="Arial" panose="020B0604020202020204" pitchFamily="34" charset="0"/>
              </a:rPr>
              <a:t>التطبيق السريري لأجهزتهم كعلاج للخدج سيكون في المستقبل القريب.</a:t>
            </a:r>
          </a:p>
          <a:p>
            <a:pPr algn="just"/>
            <a:r>
              <a:rPr lang="ar-KW" sz="1900" dirty="0">
                <a:latin typeface="Arial" panose="020B0604020202020204" pitchFamily="34" charset="0"/>
                <a:cs typeface="Arial" panose="020B0604020202020204" pitchFamily="34" charset="0"/>
              </a:rPr>
              <a:t/>
            </a:r>
            <a:br>
              <a:rPr lang="ar-KW" sz="1900" dirty="0">
                <a:latin typeface="Arial" panose="020B0604020202020204" pitchFamily="34" charset="0"/>
                <a:cs typeface="Arial" panose="020B0604020202020204" pitchFamily="34" charset="0"/>
              </a:rPr>
            </a:br>
            <a:endParaRPr lang="x-none" sz="19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54093775-1F1D-B46A-DAD1-3D61163C7557}"/>
              </a:ext>
            </a:extLst>
          </p:cNvPr>
          <p:cNvSpPr txBox="1"/>
          <p:nvPr/>
        </p:nvSpPr>
        <p:spPr>
          <a:xfrm>
            <a:off x="412053" y="5704769"/>
            <a:ext cx="6581525" cy="307777"/>
          </a:xfrm>
          <a:prstGeom prst="rect">
            <a:avLst/>
          </a:prstGeom>
          <a:noFill/>
        </p:spPr>
        <p:txBody>
          <a:bodyPr wrap="square" rtlCol="0">
            <a:spAutoFit/>
          </a:bodyPr>
          <a:lstStyle/>
          <a:p>
            <a:pPr algn="l"/>
            <a:r>
              <a:rPr lang="en-US" sz="700" b="0" i="0" u="none" strike="noStrike" dirty="0">
                <a:solidFill>
                  <a:srgbClr val="222222"/>
                </a:solidFill>
                <a:effectLst/>
                <a:latin typeface="Arial" panose="020B0604020202020204" pitchFamily="34" charset="0"/>
              </a:rPr>
              <a:t>Partridge, E.A., Davey, M.G., </a:t>
            </a:r>
            <a:r>
              <a:rPr lang="en-US" sz="700" b="0" i="0" u="none" strike="noStrike" dirty="0" err="1">
                <a:solidFill>
                  <a:srgbClr val="222222"/>
                </a:solidFill>
                <a:effectLst/>
                <a:latin typeface="Arial" panose="020B0604020202020204" pitchFamily="34" charset="0"/>
              </a:rPr>
              <a:t>Hornick</a:t>
            </a:r>
            <a:r>
              <a:rPr lang="en-US" sz="700" b="0" i="0" u="none" strike="noStrike" dirty="0">
                <a:solidFill>
                  <a:srgbClr val="222222"/>
                </a:solidFill>
                <a:effectLst/>
                <a:latin typeface="Arial" panose="020B0604020202020204" pitchFamily="34" charset="0"/>
              </a:rPr>
              <a:t>, M.A., McGovern, P.E., </a:t>
            </a:r>
            <a:r>
              <a:rPr lang="en-US" sz="700" b="0" i="0" u="none" strike="noStrike" dirty="0" err="1">
                <a:solidFill>
                  <a:srgbClr val="222222"/>
                </a:solidFill>
                <a:effectLst/>
                <a:latin typeface="Arial" panose="020B0604020202020204" pitchFamily="34" charset="0"/>
              </a:rPr>
              <a:t>Mejaddam</a:t>
            </a:r>
            <a:r>
              <a:rPr lang="en-US" sz="700" b="0" i="0" u="none" strike="noStrike" dirty="0">
                <a:solidFill>
                  <a:srgbClr val="222222"/>
                </a:solidFill>
                <a:effectLst/>
                <a:latin typeface="Arial" panose="020B0604020202020204" pitchFamily="34" charset="0"/>
              </a:rPr>
              <a:t>, A.Y., </a:t>
            </a:r>
            <a:r>
              <a:rPr lang="en-US" sz="700" b="0" i="0" u="none" strike="noStrike" dirty="0" err="1">
                <a:solidFill>
                  <a:srgbClr val="222222"/>
                </a:solidFill>
                <a:effectLst/>
                <a:latin typeface="Arial" panose="020B0604020202020204" pitchFamily="34" charset="0"/>
              </a:rPr>
              <a:t>Vrecenak</a:t>
            </a:r>
            <a:r>
              <a:rPr lang="en-US" sz="700" b="0" i="0" u="none" strike="noStrike" dirty="0">
                <a:solidFill>
                  <a:srgbClr val="222222"/>
                </a:solidFill>
                <a:effectLst/>
                <a:latin typeface="Arial" panose="020B0604020202020204" pitchFamily="34" charset="0"/>
              </a:rPr>
              <a:t>, J.D., Mesas-Burgos, C., Olive, A., Caskey, R.C., Weiland, T.R. and Han, J., 2017. An extra-uterine system to physiologically support the extreme premature lamb. </a:t>
            </a:r>
            <a:r>
              <a:rPr lang="en-US" sz="700" b="0" i="1" u="none" strike="noStrike" dirty="0">
                <a:solidFill>
                  <a:srgbClr val="222222"/>
                </a:solidFill>
                <a:effectLst/>
                <a:latin typeface="Arial" panose="020B0604020202020204" pitchFamily="34" charset="0"/>
              </a:rPr>
              <a:t>Nature communications</a:t>
            </a:r>
            <a:r>
              <a:rPr lang="en-US" sz="700" b="0" i="0" u="none" strike="noStrike" dirty="0">
                <a:solidFill>
                  <a:srgbClr val="222222"/>
                </a:solidFill>
                <a:effectLst/>
                <a:latin typeface="Arial" panose="020B0604020202020204" pitchFamily="34" charset="0"/>
              </a:rPr>
              <a:t>, </a:t>
            </a:r>
            <a:r>
              <a:rPr lang="en-US" sz="700" b="0" i="1" u="none" strike="noStrike" dirty="0">
                <a:solidFill>
                  <a:srgbClr val="222222"/>
                </a:solidFill>
                <a:effectLst/>
                <a:latin typeface="Arial" panose="020B0604020202020204" pitchFamily="34" charset="0"/>
              </a:rPr>
              <a:t>8</a:t>
            </a:r>
            <a:r>
              <a:rPr lang="en-US" sz="700" b="0" i="0" u="none" strike="noStrike" dirty="0">
                <a:solidFill>
                  <a:srgbClr val="222222"/>
                </a:solidFill>
                <a:effectLst/>
                <a:latin typeface="Arial" panose="020B0604020202020204" pitchFamily="34" charset="0"/>
              </a:rPr>
              <a:t>(1), p.15112.</a:t>
            </a:r>
            <a:endParaRPr lang="x-none" sz="700" dirty="0"/>
          </a:p>
        </p:txBody>
      </p:sp>
      <p:sp>
        <p:nvSpPr>
          <p:cNvPr id="18" name="TextBox 17">
            <a:extLst>
              <a:ext uri="{FF2B5EF4-FFF2-40B4-BE49-F238E27FC236}">
                <a16:creationId xmlns:a16="http://schemas.microsoft.com/office/drawing/2014/main" xmlns="" id="{3DA1F565-8C8C-168B-1A08-E9872FB65668}"/>
              </a:ext>
            </a:extLst>
          </p:cNvPr>
          <p:cNvSpPr txBox="1"/>
          <p:nvPr/>
        </p:nvSpPr>
        <p:spPr>
          <a:xfrm>
            <a:off x="499477" y="1723016"/>
            <a:ext cx="11424515" cy="646331"/>
          </a:xfrm>
          <a:prstGeom prst="rect">
            <a:avLst/>
          </a:prstGeom>
          <a:noFill/>
        </p:spPr>
        <p:txBody>
          <a:bodyPr wrap="square" rtlCol="0">
            <a:spAutoFit/>
          </a:bodyPr>
          <a:lstStyle/>
          <a:p>
            <a:pPr algn="ctr"/>
            <a:r>
              <a:rPr lang="ar-KW" sz="3600" b="1" dirty="0">
                <a:solidFill>
                  <a:schemeClr val="tx1">
                    <a:lumMod val="65000"/>
                    <a:lumOff val="35000"/>
                  </a:schemeClr>
                </a:solidFill>
              </a:rPr>
              <a:t>الرحم الصناعي  كبديل للعناية المركزة لحديثي الولادة</a:t>
            </a:r>
            <a:endParaRPr lang="x-none" sz="3600" b="1" dirty="0">
              <a:solidFill>
                <a:schemeClr val="tx1">
                  <a:lumMod val="65000"/>
                  <a:lumOff val="35000"/>
                </a:schemeClr>
              </a:solidFill>
            </a:endParaRPr>
          </a:p>
        </p:txBody>
      </p:sp>
    </p:spTree>
    <p:extLst>
      <p:ext uri="{BB962C8B-B14F-4D97-AF65-F5344CB8AC3E}">
        <p14:creationId xmlns:p14="http://schemas.microsoft.com/office/powerpoint/2010/main" val="44289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person, skin, child, indoor&#10;&#10;Description automatically generated">
            <a:extLst>
              <a:ext uri="{FF2B5EF4-FFF2-40B4-BE49-F238E27FC236}">
                <a16:creationId xmlns:a16="http://schemas.microsoft.com/office/drawing/2014/main" xmlns="" id="{94130CD1-65B6-B296-9121-FD77F37C0129}"/>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98869" y="166255"/>
            <a:ext cx="11806092" cy="6539347"/>
          </a:xfrm>
          <a:prstGeom prst="rect">
            <a:avLst/>
          </a:prstGeom>
        </p:spPr>
      </p:pic>
      <p:sp>
        <p:nvSpPr>
          <p:cNvPr id="9" name="TextBox 8">
            <a:extLst>
              <a:ext uri="{FF2B5EF4-FFF2-40B4-BE49-F238E27FC236}">
                <a16:creationId xmlns:a16="http://schemas.microsoft.com/office/drawing/2014/main" xmlns="" id="{389FE015-DE00-C5EE-0283-AEEC2FBB8469}"/>
              </a:ext>
            </a:extLst>
          </p:cNvPr>
          <p:cNvSpPr txBox="1"/>
          <p:nvPr/>
        </p:nvSpPr>
        <p:spPr>
          <a:xfrm>
            <a:off x="640080" y="554182"/>
            <a:ext cx="10956167" cy="5293757"/>
          </a:xfrm>
          <a:prstGeom prst="rect">
            <a:avLst/>
          </a:prstGeom>
          <a:noFill/>
        </p:spPr>
        <p:txBody>
          <a:bodyPr wrap="square" rtlCol="0">
            <a:spAutoFit/>
          </a:bodyPr>
          <a:lstStyle/>
          <a:p>
            <a:pPr algn="r" rtl="1">
              <a:lnSpc>
                <a:spcPct val="150000"/>
              </a:lnSpc>
            </a:pPr>
            <a:r>
              <a:rPr lang="ar-SA" sz="4800" b="1" u="sng"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الإيجابيات</a:t>
            </a:r>
          </a:p>
          <a:p>
            <a:pPr algn="r" rtl="1">
              <a:lnSpc>
                <a:spcPct val="150000"/>
              </a:lnSpc>
            </a:pPr>
            <a:endParaRPr lang="x-none" sz="2000" b="1" u="sng"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lgn="just" rtl="1">
              <a:spcAft>
                <a:spcPts val="1800"/>
              </a:spcAft>
              <a:buFontTx/>
              <a:buChar char="-"/>
            </a:pPr>
            <a:r>
              <a:rPr lang="ar-SA" sz="4000" b="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تقليل وفيات الأطفال الخدج</a:t>
            </a:r>
            <a:endParaRPr lang="en-GB" sz="4000" b="1" kern="1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285750" indent="-285750" algn="just">
              <a:spcAft>
                <a:spcPts val="1800"/>
              </a:spcAft>
              <a:buFontTx/>
              <a:buChar char="-"/>
            </a:pPr>
            <a:r>
              <a:rPr lang="ar-SA" sz="4000" b="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أسهل لمراقبة نمو الجنين</a:t>
            </a:r>
            <a:endParaRPr lang="en-GB" sz="4000" b="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lgn="just">
              <a:spcAft>
                <a:spcPts val="1800"/>
              </a:spcAft>
              <a:buFontTx/>
              <a:buChar char="-"/>
            </a:pPr>
            <a:r>
              <a:rPr lang="ar-SA" sz="4000" b="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قد يكون الرحم الاصطناعي أكثر أمانًا من الرحم الطبيعي </a:t>
            </a:r>
            <a:r>
              <a:rPr lang="ar-SA" sz="4000" b="1" kern="100" dirty="0">
                <a:solidFill>
                  <a:schemeClr val="bg1"/>
                </a:solidFill>
                <a:latin typeface="Calibri" panose="020F0502020204030204" pitchFamily="34" charset="0"/>
                <a:ea typeface="Calibri" panose="020F0502020204030204" pitchFamily="34" charset="0"/>
                <a:cs typeface="Arial" panose="020B0604020202020204" pitchFamily="34" charset="0"/>
              </a:rPr>
              <a:t>في بعض الحالات</a:t>
            </a:r>
            <a:r>
              <a:rPr lang="ar-SA" sz="4000" b="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عندما يكون نمو الجنين في رحم المرأة خطر عليه أو عليها لأسباب مختلفة سواء طبية أو سلوكية.</a:t>
            </a:r>
          </a:p>
        </p:txBody>
      </p:sp>
    </p:spTree>
    <p:extLst>
      <p:ext uri="{BB962C8B-B14F-4D97-AF65-F5344CB8AC3E}">
        <p14:creationId xmlns:p14="http://schemas.microsoft.com/office/powerpoint/2010/main" val="13086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person, skin, child, indoor&#10;&#10;Description automatically generated">
            <a:extLst>
              <a:ext uri="{FF2B5EF4-FFF2-40B4-BE49-F238E27FC236}">
                <a16:creationId xmlns:a16="http://schemas.microsoft.com/office/drawing/2014/main" xmlns="" id="{94130CD1-65B6-B296-9121-FD77F37C01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869" y="166255"/>
            <a:ext cx="11806092" cy="6539347"/>
          </a:xfrm>
          <a:prstGeom prst="rect">
            <a:avLst/>
          </a:prstGeom>
        </p:spPr>
      </p:pic>
      <p:sp>
        <p:nvSpPr>
          <p:cNvPr id="4" name="TextBox 3">
            <a:extLst>
              <a:ext uri="{FF2B5EF4-FFF2-40B4-BE49-F238E27FC236}">
                <a16:creationId xmlns:a16="http://schemas.microsoft.com/office/drawing/2014/main" xmlns="" id="{51175ADD-C69E-EF31-074D-3DD585F2B9F7}"/>
              </a:ext>
            </a:extLst>
          </p:cNvPr>
          <p:cNvSpPr txBox="1"/>
          <p:nvPr/>
        </p:nvSpPr>
        <p:spPr>
          <a:xfrm>
            <a:off x="708660" y="554182"/>
            <a:ext cx="10749049" cy="5832366"/>
          </a:xfrm>
          <a:prstGeom prst="rect">
            <a:avLst/>
          </a:prstGeom>
          <a:noFill/>
        </p:spPr>
        <p:txBody>
          <a:bodyPr wrap="square" rtlCol="0">
            <a:spAutoFit/>
          </a:bodyPr>
          <a:lstStyle/>
          <a:p>
            <a:pPr algn="r" rtl="1">
              <a:lnSpc>
                <a:spcPct val="150000"/>
              </a:lnSpc>
            </a:pPr>
            <a:r>
              <a:rPr lang="ar-SA" sz="4800" b="1" u="sng"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السلبيات</a:t>
            </a:r>
          </a:p>
          <a:p>
            <a:pPr algn="r" rtl="1">
              <a:lnSpc>
                <a:spcPct val="150000"/>
              </a:lnSpc>
            </a:pPr>
            <a:endParaRPr lang="ar-SA" sz="1400" b="1" u="sng"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lgn="just" rtl="1">
              <a:spcAft>
                <a:spcPts val="1200"/>
              </a:spcAft>
              <a:buFontTx/>
              <a:buChar char="-"/>
            </a:pPr>
            <a:r>
              <a:rPr lang="ar-SA" sz="40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إذا لم ينجح هذا البحث </a:t>
            </a:r>
            <a:r>
              <a:rPr lang="ar-SA" sz="4000" b="1" kern="100" dirty="0">
                <a:solidFill>
                  <a:schemeClr val="bg1"/>
                </a:solidFill>
                <a:latin typeface="Arial" panose="020B0604020202020204" pitchFamily="34" charset="0"/>
                <a:ea typeface="Calibri" panose="020F0502020204030204" pitchFamily="34" charset="0"/>
                <a:cs typeface="Arial" panose="020B0604020202020204" pitchFamily="34" charset="0"/>
              </a:rPr>
              <a:t> ف</a:t>
            </a:r>
            <a:r>
              <a:rPr lang="ar-SA" sz="40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العديد من الأجنة ستضيع وتقتل</a:t>
            </a:r>
            <a:r>
              <a:rPr lang="en-GB" sz="40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ar-SA" sz="4000" b="1" kern="1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indent="-285750" algn="just" rtl="1">
              <a:spcAft>
                <a:spcPts val="1200"/>
              </a:spcAft>
              <a:buFontTx/>
              <a:buChar char="-"/>
            </a:pPr>
            <a:r>
              <a:rPr lang="ar-SA" sz="40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سيتم إهدار ملايين الدولارات من البحث والتجريب</a:t>
            </a:r>
            <a:r>
              <a:rPr lang="en-GB" sz="40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ar-SA" sz="4000" b="1" kern="1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indent="-285750" algn="just" rtl="1">
              <a:spcAft>
                <a:spcPts val="1200"/>
              </a:spcAft>
              <a:buFontTx/>
              <a:buChar char="-"/>
            </a:pPr>
            <a:r>
              <a:rPr lang="ar-SA" sz="40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قد يؤدي إلى أطفال هذا الأمر إلى مضاعفات غير متوقعة</a:t>
            </a:r>
            <a:r>
              <a:rPr lang="en-GB" sz="40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ar-SA" sz="4000" b="1" kern="1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indent="-285750" algn="just" rtl="1">
              <a:spcAft>
                <a:spcPts val="1200"/>
              </a:spcAft>
              <a:buFontTx/>
              <a:buChar char="-"/>
            </a:pPr>
            <a:r>
              <a:rPr lang="ar-SA" sz="40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لا يوجد سعر محدد للرحم الاصطناعي حتى الآن</a:t>
            </a:r>
            <a:r>
              <a:rPr lang="en-GB" sz="40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ar-SA" sz="4000" b="1" kern="1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indent="-285750" algn="just" rtl="1">
              <a:spcAft>
                <a:spcPts val="1200"/>
              </a:spcAft>
              <a:buFontTx/>
              <a:buChar char="-"/>
            </a:pPr>
            <a:r>
              <a:rPr lang="ar-SA" sz="40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يمكن استخدامه بدون سبب على الإطلاق، حيث لم تعد النساء مجبرات على تحمل الحمل</a:t>
            </a:r>
            <a:r>
              <a:rPr lang="en-GB" sz="40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ar-SA" sz="4000" b="1" kern="1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42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5C8E0C70-36C2-AA05-9A6B-13CDAAD36E13}"/>
              </a:ext>
            </a:extLst>
          </p:cNvPr>
          <p:cNvSpPr txBox="1"/>
          <p:nvPr/>
        </p:nvSpPr>
        <p:spPr>
          <a:xfrm>
            <a:off x="7489165" y="81350"/>
            <a:ext cx="4120039" cy="1384995"/>
          </a:xfrm>
          <a:prstGeom prst="rect">
            <a:avLst/>
          </a:prstGeom>
          <a:noFill/>
        </p:spPr>
        <p:txBody>
          <a:bodyPr wrap="none" rtlCol="0">
            <a:spAutoFit/>
          </a:bodyPr>
          <a:lstStyle/>
          <a:p>
            <a:r>
              <a:rPr lang="ar-SA" sz="4800" b="1" dirty="0"/>
              <a:t>مؤتمر</a:t>
            </a:r>
            <a:endParaRPr lang="ar-KW" sz="4800" b="1" dirty="0"/>
          </a:p>
          <a:p>
            <a:r>
              <a:rPr lang="ar-KW" dirty="0"/>
              <a:t> "تكنولوجيا الرحم الاصطناعي: استكشاف الفرص </a:t>
            </a:r>
            <a:endParaRPr lang="en-GB" dirty="0"/>
          </a:p>
          <a:p>
            <a:r>
              <a:rPr lang="ar-KW" dirty="0"/>
              <a:t>والتحديات: الصحية.. الشرعية..الأخلاقية ..القانونية"</a:t>
            </a:r>
            <a:endParaRPr lang="x-none" dirty="0"/>
          </a:p>
        </p:txBody>
      </p:sp>
      <p:sp>
        <p:nvSpPr>
          <p:cNvPr id="11" name="TextBox 10">
            <a:extLst>
              <a:ext uri="{FF2B5EF4-FFF2-40B4-BE49-F238E27FC236}">
                <a16:creationId xmlns:a16="http://schemas.microsoft.com/office/drawing/2014/main" xmlns="" id="{B8977944-834B-3298-E8CC-10AEA534CB36}"/>
              </a:ext>
            </a:extLst>
          </p:cNvPr>
          <p:cNvSpPr txBox="1"/>
          <p:nvPr/>
        </p:nvSpPr>
        <p:spPr>
          <a:xfrm>
            <a:off x="1522673" y="449333"/>
            <a:ext cx="1973617" cy="707886"/>
          </a:xfrm>
          <a:prstGeom prst="rect">
            <a:avLst/>
          </a:prstGeom>
          <a:noFill/>
        </p:spPr>
        <p:txBody>
          <a:bodyPr wrap="none" rtlCol="0">
            <a:spAutoFit/>
          </a:bodyPr>
          <a:lstStyle/>
          <a:p>
            <a:r>
              <a:rPr lang="en-GB" sz="2000" b="1" dirty="0"/>
              <a:t> 16-14</a:t>
            </a:r>
            <a:r>
              <a:rPr lang="ar-SA" sz="2000" b="1" dirty="0"/>
              <a:t>يونيو</a:t>
            </a:r>
            <a:r>
              <a:rPr lang="ar-KW" sz="2000" b="1" dirty="0"/>
              <a:t> 2023</a:t>
            </a:r>
          </a:p>
          <a:p>
            <a:r>
              <a:rPr lang="ar-KW" sz="2000" b="1" dirty="0"/>
              <a:t>دولة الكويت </a:t>
            </a:r>
            <a:endParaRPr lang="x-none" sz="2000" b="1" dirty="0"/>
          </a:p>
        </p:txBody>
      </p:sp>
      <p:sp>
        <p:nvSpPr>
          <p:cNvPr id="12" name="TextBox 11">
            <a:extLst>
              <a:ext uri="{FF2B5EF4-FFF2-40B4-BE49-F238E27FC236}">
                <a16:creationId xmlns:a16="http://schemas.microsoft.com/office/drawing/2014/main" xmlns="" id="{F2FBE539-558E-8E7C-F9E9-3C2C0885EB0D}"/>
              </a:ext>
            </a:extLst>
          </p:cNvPr>
          <p:cNvSpPr txBox="1"/>
          <p:nvPr/>
        </p:nvSpPr>
        <p:spPr>
          <a:xfrm>
            <a:off x="7611035" y="5610113"/>
            <a:ext cx="184731" cy="369332"/>
          </a:xfrm>
          <a:prstGeom prst="rect">
            <a:avLst/>
          </a:prstGeom>
          <a:noFill/>
        </p:spPr>
        <p:txBody>
          <a:bodyPr wrap="none" rtlCol="0">
            <a:spAutoFit/>
          </a:bodyPr>
          <a:lstStyle/>
          <a:p>
            <a:pPr marL="0" algn="l" defTabSz="914400" rtl="0" eaLnBrk="1" latinLnBrk="0" hangingPunct="1"/>
            <a:endParaRPr lang="x-none" dirty="0"/>
          </a:p>
        </p:txBody>
      </p:sp>
      <p:cxnSp>
        <p:nvCxnSpPr>
          <p:cNvPr id="7" name="Straight Connector 6">
            <a:extLst>
              <a:ext uri="{FF2B5EF4-FFF2-40B4-BE49-F238E27FC236}">
                <a16:creationId xmlns:a16="http://schemas.microsoft.com/office/drawing/2014/main" xmlns="" id="{48B3429E-DCD9-8334-E521-44393D6F5A49}"/>
              </a:ext>
            </a:extLst>
          </p:cNvPr>
          <p:cNvCxnSpPr>
            <a:cxnSpLocks/>
          </p:cNvCxnSpPr>
          <p:nvPr/>
        </p:nvCxnSpPr>
        <p:spPr>
          <a:xfrm>
            <a:off x="720718" y="1683345"/>
            <a:ext cx="10888486" cy="0"/>
          </a:xfrm>
          <a:prstGeom prst="line">
            <a:avLst/>
          </a:prstGeom>
          <a:ln w="34925">
            <a:solidFill>
              <a:srgbClr val="6D883B">
                <a:alpha val="94902"/>
              </a:srgbClr>
            </a:solidFill>
          </a:ln>
        </p:spPr>
        <p:style>
          <a:lnRef idx="1">
            <a:schemeClr val="accent1"/>
          </a:lnRef>
          <a:fillRef idx="0">
            <a:schemeClr val="accent1"/>
          </a:fillRef>
          <a:effectRef idx="0">
            <a:schemeClr val="accent1"/>
          </a:effectRef>
          <a:fontRef idx="minor">
            <a:schemeClr val="tx1"/>
          </a:fontRef>
        </p:style>
      </p:cxnSp>
      <p:pic>
        <p:nvPicPr>
          <p:cNvPr id="2" name="Picture 1" descr="Icon&#10;&#10;Description automatically generated">
            <a:extLst>
              <a:ext uri="{FF2B5EF4-FFF2-40B4-BE49-F238E27FC236}">
                <a16:creationId xmlns:a16="http://schemas.microsoft.com/office/drawing/2014/main" xmlns="" id="{95B9019F-13E2-FE7B-E469-22F419FB35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7633" y="529974"/>
            <a:ext cx="635676" cy="627237"/>
          </a:xfrm>
          <a:prstGeom prst="rect">
            <a:avLst/>
          </a:prstGeom>
        </p:spPr>
      </p:pic>
      <p:pic>
        <p:nvPicPr>
          <p:cNvPr id="3" name="Picture 2">
            <a:extLst>
              <a:ext uri="{FF2B5EF4-FFF2-40B4-BE49-F238E27FC236}">
                <a16:creationId xmlns:a16="http://schemas.microsoft.com/office/drawing/2014/main" xmlns="" id="{1B4EC7F4-A075-22DB-9163-38042EA9DBB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704" y="91891"/>
            <a:ext cx="1523909" cy="1523909"/>
          </a:xfrm>
          <a:prstGeom prst="rect">
            <a:avLst/>
          </a:prstGeom>
          <a:noFill/>
          <a:ln>
            <a:noFill/>
          </a:ln>
        </p:spPr>
      </p:pic>
      <p:cxnSp>
        <p:nvCxnSpPr>
          <p:cNvPr id="5" name="Straight Connector 4">
            <a:extLst>
              <a:ext uri="{FF2B5EF4-FFF2-40B4-BE49-F238E27FC236}">
                <a16:creationId xmlns:a16="http://schemas.microsoft.com/office/drawing/2014/main" xmlns="" id="{CF9BA8C1-2B5D-25F9-6D8B-3736811E27D6}"/>
              </a:ext>
            </a:extLst>
          </p:cNvPr>
          <p:cNvCxnSpPr>
            <a:cxnSpLocks/>
          </p:cNvCxnSpPr>
          <p:nvPr/>
        </p:nvCxnSpPr>
        <p:spPr>
          <a:xfrm>
            <a:off x="291853" y="2745796"/>
            <a:ext cx="11635983" cy="0"/>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549C6E6C-7A69-7A31-822F-3CA079952399}"/>
              </a:ext>
            </a:extLst>
          </p:cNvPr>
          <p:cNvSpPr txBox="1"/>
          <p:nvPr/>
        </p:nvSpPr>
        <p:spPr>
          <a:xfrm>
            <a:off x="7611035" y="5610113"/>
            <a:ext cx="184731" cy="369332"/>
          </a:xfrm>
          <a:prstGeom prst="rect">
            <a:avLst/>
          </a:prstGeom>
          <a:noFill/>
        </p:spPr>
        <p:txBody>
          <a:bodyPr wrap="none" rtlCol="0">
            <a:spAutoFit/>
          </a:bodyPr>
          <a:lstStyle/>
          <a:p>
            <a:pPr marL="0" algn="l" defTabSz="914400" rtl="0" eaLnBrk="1" latinLnBrk="0" hangingPunct="1"/>
            <a:endParaRPr lang="x-none" dirty="0"/>
          </a:p>
        </p:txBody>
      </p:sp>
      <p:pic>
        <p:nvPicPr>
          <p:cNvPr id="14" name="Picture 13" descr="A picture containing indoor&#10;&#10;Description automatically generated">
            <a:extLst>
              <a:ext uri="{FF2B5EF4-FFF2-40B4-BE49-F238E27FC236}">
                <a16:creationId xmlns:a16="http://schemas.microsoft.com/office/drawing/2014/main" xmlns="" id="{A59430BA-E08A-9462-B1E1-AACFCAB178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993" y="2948740"/>
            <a:ext cx="5474534" cy="3284720"/>
          </a:xfrm>
          <a:prstGeom prst="rect">
            <a:avLst/>
          </a:prstGeom>
        </p:spPr>
      </p:pic>
      <p:cxnSp>
        <p:nvCxnSpPr>
          <p:cNvPr id="15" name="Straight Connector 14">
            <a:extLst>
              <a:ext uri="{FF2B5EF4-FFF2-40B4-BE49-F238E27FC236}">
                <a16:creationId xmlns:a16="http://schemas.microsoft.com/office/drawing/2014/main" xmlns="" id="{AA6CD130-A2F7-F429-2865-4FB88315C585}"/>
              </a:ext>
            </a:extLst>
          </p:cNvPr>
          <p:cNvCxnSpPr>
            <a:cxnSpLocks/>
          </p:cNvCxnSpPr>
          <p:nvPr/>
        </p:nvCxnSpPr>
        <p:spPr>
          <a:xfrm>
            <a:off x="291853" y="6442446"/>
            <a:ext cx="11662022" cy="0"/>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8101677-1334-203D-3CD0-3DD17B69E8A5}"/>
              </a:ext>
            </a:extLst>
          </p:cNvPr>
          <p:cNvCxnSpPr>
            <a:cxnSpLocks/>
          </p:cNvCxnSpPr>
          <p:nvPr/>
        </p:nvCxnSpPr>
        <p:spPr>
          <a:xfrm>
            <a:off x="277999" y="2745796"/>
            <a:ext cx="0" cy="3696650"/>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2907702E-86A9-1321-15D2-2375C847DF8B}"/>
              </a:ext>
            </a:extLst>
          </p:cNvPr>
          <p:cNvCxnSpPr>
            <a:cxnSpLocks/>
          </p:cNvCxnSpPr>
          <p:nvPr/>
        </p:nvCxnSpPr>
        <p:spPr>
          <a:xfrm>
            <a:off x="11937361" y="2721610"/>
            <a:ext cx="0" cy="3720836"/>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8D9AD93D-8045-BB7C-E27A-EB25D75C2976}"/>
              </a:ext>
            </a:extLst>
          </p:cNvPr>
          <p:cNvSpPr txBox="1"/>
          <p:nvPr/>
        </p:nvSpPr>
        <p:spPr>
          <a:xfrm>
            <a:off x="0" y="6466633"/>
            <a:ext cx="6638356" cy="246221"/>
          </a:xfrm>
          <a:prstGeom prst="rect">
            <a:avLst/>
          </a:prstGeom>
          <a:noFill/>
        </p:spPr>
        <p:txBody>
          <a:bodyPr wrap="none" rtlCol="0">
            <a:spAutoFit/>
          </a:bodyPr>
          <a:lstStyle/>
          <a:p>
            <a:r>
              <a:rPr lang="ar-SA" sz="1000" b="1" dirty="0"/>
              <a:t>مصدر الصور:</a:t>
            </a:r>
            <a:r>
              <a:rPr lang="ar-SA" sz="1000" dirty="0"/>
              <a:t> </a:t>
            </a:r>
            <a:r>
              <a:rPr lang="en-US" sz="1000" dirty="0"/>
              <a:t>https://www.reddit.com/r/bigsleep/comments/t3i8bs/an_artificial_womb_in_a_lab_by_guillermo_lorca/</a:t>
            </a:r>
            <a:endParaRPr lang="x-none" sz="1000" dirty="0"/>
          </a:p>
        </p:txBody>
      </p:sp>
      <p:sp>
        <p:nvSpPr>
          <p:cNvPr id="18" name="TextBox 17">
            <a:extLst>
              <a:ext uri="{FF2B5EF4-FFF2-40B4-BE49-F238E27FC236}">
                <a16:creationId xmlns:a16="http://schemas.microsoft.com/office/drawing/2014/main" xmlns="" id="{10D4E3D4-2C79-C0E3-EF4E-880596CACDDE}"/>
              </a:ext>
            </a:extLst>
          </p:cNvPr>
          <p:cNvSpPr txBox="1"/>
          <p:nvPr/>
        </p:nvSpPr>
        <p:spPr>
          <a:xfrm>
            <a:off x="453757" y="1836818"/>
            <a:ext cx="11424515" cy="646331"/>
          </a:xfrm>
          <a:prstGeom prst="rect">
            <a:avLst/>
          </a:prstGeom>
          <a:noFill/>
        </p:spPr>
        <p:txBody>
          <a:bodyPr wrap="square" rtlCol="0">
            <a:spAutoFit/>
          </a:bodyPr>
          <a:lstStyle/>
          <a:p>
            <a:r>
              <a:rPr lang="ar-KW" sz="3600" b="1" dirty="0">
                <a:solidFill>
                  <a:schemeClr val="tx1">
                    <a:lumMod val="65000"/>
                    <a:lumOff val="35000"/>
                  </a:schemeClr>
                </a:solidFill>
              </a:rPr>
              <a:t>تقييم التكنولوجيا الصحية</a:t>
            </a:r>
            <a:endParaRPr lang="x-none" sz="3600" b="1" dirty="0">
              <a:solidFill>
                <a:schemeClr val="tx1">
                  <a:lumMod val="65000"/>
                  <a:lumOff val="35000"/>
                </a:schemeClr>
              </a:solidFill>
            </a:endParaRPr>
          </a:p>
        </p:txBody>
      </p:sp>
      <p:sp>
        <p:nvSpPr>
          <p:cNvPr id="13" name="Content Placeholder 4">
            <a:extLst>
              <a:ext uri="{FF2B5EF4-FFF2-40B4-BE49-F238E27FC236}">
                <a16:creationId xmlns:a16="http://schemas.microsoft.com/office/drawing/2014/main" xmlns="" id="{12AF3803-4D4E-6666-7022-2EC5A7740AE8}"/>
              </a:ext>
            </a:extLst>
          </p:cNvPr>
          <p:cNvSpPr txBox="1">
            <a:spLocks/>
          </p:cNvSpPr>
          <p:nvPr/>
        </p:nvSpPr>
        <p:spPr>
          <a:xfrm>
            <a:off x="6264834" y="2980847"/>
            <a:ext cx="5466039" cy="3038351"/>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ar-SA" sz="3200" dirty="0"/>
              <a:t>وهذا التقييم يقارن بين تكاليف ونتائج التدخلات الطبية المتاحة، وهو قائم على تقييم ممنهج لخصائص التكنولوجيا الصحية وتأثيراتها وتبعاتها المباشرة وغير المباشرة، قصيرة المدى وطويلة المدى. </a:t>
            </a:r>
          </a:p>
          <a:p>
            <a:pPr marL="0" indent="0" algn="just">
              <a:buFont typeface="Arial" panose="020B0604020202020204" pitchFamily="34" charset="0"/>
              <a:buNone/>
            </a:pPr>
            <a:endParaRPr lang="ar-SA" sz="3200" dirty="0"/>
          </a:p>
        </p:txBody>
      </p:sp>
    </p:spTree>
    <p:extLst>
      <p:ext uri="{BB962C8B-B14F-4D97-AF65-F5344CB8AC3E}">
        <p14:creationId xmlns:p14="http://schemas.microsoft.com/office/powerpoint/2010/main" val="46577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5C8E0C70-36C2-AA05-9A6B-13CDAAD36E13}"/>
              </a:ext>
            </a:extLst>
          </p:cNvPr>
          <p:cNvSpPr txBox="1"/>
          <p:nvPr/>
        </p:nvSpPr>
        <p:spPr>
          <a:xfrm>
            <a:off x="7489165" y="81350"/>
            <a:ext cx="4120039" cy="1384995"/>
          </a:xfrm>
          <a:prstGeom prst="rect">
            <a:avLst/>
          </a:prstGeom>
          <a:noFill/>
        </p:spPr>
        <p:txBody>
          <a:bodyPr wrap="none" rtlCol="0">
            <a:spAutoFit/>
          </a:bodyPr>
          <a:lstStyle/>
          <a:p>
            <a:r>
              <a:rPr lang="ar-SA" sz="4800" b="1" dirty="0"/>
              <a:t>مؤتمر</a:t>
            </a:r>
            <a:endParaRPr lang="ar-KW" sz="4800" b="1" dirty="0"/>
          </a:p>
          <a:p>
            <a:r>
              <a:rPr lang="ar-KW" dirty="0"/>
              <a:t> "تكنولوجيا الرحم الاصطناعي: استكشاف الفرص </a:t>
            </a:r>
            <a:endParaRPr lang="en-GB" dirty="0"/>
          </a:p>
          <a:p>
            <a:r>
              <a:rPr lang="ar-KW" dirty="0"/>
              <a:t>والتحديات: الصحية.. الشرعية..الأخلاقية ..القانونية"</a:t>
            </a:r>
            <a:endParaRPr lang="x-none" dirty="0"/>
          </a:p>
        </p:txBody>
      </p:sp>
      <p:sp>
        <p:nvSpPr>
          <p:cNvPr id="11" name="TextBox 10">
            <a:extLst>
              <a:ext uri="{FF2B5EF4-FFF2-40B4-BE49-F238E27FC236}">
                <a16:creationId xmlns:a16="http://schemas.microsoft.com/office/drawing/2014/main" xmlns="" id="{B8977944-834B-3298-E8CC-10AEA534CB36}"/>
              </a:ext>
            </a:extLst>
          </p:cNvPr>
          <p:cNvSpPr txBox="1"/>
          <p:nvPr/>
        </p:nvSpPr>
        <p:spPr>
          <a:xfrm>
            <a:off x="1522673" y="449333"/>
            <a:ext cx="1973617" cy="707886"/>
          </a:xfrm>
          <a:prstGeom prst="rect">
            <a:avLst/>
          </a:prstGeom>
          <a:noFill/>
        </p:spPr>
        <p:txBody>
          <a:bodyPr wrap="none" rtlCol="0">
            <a:spAutoFit/>
          </a:bodyPr>
          <a:lstStyle/>
          <a:p>
            <a:r>
              <a:rPr lang="en-GB" sz="2000" b="1" dirty="0"/>
              <a:t> 16-14</a:t>
            </a:r>
            <a:r>
              <a:rPr lang="ar-SA" sz="2000" b="1" dirty="0"/>
              <a:t>يونيو</a:t>
            </a:r>
            <a:r>
              <a:rPr lang="ar-KW" sz="2000" b="1" dirty="0"/>
              <a:t> 2023</a:t>
            </a:r>
          </a:p>
          <a:p>
            <a:r>
              <a:rPr lang="ar-KW" sz="2000" b="1" dirty="0"/>
              <a:t>دولة الكويت </a:t>
            </a:r>
            <a:endParaRPr lang="x-none" sz="2000" b="1" dirty="0"/>
          </a:p>
        </p:txBody>
      </p:sp>
      <p:cxnSp>
        <p:nvCxnSpPr>
          <p:cNvPr id="7" name="Straight Connector 6">
            <a:extLst>
              <a:ext uri="{FF2B5EF4-FFF2-40B4-BE49-F238E27FC236}">
                <a16:creationId xmlns:a16="http://schemas.microsoft.com/office/drawing/2014/main" xmlns="" id="{48B3429E-DCD9-8334-E521-44393D6F5A49}"/>
              </a:ext>
            </a:extLst>
          </p:cNvPr>
          <p:cNvCxnSpPr>
            <a:cxnSpLocks/>
          </p:cNvCxnSpPr>
          <p:nvPr/>
        </p:nvCxnSpPr>
        <p:spPr>
          <a:xfrm>
            <a:off x="720718" y="1683345"/>
            <a:ext cx="10888486" cy="0"/>
          </a:xfrm>
          <a:prstGeom prst="line">
            <a:avLst/>
          </a:prstGeom>
          <a:ln w="34925">
            <a:solidFill>
              <a:srgbClr val="6D883B">
                <a:alpha val="94902"/>
              </a:srgbClr>
            </a:solidFill>
          </a:ln>
        </p:spPr>
        <p:style>
          <a:lnRef idx="1">
            <a:schemeClr val="accent1"/>
          </a:lnRef>
          <a:fillRef idx="0">
            <a:schemeClr val="accent1"/>
          </a:fillRef>
          <a:effectRef idx="0">
            <a:schemeClr val="accent1"/>
          </a:effectRef>
          <a:fontRef idx="minor">
            <a:schemeClr val="tx1"/>
          </a:fontRef>
        </p:style>
      </p:cxnSp>
      <p:pic>
        <p:nvPicPr>
          <p:cNvPr id="2" name="Picture 1" descr="Icon&#10;&#10;Description automatically generated">
            <a:extLst>
              <a:ext uri="{FF2B5EF4-FFF2-40B4-BE49-F238E27FC236}">
                <a16:creationId xmlns:a16="http://schemas.microsoft.com/office/drawing/2014/main" xmlns="" id="{95B9019F-13E2-FE7B-E469-22F419FB35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7633" y="529974"/>
            <a:ext cx="635676" cy="627237"/>
          </a:xfrm>
          <a:prstGeom prst="rect">
            <a:avLst/>
          </a:prstGeom>
        </p:spPr>
      </p:pic>
      <p:pic>
        <p:nvPicPr>
          <p:cNvPr id="3" name="Picture 2">
            <a:extLst>
              <a:ext uri="{FF2B5EF4-FFF2-40B4-BE49-F238E27FC236}">
                <a16:creationId xmlns:a16="http://schemas.microsoft.com/office/drawing/2014/main" xmlns="" id="{1B4EC7F4-A075-22DB-9163-38042EA9DBB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704" y="91891"/>
            <a:ext cx="1523909" cy="1523909"/>
          </a:xfrm>
          <a:prstGeom prst="rect">
            <a:avLst/>
          </a:prstGeom>
          <a:noFill/>
          <a:ln>
            <a:noFill/>
          </a:ln>
        </p:spPr>
      </p:pic>
      <p:sp>
        <p:nvSpPr>
          <p:cNvPr id="9" name="TextBox 8">
            <a:extLst>
              <a:ext uri="{FF2B5EF4-FFF2-40B4-BE49-F238E27FC236}">
                <a16:creationId xmlns:a16="http://schemas.microsoft.com/office/drawing/2014/main" xmlns="" id="{6302C5BE-9806-20C6-21AC-B94ADE2F41B0}"/>
              </a:ext>
            </a:extLst>
          </p:cNvPr>
          <p:cNvSpPr txBox="1"/>
          <p:nvPr/>
        </p:nvSpPr>
        <p:spPr>
          <a:xfrm>
            <a:off x="7195747" y="1778150"/>
            <a:ext cx="4375618" cy="954107"/>
          </a:xfrm>
          <a:prstGeom prst="rect">
            <a:avLst/>
          </a:prstGeom>
          <a:noFill/>
        </p:spPr>
        <p:txBody>
          <a:bodyPr wrap="square" rtlCol="0">
            <a:spAutoFit/>
          </a:bodyPr>
          <a:lstStyle/>
          <a:p>
            <a:pPr algn="ctr"/>
            <a:r>
              <a:rPr lang="ar-KW" sz="2800" b="1" dirty="0">
                <a:solidFill>
                  <a:schemeClr val="tx1">
                    <a:lumMod val="65000"/>
                    <a:lumOff val="35000"/>
                  </a:schemeClr>
                </a:solidFill>
                <a:latin typeface="TwitterChirp"/>
              </a:rPr>
              <a:t>يمكن أن يكون التدخل الصحي</a:t>
            </a:r>
          </a:p>
          <a:p>
            <a:pPr algn="ctr"/>
            <a:endParaRPr lang="x-none" sz="2800" b="1" dirty="0">
              <a:solidFill>
                <a:schemeClr val="tx1">
                  <a:lumMod val="65000"/>
                  <a:lumOff val="35000"/>
                </a:schemeClr>
              </a:solidFill>
            </a:endParaRPr>
          </a:p>
        </p:txBody>
      </p:sp>
      <p:sp>
        <p:nvSpPr>
          <p:cNvPr id="13" name="Rounded Rectangle 12">
            <a:extLst>
              <a:ext uri="{FF2B5EF4-FFF2-40B4-BE49-F238E27FC236}">
                <a16:creationId xmlns:a16="http://schemas.microsoft.com/office/drawing/2014/main" xmlns="" id="{A17AB2C2-0B42-285E-53C9-91AC815742F3}"/>
              </a:ext>
            </a:extLst>
          </p:cNvPr>
          <p:cNvSpPr/>
          <p:nvPr/>
        </p:nvSpPr>
        <p:spPr>
          <a:xfrm>
            <a:off x="9627399" y="5349580"/>
            <a:ext cx="1280809" cy="1207969"/>
          </a:xfrm>
          <a:prstGeom prst="roundRect">
            <a:avLst/>
          </a:prstGeom>
          <a:solidFill>
            <a:srgbClr val="6D8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sz="3600" b="1" dirty="0">
                <a:solidFill>
                  <a:schemeClr val="bg1"/>
                </a:solidFill>
                <a:latin typeface="TwitterChirp"/>
              </a:rPr>
              <a:t>إجراءً</a:t>
            </a:r>
            <a:endParaRPr lang="en-US" sz="2000" dirty="0">
              <a:latin typeface="Arial" panose="020B0604020202020204" pitchFamily="34" charset="0"/>
            </a:endParaRPr>
          </a:p>
        </p:txBody>
      </p:sp>
      <p:sp>
        <p:nvSpPr>
          <p:cNvPr id="20" name="Rounded Rectangle 19">
            <a:extLst>
              <a:ext uri="{FF2B5EF4-FFF2-40B4-BE49-F238E27FC236}">
                <a16:creationId xmlns:a16="http://schemas.microsoft.com/office/drawing/2014/main" xmlns="" id="{E3243589-150F-9E36-E927-1F29091DB128}"/>
              </a:ext>
            </a:extLst>
          </p:cNvPr>
          <p:cNvSpPr/>
          <p:nvPr/>
        </p:nvSpPr>
        <p:spPr>
          <a:xfrm>
            <a:off x="8040540" y="3899023"/>
            <a:ext cx="1280809" cy="120796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sz="4000" b="1" dirty="0">
                <a:solidFill>
                  <a:schemeClr val="bg1"/>
                </a:solidFill>
                <a:latin typeface="TwitterChirp"/>
              </a:rPr>
              <a:t>جهازًا</a:t>
            </a:r>
            <a:endParaRPr lang="en-US" sz="3600" dirty="0">
              <a:solidFill>
                <a:schemeClr val="bg1"/>
              </a:solidFill>
              <a:latin typeface="Arial" panose="020B0604020202020204" pitchFamily="34" charset="0"/>
            </a:endParaRPr>
          </a:p>
        </p:txBody>
      </p:sp>
      <p:sp>
        <p:nvSpPr>
          <p:cNvPr id="21" name="Rounded Rectangle 20">
            <a:extLst>
              <a:ext uri="{FF2B5EF4-FFF2-40B4-BE49-F238E27FC236}">
                <a16:creationId xmlns:a16="http://schemas.microsoft.com/office/drawing/2014/main" xmlns="" id="{31CEB403-8AE1-090B-602B-C012C38BB30E}"/>
              </a:ext>
            </a:extLst>
          </p:cNvPr>
          <p:cNvSpPr/>
          <p:nvPr/>
        </p:nvSpPr>
        <p:spPr>
          <a:xfrm>
            <a:off x="9627397" y="2551643"/>
            <a:ext cx="1280809" cy="120796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sz="3200" b="1" dirty="0">
                <a:solidFill>
                  <a:schemeClr val="bg1"/>
                </a:solidFill>
                <a:latin typeface="TwitterChirp"/>
              </a:rPr>
              <a:t>اختبارًا</a:t>
            </a:r>
            <a:r>
              <a:rPr lang="ar-KW" sz="2400" b="1" dirty="0">
                <a:solidFill>
                  <a:srgbClr val="0F1419"/>
                </a:solidFill>
                <a:latin typeface="TwitterChirp"/>
              </a:rPr>
              <a:t> </a:t>
            </a:r>
            <a:endParaRPr lang="en-GB" sz="2400" b="1" dirty="0">
              <a:solidFill>
                <a:srgbClr val="0F1419"/>
              </a:solidFill>
              <a:latin typeface="TwitterChirp"/>
            </a:endParaRPr>
          </a:p>
        </p:txBody>
      </p:sp>
      <p:sp>
        <p:nvSpPr>
          <p:cNvPr id="22" name="Rounded Rectangle 21">
            <a:extLst>
              <a:ext uri="{FF2B5EF4-FFF2-40B4-BE49-F238E27FC236}">
                <a16:creationId xmlns:a16="http://schemas.microsoft.com/office/drawing/2014/main" xmlns="" id="{16D52E6F-B0BF-5568-944B-C004213CBA1B}"/>
              </a:ext>
            </a:extLst>
          </p:cNvPr>
          <p:cNvSpPr/>
          <p:nvPr/>
        </p:nvSpPr>
        <p:spPr>
          <a:xfrm>
            <a:off x="9627397" y="3908731"/>
            <a:ext cx="1280809" cy="1207969"/>
          </a:xfrm>
          <a:prstGeom prst="roundRect">
            <a:avLst/>
          </a:prstGeom>
          <a:solidFill>
            <a:srgbClr val="E05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sz="4000" b="1" dirty="0">
                <a:solidFill>
                  <a:schemeClr val="bg1"/>
                </a:solidFill>
                <a:latin typeface="TwitterChirp"/>
              </a:rPr>
              <a:t>لقاحًا</a:t>
            </a:r>
            <a:endParaRPr lang="en-US" sz="3600" dirty="0">
              <a:solidFill>
                <a:schemeClr val="bg1"/>
              </a:solidFill>
              <a:latin typeface="Arial" panose="020B0604020202020204" pitchFamily="34" charset="0"/>
            </a:endParaRPr>
          </a:p>
        </p:txBody>
      </p:sp>
      <p:sp>
        <p:nvSpPr>
          <p:cNvPr id="23" name="Rounded Rectangle 22">
            <a:extLst>
              <a:ext uri="{FF2B5EF4-FFF2-40B4-BE49-F238E27FC236}">
                <a16:creationId xmlns:a16="http://schemas.microsoft.com/office/drawing/2014/main" xmlns="" id="{AAC80790-69BD-142A-BA9A-F7869BE4E68D}"/>
              </a:ext>
            </a:extLst>
          </p:cNvPr>
          <p:cNvSpPr/>
          <p:nvPr/>
        </p:nvSpPr>
        <p:spPr>
          <a:xfrm>
            <a:off x="8040541" y="2551643"/>
            <a:ext cx="1280809" cy="1207969"/>
          </a:xfrm>
          <a:prstGeom prst="roundRect">
            <a:avLst/>
          </a:prstGeom>
          <a:solidFill>
            <a:srgbClr val="6D883B"/>
          </a:solidFill>
          <a:ln>
            <a:solidFill>
              <a:srgbClr val="6D8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sz="4800" b="1" dirty="0">
                <a:solidFill>
                  <a:schemeClr val="bg1"/>
                </a:solidFill>
                <a:latin typeface="TwitterChirp"/>
              </a:rPr>
              <a:t>دواءً</a:t>
            </a:r>
            <a:endParaRPr lang="en-US" sz="4400" dirty="0">
              <a:solidFill>
                <a:schemeClr val="bg1"/>
              </a:solidFill>
              <a:latin typeface="Arial" panose="020B0604020202020204" pitchFamily="34" charset="0"/>
            </a:endParaRPr>
          </a:p>
        </p:txBody>
      </p:sp>
      <p:sp>
        <p:nvSpPr>
          <p:cNvPr id="24" name="Rounded Rectangle 23">
            <a:extLst>
              <a:ext uri="{FF2B5EF4-FFF2-40B4-BE49-F238E27FC236}">
                <a16:creationId xmlns:a16="http://schemas.microsoft.com/office/drawing/2014/main" xmlns="" id="{E02A525A-5EB5-239B-9866-59E8FA8A85FD}"/>
              </a:ext>
            </a:extLst>
          </p:cNvPr>
          <p:cNvSpPr/>
          <p:nvPr/>
        </p:nvSpPr>
        <p:spPr>
          <a:xfrm>
            <a:off x="8040540" y="5349580"/>
            <a:ext cx="1280809" cy="1207969"/>
          </a:xfrm>
          <a:prstGeom prst="roundRect">
            <a:avLst/>
          </a:prstGeom>
          <a:solidFill>
            <a:srgbClr val="E05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sz="2800" b="1" dirty="0">
                <a:solidFill>
                  <a:schemeClr val="bg1"/>
                </a:solidFill>
                <a:latin typeface="TwitterChirp"/>
              </a:rPr>
              <a:t>برنامجًا</a:t>
            </a:r>
            <a:endParaRPr lang="en-US" sz="2400" dirty="0">
              <a:solidFill>
                <a:schemeClr val="bg1"/>
              </a:solidFill>
              <a:latin typeface="Arial" panose="020B0604020202020204" pitchFamily="34" charset="0"/>
            </a:endParaRPr>
          </a:p>
        </p:txBody>
      </p:sp>
      <p:cxnSp>
        <p:nvCxnSpPr>
          <p:cNvPr id="25" name="Straight Connector 24">
            <a:extLst>
              <a:ext uri="{FF2B5EF4-FFF2-40B4-BE49-F238E27FC236}">
                <a16:creationId xmlns:a16="http://schemas.microsoft.com/office/drawing/2014/main" xmlns="" id="{152D463F-AEA5-0DA4-1854-B6779A2E5CE9}"/>
              </a:ext>
            </a:extLst>
          </p:cNvPr>
          <p:cNvCxnSpPr>
            <a:cxnSpLocks/>
          </p:cNvCxnSpPr>
          <p:nvPr/>
        </p:nvCxnSpPr>
        <p:spPr>
          <a:xfrm>
            <a:off x="6759211" y="1998491"/>
            <a:ext cx="0" cy="4559058"/>
          </a:xfrm>
          <a:prstGeom prst="line">
            <a:avLst/>
          </a:prstGeom>
          <a:ln w="28575">
            <a:solidFill>
              <a:srgbClr val="6D883B">
                <a:alpha val="48000"/>
              </a:srgbClr>
            </a:solidFill>
          </a:ln>
        </p:spPr>
        <p:style>
          <a:lnRef idx="1">
            <a:schemeClr val="accent4"/>
          </a:lnRef>
          <a:fillRef idx="0">
            <a:schemeClr val="accent4"/>
          </a:fillRef>
          <a:effectRef idx="0">
            <a:schemeClr val="accent4"/>
          </a:effectRef>
          <a:fontRef idx="minor">
            <a:schemeClr val="tx1"/>
          </a:fontRef>
        </p:style>
      </p:cxnSp>
      <p:sp>
        <p:nvSpPr>
          <p:cNvPr id="26" name="TextBox 25">
            <a:extLst>
              <a:ext uri="{FF2B5EF4-FFF2-40B4-BE49-F238E27FC236}">
                <a16:creationId xmlns:a16="http://schemas.microsoft.com/office/drawing/2014/main" xmlns="" id="{04C3B0FB-8DE6-83C6-8553-FBE2B2999443}"/>
              </a:ext>
            </a:extLst>
          </p:cNvPr>
          <p:cNvSpPr txBox="1"/>
          <p:nvPr/>
        </p:nvSpPr>
        <p:spPr>
          <a:xfrm>
            <a:off x="415829" y="1846032"/>
            <a:ext cx="5391620" cy="954107"/>
          </a:xfrm>
          <a:prstGeom prst="rect">
            <a:avLst/>
          </a:prstGeom>
          <a:noFill/>
        </p:spPr>
        <p:txBody>
          <a:bodyPr wrap="square" rtlCol="0">
            <a:spAutoFit/>
          </a:bodyPr>
          <a:lstStyle/>
          <a:p>
            <a:pPr algn="ctr"/>
            <a:r>
              <a:rPr lang="ar-SA" sz="2800" b="1" dirty="0">
                <a:solidFill>
                  <a:schemeClr val="tx1">
                    <a:lumMod val="65000"/>
                    <a:lumOff val="35000"/>
                  </a:schemeClr>
                </a:solidFill>
                <a:latin typeface="TwitterChirp"/>
              </a:rPr>
              <a:t>غالبا يتضمن تقييم التكنولوجيا الصحية</a:t>
            </a:r>
            <a:endParaRPr lang="ar-KW" sz="2800" b="1" dirty="0">
              <a:solidFill>
                <a:schemeClr val="tx1">
                  <a:lumMod val="65000"/>
                  <a:lumOff val="35000"/>
                </a:schemeClr>
              </a:solidFill>
              <a:latin typeface="TwitterChirp"/>
            </a:endParaRPr>
          </a:p>
          <a:p>
            <a:pPr algn="ctr"/>
            <a:endParaRPr lang="x-none" sz="2800" b="1" dirty="0">
              <a:solidFill>
                <a:schemeClr val="tx1">
                  <a:lumMod val="65000"/>
                  <a:lumOff val="35000"/>
                </a:schemeClr>
              </a:solidFill>
            </a:endParaRPr>
          </a:p>
        </p:txBody>
      </p:sp>
      <p:sp>
        <p:nvSpPr>
          <p:cNvPr id="27" name="Rounded Rectangle 26">
            <a:extLst>
              <a:ext uri="{FF2B5EF4-FFF2-40B4-BE49-F238E27FC236}">
                <a16:creationId xmlns:a16="http://schemas.microsoft.com/office/drawing/2014/main" xmlns="" id="{05E312BC-B3C5-B327-43C7-9CE1E39022E4}"/>
              </a:ext>
            </a:extLst>
          </p:cNvPr>
          <p:cNvSpPr/>
          <p:nvPr/>
        </p:nvSpPr>
        <p:spPr>
          <a:xfrm>
            <a:off x="4058094" y="5363611"/>
            <a:ext cx="1280809" cy="1207969"/>
          </a:xfrm>
          <a:prstGeom prst="roundRect">
            <a:avLst/>
          </a:prstGeom>
          <a:solidFill>
            <a:srgbClr val="E05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sz="2400" b="1" dirty="0">
                <a:solidFill>
                  <a:schemeClr val="bg1"/>
                </a:solidFill>
                <a:latin typeface="TwitterChirp"/>
              </a:rPr>
              <a:t>القضايا القانونية</a:t>
            </a:r>
            <a:r>
              <a:rPr lang="ar-KW" sz="1400" b="1" dirty="0">
                <a:solidFill>
                  <a:srgbClr val="0F1419"/>
                </a:solidFill>
                <a:latin typeface="TwitterChirp"/>
              </a:rPr>
              <a:t>ً</a:t>
            </a:r>
            <a:endParaRPr lang="en-US" sz="1400" dirty="0">
              <a:latin typeface="Arial" panose="020B0604020202020204" pitchFamily="34" charset="0"/>
            </a:endParaRPr>
          </a:p>
        </p:txBody>
      </p:sp>
      <p:sp>
        <p:nvSpPr>
          <p:cNvPr id="28" name="Rounded Rectangle 27">
            <a:extLst>
              <a:ext uri="{FF2B5EF4-FFF2-40B4-BE49-F238E27FC236}">
                <a16:creationId xmlns:a16="http://schemas.microsoft.com/office/drawing/2014/main" xmlns="" id="{99010840-6C75-472B-B127-5C089A13C35C}"/>
              </a:ext>
            </a:extLst>
          </p:cNvPr>
          <p:cNvSpPr/>
          <p:nvPr/>
        </p:nvSpPr>
        <p:spPr>
          <a:xfrm>
            <a:off x="2471235" y="3913054"/>
            <a:ext cx="1280809" cy="1207969"/>
          </a:xfrm>
          <a:prstGeom prst="roundRect">
            <a:avLst/>
          </a:prstGeom>
          <a:solidFill>
            <a:srgbClr val="E05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sz="2400" b="1" dirty="0">
                <a:solidFill>
                  <a:schemeClr val="bg1"/>
                </a:solidFill>
                <a:latin typeface="TwitterChirp"/>
              </a:rPr>
              <a:t>القضايا الأخلاقية</a:t>
            </a:r>
            <a:endParaRPr lang="en-US" sz="2000" dirty="0">
              <a:solidFill>
                <a:schemeClr val="bg1"/>
              </a:solidFill>
              <a:latin typeface="Arial" panose="020B0604020202020204" pitchFamily="34" charset="0"/>
            </a:endParaRPr>
          </a:p>
        </p:txBody>
      </p:sp>
      <p:sp>
        <p:nvSpPr>
          <p:cNvPr id="29" name="Rounded Rectangle 28">
            <a:extLst>
              <a:ext uri="{FF2B5EF4-FFF2-40B4-BE49-F238E27FC236}">
                <a16:creationId xmlns:a16="http://schemas.microsoft.com/office/drawing/2014/main" xmlns="" id="{01754C3C-9E9F-92B5-1BDB-455A783BF21A}"/>
              </a:ext>
            </a:extLst>
          </p:cNvPr>
          <p:cNvSpPr/>
          <p:nvPr/>
        </p:nvSpPr>
        <p:spPr>
          <a:xfrm>
            <a:off x="4058092" y="2565674"/>
            <a:ext cx="1280809" cy="120796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sz="2800" b="1" dirty="0">
                <a:solidFill>
                  <a:schemeClr val="bg1"/>
                </a:solidFill>
                <a:latin typeface="TwitterChirp"/>
              </a:rPr>
              <a:t>الفعالية السريرية</a:t>
            </a:r>
            <a:r>
              <a:rPr lang="ar-KW" sz="2000" b="1" dirty="0">
                <a:solidFill>
                  <a:schemeClr val="bg1"/>
                </a:solidFill>
                <a:latin typeface="TwitterChirp"/>
              </a:rPr>
              <a:t> </a:t>
            </a:r>
            <a:endParaRPr lang="en-GB" sz="2000" b="1" dirty="0">
              <a:solidFill>
                <a:schemeClr val="bg1"/>
              </a:solidFill>
              <a:latin typeface="TwitterChirp"/>
            </a:endParaRPr>
          </a:p>
        </p:txBody>
      </p:sp>
      <p:sp>
        <p:nvSpPr>
          <p:cNvPr id="30" name="Rounded Rectangle 29">
            <a:extLst>
              <a:ext uri="{FF2B5EF4-FFF2-40B4-BE49-F238E27FC236}">
                <a16:creationId xmlns:a16="http://schemas.microsoft.com/office/drawing/2014/main" xmlns="" id="{E03B5993-0175-2146-29E9-B57A436D21B6}"/>
              </a:ext>
            </a:extLst>
          </p:cNvPr>
          <p:cNvSpPr/>
          <p:nvPr/>
        </p:nvSpPr>
        <p:spPr>
          <a:xfrm>
            <a:off x="4058092" y="3922762"/>
            <a:ext cx="1280809" cy="1207969"/>
          </a:xfrm>
          <a:prstGeom prst="roundRect">
            <a:avLst/>
          </a:prstGeom>
          <a:solidFill>
            <a:srgbClr val="6D8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sz="2000" b="1" dirty="0">
                <a:solidFill>
                  <a:schemeClr val="bg1"/>
                </a:solidFill>
                <a:latin typeface="TwitterChirp"/>
              </a:rPr>
              <a:t>الآثار الإقتصادية</a:t>
            </a:r>
            <a:endParaRPr lang="en-US" dirty="0">
              <a:solidFill>
                <a:schemeClr val="bg1"/>
              </a:solidFill>
              <a:latin typeface="Arial" panose="020B0604020202020204" pitchFamily="34" charset="0"/>
            </a:endParaRPr>
          </a:p>
        </p:txBody>
      </p:sp>
      <p:sp>
        <p:nvSpPr>
          <p:cNvPr id="31" name="Rounded Rectangle 30">
            <a:extLst>
              <a:ext uri="{FF2B5EF4-FFF2-40B4-BE49-F238E27FC236}">
                <a16:creationId xmlns:a16="http://schemas.microsoft.com/office/drawing/2014/main" xmlns="" id="{DA7CBCFC-04FA-D39E-9E73-DDCBEE5FEF09}"/>
              </a:ext>
            </a:extLst>
          </p:cNvPr>
          <p:cNvSpPr/>
          <p:nvPr/>
        </p:nvSpPr>
        <p:spPr>
          <a:xfrm>
            <a:off x="2471236" y="2565674"/>
            <a:ext cx="1280809" cy="1207969"/>
          </a:xfrm>
          <a:prstGeom prst="roundRect">
            <a:avLst/>
          </a:prstGeom>
          <a:solidFill>
            <a:srgbClr val="6D8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sz="2800" b="1" dirty="0">
                <a:solidFill>
                  <a:schemeClr val="bg1"/>
                </a:solidFill>
                <a:latin typeface="TwitterChirp"/>
              </a:rPr>
              <a:t>السلامة</a:t>
            </a:r>
            <a:endParaRPr lang="en-US" sz="2400" dirty="0">
              <a:solidFill>
                <a:schemeClr val="bg1"/>
              </a:solidFill>
              <a:latin typeface="Arial" panose="020B0604020202020204" pitchFamily="34" charset="0"/>
            </a:endParaRPr>
          </a:p>
        </p:txBody>
      </p:sp>
      <p:sp>
        <p:nvSpPr>
          <p:cNvPr id="32" name="Rounded Rectangle 31">
            <a:extLst>
              <a:ext uri="{FF2B5EF4-FFF2-40B4-BE49-F238E27FC236}">
                <a16:creationId xmlns:a16="http://schemas.microsoft.com/office/drawing/2014/main" xmlns="" id="{F453F8C7-B190-3831-FFC8-45BA84D94318}"/>
              </a:ext>
            </a:extLst>
          </p:cNvPr>
          <p:cNvSpPr/>
          <p:nvPr/>
        </p:nvSpPr>
        <p:spPr>
          <a:xfrm>
            <a:off x="2471235" y="5363611"/>
            <a:ext cx="1280809" cy="120796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sz="2000" b="1" dirty="0">
                <a:solidFill>
                  <a:schemeClr val="bg1"/>
                </a:solidFill>
                <a:latin typeface="TwitterChirp"/>
              </a:rPr>
              <a:t>الجوانب التنظيمية</a:t>
            </a:r>
            <a:endParaRPr lang="en-US" dirty="0">
              <a:solidFill>
                <a:schemeClr val="bg1"/>
              </a:solidFill>
              <a:latin typeface="Arial" panose="020B0604020202020204" pitchFamily="34" charset="0"/>
            </a:endParaRPr>
          </a:p>
        </p:txBody>
      </p:sp>
      <p:sp>
        <p:nvSpPr>
          <p:cNvPr id="33" name="Rounded Rectangle 32">
            <a:extLst>
              <a:ext uri="{FF2B5EF4-FFF2-40B4-BE49-F238E27FC236}">
                <a16:creationId xmlns:a16="http://schemas.microsoft.com/office/drawing/2014/main" xmlns="" id="{EA0AE06D-4C91-8C23-78CF-8E41422DB564}"/>
              </a:ext>
            </a:extLst>
          </p:cNvPr>
          <p:cNvSpPr/>
          <p:nvPr/>
        </p:nvSpPr>
        <p:spPr>
          <a:xfrm>
            <a:off x="945524" y="5363701"/>
            <a:ext cx="1280809" cy="1207969"/>
          </a:xfrm>
          <a:prstGeom prst="roundRect">
            <a:avLst/>
          </a:prstGeom>
          <a:solidFill>
            <a:srgbClr val="6D8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sz="2400" b="1" dirty="0">
                <a:solidFill>
                  <a:schemeClr val="bg1"/>
                </a:solidFill>
                <a:latin typeface="TwitterChirp"/>
              </a:rPr>
              <a:t>الجوانب البيئية</a:t>
            </a:r>
            <a:r>
              <a:rPr lang="ar-KW" sz="1400" b="1" dirty="0">
                <a:solidFill>
                  <a:srgbClr val="0F1419"/>
                </a:solidFill>
                <a:latin typeface="TwitterChirp"/>
              </a:rPr>
              <a:t>ً</a:t>
            </a:r>
            <a:endParaRPr lang="en-US" sz="1400" dirty="0">
              <a:latin typeface="Arial" panose="020B0604020202020204" pitchFamily="34" charset="0"/>
            </a:endParaRPr>
          </a:p>
        </p:txBody>
      </p:sp>
      <p:sp>
        <p:nvSpPr>
          <p:cNvPr id="34" name="Rounded Rectangle 33">
            <a:extLst>
              <a:ext uri="{FF2B5EF4-FFF2-40B4-BE49-F238E27FC236}">
                <a16:creationId xmlns:a16="http://schemas.microsoft.com/office/drawing/2014/main" xmlns="" id="{AD2627EA-2D8E-3EA4-F655-CAE62ADE33B8}"/>
              </a:ext>
            </a:extLst>
          </p:cNvPr>
          <p:cNvSpPr/>
          <p:nvPr/>
        </p:nvSpPr>
        <p:spPr>
          <a:xfrm>
            <a:off x="945522" y="2565764"/>
            <a:ext cx="1280809" cy="1207969"/>
          </a:xfrm>
          <a:prstGeom prst="roundRect">
            <a:avLst/>
          </a:prstGeom>
          <a:solidFill>
            <a:srgbClr val="E05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sz="2400" b="1" dirty="0">
                <a:solidFill>
                  <a:schemeClr val="bg1"/>
                </a:solidFill>
                <a:latin typeface="TwitterChirp"/>
              </a:rPr>
              <a:t>التكاليف</a:t>
            </a:r>
            <a:r>
              <a:rPr lang="ar-KW" b="1" dirty="0">
                <a:solidFill>
                  <a:srgbClr val="0F1419"/>
                </a:solidFill>
                <a:latin typeface="TwitterChirp"/>
              </a:rPr>
              <a:t> </a:t>
            </a:r>
            <a:endParaRPr lang="en-GB" b="1" dirty="0">
              <a:solidFill>
                <a:srgbClr val="0F1419"/>
              </a:solidFill>
              <a:latin typeface="TwitterChirp"/>
            </a:endParaRPr>
          </a:p>
        </p:txBody>
      </p:sp>
      <p:sp>
        <p:nvSpPr>
          <p:cNvPr id="35" name="Rounded Rectangle 34">
            <a:extLst>
              <a:ext uri="{FF2B5EF4-FFF2-40B4-BE49-F238E27FC236}">
                <a16:creationId xmlns:a16="http://schemas.microsoft.com/office/drawing/2014/main" xmlns="" id="{A3B00585-3F49-5218-E4AD-A6803CDAA82C}"/>
              </a:ext>
            </a:extLst>
          </p:cNvPr>
          <p:cNvSpPr/>
          <p:nvPr/>
        </p:nvSpPr>
        <p:spPr>
          <a:xfrm>
            <a:off x="945522" y="3922852"/>
            <a:ext cx="1280809" cy="120796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sz="2000" b="1" dirty="0">
                <a:solidFill>
                  <a:schemeClr val="bg1"/>
                </a:solidFill>
                <a:latin typeface="TwitterChirp"/>
              </a:rPr>
              <a:t>القضايا الاجتماعية</a:t>
            </a:r>
          </a:p>
          <a:p>
            <a:pPr algn="ctr"/>
            <a:r>
              <a:rPr lang="ar-KW" sz="2000" b="1" dirty="0">
                <a:solidFill>
                  <a:schemeClr val="bg1"/>
                </a:solidFill>
                <a:latin typeface="TwitterChirp"/>
              </a:rPr>
              <a:t>والثقافية</a:t>
            </a:r>
            <a:endParaRPr lang="en-US" dirty="0">
              <a:solidFill>
                <a:schemeClr val="bg1"/>
              </a:solidFill>
              <a:latin typeface="Arial" panose="020B0604020202020204" pitchFamily="34" charset="0"/>
            </a:endParaRPr>
          </a:p>
        </p:txBody>
      </p:sp>
      <p:sp>
        <p:nvSpPr>
          <p:cNvPr id="36" name="Rounded Rectangle 35">
            <a:extLst>
              <a:ext uri="{FF2B5EF4-FFF2-40B4-BE49-F238E27FC236}">
                <a16:creationId xmlns:a16="http://schemas.microsoft.com/office/drawing/2014/main" xmlns="" id="{D85EC285-FF4D-D096-D359-02FCFE5A482A}"/>
              </a:ext>
            </a:extLst>
          </p:cNvPr>
          <p:cNvSpPr/>
          <p:nvPr/>
        </p:nvSpPr>
        <p:spPr>
          <a:xfrm>
            <a:off x="5644949" y="2565673"/>
            <a:ext cx="871776" cy="4005897"/>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ar-SA" sz="3600" b="1" dirty="0"/>
              <a:t>الجانب الشرعي</a:t>
            </a:r>
            <a:endParaRPr lang="x-none" sz="3600" b="1" dirty="0"/>
          </a:p>
        </p:txBody>
      </p:sp>
    </p:spTree>
    <p:extLst>
      <p:ext uri="{BB962C8B-B14F-4D97-AF65-F5344CB8AC3E}">
        <p14:creationId xmlns:p14="http://schemas.microsoft.com/office/powerpoint/2010/main" val="418436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500"/>
                                        <p:tgtEl>
                                          <p:spTgt spid="3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P spid="22" grpId="0" animBg="1"/>
      <p:bldP spid="23" grpId="0" animBg="1"/>
      <p:bldP spid="24" grpId="0" animBg="1"/>
      <p:bldP spid="26"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indoor, medical equipment, person, food&#10;&#10;Description automatically generated">
            <a:extLst>
              <a:ext uri="{FF2B5EF4-FFF2-40B4-BE49-F238E27FC236}">
                <a16:creationId xmlns:a16="http://schemas.microsoft.com/office/drawing/2014/main" xmlns="" id="{EB462EB7-2E5C-B7B1-5262-4BED0BFD3AC9}"/>
              </a:ext>
            </a:extLst>
          </p:cNvPr>
          <p:cNvPicPr>
            <a:picLocks noChangeAspect="1"/>
          </p:cNvPicPr>
          <p:nvPr/>
        </p:nvPicPr>
        <p:blipFill rotWithShape="1">
          <a:blip r:embed="rId2">
            <a:extLst>
              <a:ext uri="{28A0092B-C50C-407E-A947-70E740481C1C}">
                <a14:useLocalDpi xmlns:a14="http://schemas.microsoft.com/office/drawing/2010/main" val="0"/>
              </a:ext>
            </a:extLst>
          </a:blip>
          <a:srcRect l="29716" b="898"/>
          <a:stretch/>
        </p:blipFill>
        <p:spPr>
          <a:xfrm>
            <a:off x="444138" y="391344"/>
            <a:ext cx="6409497" cy="6075312"/>
          </a:xfrm>
          <a:prstGeom prst="rect">
            <a:avLst/>
          </a:prstGeom>
        </p:spPr>
      </p:pic>
      <p:sp>
        <p:nvSpPr>
          <p:cNvPr id="4" name="TextBox 3">
            <a:extLst>
              <a:ext uri="{FF2B5EF4-FFF2-40B4-BE49-F238E27FC236}">
                <a16:creationId xmlns:a16="http://schemas.microsoft.com/office/drawing/2014/main" xmlns="" id="{6AB6E5C7-AAC4-17C3-F42C-C31CF9D0C73B}"/>
              </a:ext>
            </a:extLst>
          </p:cNvPr>
          <p:cNvSpPr txBox="1"/>
          <p:nvPr/>
        </p:nvSpPr>
        <p:spPr>
          <a:xfrm>
            <a:off x="7184572" y="1201241"/>
            <a:ext cx="4641668" cy="4154984"/>
          </a:xfrm>
          <a:prstGeom prst="rect">
            <a:avLst/>
          </a:prstGeom>
          <a:solidFill>
            <a:schemeClr val="bg1">
              <a:alpha val="55000"/>
            </a:schemeClr>
          </a:solidFill>
        </p:spPr>
        <p:txBody>
          <a:bodyPr wrap="square" rtlCol="0">
            <a:spAutoFit/>
          </a:bodyPr>
          <a:lstStyle/>
          <a:p>
            <a:pPr algn="ctr"/>
            <a:r>
              <a:rPr lang="ar-SA" sz="4400" kern="1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مع تقدم التكنولوجيا، يجب أن نكون حذرين من تبعاتها السلبية ودراستها بشكل مستفيض من جميع النواحي على المدى القصير والمدى الطويل</a:t>
            </a:r>
          </a:p>
        </p:txBody>
      </p:sp>
    </p:spTree>
    <p:extLst>
      <p:ext uri="{BB962C8B-B14F-4D97-AF65-F5344CB8AC3E}">
        <p14:creationId xmlns:p14="http://schemas.microsoft.com/office/powerpoint/2010/main" val="1828602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5C8E0C70-36C2-AA05-9A6B-13CDAAD36E13}"/>
              </a:ext>
            </a:extLst>
          </p:cNvPr>
          <p:cNvSpPr txBox="1"/>
          <p:nvPr/>
        </p:nvSpPr>
        <p:spPr>
          <a:xfrm>
            <a:off x="7489165" y="81350"/>
            <a:ext cx="4120039" cy="1384995"/>
          </a:xfrm>
          <a:prstGeom prst="rect">
            <a:avLst/>
          </a:prstGeom>
          <a:noFill/>
        </p:spPr>
        <p:txBody>
          <a:bodyPr wrap="none" rtlCol="0">
            <a:spAutoFit/>
          </a:bodyPr>
          <a:lstStyle/>
          <a:p>
            <a:r>
              <a:rPr lang="ar-SA" sz="4800" b="1" dirty="0"/>
              <a:t>مؤتمر</a:t>
            </a:r>
            <a:endParaRPr lang="ar-KW" sz="4800" b="1" dirty="0"/>
          </a:p>
          <a:p>
            <a:r>
              <a:rPr lang="ar-KW" dirty="0"/>
              <a:t> "تكنولوجيا الرحم الاصطناعي: استكشاف الفرص </a:t>
            </a:r>
            <a:endParaRPr lang="en-GB" dirty="0"/>
          </a:p>
          <a:p>
            <a:r>
              <a:rPr lang="ar-KW" dirty="0"/>
              <a:t>والتحديات: الصحية.. الشرعية..الأخلاقية ..القانونية"</a:t>
            </a:r>
            <a:endParaRPr lang="x-none" dirty="0"/>
          </a:p>
        </p:txBody>
      </p:sp>
      <p:sp>
        <p:nvSpPr>
          <p:cNvPr id="11" name="TextBox 10">
            <a:extLst>
              <a:ext uri="{FF2B5EF4-FFF2-40B4-BE49-F238E27FC236}">
                <a16:creationId xmlns:a16="http://schemas.microsoft.com/office/drawing/2014/main" xmlns="" id="{B8977944-834B-3298-E8CC-10AEA534CB36}"/>
              </a:ext>
            </a:extLst>
          </p:cNvPr>
          <p:cNvSpPr txBox="1"/>
          <p:nvPr/>
        </p:nvSpPr>
        <p:spPr>
          <a:xfrm>
            <a:off x="1522673" y="449333"/>
            <a:ext cx="1973617" cy="707886"/>
          </a:xfrm>
          <a:prstGeom prst="rect">
            <a:avLst/>
          </a:prstGeom>
          <a:noFill/>
        </p:spPr>
        <p:txBody>
          <a:bodyPr wrap="none" rtlCol="0">
            <a:spAutoFit/>
          </a:bodyPr>
          <a:lstStyle/>
          <a:p>
            <a:r>
              <a:rPr lang="en-GB" sz="2000" b="1" dirty="0"/>
              <a:t> 16-14</a:t>
            </a:r>
            <a:r>
              <a:rPr lang="ar-SA" sz="2000" b="1" dirty="0"/>
              <a:t>يونيو</a:t>
            </a:r>
            <a:r>
              <a:rPr lang="ar-KW" sz="2000" b="1" dirty="0"/>
              <a:t> 2023</a:t>
            </a:r>
          </a:p>
          <a:p>
            <a:r>
              <a:rPr lang="ar-KW" sz="2000" b="1" dirty="0"/>
              <a:t>دولة الكويت </a:t>
            </a:r>
            <a:endParaRPr lang="x-none" sz="2000" b="1" dirty="0"/>
          </a:p>
        </p:txBody>
      </p:sp>
      <p:sp>
        <p:nvSpPr>
          <p:cNvPr id="12" name="TextBox 11">
            <a:extLst>
              <a:ext uri="{FF2B5EF4-FFF2-40B4-BE49-F238E27FC236}">
                <a16:creationId xmlns:a16="http://schemas.microsoft.com/office/drawing/2014/main" xmlns="" id="{F2FBE539-558E-8E7C-F9E9-3C2C0885EB0D}"/>
              </a:ext>
            </a:extLst>
          </p:cNvPr>
          <p:cNvSpPr txBox="1"/>
          <p:nvPr/>
        </p:nvSpPr>
        <p:spPr>
          <a:xfrm>
            <a:off x="7611035" y="5244353"/>
            <a:ext cx="184731" cy="369332"/>
          </a:xfrm>
          <a:prstGeom prst="rect">
            <a:avLst/>
          </a:prstGeom>
          <a:noFill/>
        </p:spPr>
        <p:txBody>
          <a:bodyPr wrap="none" rtlCol="0">
            <a:spAutoFit/>
          </a:bodyPr>
          <a:lstStyle/>
          <a:p>
            <a:pPr marL="0" algn="l" defTabSz="914400" rtl="0" eaLnBrk="1" latinLnBrk="0" hangingPunct="1"/>
            <a:endParaRPr lang="x-none" dirty="0"/>
          </a:p>
        </p:txBody>
      </p:sp>
      <p:cxnSp>
        <p:nvCxnSpPr>
          <p:cNvPr id="7" name="Straight Connector 6">
            <a:extLst>
              <a:ext uri="{FF2B5EF4-FFF2-40B4-BE49-F238E27FC236}">
                <a16:creationId xmlns:a16="http://schemas.microsoft.com/office/drawing/2014/main" xmlns="" id="{48B3429E-DCD9-8334-E521-44393D6F5A49}"/>
              </a:ext>
            </a:extLst>
          </p:cNvPr>
          <p:cNvCxnSpPr>
            <a:cxnSpLocks/>
          </p:cNvCxnSpPr>
          <p:nvPr/>
        </p:nvCxnSpPr>
        <p:spPr>
          <a:xfrm>
            <a:off x="720718" y="1683345"/>
            <a:ext cx="10888486" cy="0"/>
          </a:xfrm>
          <a:prstGeom prst="line">
            <a:avLst/>
          </a:prstGeom>
          <a:ln w="34925">
            <a:solidFill>
              <a:srgbClr val="6D883B">
                <a:alpha val="94902"/>
              </a:srgbClr>
            </a:solidFill>
          </a:ln>
        </p:spPr>
        <p:style>
          <a:lnRef idx="1">
            <a:schemeClr val="accent1"/>
          </a:lnRef>
          <a:fillRef idx="0">
            <a:schemeClr val="accent1"/>
          </a:fillRef>
          <a:effectRef idx="0">
            <a:schemeClr val="accent1"/>
          </a:effectRef>
          <a:fontRef idx="minor">
            <a:schemeClr val="tx1"/>
          </a:fontRef>
        </p:style>
      </p:cxnSp>
      <p:pic>
        <p:nvPicPr>
          <p:cNvPr id="2" name="Picture 1" descr="Icon&#10;&#10;Description automatically generated">
            <a:extLst>
              <a:ext uri="{FF2B5EF4-FFF2-40B4-BE49-F238E27FC236}">
                <a16:creationId xmlns:a16="http://schemas.microsoft.com/office/drawing/2014/main" xmlns="" id="{95B9019F-13E2-FE7B-E469-22F419FB35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7633" y="529974"/>
            <a:ext cx="635676" cy="627237"/>
          </a:xfrm>
          <a:prstGeom prst="rect">
            <a:avLst/>
          </a:prstGeom>
        </p:spPr>
      </p:pic>
      <p:pic>
        <p:nvPicPr>
          <p:cNvPr id="3" name="Picture 2">
            <a:extLst>
              <a:ext uri="{FF2B5EF4-FFF2-40B4-BE49-F238E27FC236}">
                <a16:creationId xmlns:a16="http://schemas.microsoft.com/office/drawing/2014/main" xmlns="" id="{1B4EC7F4-A075-22DB-9163-38042EA9DBB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704" y="91891"/>
            <a:ext cx="1523909" cy="1523909"/>
          </a:xfrm>
          <a:prstGeom prst="rect">
            <a:avLst/>
          </a:prstGeom>
          <a:noFill/>
          <a:ln>
            <a:noFill/>
          </a:ln>
        </p:spPr>
      </p:pic>
      <p:cxnSp>
        <p:nvCxnSpPr>
          <p:cNvPr id="5" name="Straight Connector 4">
            <a:extLst>
              <a:ext uri="{FF2B5EF4-FFF2-40B4-BE49-F238E27FC236}">
                <a16:creationId xmlns:a16="http://schemas.microsoft.com/office/drawing/2014/main" xmlns="" id="{CF9BA8C1-2B5D-25F9-6D8B-3736811E27D6}"/>
              </a:ext>
            </a:extLst>
          </p:cNvPr>
          <p:cNvCxnSpPr>
            <a:cxnSpLocks/>
          </p:cNvCxnSpPr>
          <p:nvPr/>
        </p:nvCxnSpPr>
        <p:spPr>
          <a:xfrm>
            <a:off x="291853" y="2380036"/>
            <a:ext cx="11635983" cy="0"/>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549C6E6C-7A69-7A31-822F-3CA079952399}"/>
              </a:ext>
            </a:extLst>
          </p:cNvPr>
          <p:cNvSpPr txBox="1"/>
          <p:nvPr/>
        </p:nvSpPr>
        <p:spPr>
          <a:xfrm>
            <a:off x="7611035" y="5244353"/>
            <a:ext cx="184731" cy="369332"/>
          </a:xfrm>
          <a:prstGeom prst="rect">
            <a:avLst/>
          </a:prstGeom>
          <a:noFill/>
        </p:spPr>
        <p:txBody>
          <a:bodyPr wrap="none" rtlCol="0">
            <a:spAutoFit/>
          </a:bodyPr>
          <a:lstStyle/>
          <a:p>
            <a:pPr marL="0" algn="l" defTabSz="914400" rtl="0" eaLnBrk="1" latinLnBrk="0" hangingPunct="1"/>
            <a:endParaRPr lang="x-none" dirty="0"/>
          </a:p>
        </p:txBody>
      </p:sp>
      <p:cxnSp>
        <p:nvCxnSpPr>
          <p:cNvPr id="15" name="Straight Connector 14">
            <a:extLst>
              <a:ext uri="{FF2B5EF4-FFF2-40B4-BE49-F238E27FC236}">
                <a16:creationId xmlns:a16="http://schemas.microsoft.com/office/drawing/2014/main" xmlns="" id="{AA6CD130-A2F7-F429-2865-4FB88315C585}"/>
              </a:ext>
            </a:extLst>
          </p:cNvPr>
          <p:cNvCxnSpPr>
            <a:cxnSpLocks/>
          </p:cNvCxnSpPr>
          <p:nvPr/>
        </p:nvCxnSpPr>
        <p:spPr>
          <a:xfrm>
            <a:off x="291853" y="6076686"/>
            <a:ext cx="11662022" cy="0"/>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8101677-1334-203D-3CD0-3DD17B69E8A5}"/>
              </a:ext>
            </a:extLst>
          </p:cNvPr>
          <p:cNvCxnSpPr>
            <a:cxnSpLocks/>
          </p:cNvCxnSpPr>
          <p:nvPr/>
        </p:nvCxnSpPr>
        <p:spPr>
          <a:xfrm>
            <a:off x="277999" y="2380036"/>
            <a:ext cx="0" cy="3696650"/>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2907702E-86A9-1321-15D2-2375C847DF8B}"/>
              </a:ext>
            </a:extLst>
          </p:cNvPr>
          <p:cNvCxnSpPr>
            <a:cxnSpLocks/>
          </p:cNvCxnSpPr>
          <p:nvPr/>
        </p:nvCxnSpPr>
        <p:spPr>
          <a:xfrm>
            <a:off x="11937361" y="2355850"/>
            <a:ext cx="0" cy="3720836"/>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8D9AD93D-8045-BB7C-E27A-EB25D75C2976}"/>
              </a:ext>
            </a:extLst>
          </p:cNvPr>
          <p:cNvSpPr txBox="1"/>
          <p:nvPr/>
        </p:nvSpPr>
        <p:spPr>
          <a:xfrm>
            <a:off x="6819994" y="6104674"/>
            <a:ext cx="5224572" cy="400110"/>
          </a:xfrm>
          <a:prstGeom prst="rect">
            <a:avLst/>
          </a:prstGeom>
          <a:noFill/>
        </p:spPr>
        <p:txBody>
          <a:bodyPr wrap="none" rtlCol="0">
            <a:spAutoFit/>
          </a:bodyPr>
          <a:lstStyle/>
          <a:p>
            <a:r>
              <a:rPr lang="ar-SA" sz="1000" b="1" dirty="0"/>
              <a:t>مصدر الصور:</a:t>
            </a:r>
            <a:r>
              <a:rPr lang="ar-SA" sz="1000" dirty="0"/>
              <a:t> </a:t>
            </a:r>
            <a:r>
              <a:rPr lang="x-none" sz="1000" dirty="0">
                <a:effectLst/>
                <a:latin typeface="Helvetica" pitchFamily="2" charset="0"/>
                <a:ea typeface="Times New Roman" panose="02020603050405020304" pitchFamily="18" charset="0"/>
              </a:rPr>
              <a:t>https://www.geneticliteracyproject.org/2016/04/06/artificial-uterus-close-reality/</a:t>
            </a:r>
            <a:endParaRPr lang="x-none" sz="1000" dirty="0">
              <a:effectLst/>
              <a:latin typeface="Times New Roman" panose="02020603050405020304" pitchFamily="18" charset="0"/>
              <a:ea typeface="Times New Roman" panose="02020603050405020304" pitchFamily="18" charset="0"/>
            </a:endParaRPr>
          </a:p>
          <a:p>
            <a:endParaRPr lang="x-none" sz="1000" dirty="0"/>
          </a:p>
        </p:txBody>
      </p:sp>
      <p:pic>
        <p:nvPicPr>
          <p:cNvPr id="13" name="Picture 12" descr="A baby in a bowl&#10;&#10;Description automatically generated with low confidence">
            <a:extLst>
              <a:ext uri="{FF2B5EF4-FFF2-40B4-BE49-F238E27FC236}">
                <a16:creationId xmlns:a16="http://schemas.microsoft.com/office/drawing/2014/main" xmlns="" id="{EF153425-BC0B-1186-7E1C-4961DD5E1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7631" y="2529491"/>
            <a:ext cx="4675677" cy="3467794"/>
          </a:xfrm>
          <a:prstGeom prst="rect">
            <a:avLst/>
          </a:prstGeom>
        </p:spPr>
      </p:pic>
      <p:sp>
        <p:nvSpPr>
          <p:cNvPr id="8" name="TextBox 7">
            <a:extLst>
              <a:ext uri="{FF2B5EF4-FFF2-40B4-BE49-F238E27FC236}">
                <a16:creationId xmlns:a16="http://schemas.microsoft.com/office/drawing/2014/main" xmlns="" id="{4A160A43-8B68-1075-EB96-5A1C3B8CDECD}"/>
              </a:ext>
            </a:extLst>
          </p:cNvPr>
          <p:cNvSpPr txBox="1"/>
          <p:nvPr/>
        </p:nvSpPr>
        <p:spPr>
          <a:xfrm>
            <a:off x="537546" y="2573102"/>
            <a:ext cx="6346243" cy="1569660"/>
          </a:xfrm>
          <a:prstGeom prst="rect">
            <a:avLst/>
          </a:prstGeom>
          <a:noFill/>
        </p:spPr>
        <p:txBody>
          <a:bodyPr wrap="square" rtlCol="0">
            <a:spAutoFit/>
          </a:bodyPr>
          <a:lstStyle/>
          <a:p>
            <a:pPr algn="ctr" rtl="1"/>
            <a:r>
              <a:rPr lang="ar-SA" sz="2400" kern="100" dirty="0">
                <a:solidFill>
                  <a:srgbClr val="6D883B"/>
                </a:solidFill>
                <a:effectLst/>
                <a:latin typeface="Calibri" panose="020F0502020204030204" pitchFamily="34" charset="0"/>
                <a:ea typeface="Calibri" panose="020F0502020204030204" pitchFamily="34" charset="0"/>
                <a:cs typeface="Arial" panose="020B0604020202020204" pitchFamily="34" charset="0"/>
              </a:rPr>
              <a:t>بينما تحتضن العلاجات الحالية الأطفال الخدج، مع محدودية نتائجها، يمكن أن يكون لتكنولوجيا الرحم الصناعي دور أكبر ونتائج أفضل من خلال السماح </a:t>
            </a:r>
            <a:r>
              <a:rPr lang="ar-SA" sz="2400" kern="100" dirty="0">
                <a:solidFill>
                  <a:srgbClr val="6D883B"/>
                </a:solidFill>
                <a:latin typeface="Calibri" panose="020F0502020204030204" pitchFamily="34" charset="0"/>
                <a:ea typeface="Calibri" panose="020F0502020204030204" pitchFamily="34" charset="0"/>
                <a:cs typeface="Arial" panose="020B0604020202020204" pitchFamily="34" charset="0"/>
              </a:rPr>
              <a:t>للأطفال الخدج</a:t>
            </a:r>
            <a:r>
              <a:rPr lang="ar-SA" sz="2400" kern="100" dirty="0">
                <a:solidFill>
                  <a:srgbClr val="6D883B"/>
                </a:solidFill>
                <a:effectLst/>
                <a:latin typeface="Calibri" panose="020F0502020204030204" pitchFamily="34" charset="0"/>
                <a:ea typeface="Calibri" panose="020F0502020204030204" pitchFamily="34" charset="0"/>
                <a:cs typeface="Arial" panose="020B0604020202020204" pitchFamily="34" charset="0"/>
              </a:rPr>
              <a:t> بإكمال النمو في ظروف مشابه لظروف الرحم الطبيعي.</a:t>
            </a:r>
            <a:endParaRPr lang="x-none" sz="2400" dirty="0">
              <a:solidFill>
                <a:srgbClr val="6D883B"/>
              </a:solidFill>
            </a:endParaRPr>
          </a:p>
        </p:txBody>
      </p:sp>
      <p:sp>
        <p:nvSpPr>
          <p:cNvPr id="14" name="TextBox 13">
            <a:extLst>
              <a:ext uri="{FF2B5EF4-FFF2-40B4-BE49-F238E27FC236}">
                <a16:creationId xmlns:a16="http://schemas.microsoft.com/office/drawing/2014/main" xmlns="" id="{BC6BFDC1-E1EF-34BF-9194-642C23C9EBC5}"/>
              </a:ext>
            </a:extLst>
          </p:cNvPr>
          <p:cNvSpPr txBox="1"/>
          <p:nvPr/>
        </p:nvSpPr>
        <p:spPr>
          <a:xfrm>
            <a:off x="5189732" y="1733705"/>
            <a:ext cx="1623444" cy="646331"/>
          </a:xfrm>
          <a:prstGeom prst="rect">
            <a:avLst/>
          </a:prstGeom>
          <a:noFill/>
        </p:spPr>
        <p:txBody>
          <a:bodyPr wrap="square" rtlCol="0">
            <a:spAutoFit/>
          </a:bodyPr>
          <a:lstStyle/>
          <a:p>
            <a:r>
              <a:rPr lang="ar-KW" sz="3600" b="1" dirty="0"/>
              <a:t>الخلاصة</a:t>
            </a:r>
            <a:endParaRPr lang="x-none" sz="3600" b="1" dirty="0"/>
          </a:p>
        </p:txBody>
      </p:sp>
      <p:sp>
        <p:nvSpPr>
          <p:cNvPr id="18" name="TextBox 17">
            <a:extLst>
              <a:ext uri="{FF2B5EF4-FFF2-40B4-BE49-F238E27FC236}">
                <a16:creationId xmlns:a16="http://schemas.microsoft.com/office/drawing/2014/main" xmlns="" id="{72266236-A2A1-B82D-B6C8-DE526C08A653}"/>
              </a:ext>
            </a:extLst>
          </p:cNvPr>
          <p:cNvSpPr txBox="1"/>
          <p:nvPr/>
        </p:nvSpPr>
        <p:spPr>
          <a:xfrm>
            <a:off x="473751" y="4464660"/>
            <a:ext cx="6498561" cy="1200329"/>
          </a:xfrm>
          <a:prstGeom prst="rect">
            <a:avLst/>
          </a:prstGeom>
          <a:noFill/>
        </p:spPr>
        <p:txBody>
          <a:bodyPr wrap="square" rtlCol="0">
            <a:spAutoFit/>
          </a:bodyPr>
          <a:lstStyle/>
          <a:p>
            <a:pPr algn="ctr"/>
            <a:r>
              <a:rPr lang="ar-KW" sz="2400" dirty="0">
                <a:solidFill>
                  <a:srgbClr val="6D883B"/>
                </a:solidFill>
                <a:latin typeface="Arial" panose="020B0604020202020204" pitchFamily="34" charset="0"/>
                <a:cs typeface="Arial" panose="020B0604020202020204" pitchFamily="34" charset="0"/>
              </a:rPr>
              <a:t>نحن بحاجة إلى فهم ما إذا كانت </a:t>
            </a:r>
            <a:r>
              <a:rPr lang="ar-SA" sz="2400" dirty="0">
                <a:solidFill>
                  <a:srgbClr val="6D883B"/>
                </a:solidFill>
                <a:latin typeface="Arial" panose="020B0604020202020204" pitchFamily="34" charset="0"/>
                <a:cs typeface="Arial" panose="020B0604020202020204" pitchFamily="34" charset="0"/>
              </a:rPr>
              <a:t>تكنولوجيا الرحم الصناعي ستكون </a:t>
            </a:r>
            <a:r>
              <a:rPr lang="ar-KW" sz="2400" dirty="0">
                <a:solidFill>
                  <a:srgbClr val="6D883B"/>
                </a:solidFill>
                <a:latin typeface="Arial" panose="020B0604020202020204" pitchFamily="34" charset="0"/>
                <a:cs typeface="Arial" panose="020B0604020202020204" pitchFamily="34" charset="0"/>
              </a:rPr>
              <a:t>امتدادًا للعناية المركزة الحالية أو أنها شيء جديد تمامًا. هذا السؤال محوري لتحديد متى وكيف يجب استخدامها على البشر. </a:t>
            </a:r>
          </a:p>
        </p:txBody>
      </p:sp>
    </p:spTree>
    <p:extLst>
      <p:ext uri="{BB962C8B-B14F-4D97-AF65-F5344CB8AC3E}">
        <p14:creationId xmlns:p14="http://schemas.microsoft.com/office/powerpoint/2010/main" val="22244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indoor, medical equipment, person, food&#10;&#10;Description automatically generated">
            <a:extLst>
              <a:ext uri="{FF2B5EF4-FFF2-40B4-BE49-F238E27FC236}">
                <a16:creationId xmlns:a16="http://schemas.microsoft.com/office/drawing/2014/main" xmlns="" id="{EB462EB7-2E5C-B7B1-5262-4BED0BFD3AC9}"/>
              </a:ext>
            </a:extLst>
          </p:cNvPr>
          <p:cNvPicPr>
            <a:picLocks noChangeAspect="1"/>
          </p:cNvPicPr>
          <p:nvPr/>
        </p:nvPicPr>
        <p:blipFill rotWithShape="1">
          <a:blip r:embed="rId2">
            <a:extLst>
              <a:ext uri="{28A0092B-C50C-407E-A947-70E740481C1C}">
                <a14:useLocalDpi xmlns:a14="http://schemas.microsoft.com/office/drawing/2010/main" val="0"/>
              </a:ext>
            </a:extLst>
          </a:blip>
          <a:srcRect l="33398" r="15058" b="898"/>
          <a:stretch/>
        </p:blipFill>
        <p:spPr>
          <a:xfrm>
            <a:off x="189780" y="195672"/>
            <a:ext cx="5003322" cy="6466656"/>
          </a:xfrm>
          <a:prstGeom prst="rect">
            <a:avLst/>
          </a:prstGeom>
        </p:spPr>
      </p:pic>
      <p:sp>
        <p:nvSpPr>
          <p:cNvPr id="4" name="TextBox 3">
            <a:extLst>
              <a:ext uri="{FF2B5EF4-FFF2-40B4-BE49-F238E27FC236}">
                <a16:creationId xmlns:a16="http://schemas.microsoft.com/office/drawing/2014/main" xmlns="" id="{6AB6E5C7-AAC4-17C3-F42C-C31CF9D0C73B}"/>
              </a:ext>
            </a:extLst>
          </p:cNvPr>
          <p:cNvSpPr txBox="1"/>
          <p:nvPr/>
        </p:nvSpPr>
        <p:spPr>
          <a:xfrm>
            <a:off x="5193102" y="296700"/>
            <a:ext cx="6803219" cy="6109365"/>
          </a:xfrm>
          <a:prstGeom prst="rect">
            <a:avLst/>
          </a:prstGeom>
          <a:solidFill>
            <a:schemeClr val="bg1">
              <a:alpha val="55000"/>
            </a:schemeClr>
          </a:solidFill>
        </p:spPr>
        <p:txBody>
          <a:bodyPr wrap="square" rtlCol="0">
            <a:spAutoFit/>
          </a:bodyPr>
          <a:lstStyle/>
          <a:p>
            <a:pPr algn="r" rtl="1"/>
            <a:r>
              <a:rPr lang="ar-SA" sz="2400" b="1" kern="1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الرحم الصناعي- لم يعد من الخيال العلمي</a:t>
            </a:r>
            <a:endParaRPr lang="x-none" sz="2400" b="1" kern="1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p>
            <a:pPr algn="r" rtl="1"/>
            <a:r>
              <a:rPr lang="en-GB" sz="1400" kern="100" dirty="0">
                <a:effectLst/>
                <a:latin typeface="Calibri" panose="020F0502020204030204" pitchFamily="34" charset="0"/>
                <a:ea typeface="Calibri" panose="020F0502020204030204" pitchFamily="34" charset="0"/>
                <a:cs typeface="Arial" panose="020B0604020202020204" pitchFamily="34" charset="0"/>
              </a:rPr>
              <a:t> </a:t>
            </a:r>
            <a:endParaRPr lang="x-none" sz="1400" kern="100" dirty="0">
              <a:effectLst/>
              <a:latin typeface="Calibri" panose="020F0502020204030204" pitchFamily="34" charset="0"/>
              <a:ea typeface="Calibri" panose="020F0502020204030204" pitchFamily="34" charset="0"/>
              <a:cs typeface="Arial" panose="020B0604020202020204" pitchFamily="34" charset="0"/>
            </a:endParaRPr>
          </a:p>
          <a:p>
            <a:pPr rtl="1">
              <a:spcAft>
                <a:spcPts val="900"/>
              </a:spcAft>
            </a:pPr>
            <a:r>
              <a:rPr lang="ar-SA" sz="2200" kern="100" dirty="0">
                <a:solidFill>
                  <a:srgbClr val="6D883B"/>
                </a:solidFill>
                <a:effectLst/>
                <a:latin typeface="Arial" panose="020B0604020202020204" pitchFamily="34" charset="0"/>
                <a:ea typeface="Calibri" panose="020F0502020204030204" pitchFamily="34" charset="0"/>
                <a:cs typeface="Arial" panose="020B0604020202020204" pitchFamily="34" charset="0"/>
              </a:rPr>
              <a:t>قد يبدو الأمر وكأنه خيال علمي في البداية.</a:t>
            </a:r>
          </a:p>
          <a:p>
            <a:pPr rtl="1">
              <a:spcAft>
                <a:spcPts val="900"/>
              </a:spcAft>
            </a:pPr>
            <a:r>
              <a:rPr lang="ar-SA" sz="2200" kern="100" dirty="0">
                <a:effectLst/>
                <a:latin typeface="Arial" panose="020B0604020202020204" pitchFamily="34" charset="0"/>
                <a:ea typeface="Calibri" panose="020F0502020204030204" pitchFamily="34" charset="0"/>
                <a:cs typeface="Arial" panose="020B0604020202020204" pitchFamily="34" charset="0"/>
              </a:rPr>
              <a:t>لكن الأرحام الاصطناعية سرعان ما أصبحت حقيقة من خلال التجارب.</a:t>
            </a:r>
          </a:p>
          <a:p>
            <a:pPr rtl="1">
              <a:spcAft>
                <a:spcPts val="900"/>
              </a:spcAft>
            </a:pPr>
            <a:r>
              <a:rPr lang="ar-SA" sz="2200" kern="100" dirty="0">
                <a:solidFill>
                  <a:srgbClr val="6D883B"/>
                </a:solidFill>
                <a:effectLst/>
                <a:latin typeface="Arial" panose="020B0604020202020204" pitchFamily="34" charset="0"/>
                <a:ea typeface="Calibri" panose="020F0502020204030204" pitchFamily="34" charset="0"/>
                <a:cs typeface="Arial" panose="020B0604020202020204" pitchFamily="34" charset="0"/>
              </a:rPr>
              <a:t>في عام 2017، نجح باحثون في مستشفى الأطفال في فيلادلفيا في تطوير ثمانية حملان مولودة قبل الأوان عن طريق وضعها في أرحام اصطناعية لمدة أربعة أسابيع. </a:t>
            </a:r>
            <a:r>
              <a:rPr lang="en-GB" sz="2200" kern="100" dirty="0">
                <a:solidFill>
                  <a:srgbClr val="6D883B"/>
                </a:solidFill>
                <a:effectLst/>
                <a:latin typeface="Arial" panose="020B0604020202020204" pitchFamily="34" charset="0"/>
                <a:ea typeface="Calibri" panose="020F0502020204030204" pitchFamily="34" charset="0"/>
                <a:cs typeface="Arial" panose="020B0604020202020204" pitchFamily="34" charset="0"/>
              </a:rPr>
              <a:t> </a:t>
            </a:r>
            <a:endParaRPr lang="x-none" sz="2200" kern="100" dirty="0">
              <a:solidFill>
                <a:srgbClr val="6D883B"/>
              </a:solidFill>
              <a:effectLst/>
              <a:latin typeface="Arial" panose="020B0604020202020204" pitchFamily="34" charset="0"/>
              <a:ea typeface="Calibri" panose="020F0502020204030204" pitchFamily="34" charset="0"/>
              <a:cs typeface="Arial" panose="020B0604020202020204" pitchFamily="34" charset="0"/>
            </a:endParaRPr>
          </a:p>
          <a:p>
            <a:pPr>
              <a:spcAft>
                <a:spcPts val="900"/>
              </a:spcAft>
            </a:pPr>
            <a:r>
              <a:rPr lang="ar-SA" sz="2200" kern="100" dirty="0">
                <a:solidFill>
                  <a:srgbClr val="000000"/>
                </a:solidFill>
                <a:latin typeface="Arial" panose="020B0604020202020204" pitchFamily="34" charset="0"/>
                <a:ea typeface="Calibri" panose="020F0502020204030204" pitchFamily="34" charset="0"/>
                <a:cs typeface="Arial" panose="020B0604020202020204" pitchFamily="34" charset="0"/>
              </a:rPr>
              <a:t>وضع جنين غير مكتمل النمو داخل رحم اصطناعي، قد يسمح له بالنمو. </a:t>
            </a:r>
          </a:p>
          <a:p>
            <a:pPr rtl="1">
              <a:spcAft>
                <a:spcPts val="900"/>
              </a:spcAft>
            </a:pPr>
            <a:r>
              <a:rPr lang="ar-SA" sz="2200" kern="100" dirty="0">
                <a:solidFill>
                  <a:srgbClr val="6D883B"/>
                </a:solidFill>
                <a:effectLst/>
                <a:latin typeface="Arial" panose="020B0604020202020204" pitchFamily="34" charset="0"/>
                <a:ea typeface="Calibri" panose="020F0502020204030204" pitchFamily="34" charset="0"/>
                <a:cs typeface="Arial" panose="020B0604020202020204" pitchFamily="34" charset="0"/>
              </a:rPr>
              <a:t>في الولايات المتحدة ، أفاد مركز السيطرة على الأمراض والوقاية منها أن واحدًا من كل عشرة أطفال يولدون مبكرًا. </a:t>
            </a:r>
          </a:p>
          <a:p>
            <a:pPr rtl="1">
              <a:spcAft>
                <a:spcPts val="900"/>
              </a:spcAft>
            </a:pPr>
            <a:r>
              <a:rPr lang="ar-SA" sz="2200" kern="100" dirty="0">
                <a:effectLst/>
                <a:latin typeface="Arial" panose="020B0604020202020204" pitchFamily="34" charset="0"/>
                <a:ea typeface="Calibri" panose="020F0502020204030204" pitchFamily="34" charset="0"/>
                <a:cs typeface="Arial" panose="020B0604020202020204" pitchFamily="34" charset="0"/>
              </a:rPr>
              <a:t>غالبًا ما يعاني الأطفال الخدج من صعوبات في التنفس، واختلالات في القلب، ونقص في المناعة، ومشاكل صحية أخرى، لذلك فلا عجب أن الأطفال الخدج يمثلون 17٪ من إجمالي وفيات الرضع.</a:t>
            </a:r>
            <a:endParaRPr lang="x-none" sz="2200" kern="100" dirty="0">
              <a:effectLst/>
              <a:latin typeface="Arial" panose="020B0604020202020204" pitchFamily="34" charset="0"/>
              <a:ea typeface="Calibri" panose="020F0502020204030204" pitchFamily="34" charset="0"/>
              <a:cs typeface="Arial" panose="020B0604020202020204" pitchFamily="34" charset="0"/>
            </a:endParaRPr>
          </a:p>
          <a:p>
            <a:pPr rtl="1">
              <a:spcAft>
                <a:spcPts val="900"/>
              </a:spcAft>
            </a:pPr>
            <a:r>
              <a:rPr lang="ar-SA" sz="2200" kern="100" dirty="0">
                <a:solidFill>
                  <a:srgbClr val="6D883B"/>
                </a:solidFill>
                <a:effectLst/>
                <a:latin typeface="Arial" panose="020B0604020202020204" pitchFamily="34" charset="0"/>
                <a:ea typeface="Calibri" panose="020F0502020204030204" pitchFamily="34" charset="0"/>
                <a:cs typeface="Arial" panose="020B0604020202020204" pitchFamily="34" charset="0"/>
              </a:rPr>
              <a:t>لكن تخيل أن الأطفال الخدج، بدلاً من الاضطرار إلى دخول حاضنة، يمكن وضعه داخل رحم اصطناعي يمكنه من أن يستمر في النمو، مما قد يمنعه من المعاناة من المشكلات الصحية المرتبطة بالولادة المبكرة. </a:t>
            </a:r>
          </a:p>
        </p:txBody>
      </p:sp>
      <p:cxnSp>
        <p:nvCxnSpPr>
          <p:cNvPr id="5" name="Straight Connector 4">
            <a:extLst>
              <a:ext uri="{FF2B5EF4-FFF2-40B4-BE49-F238E27FC236}">
                <a16:creationId xmlns:a16="http://schemas.microsoft.com/office/drawing/2014/main" xmlns="" id="{AD9A0F78-07E4-12F1-23B3-B6FD1E16EFB3}"/>
              </a:ext>
            </a:extLst>
          </p:cNvPr>
          <p:cNvCxnSpPr>
            <a:cxnSpLocks/>
          </p:cNvCxnSpPr>
          <p:nvPr/>
        </p:nvCxnSpPr>
        <p:spPr>
          <a:xfrm>
            <a:off x="5428343" y="1311135"/>
            <a:ext cx="6517226" cy="0"/>
          </a:xfrm>
          <a:prstGeom prst="line">
            <a:avLst/>
          </a:prstGeom>
          <a:ln w="9525">
            <a:solidFill>
              <a:schemeClr val="bg1">
                <a:lumMod val="85000"/>
                <a:alpha val="9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510A232A-5D13-319C-78BE-6D8A8C8A9B64}"/>
              </a:ext>
            </a:extLst>
          </p:cNvPr>
          <p:cNvCxnSpPr>
            <a:cxnSpLocks/>
          </p:cNvCxnSpPr>
          <p:nvPr/>
        </p:nvCxnSpPr>
        <p:spPr>
          <a:xfrm>
            <a:off x="5428343" y="1733500"/>
            <a:ext cx="6542601" cy="0"/>
          </a:xfrm>
          <a:prstGeom prst="line">
            <a:avLst/>
          </a:prstGeom>
          <a:ln w="9525">
            <a:solidFill>
              <a:schemeClr val="bg1">
                <a:lumMod val="85000"/>
                <a:alpha val="9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5E56ED8B-13C8-D4B7-7377-EDF3182DB314}"/>
              </a:ext>
            </a:extLst>
          </p:cNvPr>
          <p:cNvCxnSpPr>
            <a:cxnSpLocks/>
          </p:cNvCxnSpPr>
          <p:nvPr/>
        </p:nvCxnSpPr>
        <p:spPr>
          <a:xfrm>
            <a:off x="5326743" y="3335878"/>
            <a:ext cx="6603587" cy="0"/>
          </a:xfrm>
          <a:prstGeom prst="line">
            <a:avLst/>
          </a:prstGeom>
          <a:ln w="9525">
            <a:solidFill>
              <a:schemeClr val="bg1">
                <a:lumMod val="85000"/>
                <a:alpha val="9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5EF3E57E-C0F7-0DB8-B18E-A302A0DA5A90}"/>
              </a:ext>
            </a:extLst>
          </p:cNvPr>
          <p:cNvCxnSpPr>
            <a:cxnSpLocks/>
          </p:cNvCxnSpPr>
          <p:nvPr/>
        </p:nvCxnSpPr>
        <p:spPr>
          <a:xfrm>
            <a:off x="5326743" y="2873599"/>
            <a:ext cx="6628961" cy="0"/>
          </a:xfrm>
          <a:prstGeom prst="line">
            <a:avLst/>
          </a:prstGeom>
          <a:ln w="9525">
            <a:solidFill>
              <a:schemeClr val="bg1">
                <a:lumMod val="85000"/>
                <a:alpha val="9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98BAB6C6-561F-ACD0-30C1-9B2583226EBE}"/>
              </a:ext>
            </a:extLst>
          </p:cNvPr>
          <p:cNvCxnSpPr>
            <a:cxnSpLocks/>
          </p:cNvCxnSpPr>
          <p:nvPr/>
        </p:nvCxnSpPr>
        <p:spPr>
          <a:xfrm>
            <a:off x="6366613" y="4130535"/>
            <a:ext cx="5594197" cy="0"/>
          </a:xfrm>
          <a:prstGeom prst="line">
            <a:avLst/>
          </a:prstGeom>
          <a:ln w="9525">
            <a:solidFill>
              <a:schemeClr val="bg1">
                <a:lumMod val="85000"/>
                <a:alpha val="9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37245F9D-69DF-8F95-B70A-5A4F2EAE7116}"/>
              </a:ext>
            </a:extLst>
          </p:cNvPr>
          <p:cNvCxnSpPr>
            <a:cxnSpLocks/>
          </p:cNvCxnSpPr>
          <p:nvPr/>
        </p:nvCxnSpPr>
        <p:spPr>
          <a:xfrm>
            <a:off x="5326743" y="5222739"/>
            <a:ext cx="6644201" cy="0"/>
          </a:xfrm>
          <a:prstGeom prst="line">
            <a:avLst/>
          </a:prstGeom>
          <a:ln w="9525">
            <a:solidFill>
              <a:schemeClr val="bg1">
                <a:lumMod val="85000"/>
                <a:alpha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34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5C8E0C70-36C2-AA05-9A6B-13CDAAD36E13}"/>
              </a:ext>
            </a:extLst>
          </p:cNvPr>
          <p:cNvSpPr txBox="1"/>
          <p:nvPr/>
        </p:nvSpPr>
        <p:spPr>
          <a:xfrm>
            <a:off x="7489165" y="81350"/>
            <a:ext cx="4120039" cy="1384995"/>
          </a:xfrm>
          <a:prstGeom prst="rect">
            <a:avLst/>
          </a:prstGeom>
          <a:noFill/>
        </p:spPr>
        <p:txBody>
          <a:bodyPr wrap="none" rtlCol="0">
            <a:spAutoFit/>
          </a:bodyPr>
          <a:lstStyle/>
          <a:p>
            <a:r>
              <a:rPr lang="ar-SA" sz="4800" b="1" dirty="0"/>
              <a:t>مؤتمر</a:t>
            </a:r>
            <a:endParaRPr lang="ar-KW" sz="4800" b="1" dirty="0"/>
          </a:p>
          <a:p>
            <a:r>
              <a:rPr lang="ar-KW" dirty="0"/>
              <a:t> "تكنولوجيا الرحم الاصطناعي: استكشاف الفرص </a:t>
            </a:r>
            <a:endParaRPr lang="en-GB" dirty="0"/>
          </a:p>
          <a:p>
            <a:r>
              <a:rPr lang="ar-KW" dirty="0"/>
              <a:t>والتحديات: الصحية.. الشرعية..الأخلاقية ..القانونية"</a:t>
            </a:r>
            <a:endParaRPr lang="x-none" dirty="0"/>
          </a:p>
        </p:txBody>
      </p:sp>
      <p:sp>
        <p:nvSpPr>
          <p:cNvPr id="11" name="TextBox 10">
            <a:extLst>
              <a:ext uri="{FF2B5EF4-FFF2-40B4-BE49-F238E27FC236}">
                <a16:creationId xmlns:a16="http://schemas.microsoft.com/office/drawing/2014/main" xmlns="" id="{B8977944-834B-3298-E8CC-10AEA534CB36}"/>
              </a:ext>
            </a:extLst>
          </p:cNvPr>
          <p:cNvSpPr txBox="1"/>
          <p:nvPr/>
        </p:nvSpPr>
        <p:spPr>
          <a:xfrm>
            <a:off x="1522673" y="449333"/>
            <a:ext cx="1973617" cy="707886"/>
          </a:xfrm>
          <a:prstGeom prst="rect">
            <a:avLst/>
          </a:prstGeom>
          <a:noFill/>
        </p:spPr>
        <p:txBody>
          <a:bodyPr wrap="none" rtlCol="0">
            <a:spAutoFit/>
          </a:bodyPr>
          <a:lstStyle/>
          <a:p>
            <a:r>
              <a:rPr lang="en-GB" sz="2000" b="1" dirty="0"/>
              <a:t> 16-14</a:t>
            </a:r>
            <a:r>
              <a:rPr lang="ar-SA" sz="2000" b="1" dirty="0"/>
              <a:t>يونيو</a:t>
            </a:r>
            <a:r>
              <a:rPr lang="ar-KW" sz="2000" b="1" dirty="0"/>
              <a:t> 2023</a:t>
            </a:r>
          </a:p>
          <a:p>
            <a:r>
              <a:rPr lang="ar-KW" sz="2000" b="1" dirty="0"/>
              <a:t>دولة الكويت </a:t>
            </a:r>
            <a:endParaRPr lang="x-none" sz="2000" b="1" dirty="0"/>
          </a:p>
        </p:txBody>
      </p:sp>
      <p:sp>
        <p:nvSpPr>
          <p:cNvPr id="12" name="TextBox 11">
            <a:extLst>
              <a:ext uri="{FF2B5EF4-FFF2-40B4-BE49-F238E27FC236}">
                <a16:creationId xmlns:a16="http://schemas.microsoft.com/office/drawing/2014/main" xmlns="" id="{F2FBE539-558E-8E7C-F9E9-3C2C0885EB0D}"/>
              </a:ext>
            </a:extLst>
          </p:cNvPr>
          <p:cNvSpPr txBox="1"/>
          <p:nvPr/>
        </p:nvSpPr>
        <p:spPr>
          <a:xfrm>
            <a:off x="7611035" y="5244353"/>
            <a:ext cx="184731" cy="369332"/>
          </a:xfrm>
          <a:prstGeom prst="rect">
            <a:avLst/>
          </a:prstGeom>
          <a:noFill/>
        </p:spPr>
        <p:txBody>
          <a:bodyPr wrap="none" rtlCol="0">
            <a:spAutoFit/>
          </a:bodyPr>
          <a:lstStyle/>
          <a:p>
            <a:pPr marL="0" algn="l" defTabSz="914400" rtl="0" eaLnBrk="1" latinLnBrk="0" hangingPunct="1"/>
            <a:endParaRPr lang="x-none" dirty="0"/>
          </a:p>
        </p:txBody>
      </p:sp>
      <p:cxnSp>
        <p:nvCxnSpPr>
          <p:cNvPr id="7" name="Straight Connector 6">
            <a:extLst>
              <a:ext uri="{FF2B5EF4-FFF2-40B4-BE49-F238E27FC236}">
                <a16:creationId xmlns:a16="http://schemas.microsoft.com/office/drawing/2014/main" xmlns="" id="{48B3429E-DCD9-8334-E521-44393D6F5A49}"/>
              </a:ext>
            </a:extLst>
          </p:cNvPr>
          <p:cNvCxnSpPr>
            <a:cxnSpLocks/>
          </p:cNvCxnSpPr>
          <p:nvPr/>
        </p:nvCxnSpPr>
        <p:spPr>
          <a:xfrm>
            <a:off x="720718" y="1683345"/>
            <a:ext cx="10888486" cy="0"/>
          </a:xfrm>
          <a:prstGeom prst="line">
            <a:avLst/>
          </a:prstGeom>
          <a:ln w="34925">
            <a:solidFill>
              <a:srgbClr val="6D883B">
                <a:alpha val="94902"/>
              </a:srgbClr>
            </a:solidFill>
          </a:ln>
        </p:spPr>
        <p:style>
          <a:lnRef idx="1">
            <a:schemeClr val="accent1"/>
          </a:lnRef>
          <a:fillRef idx="0">
            <a:schemeClr val="accent1"/>
          </a:fillRef>
          <a:effectRef idx="0">
            <a:schemeClr val="accent1"/>
          </a:effectRef>
          <a:fontRef idx="minor">
            <a:schemeClr val="tx1"/>
          </a:fontRef>
        </p:style>
      </p:cxnSp>
      <p:pic>
        <p:nvPicPr>
          <p:cNvPr id="2" name="Picture 1" descr="Icon&#10;&#10;Description automatically generated">
            <a:extLst>
              <a:ext uri="{FF2B5EF4-FFF2-40B4-BE49-F238E27FC236}">
                <a16:creationId xmlns:a16="http://schemas.microsoft.com/office/drawing/2014/main" xmlns="" id="{95B9019F-13E2-FE7B-E469-22F419FB35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7633" y="529974"/>
            <a:ext cx="635676" cy="627237"/>
          </a:xfrm>
          <a:prstGeom prst="rect">
            <a:avLst/>
          </a:prstGeom>
        </p:spPr>
      </p:pic>
      <p:pic>
        <p:nvPicPr>
          <p:cNvPr id="3" name="Picture 2">
            <a:extLst>
              <a:ext uri="{FF2B5EF4-FFF2-40B4-BE49-F238E27FC236}">
                <a16:creationId xmlns:a16="http://schemas.microsoft.com/office/drawing/2014/main" xmlns="" id="{1B4EC7F4-A075-22DB-9163-38042EA9DBB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704" y="91891"/>
            <a:ext cx="1523909" cy="1523909"/>
          </a:xfrm>
          <a:prstGeom prst="rect">
            <a:avLst/>
          </a:prstGeom>
          <a:noFill/>
          <a:ln>
            <a:noFill/>
          </a:ln>
        </p:spPr>
      </p:pic>
      <p:sp>
        <p:nvSpPr>
          <p:cNvPr id="6" name="TextBox 5">
            <a:extLst>
              <a:ext uri="{FF2B5EF4-FFF2-40B4-BE49-F238E27FC236}">
                <a16:creationId xmlns:a16="http://schemas.microsoft.com/office/drawing/2014/main" xmlns="" id="{549C6E6C-7A69-7A31-822F-3CA079952399}"/>
              </a:ext>
            </a:extLst>
          </p:cNvPr>
          <p:cNvSpPr txBox="1"/>
          <p:nvPr/>
        </p:nvSpPr>
        <p:spPr>
          <a:xfrm>
            <a:off x="7611035" y="5244353"/>
            <a:ext cx="184731" cy="369332"/>
          </a:xfrm>
          <a:prstGeom prst="rect">
            <a:avLst/>
          </a:prstGeom>
          <a:noFill/>
        </p:spPr>
        <p:txBody>
          <a:bodyPr wrap="none" rtlCol="0">
            <a:spAutoFit/>
          </a:bodyPr>
          <a:lstStyle/>
          <a:p>
            <a:pPr marL="0" algn="l" defTabSz="914400" rtl="0" eaLnBrk="1" latinLnBrk="0" hangingPunct="1"/>
            <a:endParaRPr lang="x-none" dirty="0"/>
          </a:p>
        </p:txBody>
      </p:sp>
      <p:sp>
        <p:nvSpPr>
          <p:cNvPr id="13" name="TextBox 12">
            <a:extLst>
              <a:ext uri="{FF2B5EF4-FFF2-40B4-BE49-F238E27FC236}">
                <a16:creationId xmlns:a16="http://schemas.microsoft.com/office/drawing/2014/main" xmlns="" id="{B8E88C34-ED45-6D3B-76CE-23A9445BF9A0}"/>
              </a:ext>
            </a:extLst>
          </p:cNvPr>
          <p:cNvSpPr txBox="1"/>
          <p:nvPr/>
        </p:nvSpPr>
        <p:spPr>
          <a:xfrm>
            <a:off x="5077326" y="2579422"/>
            <a:ext cx="6722017" cy="3570208"/>
          </a:xfrm>
          <a:prstGeom prst="rect">
            <a:avLst/>
          </a:prstGeom>
          <a:noFill/>
        </p:spPr>
        <p:txBody>
          <a:bodyPr wrap="square">
            <a:spAutoFit/>
          </a:bodyPr>
          <a:lstStyle/>
          <a:p>
            <a:pPr algn="just"/>
            <a:r>
              <a:rPr lang="ar-SA" sz="3600" b="1" dirty="0">
                <a:solidFill>
                  <a:srgbClr val="6D883B"/>
                </a:solidFill>
                <a:latin typeface="Calibri Light" panose="020F0302020204030204" pitchFamily="34" charset="0"/>
              </a:rPr>
              <a:t>اقتصاديات الصحة </a:t>
            </a:r>
            <a:endParaRPr lang="en-GB" sz="3600" b="1" dirty="0">
              <a:solidFill>
                <a:srgbClr val="6D883B"/>
              </a:solidFill>
              <a:latin typeface="Calibri Light" panose="020F0302020204030204" pitchFamily="34" charset="0"/>
            </a:endParaRPr>
          </a:p>
          <a:p>
            <a:pPr algn="just"/>
            <a:endParaRPr lang="ar-SA" b="1" dirty="0">
              <a:solidFill>
                <a:srgbClr val="6D883B"/>
              </a:solidFill>
              <a:latin typeface="Calibri Light" panose="020F0302020204030204" pitchFamily="34" charset="0"/>
            </a:endParaRPr>
          </a:p>
          <a:p>
            <a:pPr algn="just"/>
            <a:r>
              <a:rPr lang="ar-KW" sz="2800" b="0" i="0" u="none" strike="noStrike" dirty="0">
                <a:solidFill>
                  <a:srgbClr val="212529"/>
                </a:solidFill>
                <a:effectLst/>
                <a:latin typeface="Droid-Arabic-Kufi"/>
              </a:rPr>
              <a:t>هو أحد فروع علم الاقتصاد، و</a:t>
            </a:r>
            <a:r>
              <a:rPr lang="ar-SA" sz="2800" dirty="0">
                <a:solidFill>
                  <a:srgbClr val="000000"/>
                </a:solidFill>
                <a:latin typeface="Calibri Light" panose="020F0302020204030204" pitchFamily="34" charset="0"/>
              </a:rPr>
              <a:t>هو علم يهدف إلى توفير </a:t>
            </a:r>
            <a:r>
              <a:rPr lang="ar-KW" sz="2800" dirty="0">
                <a:solidFill>
                  <a:srgbClr val="000000"/>
                </a:solidFill>
                <a:latin typeface="Calibri Light" panose="020F0302020204030204" pitchFamily="34" charset="0"/>
              </a:rPr>
              <a:t>الصحة القائمة على القيمة</a:t>
            </a:r>
            <a:r>
              <a:rPr lang="ar-SA" sz="2800" dirty="0">
                <a:solidFill>
                  <a:srgbClr val="000000"/>
                </a:solidFill>
                <a:latin typeface="Calibri Light" panose="020F0302020204030204" pitchFamily="34" charset="0"/>
              </a:rPr>
              <a:t> من خلال </a:t>
            </a:r>
            <a:r>
              <a:rPr lang="ar-KW" sz="2800" b="0" i="0" dirty="0">
                <a:solidFill>
                  <a:srgbClr val="000000"/>
                </a:solidFill>
                <a:effectLst/>
                <a:latin typeface="Calibri Light" panose="020F0302020204030204" pitchFamily="34" charset="0"/>
              </a:rPr>
              <a:t>تطبيق مبادئ وأدوات علم الاقتصاد على قضايا الرعاية الصحية</a:t>
            </a:r>
            <a:r>
              <a:rPr lang="ar-KW" sz="2800" dirty="0">
                <a:solidFill>
                  <a:srgbClr val="000000"/>
                </a:solidFill>
                <a:latin typeface="Calibri Light" panose="020F0302020204030204" pitchFamily="34" charset="0"/>
              </a:rPr>
              <a:t> وذلك</a:t>
            </a:r>
            <a:r>
              <a:rPr lang="ar-KW" sz="2800" b="0" i="0" dirty="0">
                <a:solidFill>
                  <a:srgbClr val="000000"/>
                </a:solidFill>
                <a:effectLst/>
                <a:latin typeface="Calibri Light" panose="020F0302020204030204" pitchFamily="34" charset="0"/>
              </a:rPr>
              <a:t> لفهم وتحليل تعقيدات نظام الرعاية الصحية، وتقديم توصيات حول كيفية تحسينه. </a:t>
            </a:r>
            <a:endParaRPr lang="en-GB" sz="2800" b="0" i="0" dirty="0">
              <a:solidFill>
                <a:srgbClr val="000000"/>
              </a:solidFill>
              <a:effectLst/>
              <a:latin typeface="Calibri Light" panose="020F0302020204030204" pitchFamily="34" charset="0"/>
            </a:endParaRPr>
          </a:p>
          <a:p>
            <a:pPr algn="just"/>
            <a:r>
              <a:rPr lang="ar-KW" sz="3200" b="0" i="0" dirty="0">
                <a:solidFill>
                  <a:srgbClr val="000000"/>
                </a:solidFill>
                <a:effectLst/>
                <a:latin typeface="Calibri Light" panose="020F0302020204030204" pitchFamily="34" charset="0"/>
              </a:rPr>
              <a:t> </a:t>
            </a:r>
            <a:endParaRPr lang="x-none" sz="3200" dirty="0"/>
          </a:p>
        </p:txBody>
      </p:sp>
      <p:pic>
        <p:nvPicPr>
          <p:cNvPr id="21" name="Picture 20" descr="A stethoscope and money&#10;&#10;Description automatically generated with medium confidence">
            <a:extLst>
              <a:ext uri="{FF2B5EF4-FFF2-40B4-BE49-F238E27FC236}">
                <a16:creationId xmlns:a16="http://schemas.microsoft.com/office/drawing/2014/main" xmlns="" id="{0C6DBB78-BDA7-7F10-EFDF-C97FF5CCC3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63" r="1180"/>
          <a:stretch/>
        </p:blipFill>
        <p:spPr>
          <a:xfrm>
            <a:off x="109923" y="2833546"/>
            <a:ext cx="4799116" cy="3257339"/>
          </a:xfrm>
          <a:prstGeom prst="rect">
            <a:avLst/>
          </a:prstGeom>
        </p:spPr>
      </p:pic>
      <p:sp>
        <p:nvSpPr>
          <p:cNvPr id="4" name="TextBox 3">
            <a:extLst>
              <a:ext uri="{FF2B5EF4-FFF2-40B4-BE49-F238E27FC236}">
                <a16:creationId xmlns:a16="http://schemas.microsoft.com/office/drawing/2014/main" xmlns="" id="{7A7565AB-9267-4D36-1F2E-40BB14CF2269}"/>
              </a:ext>
            </a:extLst>
          </p:cNvPr>
          <p:cNvSpPr txBox="1"/>
          <p:nvPr/>
        </p:nvSpPr>
        <p:spPr>
          <a:xfrm>
            <a:off x="1685596" y="1815893"/>
            <a:ext cx="10089685" cy="954107"/>
          </a:xfrm>
          <a:prstGeom prst="rect">
            <a:avLst/>
          </a:prstGeom>
          <a:noFill/>
        </p:spPr>
        <p:txBody>
          <a:bodyPr wrap="none" rtlCol="0">
            <a:spAutoFit/>
          </a:bodyPr>
          <a:lstStyle/>
          <a:p>
            <a:pPr algn="r"/>
            <a:r>
              <a:rPr lang="ar-SA" sz="2800" b="1" kern="1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سأتناول موضوع </a:t>
            </a:r>
            <a:r>
              <a:rPr lang="ar-SA" sz="2800" b="1" kern="10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الرحم الصناعي </a:t>
            </a:r>
            <a:r>
              <a:rPr lang="ar-SA" sz="2800" b="1" kern="1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لحالات الأطفال الخدج من منظور اقتصاديات الصحة</a:t>
            </a:r>
            <a:endParaRPr lang="x-none" sz="2800" b="1" kern="1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marL="0" algn="r" defTabSz="914400" eaLnBrk="1" latinLnBrk="0" hangingPunct="1"/>
            <a:endParaRPr lang="x-none" sz="2800" dirty="0">
              <a:solidFill>
                <a:schemeClr val="tx1">
                  <a:lumMod val="65000"/>
                  <a:lumOff val="35000"/>
                </a:schemeClr>
              </a:solidFill>
            </a:endParaRPr>
          </a:p>
        </p:txBody>
      </p:sp>
    </p:spTree>
    <p:extLst>
      <p:ext uri="{BB962C8B-B14F-4D97-AF65-F5344CB8AC3E}">
        <p14:creationId xmlns:p14="http://schemas.microsoft.com/office/powerpoint/2010/main" val="308985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5C8E0C70-36C2-AA05-9A6B-13CDAAD36E13}"/>
              </a:ext>
            </a:extLst>
          </p:cNvPr>
          <p:cNvSpPr txBox="1"/>
          <p:nvPr/>
        </p:nvSpPr>
        <p:spPr>
          <a:xfrm>
            <a:off x="7489165" y="81350"/>
            <a:ext cx="4120039" cy="1384995"/>
          </a:xfrm>
          <a:prstGeom prst="rect">
            <a:avLst/>
          </a:prstGeom>
          <a:noFill/>
        </p:spPr>
        <p:txBody>
          <a:bodyPr wrap="none" rtlCol="0">
            <a:spAutoFit/>
          </a:bodyPr>
          <a:lstStyle/>
          <a:p>
            <a:r>
              <a:rPr lang="ar-SA" sz="4800" b="1" dirty="0"/>
              <a:t>مؤتمر</a:t>
            </a:r>
            <a:endParaRPr lang="ar-KW" sz="4800" b="1" dirty="0"/>
          </a:p>
          <a:p>
            <a:r>
              <a:rPr lang="ar-KW" dirty="0"/>
              <a:t> "تكنولوجيا الرحم الاصطناعي: استكشاف الفرص </a:t>
            </a:r>
            <a:endParaRPr lang="en-GB" dirty="0"/>
          </a:p>
          <a:p>
            <a:r>
              <a:rPr lang="ar-KW" dirty="0"/>
              <a:t>والتحديات: الصحية.. الشرعية..الأخلاقية ..القانونية"</a:t>
            </a:r>
            <a:endParaRPr lang="x-none" dirty="0"/>
          </a:p>
        </p:txBody>
      </p:sp>
      <p:sp>
        <p:nvSpPr>
          <p:cNvPr id="11" name="TextBox 10">
            <a:extLst>
              <a:ext uri="{FF2B5EF4-FFF2-40B4-BE49-F238E27FC236}">
                <a16:creationId xmlns:a16="http://schemas.microsoft.com/office/drawing/2014/main" xmlns="" id="{B8977944-834B-3298-E8CC-10AEA534CB36}"/>
              </a:ext>
            </a:extLst>
          </p:cNvPr>
          <p:cNvSpPr txBox="1"/>
          <p:nvPr/>
        </p:nvSpPr>
        <p:spPr>
          <a:xfrm>
            <a:off x="1522673" y="449333"/>
            <a:ext cx="1973617" cy="707886"/>
          </a:xfrm>
          <a:prstGeom prst="rect">
            <a:avLst/>
          </a:prstGeom>
          <a:noFill/>
        </p:spPr>
        <p:txBody>
          <a:bodyPr wrap="none" rtlCol="0">
            <a:spAutoFit/>
          </a:bodyPr>
          <a:lstStyle/>
          <a:p>
            <a:r>
              <a:rPr lang="en-GB" sz="2000" b="1" dirty="0"/>
              <a:t> 16-14</a:t>
            </a:r>
            <a:r>
              <a:rPr lang="ar-SA" sz="2000" b="1" dirty="0"/>
              <a:t>يونيو</a:t>
            </a:r>
            <a:r>
              <a:rPr lang="ar-KW" sz="2000" b="1" dirty="0"/>
              <a:t> 2023</a:t>
            </a:r>
          </a:p>
          <a:p>
            <a:r>
              <a:rPr lang="ar-KW" sz="2000" b="1" dirty="0"/>
              <a:t>دولة الكويت </a:t>
            </a:r>
            <a:endParaRPr lang="x-none" sz="2000" b="1" dirty="0"/>
          </a:p>
        </p:txBody>
      </p:sp>
      <p:sp>
        <p:nvSpPr>
          <p:cNvPr id="12" name="TextBox 11">
            <a:extLst>
              <a:ext uri="{FF2B5EF4-FFF2-40B4-BE49-F238E27FC236}">
                <a16:creationId xmlns:a16="http://schemas.microsoft.com/office/drawing/2014/main" xmlns="" id="{F2FBE539-558E-8E7C-F9E9-3C2C0885EB0D}"/>
              </a:ext>
            </a:extLst>
          </p:cNvPr>
          <p:cNvSpPr txBox="1"/>
          <p:nvPr/>
        </p:nvSpPr>
        <p:spPr>
          <a:xfrm>
            <a:off x="7611035" y="5244353"/>
            <a:ext cx="184731" cy="369332"/>
          </a:xfrm>
          <a:prstGeom prst="rect">
            <a:avLst/>
          </a:prstGeom>
          <a:noFill/>
        </p:spPr>
        <p:txBody>
          <a:bodyPr wrap="none" rtlCol="0">
            <a:spAutoFit/>
          </a:bodyPr>
          <a:lstStyle/>
          <a:p>
            <a:pPr marL="0" algn="l" defTabSz="914400" rtl="0" eaLnBrk="1" latinLnBrk="0" hangingPunct="1"/>
            <a:endParaRPr lang="x-none" dirty="0"/>
          </a:p>
        </p:txBody>
      </p:sp>
      <p:cxnSp>
        <p:nvCxnSpPr>
          <p:cNvPr id="7" name="Straight Connector 6">
            <a:extLst>
              <a:ext uri="{FF2B5EF4-FFF2-40B4-BE49-F238E27FC236}">
                <a16:creationId xmlns:a16="http://schemas.microsoft.com/office/drawing/2014/main" xmlns="" id="{48B3429E-DCD9-8334-E521-44393D6F5A49}"/>
              </a:ext>
            </a:extLst>
          </p:cNvPr>
          <p:cNvCxnSpPr>
            <a:cxnSpLocks/>
          </p:cNvCxnSpPr>
          <p:nvPr/>
        </p:nvCxnSpPr>
        <p:spPr>
          <a:xfrm>
            <a:off x="720718" y="1683345"/>
            <a:ext cx="10888486" cy="0"/>
          </a:xfrm>
          <a:prstGeom prst="line">
            <a:avLst/>
          </a:prstGeom>
          <a:ln w="34925">
            <a:solidFill>
              <a:srgbClr val="6D883B">
                <a:alpha val="94902"/>
              </a:srgbClr>
            </a:solidFill>
          </a:ln>
        </p:spPr>
        <p:style>
          <a:lnRef idx="1">
            <a:schemeClr val="accent1"/>
          </a:lnRef>
          <a:fillRef idx="0">
            <a:schemeClr val="accent1"/>
          </a:fillRef>
          <a:effectRef idx="0">
            <a:schemeClr val="accent1"/>
          </a:effectRef>
          <a:fontRef idx="minor">
            <a:schemeClr val="tx1"/>
          </a:fontRef>
        </p:style>
      </p:cxnSp>
      <p:pic>
        <p:nvPicPr>
          <p:cNvPr id="2" name="Picture 1" descr="Icon&#10;&#10;Description automatically generated">
            <a:extLst>
              <a:ext uri="{FF2B5EF4-FFF2-40B4-BE49-F238E27FC236}">
                <a16:creationId xmlns:a16="http://schemas.microsoft.com/office/drawing/2014/main" xmlns="" id="{95B9019F-13E2-FE7B-E469-22F419FB35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7633" y="529974"/>
            <a:ext cx="635676" cy="627237"/>
          </a:xfrm>
          <a:prstGeom prst="rect">
            <a:avLst/>
          </a:prstGeom>
        </p:spPr>
      </p:pic>
      <p:pic>
        <p:nvPicPr>
          <p:cNvPr id="3" name="Picture 2">
            <a:extLst>
              <a:ext uri="{FF2B5EF4-FFF2-40B4-BE49-F238E27FC236}">
                <a16:creationId xmlns:a16="http://schemas.microsoft.com/office/drawing/2014/main" xmlns="" id="{1B4EC7F4-A075-22DB-9163-38042EA9DBB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704" y="91891"/>
            <a:ext cx="1523909" cy="1523909"/>
          </a:xfrm>
          <a:prstGeom prst="rect">
            <a:avLst/>
          </a:prstGeom>
          <a:noFill/>
          <a:ln>
            <a:noFill/>
          </a:ln>
        </p:spPr>
      </p:pic>
      <p:sp>
        <p:nvSpPr>
          <p:cNvPr id="6" name="TextBox 5">
            <a:extLst>
              <a:ext uri="{FF2B5EF4-FFF2-40B4-BE49-F238E27FC236}">
                <a16:creationId xmlns:a16="http://schemas.microsoft.com/office/drawing/2014/main" xmlns="" id="{549C6E6C-7A69-7A31-822F-3CA079952399}"/>
              </a:ext>
            </a:extLst>
          </p:cNvPr>
          <p:cNvSpPr txBox="1"/>
          <p:nvPr/>
        </p:nvSpPr>
        <p:spPr>
          <a:xfrm>
            <a:off x="7611035" y="5244353"/>
            <a:ext cx="184731" cy="369332"/>
          </a:xfrm>
          <a:prstGeom prst="rect">
            <a:avLst/>
          </a:prstGeom>
          <a:noFill/>
        </p:spPr>
        <p:txBody>
          <a:bodyPr wrap="none" rtlCol="0">
            <a:spAutoFit/>
          </a:bodyPr>
          <a:lstStyle/>
          <a:p>
            <a:pPr marL="0" algn="l" defTabSz="914400" rtl="0" eaLnBrk="1" latinLnBrk="0" hangingPunct="1"/>
            <a:endParaRPr lang="x-none" dirty="0"/>
          </a:p>
        </p:txBody>
      </p:sp>
      <p:sp>
        <p:nvSpPr>
          <p:cNvPr id="18" name="TextBox 17">
            <a:extLst>
              <a:ext uri="{FF2B5EF4-FFF2-40B4-BE49-F238E27FC236}">
                <a16:creationId xmlns:a16="http://schemas.microsoft.com/office/drawing/2014/main" xmlns="" id="{95B5B502-89C8-7878-CDD0-5D33964964BB}"/>
              </a:ext>
            </a:extLst>
          </p:cNvPr>
          <p:cNvSpPr txBox="1"/>
          <p:nvPr/>
        </p:nvSpPr>
        <p:spPr>
          <a:xfrm>
            <a:off x="720718" y="2041240"/>
            <a:ext cx="11049849" cy="769441"/>
          </a:xfrm>
          <a:prstGeom prst="rect">
            <a:avLst/>
          </a:prstGeom>
          <a:noFill/>
        </p:spPr>
        <p:txBody>
          <a:bodyPr wrap="square" rtlCol="0">
            <a:spAutoFit/>
          </a:bodyPr>
          <a:lstStyle/>
          <a:p>
            <a:pPr algn="r" fontAlgn="base"/>
            <a:r>
              <a:rPr lang="ar-KW" sz="2200" b="0" i="0" dirty="0">
                <a:solidFill>
                  <a:srgbClr val="000000"/>
                </a:solidFill>
                <a:effectLst/>
                <a:latin typeface="Calibri Light" panose="020F0302020204030204" pitchFamily="34" charset="0"/>
              </a:rPr>
              <a:t>بعض المبادئ الرئيسية لاقتصاد</a:t>
            </a:r>
            <a:r>
              <a:rPr lang="ar-KW" sz="2200" dirty="0">
                <a:solidFill>
                  <a:srgbClr val="000000"/>
                </a:solidFill>
                <a:latin typeface="Calibri Light" panose="020F0302020204030204" pitchFamily="34" charset="0"/>
              </a:rPr>
              <a:t>يات الصحة</a:t>
            </a:r>
            <a:r>
              <a:rPr lang="ar-SA" sz="2200" dirty="0">
                <a:solidFill>
                  <a:srgbClr val="000000"/>
                </a:solidFill>
                <a:latin typeface="Calibri Light" panose="020F0302020204030204" pitchFamily="34" charset="0"/>
              </a:rPr>
              <a:t> مثل</a:t>
            </a:r>
            <a:r>
              <a:rPr lang="ar-KW" sz="2200" dirty="0">
                <a:solidFill>
                  <a:srgbClr val="000000"/>
                </a:solidFill>
                <a:latin typeface="Calibri Light" panose="020F0302020204030204" pitchFamily="34" charset="0"/>
              </a:rPr>
              <a:t> </a:t>
            </a:r>
            <a:r>
              <a:rPr lang="ar-KW" sz="2200" b="0" i="0" dirty="0">
                <a:solidFill>
                  <a:srgbClr val="000000"/>
                </a:solidFill>
                <a:effectLst/>
                <a:latin typeface="Calibri Light" panose="020F0302020204030204" pitchFamily="34" charset="0"/>
              </a:rPr>
              <a:t>القيمة الاقتصادية، الندرة، تكلفة الفرصة البديلة، الحوافز، الأسواق.......</a:t>
            </a:r>
          </a:p>
          <a:p>
            <a:endParaRPr lang="x-none" sz="2200" dirty="0"/>
          </a:p>
        </p:txBody>
      </p:sp>
      <p:sp>
        <p:nvSpPr>
          <p:cNvPr id="19" name="TextBox 18">
            <a:extLst>
              <a:ext uri="{FF2B5EF4-FFF2-40B4-BE49-F238E27FC236}">
                <a16:creationId xmlns:a16="http://schemas.microsoft.com/office/drawing/2014/main" xmlns="" id="{71443B54-710D-3CB1-FCC6-D16055E4C419}"/>
              </a:ext>
            </a:extLst>
          </p:cNvPr>
          <p:cNvSpPr txBox="1"/>
          <p:nvPr/>
        </p:nvSpPr>
        <p:spPr>
          <a:xfrm>
            <a:off x="4909039" y="2651700"/>
            <a:ext cx="6861528" cy="2277547"/>
          </a:xfrm>
          <a:prstGeom prst="rect">
            <a:avLst/>
          </a:prstGeom>
          <a:noFill/>
        </p:spPr>
        <p:txBody>
          <a:bodyPr wrap="square" rtlCol="0">
            <a:spAutoFit/>
          </a:bodyPr>
          <a:lstStyle/>
          <a:p>
            <a:pPr algn="just" fontAlgn="base"/>
            <a:r>
              <a:rPr lang="ar-KW" sz="2400" b="1" i="0" dirty="0">
                <a:solidFill>
                  <a:srgbClr val="6D883B"/>
                </a:solidFill>
                <a:effectLst/>
                <a:latin typeface="Calibri Bold"/>
              </a:rPr>
              <a:t>القيمة الاقتصادية</a:t>
            </a:r>
          </a:p>
          <a:p>
            <a:pPr algn="just" fontAlgn="base"/>
            <a:r>
              <a:rPr lang="ar-KW" sz="2000" b="0" i="0" dirty="0">
                <a:solidFill>
                  <a:srgbClr val="000000"/>
                </a:solidFill>
                <a:effectLst/>
                <a:latin typeface="Calibri Light" panose="020F0302020204030204" pitchFamily="34" charset="0"/>
              </a:rPr>
              <a:t>كل ما نقوم به له قيمة اقتصادية. قد يبدو هذا أمرا مسلما به، لكنه مفهوم مهم. </a:t>
            </a:r>
            <a:r>
              <a:rPr lang="ar-SA" sz="2000" dirty="0">
                <a:solidFill>
                  <a:srgbClr val="000000"/>
                </a:solidFill>
                <a:latin typeface="Calibri Light" panose="020F0302020204030204" pitchFamily="34" charset="0"/>
              </a:rPr>
              <a:t>وفي نفس الوقت </a:t>
            </a:r>
            <a:r>
              <a:rPr lang="ar-KW" sz="2000" b="0" i="0" dirty="0">
                <a:solidFill>
                  <a:srgbClr val="000000"/>
                </a:solidFill>
                <a:effectLst/>
                <a:latin typeface="Calibri Light" panose="020F0302020204030204" pitchFamily="34" charset="0"/>
              </a:rPr>
              <a:t>كل ما نقوم به له تكلفة فرصة بديلة - وهذا يعني أن هناك دائما شيئا آخر يمكننا القيام به بوقتنا و</a:t>
            </a:r>
            <a:r>
              <a:rPr lang="ar-SA" sz="2000" dirty="0">
                <a:solidFill>
                  <a:srgbClr val="000000"/>
                </a:solidFill>
                <a:latin typeface="Calibri Light" panose="020F0302020204030204" pitchFamily="34" charset="0"/>
              </a:rPr>
              <a:t>ب</a:t>
            </a:r>
            <a:r>
              <a:rPr lang="ar-KW" sz="2000" b="0" i="0" dirty="0">
                <a:solidFill>
                  <a:srgbClr val="000000"/>
                </a:solidFill>
                <a:effectLst/>
                <a:latin typeface="Calibri Light" panose="020F0302020204030204" pitchFamily="34" charset="0"/>
              </a:rPr>
              <a:t>أموالنا ومواردنا.</a:t>
            </a:r>
            <a:r>
              <a:rPr lang="en-GB" sz="2000" b="0" i="0" dirty="0">
                <a:solidFill>
                  <a:srgbClr val="000000"/>
                </a:solidFill>
                <a:effectLst/>
                <a:latin typeface="Calibri Light" panose="020F0302020204030204" pitchFamily="34" charset="0"/>
              </a:rPr>
              <a:t> </a:t>
            </a:r>
            <a:endParaRPr lang="ar-SA" sz="2000" b="0" i="0" dirty="0">
              <a:solidFill>
                <a:srgbClr val="000000"/>
              </a:solidFill>
              <a:effectLst/>
              <a:latin typeface="Calibri Light" panose="020F0302020204030204" pitchFamily="34" charset="0"/>
            </a:endParaRPr>
          </a:p>
          <a:p>
            <a:pPr algn="just" fontAlgn="base"/>
            <a:r>
              <a:rPr lang="ar-KW" sz="2000" b="0" i="0" dirty="0">
                <a:solidFill>
                  <a:srgbClr val="000000"/>
                </a:solidFill>
                <a:effectLst/>
                <a:latin typeface="Calibri Light" panose="020F0302020204030204" pitchFamily="34" charset="0"/>
              </a:rPr>
              <a:t>وبنفس الطريقة، عندما نتخذ قرارات بشأن الرعاية الصحية، فإننا نزن دائما تكاليف وفوائد الخيارات المختلفة. فنحن نريد الحصول على أكبر قيمة مقابل المال.</a:t>
            </a:r>
          </a:p>
          <a:p>
            <a:pPr algn="just" fontAlgn="base"/>
            <a:r>
              <a:rPr lang="ar-KW" b="0" i="0" dirty="0">
                <a:solidFill>
                  <a:srgbClr val="000000"/>
                </a:solidFill>
                <a:effectLst/>
                <a:latin typeface="Calibri Light" panose="020F0302020204030204" pitchFamily="34" charset="0"/>
              </a:rPr>
              <a:t>  </a:t>
            </a:r>
          </a:p>
        </p:txBody>
      </p:sp>
      <p:pic>
        <p:nvPicPr>
          <p:cNvPr id="21" name="Picture 20" descr="A stethoscope and money&#10;&#10;Description automatically generated with medium confidence">
            <a:extLst>
              <a:ext uri="{FF2B5EF4-FFF2-40B4-BE49-F238E27FC236}">
                <a16:creationId xmlns:a16="http://schemas.microsoft.com/office/drawing/2014/main" xmlns="" id="{0C6DBB78-BDA7-7F10-EFDF-C97FF5CCC3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63" r="1180"/>
          <a:stretch/>
        </p:blipFill>
        <p:spPr>
          <a:xfrm>
            <a:off x="109923" y="2833546"/>
            <a:ext cx="4799116" cy="3257339"/>
          </a:xfrm>
          <a:prstGeom prst="rect">
            <a:avLst/>
          </a:prstGeom>
        </p:spPr>
      </p:pic>
      <p:sp>
        <p:nvSpPr>
          <p:cNvPr id="4" name="TextBox 3">
            <a:extLst>
              <a:ext uri="{FF2B5EF4-FFF2-40B4-BE49-F238E27FC236}">
                <a16:creationId xmlns:a16="http://schemas.microsoft.com/office/drawing/2014/main" xmlns="" id="{A6B8BF50-9938-7973-AD89-58B551F4B308}"/>
              </a:ext>
            </a:extLst>
          </p:cNvPr>
          <p:cNvSpPr txBox="1"/>
          <p:nvPr/>
        </p:nvSpPr>
        <p:spPr>
          <a:xfrm>
            <a:off x="4985239" y="4813097"/>
            <a:ext cx="6861528" cy="1692771"/>
          </a:xfrm>
          <a:prstGeom prst="rect">
            <a:avLst/>
          </a:prstGeom>
          <a:noFill/>
        </p:spPr>
        <p:txBody>
          <a:bodyPr wrap="square" rtlCol="0">
            <a:spAutoFit/>
          </a:bodyPr>
          <a:lstStyle/>
          <a:p>
            <a:pPr algn="just" fontAlgn="base"/>
            <a:r>
              <a:rPr lang="ar-KW" sz="2400" b="1" i="0" dirty="0">
                <a:solidFill>
                  <a:srgbClr val="6D883B"/>
                </a:solidFill>
                <a:effectLst/>
                <a:latin typeface="Calibri Bold"/>
              </a:rPr>
              <a:t>تكلفة الفرصة البديلة</a:t>
            </a:r>
          </a:p>
          <a:p>
            <a:pPr algn="just" fontAlgn="base"/>
            <a:r>
              <a:rPr lang="ar-KW" sz="2000" b="0" i="0" dirty="0">
                <a:solidFill>
                  <a:srgbClr val="000000"/>
                </a:solidFill>
                <a:effectLst/>
                <a:latin typeface="Calibri Light" panose="020F0302020204030204" pitchFamily="34" charset="0"/>
              </a:rPr>
              <a:t>عند الاختيار بين السلع، فإن تكلفة الفرصة البديلة هي قيمة البديل الأفضل. وبعبارة أخرى، إنها تكلفة الفرص الضائعة. </a:t>
            </a:r>
          </a:p>
          <a:p>
            <a:pPr algn="just" fontAlgn="base"/>
            <a:r>
              <a:rPr lang="ar-KW" sz="2000" b="0" i="0" dirty="0">
                <a:solidFill>
                  <a:srgbClr val="000000"/>
                </a:solidFill>
                <a:effectLst/>
                <a:latin typeface="Calibri Light" panose="020F0302020204030204" pitchFamily="34" charset="0"/>
              </a:rPr>
              <a:t>في سياق الرعاية الصحية، تشير تكلفة الفرصة البديلة إلى قيمة النتائج الصحية التي لم تتحقق.</a:t>
            </a:r>
            <a:endParaRPr lang="x-none" sz="2000" dirty="0"/>
          </a:p>
        </p:txBody>
      </p:sp>
    </p:spTree>
    <p:extLst>
      <p:ext uri="{BB962C8B-B14F-4D97-AF65-F5344CB8AC3E}">
        <p14:creationId xmlns:p14="http://schemas.microsoft.com/office/powerpoint/2010/main" val="73572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
                                            <p:txEl>
                                              <p:pRg st="1" end="1"/>
                                            </p:txEl>
                                          </p:spTgt>
                                        </p:tgtEl>
                                        <p:attrNameLst>
                                          <p:attrName>style.visibility</p:attrName>
                                        </p:attrNameLst>
                                      </p:cBhvr>
                                      <p:to>
                                        <p:strVal val="visible"/>
                                      </p:to>
                                    </p:set>
                                    <p:animEffect transition="in" filter="fade">
                                      <p:cBhvr>
                                        <p:cTn id="10" dur="500"/>
                                        <p:tgtEl>
                                          <p:spTgt spid="1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animEffect transition="in" filter="fade">
                                      <p:cBhvr>
                                        <p:cTn id="15" dur="500"/>
                                        <p:tgtEl>
                                          <p:spTgt spid="1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5C8E0C70-36C2-AA05-9A6B-13CDAAD36E13}"/>
              </a:ext>
            </a:extLst>
          </p:cNvPr>
          <p:cNvSpPr txBox="1"/>
          <p:nvPr/>
        </p:nvSpPr>
        <p:spPr>
          <a:xfrm>
            <a:off x="7489165" y="81350"/>
            <a:ext cx="4120039" cy="1384995"/>
          </a:xfrm>
          <a:prstGeom prst="rect">
            <a:avLst/>
          </a:prstGeom>
          <a:noFill/>
        </p:spPr>
        <p:txBody>
          <a:bodyPr wrap="none" rtlCol="0">
            <a:spAutoFit/>
          </a:bodyPr>
          <a:lstStyle/>
          <a:p>
            <a:r>
              <a:rPr lang="ar-SA" sz="4800" b="1" dirty="0"/>
              <a:t>مؤتمر</a:t>
            </a:r>
            <a:endParaRPr lang="ar-KW" sz="4800" b="1" dirty="0"/>
          </a:p>
          <a:p>
            <a:r>
              <a:rPr lang="ar-KW" dirty="0"/>
              <a:t> "تكنولوجيا الرحم الاصطناعي: استكشاف الفرص </a:t>
            </a:r>
            <a:endParaRPr lang="en-GB" dirty="0"/>
          </a:p>
          <a:p>
            <a:r>
              <a:rPr lang="ar-KW" dirty="0"/>
              <a:t>والتحديات: الصحية.. الشرعية..الأخلاقية ..القانونية"</a:t>
            </a:r>
            <a:endParaRPr lang="x-none" dirty="0"/>
          </a:p>
        </p:txBody>
      </p:sp>
      <p:sp>
        <p:nvSpPr>
          <p:cNvPr id="11" name="TextBox 10">
            <a:extLst>
              <a:ext uri="{FF2B5EF4-FFF2-40B4-BE49-F238E27FC236}">
                <a16:creationId xmlns:a16="http://schemas.microsoft.com/office/drawing/2014/main" xmlns="" id="{B8977944-834B-3298-E8CC-10AEA534CB36}"/>
              </a:ext>
            </a:extLst>
          </p:cNvPr>
          <p:cNvSpPr txBox="1"/>
          <p:nvPr/>
        </p:nvSpPr>
        <p:spPr>
          <a:xfrm>
            <a:off x="1522673" y="449333"/>
            <a:ext cx="1973617" cy="707886"/>
          </a:xfrm>
          <a:prstGeom prst="rect">
            <a:avLst/>
          </a:prstGeom>
          <a:noFill/>
        </p:spPr>
        <p:txBody>
          <a:bodyPr wrap="none" rtlCol="0">
            <a:spAutoFit/>
          </a:bodyPr>
          <a:lstStyle/>
          <a:p>
            <a:r>
              <a:rPr lang="en-GB" sz="2000" b="1" dirty="0"/>
              <a:t> 16-14</a:t>
            </a:r>
            <a:r>
              <a:rPr lang="ar-SA" sz="2000" b="1" dirty="0"/>
              <a:t>يونيو</a:t>
            </a:r>
            <a:r>
              <a:rPr lang="ar-KW" sz="2000" b="1" dirty="0"/>
              <a:t> 2023</a:t>
            </a:r>
          </a:p>
          <a:p>
            <a:r>
              <a:rPr lang="ar-KW" sz="2000" b="1" dirty="0"/>
              <a:t>دولة الكويت </a:t>
            </a:r>
            <a:endParaRPr lang="x-none" sz="2000" b="1" dirty="0"/>
          </a:p>
        </p:txBody>
      </p:sp>
      <p:sp>
        <p:nvSpPr>
          <p:cNvPr id="12" name="TextBox 11">
            <a:extLst>
              <a:ext uri="{FF2B5EF4-FFF2-40B4-BE49-F238E27FC236}">
                <a16:creationId xmlns:a16="http://schemas.microsoft.com/office/drawing/2014/main" xmlns="" id="{F2FBE539-558E-8E7C-F9E9-3C2C0885EB0D}"/>
              </a:ext>
            </a:extLst>
          </p:cNvPr>
          <p:cNvSpPr txBox="1"/>
          <p:nvPr/>
        </p:nvSpPr>
        <p:spPr>
          <a:xfrm>
            <a:off x="7611035" y="5244353"/>
            <a:ext cx="184731" cy="369332"/>
          </a:xfrm>
          <a:prstGeom prst="rect">
            <a:avLst/>
          </a:prstGeom>
          <a:noFill/>
        </p:spPr>
        <p:txBody>
          <a:bodyPr wrap="none" rtlCol="0">
            <a:spAutoFit/>
          </a:bodyPr>
          <a:lstStyle/>
          <a:p>
            <a:pPr marL="0" algn="l" defTabSz="914400" rtl="0" eaLnBrk="1" latinLnBrk="0" hangingPunct="1"/>
            <a:endParaRPr lang="x-none" dirty="0"/>
          </a:p>
        </p:txBody>
      </p:sp>
      <p:cxnSp>
        <p:nvCxnSpPr>
          <p:cNvPr id="7" name="Straight Connector 6">
            <a:extLst>
              <a:ext uri="{FF2B5EF4-FFF2-40B4-BE49-F238E27FC236}">
                <a16:creationId xmlns:a16="http://schemas.microsoft.com/office/drawing/2014/main" xmlns="" id="{48B3429E-DCD9-8334-E521-44393D6F5A49}"/>
              </a:ext>
            </a:extLst>
          </p:cNvPr>
          <p:cNvCxnSpPr>
            <a:cxnSpLocks/>
          </p:cNvCxnSpPr>
          <p:nvPr/>
        </p:nvCxnSpPr>
        <p:spPr>
          <a:xfrm>
            <a:off x="720718" y="1683345"/>
            <a:ext cx="10888486" cy="0"/>
          </a:xfrm>
          <a:prstGeom prst="line">
            <a:avLst/>
          </a:prstGeom>
          <a:ln w="34925">
            <a:solidFill>
              <a:srgbClr val="6D883B">
                <a:alpha val="94902"/>
              </a:srgbClr>
            </a:solidFill>
          </a:ln>
        </p:spPr>
        <p:style>
          <a:lnRef idx="1">
            <a:schemeClr val="accent1"/>
          </a:lnRef>
          <a:fillRef idx="0">
            <a:schemeClr val="accent1"/>
          </a:fillRef>
          <a:effectRef idx="0">
            <a:schemeClr val="accent1"/>
          </a:effectRef>
          <a:fontRef idx="minor">
            <a:schemeClr val="tx1"/>
          </a:fontRef>
        </p:style>
      </p:cxnSp>
      <p:pic>
        <p:nvPicPr>
          <p:cNvPr id="2" name="Picture 1" descr="Icon&#10;&#10;Description automatically generated">
            <a:extLst>
              <a:ext uri="{FF2B5EF4-FFF2-40B4-BE49-F238E27FC236}">
                <a16:creationId xmlns:a16="http://schemas.microsoft.com/office/drawing/2014/main" xmlns="" id="{95B9019F-13E2-FE7B-E469-22F419FB35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7633" y="529974"/>
            <a:ext cx="635676" cy="627237"/>
          </a:xfrm>
          <a:prstGeom prst="rect">
            <a:avLst/>
          </a:prstGeom>
        </p:spPr>
      </p:pic>
      <p:pic>
        <p:nvPicPr>
          <p:cNvPr id="3" name="Picture 2">
            <a:extLst>
              <a:ext uri="{FF2B5EF4-FFF2-40B4-BE49-F238E27FC236}">
                <a16:creationId xmlns:a16="http://schemas.microsoft.com/office/drawing/2014/main" xmlns="" id="{1B4EC7F4-A075-22DB-9163-38042EA9DBB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704" y="91891"/>
            <a:ext cx="1523909" cy="1523909"/>
          </a:xfrm>
          <a:prstGeom prst="rect">
            <a:avLst/>
          </a:prstGeom>
          <a:noFill/>
          <a:ln>
            <a:noFill/>
          </a:ln>
        </p:spPr>
      </p:pic>
      <p:cxnSp>
        <p:nvCxnSpPr>
          <p:cNvPr id="5" name="Straight Connector 4">
            <a:extLst>
              <a:ext uri="{FF2B5EF4-FFF2-40B4-BE49-F238E27FC236}">
                <a16:creationId xmlns:a16="http://schemas.microsoft.com/office/drawing/2014/main" xmlns="" id="{CF9BA8C1-2B5D-25F9-6D8B-3736811E27D6}"/>
              </a:ext>
            </a:extLst>
          </p:cNvPr>
          <p:cNvCxnSpPr>
            <a:cxnSpLocks/>
          </p:cNvCxnSpPr>
          <p:nvPr/>
        </p:nvCxnSpPr>
        <p:spPr>
          <a:xfrm>
            <a:off x="291853" y="2380036"/>
            <a:ext cx="11635983" cy="0"/>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549C6E6C-7A69-7A31-822F-3CA079952399}"/>
              </a:ext>
            </a:extLst>
          </p:cNvPr>
          <p:cNvSpPr txBox="1"/>
          <p:nvPr/>
        </p:nvSpPr>
        <p:spPr>
          <a:xfrm>
            <a:off x="7611035" y="5244353"/>
            <a:ext cx="184731" cy="369332"/>
          </a:xfrm>
          <a:prstGeom prst="rect">
            <a:avLst/>
          </a:prstGeom>
          <a:noFill/>
        </p:spPr>
        <p:txBody>
          <a:bodyPr wrap="none" rtlCol="0">
            <a:spAutoFit/>
          </a:bodyPr>
          <a:lstStyle/>
          <a:p>
            <a:pPr marL="0" algn="l" defTabSz="914400" rtl="0" eaLnBrk="1" latinLnBrk="0" hangingPunct="1"/>
            <a:endParaRPr lang="x-none" dirty="0"/>
          </a:p>
        </p:txBody>
      </p:sp>
      <p:cxnSp>
        <p:nvCxnSpPr>
          <p:cNvPr id="15" name="Straight Connector 14">
            <a:extLst>
              <a:ext uri="{FF2B5EF4-FFF2-40B4-BE49-F238E27FC236}">
                <a16:creationId xmlns:a16="http://schemas.microsoft.com/office/drawing/2014/main" xmlns="" id="{AA6CD130-A2F7-F429-2865-4FB88315C585}"/>
              </a:ext>
            </a:extLst>
          </p:cNvPr>
          <p:cNvCxnSpPr>
            <a:cxnSpLocks/>
          </p:cNvCxnSpPr>
          <p:nvPr/>
        </p:nvCxnSpPr>
        <p:spPr>
          <a:xfrm>
            <a:off x="291853" y="6076686"/>
            <a:ext cx="11662022" cy="0"/>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8101677-1334-203D-3CD0-3DD17B69E8A5}"/>
              </a:ext>
            </a:extLst>
          </p:cNvPr>
          <p:cNvCxnSpPr>
            <a:cxnSpLocks/>
          </p:cNvCxnSpPr>
          <p:nvPr/>
        </p:nvCxnSpPr>
        <p:spPr>
          <a:xfrm>
            <a:off x="277999" y="2380036"/>
            <a:ext cx="0" cy="3696650"/>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2907702E-86A9-1321-15D2-2375C847DF8B}"/>
              </a:ext>
            </a:extLst>
          </p:cNvPr>
          <p:cNvCxnSpPr>
            <a:cxnSpLocks/>
          </p:cNvCxnSpPr>
          <p:nvPr/>
        </p:nvCxnSpPr>
        <p:spPr>
          <a:xfrm>
            <a:off x="11937361" y="2355850"/>
            <a:ext cx="0" cy="3720836"/>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8D9AD93D-8045-BB7C-E27A-EB25D75C2976}"/>
              </a:ext>
            </a:extLst>
          </p:cNvPr>
          <p:cNvSpPr txBox="1"/>
          <p:nvPr/>
        </p:nvSpPr>
        <p:spPr>
          <a:xfrm>
            <a:off x="6819994" y="6104674"/>
            <a:ext cx="5224572" cy="400110"/>
          </a:xfrm>
          <a:prstGeom prst="rect">
            <a:avLst/>
          </a:prstGeom>
          <a:noFill/>
        </p:spPr>
        <p:txBody>
          <a:bodyPr wrap="none" rtlCol="0">
            <a:spAutoFit/>
          </a:bodyPr>
          <a:lstStyle/>
          <a:p>
            <a:r>
              <a:rPr lang="ar-SA" sz="1000" b="1" dirty="0"/>
              <a:t>مصدر الصور:</a:t>
            </a:r>
            <a:r>
              <a:rPr lang="ar-SA" sz="1000" dirty="0"/>
              <a:t> </a:t>
            </a:r>
            <a:r>
              <a:rPr lang="x-none" sz="1000" dirty="0">
                <a:effectLst/>
                <a:latin typeface="Helvetica" pitchFamily="2" charset="0"/>
                <a:ea typeface="Times New Roman" panose="02020603050405020304" pitchFamily="18" charset="0"/>
              </a:rPr>
              <a:t>https://www.geneticliteracyproject.org/2016/04/06/artificial-uterus-close-reality/</a:t>
            </a:r>
            <a:endParaRPr lang="x-none" sz="1000" dirty="0">
              <a:effectLst/>
              <a:latin typeface="Times New Roman" panose="02020603050405020304" pitchFamily="18" charset="0"/>
              <a:ea typeface="Times New Roman" panose="02020603050405020304" pitchFamily="18" charset="0"/>
            </a:endParaRPr>
          </a:p>
          <a:p>
            <a:endParaRPr lang="x-none" sz="1000" dirty="0"/>
          </a:p>
        </p:txBody>
      </p:sp>
      <p:pic>
        <p:nvPicPr>
          <p:cNvPr id="13" name="Picture 12" descr="A baby in a bowl&#10;&#10;Description automatically generated with low confidence">
            <a:extLst>
              <a:ext uri="{FF2B5EF4-FFF2-40B4-BE49-F238E27FC236}">
                <a16:creationId xmlns:a16="http://schemas.microsoft.com/office/drawing/2014/main" xmlns="" id="{EF153425-BC0B-1186-7E1C-4961DD5E1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7631" y="2529491"/>
            <a:ext cx="4675677" cy="3467794"/>
          </a:xfrm>
          <a:prstGeom prst="rect">
            <a:avLst/>
          </a:prstGeom>
        </p:spPr>
      </p:pic>
      <p:sp>
        <p:nvSpPr>
          <p:cNvPr id="18" name="TextBox 17">
            <a:extLst>
              <a:ext uri="{FF2B5EF4-FFF2-40B4-BE49-F238E27FC236}">
                <a16:creationId xmlns:a16="http://schemas.microsoft.com/office/drawing/2014/main" xmlns="" id="{F759496D-20D0-B7D1-4BAC-CFFBED269133}"/>
              </a:ext>
            </a:extLst>
          </p:cNvPr>
          <p:cNvSpPr txBox="1"/>
          <p:nvPr/>
        </p:nvSpPr>
        <p:spPr>
          <a:xfrm>
            <a:off x="342407" y="4542698"/>
            <a:ext cx="6485591" cy="830997"/>
          </a:xfrm>
          <a:prstGeom prst="rect">
            <a:avLst/>
          </a:prstGeom>
          <a:noFill/>
        </p:spPr>
        <p:txBody>
          <a:bodyPr wrap="square" rtlCol="0">
            <a:spAutoFit/>
          </a:bodyPr>
          <a:lstStyle/>
          <a:p>
            <a:r>
              <a:rPr lang="ar-KW" sz="2400" dirty="0">
                <a:latin typeface="Arial" panose="020B0604020202020204" pitchFamily="34" charset="0"/>
                <a:cs typeface="Arial" panose="020B0604020202020204" pitchFamily="34" charset="0"/>
              </a:rPr>
              <a:t>في الوقت الحاضر،</a:t>
            </a:r>
            <a:r>
              <a:rPr lang="ar-SA" sz="2400" dirty="0">
                <a:latin typeface="Arial" panose="020B0604020202020204" pitchFamily="34" charset="0"/>
                <a:cs typeface="Arial" panose="020B0604020202020204" pitchFamily="34" charset="0"/>
              </a:rPr>
              <a:t> </a:t>
            </a:r>
            <a:r>
              <a:rPr lang="ar-SA" sz="2400" dirty="0" err="1">
                <a:latin typeface="Arial" panose="020B0604020202020204" pitchFamily="34" charset="0"/>
                <a:cs typeface="Arial" panose="020B0604020202020204" pitchFamily="34" charset="0"/>
              </a:rPr>
              <a:t>ا</a:t>
            </a:r>
            <a:r>
              <a:rPr lang="ar-KW" sz="2400" dirty="0">
                <a:latin typeface="Arial" panose="020B0604020202020204" pitchFamily="34" charset="0"/>
                <a:cs typeface="Arial" panose="020B0604020202020204" pitchFamily="34" charset="0"/>
              </a:rPr>
              <a:t>لمواليد الخدج المولودين قبل 22 أسبوعًا ي</a:t>
            </a:r>
            <a:r>
              <a:rPr lang="ar-SA" sz="2400" dirty="0">
                <a:latin typeface="Arial" panose="020B0604020202020204" pitchFamily="34" charset="0"/>
                <a:cs typeface="Arial" panose="020B0604020202020204" pitchFamily="34" charset="0"/>
              </a:rPr>
              <a:t>صعوب </a:t>
            </a:r>
            <a:r>
              <a:rPr lang="ar-KW" sz="2400" dirty="0">
                <a:latin typeface="Arial" panose="020B0604020202020204" pitchFamily="34" charset="0"/>
                <a:cs typeface="Arial" panose="020B0604020202020204" pitchFamily="34" charset="0"/>
              </a:rPr>
              <a:t>بقائهم على قيد الحياة بدون مشاكل صحية</a:t>
            </a:r>
            <a:r>
              <a:rPr lang="en-GB" sz="2400" dirty="0">
                <a:latin typeface="Arial" panose="020B0604020202020204" pitchFamily="34" charset="0"/>
                <a:cs typeface="Arial" panose="020B0604020202020204" pitchFamily="34" charset="0"/>
              </a:rPr>
              <a:t>.</a:t>
            </a:r>
            <a:r>
              <a:rPr lang="ar-KW" sz="2400" dirty="0">
                <a:latin typeface="Arial" panose="020B0604020202020204" pitchFamily="34" charset="0"/>
                <a:cs typeface="Arial" panose="020B0604020202020204" pitchFamily="34" charset="0"/>
              </a:rPr>
              <a:t> </a:t>
            </a:r>
            <a:endParaRPr lang="x-none" sz="24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 id="{FC8B5797-3526-06AB-B6A0-37B40626239E}"/>
              </a:ext>
            </a:extLst>
          </p:cNvPr>
          <p:cNvSpPr txBox="1"/>
          <p:nvPr/>
        </p:nvSpPr>
        <p:spPr>
          <a:xfrm>
            <a:off x="606418" y="5538728"/>
            <a:ext cx="6133438" cy="400110"/>
          </a:xfrm>
          <a:prstGeom prst="rect">
            <a:avLst/>
          </a:prstGeom>
          <a:noFill/>
        </p:spPr>
        <p:txBody>
          <a:bodyPr wrap="square" rtlCol="0">
            <a:spAutoFit/>
          </a:bodyPr>
          <a:lstStyle/>
          <a:p>
            <a:pPr algn="l" rtl="0"/>
            <a:r>
              <a:rPr lang="en-US" sz="1000" b="0" i="0" u="none" strike="noStrike" dirty="0" err="1">
                <a:solidFill>
                  <a:srgbClr val="222222"/>
                </a:solidFill>
                <a:effectLst/>
                <a:latin typeface="Arial" panose="020B0604020202020204" pitchFamily="34" charset="0"/>
              </a:rPr>
              <a:t>Romanis</a:t>
            </a:r>
            <a:r>
              <a:rPr lang="en-US" sz="1000" b="0" i="0" u="none" strike="noStrike" dirty="0">
                <a:solidFill>
                  <a:srgbClr val="222222"/>
                </a:solidFill>
                <a:effectLst/>
                <a:latin typeface="Arial" panose="020B0604020202020204" pitchFamily="34" charset="0"/>
              </a:rPr>
              <a:t>, E.C., 2018. Artificial womb technology and the frontiers of human reproduction: conceptual differences and potential implications. </a:t>
            </a:r>
            <a:r>
              <a:rPr lang="en-US" sz="1000" b="0" i="1" u="none" strike="noStrike" dirty="0">
                <a:solidFill>
                  <a:srgbClr val="222222"/>
                </a:solidFill>
                <a:effectLst/>
                <a:latin typeface="Arial" panose="020B0604020202020204" pitchFamily="34" charset="0"/>
              </a:rPr>
              <a:t>Journal of Medical Ethics</a:t>
            </a:r>
            <a:r>
              <a:rPr lang="en-US" sz="1000" b="0" i="0" u="none" strike="noStrike" dirty="0">
                <a:solidFill>
                  <a:srgbClr val="222222"/>
                </a:solidFill>
                <a:effectLst/>
                <a:latin typeface="Arial" panose="020B0604020202020204" pitchFamily="34" charset="0"/>
              </a:rPr>
              <a:t>, </a:t>
            </a:r>
            <a:r>
              <a:rPr lang="en-US" sz="1000" b="0" i="1" u="none" strike="noStrike" dirty="0">
                <a:solidFill>
                  <a:srgbClr val="222222"/>
                </a:solidFill>
                <a:effectLst/>
                <a:latin typeface="Arial" panose="020B0604020202020204" pitchFamily="34" charset="0"/>
              </a:rPr>
              <a:t>44</a:t>
            </a:r>
            <a:r>
              <a:rPr lang="en-US" sz="1000" b="0" i="0" u="none" strike="noStrike" dirty="0">
                <a:solidFill>
                  <a:srgbClr val="222222"/>
                </a:solidFill>
                <a:effectLst/>
                <a:latin typeface="Arial" panose="020B0604020202020204" pitchFamily="34" charset="0"/>
              </a:rPr>
              <a:t>(11), pp.751-755.</a:t>
            </a:r>
            <a:endParaRPr lang="x-none" sz="1000" dirty="0"/>
          </a:p>
        </p:txBody>
      </p:sp>
      <p:sp>
        <p:nvSpPr>
          <p:cNvPr id="21" name="TextBox 20">
            <a:extLst>
              <a:ext uri="{FF2B5EF4-FFF2-40B4-BE49-F238E27FC236}">
                <a16:creationId xmlns:a16="http://schemas.microsoft.com/office/drawing/2014/main" xmlns="" id="{8232EC8A-2D38-C4F4-9A63-1BC1F525A461}"/>
              </a:ext>
            </a:extLst>
          </p:cNvPr>
          <p:cNvSpPr txBox="1"/>
          <p:nvPr/>
        </p:nvSpPr>
        <p:spPr>
          <a:xfrm>
            <a:off x="1808637" y="1695201"/>
            <a:ext cx="6485591" cy="646331"/>
          </a:xfrm>
          <a:prstGeom prst="rect">
            <a:avLst/>
          </a:prstGeom>
          <a:noFill/>
        </p:spPr>
        <p:txBody>
          <a:bodyPr wrap="square" rtlCol="0">
            <a:spAutoFit/>
          </a:bodyPr>
          <a:lstStyle/>
          <a:p>
            <a:r>
              <a:rPr lang="ar-KW" sz="3600" b="1" dirty="0">
                <a:solidFill>
                  <a:schemeClr val="tx1">
                    <a:lumMod val="65000"/>
                    <a:lumOff val="35000"/>
                  </a:schemeClr>
                </a:solidFill>
              </a:rPr>
              <a:t>الفرصة والفرصة البديلة</a:t>
            </a:r>
            <a:endParaRPr lang="x-none" sz="3600" b="1" dirty="0">
              <a:solidFill>
                <a:schemeClr val="tx1">
                  <a:lumMod val="65000"/>
                  <a:lumOff val="35000"/>
                </a:schemeClr>
              </a:solidFill>
            </a:endParaRPr>
          </a:p>
        </p:txBody>
      </p:sp>
      <p:sp>
        <p:nvSpPr>
          <p:cNvPr id="23" name="TextBox 22">
            <a:extLst>
              <a:ext uri="{FF2B5EF4-FFF2-40B4-BE49-F238E27FC236}">
                <a16:creationId xmlns:a16="http://schemas.microsoft.com/office/drawing/2014/main" xmlns="" id="{82679C84-FB1D-689D-F3A6-0C8093DB8FB9}"/>
              </a:ext>
            </a:extLst>
          </p:cNvPr>
          <p:cNvSpPr txBox="1"/>
          <p:nvPr/>
        </p:nvSpPr>
        <p:spPr>
          <a:xfrm>
            <a:off x="551474" y="2555703"/>
            <a:ext cx="6276515" cy="830997"/>
          </a:xfrm>
          <a:prstGeom prst="rect">
            <a:avLst/>
          </a:prstGeom>
          <a:noFill/>
        </p:spPr>
        <p:txBody>
          <a:bodyPr wrap="square" rtlCol="0">
            <a:spAutoFit/>
          </a:bodyPr>
          <a:lstStyle/>
          <a:p>
            <a:r>
              <a:rPr lang="ar-SA" sz="2400" dirty="0">
                <a:latin typeface="Arial" panose="020B0604020202020204" pitchFamily="34" charset="0"/>
                <a:cs typeface="Arial" panose="020B0604020202020204" pitchFamily="34" charset="0"/>
              </a:rPr>
              <a:t>هل ممكن أن تكون </a:t>
            </a:r>
            <a:r>
              <a:rPr lang="ar-KW" sz="2400">
                <a:latin typeface="Arial" panose="020B0604020202020204" pitchFamily="34" charset="0"/>
                <a:cs typeface="Arial" panose="020B0604020202020204" pitchFamily="34" charset="0"/>
              </a:rPr>
              <a:t>تكنولوجيا </a:t>
            </a:r>
            <a:r>
              <a:rPr lang="ar-KW" sz="2400" dirty="0">
                <a:latin typeface="Arial" panose="020B0604020202020204" pitchFamily="34" charset="0"/>
                <a:cs typeface="Arial" panose="020B0604020202020204" pitchFamily="34" charset="0"/>
              </a:rPr>
              <a:t>الرحم </a:t>
            </a:r>
            <a:r>
              <a:rPr lang="ar-KW" sz="2400">
                <a:latin typeface="Arial" panose="020B0604020202020204" pitchFamily="34" charset="0"/>
                <a:cs typeface="Arial" panose="020B0604020202020204" pitchFamily="34" charset="0"/>
              </a:rPr>
              <a:t>الصناعي بديل </a:t>
            </a:r>
            <a:r>
              <a:rPr lang="ar-KW" sz="2400" dirty="0">
                <a:latin typeface="Arial" panose="020B0604020202020204" pitchFamily="34" charset="0"/>
                <a:cs typeface="Arial" panose="020B0604020202020204" pitchFamily="34" charset="0"/>
              </a:rPr>
              <a:t>للعناية المركزة للولادات المبكرة (الخدج)</a:t>
            </a:r>
            <a:r>
              <a:rPr lang="en-GB" sz="2400" dirty="0">
                <a:latin typeface="Arial" panose="020B0604020202020204" pitchFamily="34" charset="0"/>
                <a:cs typeface="Arial" panose="020B0604020202020204" pitchFamily="34" charset="0"/>
              </a:rPr>
              <a:t>.</a:t>
            </a:r>
            <a:endParaRPr lang="x-none" sz="2400" dirty="0">
              <a:latin typeface="Arial" panose="020B0604020202020204" pitchFamily="34" charset="0"/>
              <a:cs typeface="Arial" panose="020B0604020202020204" pitchFamily="34" charset="0"/>
            </a:endParaRPr>
          </a:p>
        </p:txBody>
      </p:sp>
      <p:cxnSp>
        <p:nvCxnSpPr>
          <p:cNvPr id="25" name="Straight Connector 24">
            <a:extLst>
              <a:ext uri="{FF2B5EF4-FFF2-40B4-BE49-F238E27FC236}">
                <a16:creationId xmlns:a16="http://schemas.microsoft.com/office/drawing/2014/main" xmlns="" id="{428F3BA9-B13D-2201-E8C5-14D0CAA5CB02}"/>
              </a:ext>
            </a:extLst>
          </p:cNvPr>
          <p:cNvCxnSpPr>
            <a:cxnSpLocks/>
          </p:cNvCxnSpPr>
          <p:nvPr/>
        </p:nvCxnSpPr>
        <p:spPr>
          <a:xfrm flipV="1">
            <a:off x="446768" y="3510685"/>
            <a:ext cx="6507404" cy="31659"/>
          </a:xfrm>
          <a:prstGeom prst="line">
            <a:avLst/>
          </a:prstGeom>
          <a:ln w="34925">
            <a:solidFill>
              <a:srgbClr val="6D883B">
                <a:alpha val="94902"/>
              </a:srgb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A37924FE-ED5E-FD20-C98F-776CEE53FB51}"/>
              </a:ext>
            </a:extLst>
          </p:cNvPr>
          <p:cNvSpPr txBox="1"/>
          <p:nvPr/>
        </p:nvSpPr>
        <p:spPr>
          <a:xfrm>
            <a:off x="786292" y="3661576"/>
            <a:ext cx="6041701" cy="461665"/>
          </a:xfrm>
          <a:prstGeom prst="rect">
            <a:avLst/>
          </a:prstGeom>
          <a:noFill/>
        </p:spPr>
        <p:txBody>
          <a:bodyPr wrap="square" rtlCol="0">
            <a:spAutoFit/>
          </a:bodyPr>
          <a:lstStyle/>
          <a:p>
            <a:pPr algn="r" rtl="1"/>
            <a:r>
              <a:rPr lang="ar-SA" sz="2400" kern="100" dirty="0">
                <a:effectLst/>
                <a:latin typeface="Calibri" panose="020F0502020204030204" pitchFamily="34" charset="0"/>
                <a:ea typeface="Calibri" panose="020F0502020204030204" pitchFamily="34" charset="0"/>
                <a:cs typeface="Arial" panose="020B0604020202020204" pitchFamily="34" charset="0"/>
              </a:rPr>
              <a:t>يعتبر ال</a:t>
            </a:r>
            <a:r>
              <a:rPr lang="ar-SA" sz="2400" kern="100" dirty="0">
                <a:latin typeface="Calibri" panose="020F0502020204030204" pitchFamily="34" charset="0"/>
                <a:ea typeface="Calibri" panose="020F0502020204030204" pitchFamily="34" charset="0"/>
                <a:cs typeface="Arial" panose="020B0604020202020204" pitchFamily="34" charset="0"/>
              </a:rPr>
              <a:t>مولود</a:t>
            </a:r>
            <a:r>
              <a:rPr lang="ar-SA" sz="2400" kern="100" dirty="0">
                <a:effectLst/>
                <a:latin typeface="Calibri" panose="020F0502020204030204" pitchFamily="34" charset="0"/>
                <a:ea typeface="Calibri" panose="020F0502020204030204" pitchFamily="34" charset="0"/>
                <a:cs typeface="Arial" panose="020B0604020202020204" pitchFamily="34" charset="0"/>
              </a:rPr>
              <a:t> خديجًا عندما يولد قبل </a:t>
            </a:r>
            <a:r>
              <a:rPr lang="en-GB" sz="2400" kern="100" dirty="0">
                <a:effectLst/>
                <a:latin typeface="Calibri" panose="020F0502020204030204" pitchFamily="34" charset="0"/>
                <a:ea typeface="Calibri" panose="020F0502020204030204" pitchFamily="34" charset="0"/>
                <a:cs typeface="Arial" panose="020B0604020202020204" pitchFamily="34" charset="0"/>
              </a:rPr>
              <a:t>3</a:t>
            </a:r>
            <a:r>
              <a:rPr lang="en-GB" sz="2400" kern="100" dirty="0">
                <a:latin typeface="Calibri" panose="020F0502020204030204" pitchFamily="34" charset="0"/>
                <a:ea typeface="Calibri" panose="020F0502020204030204" pitchFamily="34" charset="0"/>
                <a:cs typeface="Arial" panose="020B0604020202020204" pitchFamily="34" charset="0"/>
              </a:rPr>
              <a:t>7</a:t>
            </a:r>
            <a:r>
              <a:rPr lang="ar-SA" sz="2400" kern="100" dirty="0">
                <a:effectLst/>
                <a:latin typeface="Calibri" panose="020F0502020204030204" pitchFamily="34" charset="0"/>
                <a:ea typeface="Calibri" panose="020F0502020204030204" pitchFamily="34" charset="0"/>
                <a:cs typeface="Arial" panose="020B0604020202020204" pitchFamily="34" charset="0"/>
              </a:rPr>
              <a:t> أسبوعًا من النمو. </a:t>
            </a:r>
          </a:p>
        </p:txBody>
      </p:sp>
      <p:cxnSp>
        <p:nvCxnSpPr>
          <p:cNvPr id="28" name="Straight Connector 27">
            <a:extLst>
              <a:ext uri="{FF2B5EF4-FFF2-40B4-BE49-F238E27FC236}">
                <a16:creationId xmlns:a16="http://schemas.microsoft.com/office/drawing/2014/main" xmlns="" id="{BA50D220-5570-5958-9154-D5881A6E0199}"/>
              </a:ext>
            </a:extLst>
          </p:cNvPr>
          <p:cNvCxnSpPr>
            <a:cxnSpLocks/>
          </p:cNvCxnSpPr>
          <p:nvPr/>
        </p:nvCxnSpPr>
        <p:spPr>
          <a:xfrm flipV="1">
            <a:off x="426892" y="4352199"/>
            <a:ext cx="6507404" cy="31659"/>
          </a:xfrm>
          <a:prstGeom prst="line">
            <a:avLst/>
          </a:prstGeom>
          <a:ln w="34925">
            <a:solidFill>
              <a:srgbClr val="6D883B">
                <a:alpha val="94902"/>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20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right)">
                                      <p:cBhvr>
                                        <p:cTn id="27" dur="500"/>
                                        <p:tgtEl>
                                          <p:spTgt spid="2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right)">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3"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5C8E0C70-36C2-AA05-9A6B-13CDAAD36E13}"/>
              </a:ext>
            </a:extLst>
          </p:cNvPr>
          <p:cNvSpPr txBox="1"/>
          <p:nvPr/>
        </p:nvSpPr>
        <p:spPr>
          <a:xfrm>
            <a:off x="7489165" y="81350"/>
            <a:ext cx="4120039" cy="1384995"/>
          </a:xfrm>
          <a:prstGeom prst="rect">
            <a:avLst/>
          </a:prstGeom>
          <a:noFill/>
        </p:spPr>
        <p:txBody>
          <a:bodyPr wrap="none" rtlCol="0">
            <a:spAutoFit/>
          </a:bodyPr>
          <a:lstStyle/>
          <a:p>
            <a:r>
              <a:rPr lang="ar-SA" sz="4800" b="1" dirty="0"/>
              <a:t>مؤتمر</a:t>
            </a:r>
            <a:endParaRPr lang="ar-KW" sz="4800" b="1" dirty="0"/>
          </a:p>
          <a:p>
            <a:r>
              <a:rPr lang="ar-KW" dirty="0"/>
              <a:t> "تكنولوجيا الرحم الاصطناعي: استكشاف الفرص </a:t>
            </a:r>
            <a:endParaRPr lang="en-GB" dirty="0"/>
          </a:p>
          <a:p>
            <a:r>
              <a:rPr lang="ar-KW" dirty="0"/>
              <a:t>والتحديات: الصحية.. الشرعية..الأخلاقية ..القانونية"</a:t>
            </a:r>
            <a:endParaRPr lang="x-none" dirty="0"/>
          </a:p>
        </p:txBody>
      </p:sp>
      <p:sp>
        <p:nvSpPr>
          <p:cNvPr id="11" name="TextBox 10">
            <a:extLst>
              <a:ext uri="{FF2B5EF4-FFF2-40B4-BE49-F238E27FC236}">
                <a16:creationId xmlns:a16="http://schemas.microsoft.com/office/drawing/2014/main" xmlns="" id="{B8977944-834B-3298-E8CC-10AEA534CB36}"/>
              </a:ext>
            </a:extLst>
          </p:cNvPr>
          <p:cNvSpPr txBox="1"/>
          <p:nvPr/>
        </p:nvSpPr>
        <p:spPr>
          <a:xfrm>
            <a:off x="1522673" y="449333"/>
            <a:ext cx="1973617" cy="707886"/>
          </a:xfrm>
          <a:prstGeom prst="rect">
            <a:avLst/>
          </a:prstGeom>
          <a:noFill/>
        </p:spPr>
        <p:txBody>
          <a:bodyPr wrap="none" rtlCol="0">
            <a:spAutoFit/>
          </a:bodyPr>
          <a:lstStyle/>
          <a:p>
            <a:r>
              <a:rPr lang="en-GB" sz="2000" b="1" dirty="0"/>
              <a:t> 16-14</a:t>
            </a:r>
            <a:r>
              <a:rPr lang="ar-SA" sz="2000" b="1" dirty="0"/>
              <a:t>يونيو</a:t>
            </a:r>
            <a:r>
              <a:rPr lang="ar-KW" sz="2000" b="1" dirty="0"/>
              <a:t> 2023</a:t>
            </a:r>
          </a:p>
          <a:p>
            <a:r>
              <a:rPr lang="ar-KW" sz="2000" b="1" dirty="0"/>
              <a:t>دولة الكويت </a:t>
            </a:r>
            <a:endParaRPr lang="x-none" sz="2000" b="1" dirty="0"/>
          </a:p>
        </p:txBody>
      </p:sp>
      <p:sp>
        <p:nvSpPr>
          <p:cNvPr id="12" name="TextBox 11">
            <a:extLst>
              <a:ext uri="{FF2B5EF4-FFF2-40B4-BE49-F238E27FC236}">
                <a16:creationId xmlns:a16="http://schemas.microsoft.com/office/drawing/2014/main" xmlns="" id="{F2FBE539-558E-8E7C-F9E9-3C2C0885EB0D}"/>
              </a:ext>
            </a:extLst>
          </p:cNvPr>
          <p:cNvSpPr txBox="1"/>
          <p:nvPr/>
        </p:nvSpPr>
        <p:spPr>
          <a:xfrm>
            <a:off x="7611035" y="5244353"/>
            <a:ext cx="184731" cy="369332"/>
          </a:xfrm>
          <a:prstGeom prst="rect">
            <a:avLst/>
          </a:prstGeom>
          <a:noFill/>
        </p:spPr>
        <p:txBody>
          <a:bodyPr wrap="none" rtlCol="0">
            <a:spAutoFit/>
          </a:bodyPr>
          <a:lstStyle/>
          <a:p>
            <a:pPr marL="0" algn="l" defTabSz="914400" rtl="0" eaLnBrk="1" latinLnBrk="0" hangingPunct="1"/>
            <a:endParaRPr lang="x-none" dirty="0"/>
          </a:p>
        </p:txBody>
      </p:sp>
      <p:cxnSp>
        <p:nvCxnSpPr>
          <p:cNvPr id="7" name="Straight Connector 6">
            <a:extLst>
              <a:ext uri="{FF2B5EF4-FFF2-40B4-BE49-F238E27FC236}">
                <a16:creationId xmlns:a16="http://schemas.microsoft.com/office/drawing/2014/main" xmlns="" id="{48B3429E-DCD9-8334-E521-44393D6F5A49}"/>
              </a:ext>
            </a:extLst>
          </p:cNvPr>
          <p:cNvCxnSpPr>
            <a:cxnSpLocks/>
          </p:cNvCxnSpPr>
          <p:nvPr/>
        </p:nvCxnSpPr>
        <p:spPr>
          <a:xfrm>
            <a:off x="720718" y="1683345"/>
            <a:ext cx="10888486" cy="0"/>
          </a:xfrm>
          <a:prstGeom prst="line">
            <a:avLst/>
          </a:prstGeom>
          <a:ln w="34925">
            <a:solidFill>
              <a:srgbClr val="6D883B">
                <a:alpha val="94902"/>
              </a:srgbClr>
            </a:solidFill>
          </a:ln>
        </p:spPr>
        <p:style>
          <a:lnRef idx="1">
            <a:schemeClr val="accent1"/>
          </a:lnRef>
          <a:fillRef idx="0">
            <a:schemeClr val="accent1"/>
          </a:fillRef>
          <a:effectRef idx="0">
            <a:schemeClr val="accent1"/>
          </a:effectRef>
          <a:fontRef idx="minor">
            <a:schemeClr val="tx1"/>
          </a:fontRef>
        </p:style>
      </p:cxnSp>
      <p:pic>
        <p:nvPicPr>
          <p:cNvPr id="2" name="Picture 1" descr="Icon&#10;&#10;Description automatically generated">
            <a:extLst>
              <a:ext uri="{FF2B5EF4-FFF2-40B4-BE49-F238E27FC236}">
                <a16:creationId xmlns:a16="http://schemas.microsoft.com/office/drawing/2014/main" xmlns="" id="{95B9019F-13E2-FE7B-E469-22F419FB35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7633" y="529974"/>
            <a:ext cx="635676" cy="627237"/>
          </a:xfrm>
          <a:prstGeom prst="rect">
            <a:avLst/>
          </a:prstGeom>
        </p:spPr>
      </p:pic>
      <p:pic>
        <p:nvPicPr>
          <p:cNvPr id="3" name="Picture 2">
            <a:extLst>
              <a:ext uri="{FF2B5EF4-FFF2-40B4-BE49-F238E27FC236}">
                <a16:creationId xmlns:a16="http://schemas.microsoft.com/office/drawing/2014/main" xmlns="" id="{1B4EC7F4-A075-22DB-9163-38042EA9DBB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704" y="91891"/>
            <a:ext cx="1523909" cy="1523909"/>
          </a:xfrm>
          <a:prstGeom prst="rect">
            <a:avLst/>
          </a:prstGeom>
          <a:noFill/>
          <a:ln>
            <a:noFill/>
          </a:ln>
        </p:spPr>
      </p:pic>
      <p:cxnSp>
        <p:nvCxnSpPr>
          <p:cNvPr id="5" name="Straight Connector 4">
            <a:extLst>
              <a:ext uri="{FF2B5EF4-FFF2-40B4-BE49-F238E27FC236}">
                <a16:creationId xmlns:a16="http://schemas.microsoft.com/office/drawing/2014/main" xmlns="" id="{CF9BA8C1-2B5D-25F9-6D8B-3736811E27D6}"/>
              </a:ext>
            </a:extLst>
          </p:cNvPr>
          <p:cNvCxnSpPr>
            <a:cxnSpLocks/>
          </p:cNvCxnSpPr>
          <p:nvPr/>
        </p:nvCxnSpPr>
        <p:spPr>
          <a:xfrm>
            <a:off x="291853" y="2380036"/>
            <a:ext cx="11635983" cy="0"/>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549C6E6C-7A69-7A31-822F-3CA079952399}"/>
              </a:ext>
            </a:extLst>
          </p:cNvPr>
          <p:cNvSpPr txBox="1"/>
          <p:nvPr/>
        </p:nvSpPr>
        <p:spPr>
          <a:xfrm>
            <a:off x="7611035" y="5244353"/>
            <a:ext cx="184731" cy="369332"/>
          </a:xfrm>
          <a:prstGeom prst="rect">
            <a:avLst/>
          </a:prstGeom>
          <a:noFill/>
        </p:spPr>
        <p:txBody>
          <a:bodyPr wrap="none" rtlCol="0">
            <a:spAutoFit/>
          </a:bodyPr>
          <a:lstStyle/>
          <a:p>
            <a:pPr marL="0" algn="l" defTabSz="914400" rtl="0" eaLnBrk="1" latinLnBrk="0" hangingPunct="1"/>
            <a:endParaRPr lang="x-none" dirty="0"/>
          </a:p>
        </p:txBody>
      </p:sp>
      <p:cxnSp>
        <p:nvCxnSpPr>
          <p:cNvPr id="15" name="Straight Connector 14">
            <a:extLst>
              <a:ext uri="{FF2B5EF4-FFF2-40B4-BE49-F238E27FC236}">
                <a16:creationId xmlns:a16="http://schemas.microsoft.com/office/drawing/2014/main" xmlns="" id="{AA6CD130-A2F7-F429-2865-4FB88315C585}"/>
              </a:ext>
            </a:extLst>
          </p:cNvPr>
          <p:cNvCxnSpPr>
            <a:cxnSpLocks/>
          </p:cNvCxnSpPr>
          <p:nvPr/>
        </p:nvCxnSpPr>
        <p:spPr>
          <a:xfrm>
            <a:off x="291853" y="6076686"/>
            <a:ext cx="11662022" cy="0"/>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8101677-1334-203D-3CD0-3DD17B69E8A5}"/>
              </a:ext>
            </a:extLst>
          </p:cNvPr>
          <p:cNvCxnSpPr>
            <a:cxnSpLocks/>
          </p:cNvCxnSpPr>
          <p:nvPr/>
        </p:nvCxnSpPr>
        <p:spPr>
          <a:xfrm>
            <a:off x="277999" y="2380036"/>
            <a:ext cx="0" cy="3696650"/>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2907702E-86A9-1321-15D2-2375C847DF8B}"/>
              </a:ext>
            </a:extLst>
          </p:cNvPr>
          <p:cNvCxnSpPr>
            <a:cxnSpLocks/>
          </p:cNvCxnSpPr>
          <p:nvPr/>
        </p:nvCxnSpPr>
        <p:spPr>
          <a:xfrm>
            <a:off x="11937361" y="2355850"/>
            <a:ext cx="0" cy="3720836"/>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8D9AD93D-8045-BB7C-E27A-EB25D75C2976}"/>
              </a:ext>
            </a:extLst>
          </p:cNvPr>
          <p:cNvSpPr txBox="1"/>
          <p:nvPr/>
        </p:nvSpPr>
        <p:spPr>
          <a:xfrm>
            <a:off x="6819994" y="6104674"/>
            <a:ext cx="5224572" cy="400110"/>
          </a:xfrm>
          <a:prstGeom prst="rect">
            <a:avLst/>
          </a:prstGeom>
          <a:noFill/>
        </p:spPr>
        <p:txBody>
          <a:bodyPr wrap="none" rtlCol="0">
            <a:spAutoFit/>
          </a:bodyPr>
          <a:lstStyle/>
          <a:p>
            <a:r>
              <a:rPr lang="ar-SA" sz="1000" b="1" dirty="0"/>
              <a:t>مصدر الصور:</a:t>
            </a:r>
            <a:r>
              <a:rPr lang="ar-SA" sz="1000" dirty="0"/>
              <a:t> </a:t>
            </a:r>
            <a:r>
              <a:rPr lang="x-none" sz="1000" dirty="0">
                <a:effectLst/>
                <a:latin typeface="Helvetica" pitchFamily="2" charset="0"/>
                <a:ea typeface="Times New Roman" panose="02020603050405020304" pitchFamily="18" charset="0"/>
              </a:rPr>
              <a:t>https://www.geneticliteracyproject.org/2016/04/06/artificial-uterus-close-reality/</a:t>
            </a:r>
            <a:endParaRPr lang="x-none" sz="1000" dirty="0">
              <a:effectLst/>
              <a:latin typeface="Times New Roman" panose="02020603050405020304" pitchFamily="18" charset="0"/>
              <a:ea typeface="Times New Roman" panose="02020603050405020304" pitchFamily="18" charset="0"/>
            </a:endParaRPr>
          </a:p>
          <a:p>
            <a:endParaRPr lang="x-none" sz="1000" dirty="0"/>
          </a:p>
        </p:txBody>
      </p:sp>
      <p:pic>
        <p:nvPicPr>
          <p:cNvPr id="13" name="Picture 12" descr="A baby in a bowl&#10;&#10;Description automatically generated with low confidence">
            <a:extLst>
              <a:ext uri="{FF2B5EF4-FFF2-40B4-BE49-F238E27FC236}">
                <a16:creationId xmlns:a16="http://schemas.microsoft.com/office/drawing/2014/main" xmlns="" id="{EF153425-BC0B-1186-7E1C-4961DD5E1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7631" y="2529491"/>
            <a:ext cx="4675677" cy="3467794"/>
          </a:xfrm>
          <a:prstGeom prst="rect">
            <a:avLst/>
          </a:prstGeom>
        </p:spPr>
      </p:pic>
      <p:sp>
        <p:nvSpPr>
          <p:cNvPr id="9" name="TextBox 8">
            <a:extLst>
              <a:ext uri="{FF2B5EF4-FFF2-40B4-BE49-F238E27FC236}">
                <a16:creationId xmlns:a16="http://schemas.microsoft.com/office/drawing/2014/main" xmlns="" id="{C84066E8-082B-09A7-83CB-711418CE167B}"/>
              </a:ext>
            </a:extLst>
          </p:cNvPr>
          <p:cNvSpPr txBox="1"/>
          <p:nvPr/>
        </p:nvSpPr>
        <p:spPr>
          <a:xfrm>
            <a:off x="512333" y="3638441"/>
            <a:ext cx="6407933" cy="1015663"/>
          </a:xfrm>
          <a:prstGeom prst="rect">
            <a:avLst/>
          </a:prstGeom>
          <a:noFill/>
        </p:spPr>
        <p:txBody>
          <a:bodyPr wrap="square" rtlCol="0">
            <a:spAutoFit/>
          </a:bodyPr>
          <a:lstStyle/>
          <a:p>
            <a:pPr algn="just"/>
            <a:r>
              <a:rPr lang="ar-KW" sz="2000" dirty="0">
                <a:latin typeface="Arial" panose="020B0604020202020204" pitchFamily="34" charset="0"/>
                <a:cs typeface="Arial" panose="020B0604020202020204" pitchFamily="34" charset="0"/>
              </a:rPr>
              <a:t>حوالي أكثر من 15 مليون ولادة تتم قبل أوانها كل عام. ويظل الأطفال الخدج يعتبر السبب الرئيسي لوفيات الأطفال حديثي الولادة في اقتصادات الدول ذات الدخل المرتفع. </a:t>
            </a:r>
          </a:p>
        </p:txBody>
      </p:sp>
      <p:sp>
        <p:nvSpPr>
          <p:cNvPr id="14" name="TextBox 13">
            <a:extLst>
              <a:ext uri="{FF2B5EF4-FFF2-40B4-BE49-F238E27FC236}">
                <a16:creationId xmlns:a16="http://schemas.microsoft.com/office/drawing/2014/main" xmlns="" id="{1DFE56F3-14A1-BADF-BF10-6938A4AED802}"/>
              </a:ext>
            </a:extLst>
          </p:cNvPr>
          <p:cNvSpPr txBox="1"/>
          <p:nvPr/>
        </p:nvSpPr>
        <p:spPr>
          <a:xfrm>
            <a:off x="355451" y="5815656"/>
            <a:ext cx="6738938" cy="215444"/>
          </a:xfrm>
          <a:prstGeom prst="rect">
            <a:avLst/>
          </a:prstGeom>
          <a:noFill/>
        </p:spPr>
        <p:txBody>
          <a:bodyPr wrap="square" rtlCol="0">
            <a:spAutoFit/>
          </a:bodyPr>
          <a:lstStyle/>
          <a:p>
            <a:pPr algn="l" rtl="0"/>
            <a:r>
              <a:rPr lang="en-US" sz="800" b="0" i="0" u="none" strike="noStrike" dirty="0" err="1">
                <a:solidFill>
                  <a:srgbClr val="222222"/>
                </a:solidFill>
                <a:effectLst/>
                <a:latin typeface="Arial" panose="020B0604020202020204" pitchFamily="34" charset="0"/>
              </a:rPr>
              <a:t>Romanis</a:t>
            </a:r>
            <a:r>
              <a:rPr lang="en-US" sz="800" b="0" i="0" u="none" strike="noStrike" dirty="0">
                <a:solidFill>
                  <a:srgbClr val="222222"/>
                </a:solidFill>
                <a:effectLst/>
                <a:latin typeface="Arial" panose="020B0604020202020204" pitchFamily="34" charset="0"/>
              </a:rPr>
              <a:t>, E.C., 2020. Artificial womb technology and clinical translation: Innovative treatment or medical research?. </a:t>
            </a:r>
            <a:r>
              <a:rPr lang="en-US" sz="800" b="0" i="1" u="none" strike="noStrike" dirty="0">
                <a:solidFill>
                  <a:srgbClr val="222222"/>
                </a:solidFill>
                <a:effectLst/>
                <a:latin typeface="Arial" panose="020B0604020202020204" pitchFamily="34" charset="0"/>
              </a:rPr>
              <a:t>Bioethics</a:t>
            </a:r>
            <a:r>
              <a:rPr lang="en-US" sz="800" b="0" i="0" u="none" strike="noStrike" dirty="0">
                <a:solidFill>
                  <a:srgbClr val="222222"/>
                </a:solidFill>
                <a:effectLst/>
                <a:latin typeface="Arial" panose="020B0604020202020204" pitchFamily="34" charset="0"/>
              </a:rPr>
              <a:t>, </a:t>
            </a:r>
            <a:r>
              <a:rPr lang="en-US" sz="800" b="0" i="1" u="none" strike="noStrike" dirty="0">
                <a:solidFill>
                  <a:srgbClr val="222222"/>
                </a:solidFill>
                <a:effectLst/>
                <a:latin typeface="Arial" panose="020B0604020202020204" pitchFamily="34" charset="0"/>
              </a:rPr>
              <a:t>34</a:t>
            </a:r>
            <a:r>
              <a:rPr lang="en-US" sz="800" b="0" i="0" u="none" strike="noStrike" dirty="0">
                <a:solidFill>
                  <a:srgbClr val="222222"/>
                </a:solidFill>
                <a:effectLst/>
                <a:latin typeface="Arial" panose="020B0604020202020204" pitchFamily="34" charset="0"/>
              </a:rPr>
              <a:t>(4), pp.392-402.</a:t>
            </a:r>
            <a:endParaRPr lang="x-none" sz="800" dirty="0"/>
          </a:p>
        </p:txBody>
      </p:sp>
      <p:sp>
        <p:nvSpPr>
          <p:cNvPr id="18" name="TextBox 17">
            <a:extLst>
              <a:ext uri="{FF2B5EF4-FFF2-40B4-BE49-F238E27FC236}">
                <a16:creationId xmlns:a16="http://schemas.microsoft.com/office/drawing/2014/main" xmlns="" id="{DDB43F58-745F-E7F7-B596-FEE519C46ECB}"/>
              </a:ext>
            </a:extLst>
          </p:cNvPr>
          <p:cNvSpPr txBox="1"/>
          <p:nvPr/>
        </p:nvSpPr>
        <p:spPr>
          <a:xfrm>
            <a:off x="465839" y="2490946"/>
            <a:ext cx="6494770" cy="1015663"/>
          </a:xfrm>
          <a:prstGeom prst="rect">
            <a:avLst/>
          </a:prstGeom>
          <a:noFill/>
        </p:spPr>
        <p:txBody>
          <a:bodyPr wrap="square">
            <a:spAutoFit/>
          </a:bodyPr>
          <a:lstStyle/>
          <a:p>
            <a:pPr algn="just" rtl="1"/>
            <a:r>
              <a:rPr lang="ar-SA" sz="2000" kern="100" dirty="0">
                <a:effectLst/>
                <a:latin typeface="Calibri" panose="020F0502020204030204" pitchFamily="34" charset="0"/>
                <a:ea typeface="Calibri" panose="020F0502020204030204" pitchFamily="34" charset="0"/>
                <a:cs typeface="Arial" panose="020B0604020202020204" pitchFamily="34" charset="0"/>
              </a:rPr>
              <a:t>على الصعيد العالمي، يولد ملايين الأطفال قبل الأوان كل عام. وهذا يعرضهم لمجموعة من الحالات الصحية المزمنة، لأن رئتيهم وأدمغتهم لا تزال في مراحل مبكرة جدًا من التطور.</a:t>
            </a:r>
          </a:p>
        </p:txBody>
      </p:sp>
      <p:sp>
        <p:nvSpPr>
          <p:cNvPr id="20" name="TextBox 19">
            <a:extLst>
              <a:ext uri="{FF2B5EF4-FFF2-40B4-BE49-F238E27FC236}">
                <a16:creationId xmlns:a16="http://schemas.microsoft.com/office/drawing/2014/main" xmlns="" id="{284D1A69-3643-0251-2E6B-A12ED90B997B}"/>
              </a:ext>
            </a:extLst>
          </p:cNvPr>
          <p:cNvSpPr txBox="1"/>
          <p:nvPr/>
        </p:nvSpPr>
        <p:spPr>
          <a:xfrm>
            <a:off x="2880068" y="1695528"/>
            <a:ext cx="6485591" cy="646331"/>
          </a:xfrm>
          <a:prstGeom prst="rect">
            <a:avLst/>
          </a:prstGeom>
          <a:noFill/>
        </p:spPr>
        <p:txBody>
          <a:bodyPr wrap="square" rtlCol="0">
            <a:spAutoFit/>
          </a:bodyPr>
          <a:lstStyle/>
          <a:p>
            <a:pPr marL="0" algn="ctr" defTabSz="914400" rtl="0" eaLnBrk="1" latinLnBrk="0" hangingPunct="1"/>
            <a:r>
              <a:rPr lang="ar-SA" sz="3600" b="1" dirty="0">
                <a:solidFill>
                  <a:schemeClr val="tx1">
                    <a:lumMod val="65000"/>
                    <a:lumOff val="35000"/>
                  </a:schemeClr>
                </a:solidFill>
              </a:rPr>
              <a:t>الأطفال الخدج</a:t>
            </a:r>
            <a:endParaRPr lang="x-none" sz="3600" b="1" dirty="0">
              <a:solidFill>
                <a:schemeClr val="tx1">
                  <a:lumMod val="65000"/>
                  <a:lumOff val="35000"/>
                </a:schemeClr>
              </a:solidFill>
            </a:endParaRPr>
          </a:p>
        </p:txBody>
      </p:sp>
      <p:sp>
        <p:nvSpPr>
          <p:cNvPr id="8" name="TextBox 7">
            <a:extLst>
              <a:ext uri="{FF2B5EF4-FFF2-40B4-BE49-F238E27FC236}">
                <a16:creationId xmlns:a16="http://schemas.microsoft.com/office/drawing/2014/main" xmlns="" id="{8D5F675B-A92E-70F1-0A08-EBD98A91A993}"/>
              </a:ext>
            </a:extLst>
          </p:cNvPr>
          <p:cNvSpPr txBox="1"/>
          <p:nvPr/>
        </p:nvSpPr>
        <p:spPr>
          <a:xfrm>
            <a:off x="527831" y="4723318"/>
            <a:ext cx="6407933" cy="1015663"/>
          </a:xfrm>
          <a:prstGeom prst="rect">
            <a:avLst/>
          </a:prstGeom>
          <a:noFill/>
        </p:spPr>
        <p:txBody>
          <a:bodyPr wrap="square" rtlCol="0">
            <a:spAutoFit/>
          </a:bodyPr>
          <a:lstStyle/>
          <a:p>
            <a:pPr algn="just"/>
            <a:r>
              <a:rPr lang="ar-KW" sz="2000" dirty="0">
                <a:latin typeface="Arial" panose="020B0604020202020204" pitchFamily="34" charset="0"/>
                <a:cs typeface="Arial" panose="020B0604020202020204" pitchFamily="34" charset="0"/>
              </a:rPr>
              <a:t>على الرغم من أن هناك بعض الزيادة في عدد الخدج الذين يبقون على قيد الحياة وخاصة بعد</a:t>
            </a:r>
            <a:r>
              <a:rPr lang="ar-SA" sz="2000" dirty="0">
                <a:latin typeface="Arial" panose="020B0604020202020204" pitchFamily="34" charset="0"/>
                <a:cs typeface="Arial" panose="020B0604020202020204" pitchFamily="34" charset="0"/>
              </a:rPr>
              <a:t> تطور العناية المركزة للخدج، فذلك </a:t>
            </a:r>
            <a:r>
              <a:rPr lang="ar-KW" sz="2000" dirty="0">
                <a:latin typeface="Arial" panose="020B0604020202020204" pitchFamily="34" charset="0"/>
                <a:cs typeface="Arial" panose="020B0604020202020204" pitchFamily="34" charset="0"/>
              </a:rPr>
              <a:t>لم يمنع المضاعفات التي تصيب الأطفال الخدج حديثي الولادة.</a:t>
            </a:r>
          </a:p>
        </p:txBody>
      </p:sp>
      <p:cxnSp>
        <p:nvCxnSpPr>
          <p:cNvPr id="19" name="Straight Connector 18">
            <a:extLst>
              <a:ext uri="{FF2B5EF4-FFF2-40B4-BE49-F238E27FC236}">
                <a16:creationId xmlns:a16="http://schemas.microsoft.com/office/drawing/2014/main" xmlns="" id="{2AF48EB0-D7A0-00D0-C26D-E4BEFD6B1F9B}"/>
              </a:ext>
            </a:extLst>
          </p:cNvPr>
          <p:cNvCxnSpPr>
            <a:cxnSpLocks/>
          </p:cNvCxnSpPr>
          <p:nvPr/>
        </p:nvCxnSpPr>
        <p:spPr>
          <a:xfrm flipV="1">
            <a:off x="446768" y="3541681"/>
            <a:ext cx="6507404" cy="31659"/>
          </a:xfrm>
          <a:prstGeom prst="line">
            <a:avLst/>
          </a:prstGeom>
          <a:ln w="34925">
            <a:solidFill>
              <a:srgbClr val="6D883B">
                <a:alpha val="94902"/>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482417F8-042C-80AD-ECCD-3C2917BD667B}"/>
              </a:ext>
            </a:extLst>
          </p:cNvPr>
          <p:cNvCxnSpPr>
            <a:cxnSpLocks/>
          </p:cNvCxnSpPr>
          <p:nvPr/>
        </p:nvCxnSpPr>
        <p:spPr>
          <a:xfrm flipV="1">
            <a:off x="426892" y="4662165"/>
            <a:ext cx="6507404" cy="31659"/>
          </a:xfrm>
          <a:prstGeom prst="line">
            <a:avLst/>
          </a:prstGeom>
          <a:ln w="34925">
            <a:solidFill>
              <a:srgbClr val="6D883B">
                <a:alpha val="94902"/>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61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2500"/>
                            </p:stCondLst>
                            <p:childTnLst>
                              <p:par>
                                <p:cTn id="28" presetID="22" presetClass="entr" presetSubtype="2"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right)">
                                      <p:cBhvr>
                                        <p:cTn id="30" dur="500"/>
                                        <p:tgtEl>
                                          <p:spTgt spid="19"/>
                                        </p:tgtEl>
                                      </p:cBhvr>
                                    </p:animEffect>
                                  </p:childTnLst>
                                </p:cTn>
                              </p:par>
                            </p:childTnLst>
                          </p:cTn>
                        </p:par>
                        <p:par>
                          <p:cTn id="31" fill="hold">
                            <p:stCondLst>
                              <p:cond delay="3000"/>
                            </p:stCondLst>
                            <p:childTnLst>
                              <p:par>
                                <p:cTn id="32" presetID="22" presetClass="entr" presetSubtype="2"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right)">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Effect transition="in" filter="fade">
                                      <p:cBhvr>
                                        <p:cTn id="4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5C8E0C70-36C2-AA05-9A6B-13CDAAD36E13}"/>
              </a:ext>
            </a:extLst>
          </p:cNvPr>
          <p:cNvSpPr txBox="1"/>
          <p:nvPr/>
        </p:nvSpPr>
        <p:spPr>
          <a:xfrm>
            <a:off x="7489165" y="81350"/>
            <a:ext cx="4120039" cy="1384995"/>
          </a:xfrm>
          <a:prstGeom prst="rect">
            <a:avLst/>
          </a:prstGeom>
          <a:noFill/>
        </p:spPr>
        <p:txBody>
          <a:bodyPr wrap="none" rtlCol="0">
            <a:spAutoFit/>
          </a:bodyPr>
          <a:lstStyle/>
          <a:p>
            <a:r>
              <a:rPr lang="ar-SA" sz="4800" b="1" dirty="0"/>
              <a:t>مؤتمر</a:t>
            </a:r>
            <a:endParaRPr lang="ar-KW" sz="4800" b="1" dirty="0"/>
          </a:p>
          <a:p>
            <a:r>
              <a:rPr lang="ar-KW" dirty="0"/>
              <a:t> "تكنولوجيا الرحم الاصطناعي: استكشاف الفرص </a:t>
            </a:r>
            <a:endParaRPr lang="en-GB" dirty="0"/>
          </a:p>
          <a:p>
            <a:r>
              <a:rPr lang="ar-KW" dirty="0"/>
              <a:t>والتحديات: الصحية.. الشرعية..الأخلاقية ..القانونية"</a:t>
            </a:r>
            <a:endParaRPr lang="x-none" dirty="0"/>
          </a:p>
        </p:txBody>
      </p:sp>
      <p:sp>
        <p:nvSpPr>
          <p:cNvPr id="11" name="TextBox 10">
            <a:extLst>
              <a:ext uri="{FF2B5EF4-FFF2-40B4-BE49-F238E27FC236}">
                <a16:creationId xmlns:a16="http://schemas.microsoft.com/office/drawing/2014/main" xmlns="" id="{B8977944-834B-3298-E8CC-10AEA534CB36}"/>
              </a:ext>
            </a:extLst>
          </p:cNvPr>
          <p:cNvSpPr txBox="1"/>
          <p:nvPr/>
        </p:nvSpPr>
        <p:spPr>
          <a:xfrm>
            <a:off x="1522673" y="449333"/>
            <a:ext cx="1973617" cy="707886"/>
          </a:xfrm>
          <a:prstGeom prst="rect">
            <a:avLst/>
          </a:prstGeom>
          <a:noFill/>
        </p:spPr>
        <p:txBody>
          <a:bodyPr wrap="none" rtlCol="0">
            <a:spAutoFit/>
          </a:bodyPr>
          <a:lstStyle/>
          <a:p>
            <a:r>
              <a:rPr lang="en-GB" sz="2000" b="1" dirty="0"/>
              <a:t> 16-14</a:t>
            </a:r>
            <a:r>
              <a:rPr lang="ar-SA" sz="2000" b="1" dirty="0"/>
              <a:t>يونيو</a:t>
            </a:r>
            <a:r>
              <a:rPr lang="ar-KW" sz="2000" b="1" dirty="0"/>
              <a:t> 2023</a:t>
            </a:r>
          </a:p>
          <a:p>
            <a:r>
              <a:rPr lang="ar-KW" sz="2000" b="1" dirty="0"/>
              <a:t>دولة الكويت </a:t>
            </a:r>
            <a:endParaRPr lang="x-none" sz="2000" b="1" dirty="0"/>
          </a:p>
        </p:txBody>
      </p:sp>
      <p:sp>
        <p:nvSpPr>
          <p:cNvPr id="12" name="TextBox 11">
            <a:extLst>
              <a:ext uri="{FF2B5EF4-FFF2-40B4-BE49-F238E27FC236}">
                <a16:creationId xmlns:a16="http://schemas.microsoft.com/office/drawing/2014/main" xmlns="" id="{F2FBE539-558E-8E7C-F9E9-3C2C0885EB0D}"/>
              </a:ext>
            </a:extLst>
          </p:cNvPr>
          <p:cNvSpPr txBox="1"/>
          <p:nvPr/>
        </p:nvSpPr>
        <p:spPr>
          <a:xfrm>
            <a:off x="7611035" y="5244353"/>
            <a:ext cx="184731" cy="369332"/>
          </a:xfrm>
          <a:prstGeom prst="rect">
            <a:avLst/>
          </a:prstGeom>
          <a:noFill/>
        </p:spPr>
        <p:txBody>
          <a:bodyPr wrap="none" rtlCol="0">
            <a:spAutoFit/>
          </a:bodyPr>
          <a:lstStyle/>
          <a:p>
            <a:pPr marL="0" algn="l" defTabSz="914400" rtl="0" eaLnBrk="1" latinLnBrk="0" hangingPunct="1"/>
            <a:endParaRPr lang="x-none" dirty="0"/>
          </a:p>
        </p:txBody>
      </p:sp>
      <p:cxnSp>
        <p:nvCxnSpPr>
          <p:cNvPr id="7" name="Straight Connector 6">
            <a:extLst>
              <a:ext uri="{FF2B5EF4-FFF2-40B4-BE49-F238E27FC236}">
                <a16:creationId xmlns:a16="http://schemas.microsoft.com/office/drawing/2014/main" xmlns="" id="{48B3429E-DCD9-8334-E521-44393D6F5A49}"/>
              </a:ext>
            </a:extLst>
          </p:cNvPr>
          <p:cNvCxnSpPr>
            <a:cxnSpLocks/>
          </p:cNvCxnSpPr>
          <p:nvPr/>
        </p:nvCxnSpPr>
        <p:spPr>
          <a:xfrm>
            <a:off x="720718" y="1683345"/>
            <a:ext cx="10888486" cy="0"/>
          </a:xfrm>
          <a:prstGeom prst="line">
            <a:avLst/>
          </a:prstGeom>
          <a:ln w="34925">
            <a:solidFill>
              <a:srgbClr val="6D883B">
                <a:alpha val="94902"/>
              </a:srgbClr>
            </a:solidFill>
          </a:ln>
        </p:spPr>
        <p:style>
          <a:lnRef idx="1">
            <a:schemeClr val="accent1"/>
          </a:lnRef>
          <a:fillRef idx="0">
            <a:schemeClr val="accent1"/>
          </a:fillRef>
          <a:effectRef idx="0">
            <a:schemeClr val="accent1"/>
          </a:effectRef>
          <a:fontRef idx="minor">
            <a:schemeClr val="tx1"/>
          </a:fontRef>
        </p:style>
      </p:cxnSp>
      <p:pic>
        <p:nvPicPr>
          <p:cNvPr id="2" name="Picture 1" descr="Icon&#10;&#10;Description automatically generated">
            <a:extLst>
              <a:ext uri="{FF2B5EF4-FFF2-40B4-BE49-F238E27FC236}">
                <a16:creationId xmlns:a16="http://schemas.microsoft.com/office/drawing/2014/main" xmlns="" id="{95B9019F-13E2-FE7B-E469-22F419FB35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7633" y="529974"/>
            <a:ext cx="635676" cy="627237"/>
          </a:xfrm>
          <a:prstGeom prst="rect">
            <a:avLst/>
          </a:prstGeom>
        </p:spPr>
      </p:pic>
      <p:pic>
        <p:nvPicPr>
          <p:cNvPr id="3" name="Picture 2">
            <a:extLst>
              <a:ext uri="{FF2B5EF4-FFF2-40B4-BE49-F238E27FC236}">
                <a16:creationId xmlns:a16="http://schemas.microsoft.com/office/drawing/2014/main" xmlns="" id="{1B4EC7F4-A075-22DB-9163-38042EA9DBB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704" y="91891"/>
            <a:ext cx="1523909" cy="1523909"/>
          </a:xfrm>
          <a:prstGeom prst="rect">
            <a:avLst/>
          </a:prstGeom>
          <a:noFill/>
          <a:ln>
            <a:noFill/>
          </a:ln>
        </p:spPr>
      </p:pic>
      <p:cxnSp>
        <p:nvCxnSpPr>
          <p:cNvPr id="5" name="Straight Connector 4">
            <a:extLst>
              <a:ext uri="{FF2B5EF4-FFF2-40B4-BE49-F238E27FC236}">
                <a16:creationId xmlns:a16="http://schemas.microsoft.com/office/drawing/2014/main" xmlns="" id="{CF9BA8C1-2B5D-25F9-6D8B-3736811E27D6}"/>
              </a:ext>
            </a:extLst>
          </p:cNvPr>
          <p:cNvCxnSpPr>
            <a:cxnSpLocks/>
          </p:cNvCxnSpPr>
          <p:nvPr/>
        </p:nvCxnSpPr>
        <p:spPr>
          <a:xfrm>
            <a:off x="291853" y="2380036"/>
            <a:ext cx="11635983" cy="0"/>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549C6E6C-7A69-7A31-822F-3CA079952399}"/>
              </a:ext>
            </a:extLst>
          </p:cNvPr>
          <p:cNvSpPr txBox="1"/>
          <p:nvPr/>
        </p:nvSpPr>
        <p:spPr>
          <a:xfrm>
            <a:off x="7611035" y="5244353"/>
            <a:ext cx="184731" cy="369332"/>
          </a:xfrm>
          <a:prstGeom prst="rect">
            <a:avLst/>
          </a:prstGeom>
          <a:noFill/>
        </p:spPr>
        <p:txBody>
          <a:bodyPr wrap="none" rtlCol="0">
            <a:spAutoFit/>
          </a:bodyPr>
          <a:lstStyle/>
          <a:p>
            <a:pPr marL="0" algn="l" defTabSz="914400" rtl="0" eaLnBrk="1" latinLnBrk="0" hangingPunct="1"/>
            <a:endParaRPr lang="x-none" dirty="0"/>
          </a:p>
        </p:txBody>
      </p:sp>
      <p:cxnSp>
        <p:nvCxnSpPr>
          <p:cNvPr id="15" name="Straight Connector 14">
            <a:extLst>
              <a:ext uri="{FF2B5EF4-FFF2-40B4-BE49-F238E27FC236}">
                <a16:creationId xmlns:a16="http://schemas.microsoft.com/office/drawing/2014/main" xmlns="" id="{AA6CD130-A2F7-F429-2865-4FB88315C585}"/>
              </a:ext>
            </a:extLst>
          </p:cNvPr>
          <p:cNvCxnSpPr>
            <a:cxnSpLocks/>
          </p:cNvCxnSpPr>
          <p:nvPr/>
        </p:nvCxnSpPr>
        <p:spPr>
          <a:xfrm>
            <a:off x="291853" y="6076686"/>
            <a:ext cx="11662022" cy="0"/>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8101677-1334-203D-3CD0-3DD17B69E8A5}"/>
              </a:ext>
            </a:extLst>
          </p:cNvPr>
          <p:cNvCxnSpPr>
            <a:cxnSpLocks/>
          </p:cNvCxnSpPr>
          <p:nvPr/>
        </p:nvCxnSpPr>
        <p:spPr>
          <a:xfrm>
            <a:off x="277999" y="2380036"/>
            <a:ext cx="0" cy="3696650"/>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2907702E-86A9-1321-15D2-2375C847DF8B}"/>
              </a:ext>
            </a:extLst>
          </p:cNvPr>
          <p:cNvCxnSpPr>
            <a:cxnSpLocks/>
          </p:cNvCxnSpPr>
          <p:nvPr/>
        </p:nvCxnSpPr>
        <p:spPr>
          <a:xfrm>
            <a:off x="11937361" y="2355850"/>
            <a:ext cx="0" cy="3720836"/>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8D9AD93D-8045-BB7C-E27A-EB25D75C2976}"/>
              </a:ext>
            </a:extLst>
          </p:cNvPr>
          <p:cNvSpPr txBox="1"/>
          <p:nvPr/>
        </p:nvSpPr>
        <p:spPr>
          <a:xfrm>
            <a:off x="6819994" y="6104674"/>
            <a:ext cx="5224572" cy="400110"/>
          </a:xfrm>
          <a:prstGeom prst="rect">
            <a:avLst/>
          </a:prstGeom>
          <a:noFill/>
        </p:spPr>
        <p:txBody>
          <a:bodyPr wrap="none" rtlCol="0">
            <a:spAutoFit/>
          </a:bodyPr>
          <a:lstStyle/>
          <a:p>
            <a:r>
              <a:rPr lang="ar-SA" sz="1000" b="1" dirty="0"/>
              <a:t>مصدر الصور:</a:t>
            </a:r>
            <a:r>
              <a:rPr lang="ar-SA" sz="1000" dirty="0"/>
              <a:t> </a:t>
            </a:r>
            <a:r>
              <a:rPr lang="x-none" sz="1000" dirty="0">
                <a:effectLst/>
                <a:latin typeface="Helvetica" pitchFamily="2" charset="0"/>
                <a:ea typeface="Times New Roman" panose="02020603050405020304" pitchFamily="18" charset="0"/>
              </a:rPr>
              <a:t>https://www.geneticliteracyproject.org/2016/04/06/artificial-uterus-close-reality/</a:t>
            </a:r>
            <a:endParaRPr lang="x-none" sz="1000" dirty="0">
              <a:effectLst/>
              <a:latin typeface="Times New Roman" panose="02020603050405020304" pitchFamily="18" charset="0"/>
              <a:ea typeface="Times New Roman" panose="02020603050405020304" pitchFamily="18" charset="0"/>
            </a:endParaRPr>
          </a:p>
          <a:p>
            <a:endParaRPr lang="x-none" sz="1000" dirty="0"/>
          </a:p>
        </p:txBody>
      </p:sp>
      <p:pic>
        <p:nvPicPr>
          <p:cNvPr id="13" name="Picture 12" descr="A baby in a bowl&#10;&#10;Description automatically generated with low confidence">
            <a:extLst>
              <a:ext uri="{FF2B5EF4-FFF2-40B4-BE49-F238E27FC236}">
                <a16:creationId xmlns:a16="http://schemas.microsoft.com/office/drawing/2014/main" xmlns="" id="{EF153425-BC0B-1186-7E1C-4961DD5E1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7631" y="2529491"/>
            <a:ext cx="4675677" cy="3467794"/>
          </a:xfrm>
          <a:prstGeom prst="rect">
            <a:avLst/>
          </a:prstGeom>
        </p:spPr>
      </p:pic>
      <p:sp>
        <p:nvSpPr>
          <p:cNvPr id="8" name="TextBox 7">
            <a:extLst>
              <a:ext uri="{FF2B5EF4-FFF2-40B4-BE49-F238E27FC236}">
                <a16:creationId xmlns:a16="http://schemas.microsoft.com/office/drawing/2014/main" xmlns="" id="{4A160A43-8B68-1075-EB96-5A1C3B8CDECD}"/>
              </a:ext>
            </a:extLst>
          </p:cNvPr>
          <p:cNvSpPr txBox="1"/>
          <p:nvPr/>
        </p:nvSpPr>
        <p:spPr>
          <a:xfrm>
            <a:off x="720718" y="2622177"/>
            <a:ext cx="6099275" cy="3323987"/>
          </a:xfrm>
          <a:prstGeom prst="rect">
            <a:avLst/>
          </a:prstGeom>
          <a:noFill/>
        </p:spPr>
        <p:txBody>
          <a:bodyPr wrap="square" rtlCol="0">
            <a:spAutoFit/>
          </a:bodyPr>
          <a:lstStyle/>
          <a:p>
            <a:pPr algn="just"/>
            <a:r>
              <a:rPr lang="ar-SA" sz="2100" b="1" kern="100" dirty="0">
                <a:latin typeface="Calibri" panose="020F0502020204030204" pitchFamily="34" charset="0"/>
                <a:ea typeface="Calibri" panose="020F0502020204030204" pitchFamily="34" charset="0"/>
                <a:cs typeface="Arial" panose="020B0604020202020204" pitchFamily="34" charset="0"/>
              </a:rPr>
              <a:t>رغم </a:t>
            </a:r>
            <a:r>
              <a:rPr lang="ar-SA" sz="2100" b="1" kern="100" dirty="0">
                <a:effectLst/>
                <a:latin typeface="Calibri" panose="020F0502020204030204" pitchFamily="34" charset="0"/>
                <a:ea typeface="Calibri" panose="020F0502020204030204" pitchFamily="34" charset="0"/>
                <a:cs typeface="Arial" panose="020B0604020202020204" pitchFamily="34" charset="0"/>
              </a:rPr>
              <a:t>التطورات الطبية في علاج الأطفال الخدج، لكن فرص البقاء على قيد الحياة لا تزال تعتمد على عمر الحمل (أسبوع الحمل) وقت الولادة. أقل من 22 أسبوعًا فرصة للبقاء على قيد </a:t>
            </a:r>
            <a:r>
              <a:rPr lang="ar-SA" sz="2100" b="1" kern="100" dirty="0">
                <a:latin typeface="Calibri" panose="020F0502020204030204" pitchFamily="34" charset="0"/>
                <a:ea typeface="Calibri" panose="020F0502020204030204" pitchFamily="34" charset="0"/>
                <a:cs typeface="Arial" panose="020B0604020202020204" pitchFamily="34" charset="0"/>
              </a:rPr>
              <a:t>الحياة ضعيفة.</a:t>
            </a:r>
            <a:endParaRPr lang="ar-SA" sz="2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pPr>
            <a:r>
              <a:rPr lang="ar-SA" sz="2100" kern="100" dirty="0">
                <a:effectLst/>
                <a:latin typeface="Calibri" panose="020F0502020204030204" pitchFamily="34" charset="0"/>
                <a:ea typeface="Calibri" panose="020F0502020204030204" pitchFamily="34" charset="0"/>
                <a:cs typeface="Arial" panose="020B0604020202020204" pitchFamily="34" charset="0"/>
              </a:rPr>
              <a:t>22 أسبوعًا حوالي 10٪</a:t>
            </a:r>
          </a:p>
          <a:p>
            <a:pPr algn="r" rtl="1">
              <a:lnSpc>
                <a:spcPct val="150000"/>
              </a:lnSpc>
            </a:pPr>
            <a:r>
              <a:rPr lang="ar-SA" sz="2100" kern="100" dirty="0">
                <a:effectLst/>
                <a:latin typeface="Calibri" panose="020F0502020204030204" pitchFamily="34" charset="0"/>
                <a:ea typeface="Calibri" panose="020F0502020204030204" pitchFamily="34" charset="0"/>
                <a:cs typeface="Arial" panose="020B0604020202020204" pitchFamily="34" charset="0"/>
              </a:rPr>
              <a:t>24 أسبوعًا حوالي 60٪</a:t>
            </a:r>
          </a:p>
          <a:p>
            <a:pPr algn="r" rtl="1">
              <a:lnSpc>
                <a:spcPct val="150000"/>
              </a:lnSpc>
            </a:pPr>
            <a:r>
              <a:rPr lang="ar-SA" sz="2100" kern="100" dirty="0">
                <a:effectLst/>
                <a:latin typeface="Calibri" panose="020F0502020204030204" pitchFamily="34" charset="0"/>
                <a:ea typeface="Calibri" panose="020F0502020204030204" pitchFamily="34" charset="0"/>
                <a:cs typeface="Arial" panose="020B0604020202020204" pitchFamily="34" charset="0"/>
              </a:rPr>
              <a:t>27 أسبوعًا حوالي 89٪</a:t>
            </a:r>
          </a:p>
          <a:p>
            <a:pPr algn="r" rtl="1">
              <a:lnSpc>
                <a:spcPct val="150000"/>
              </a:lnSpc>
            </a:pPr>
            <a:r>
              <a:rPr lang="ar-SA" sz="2100" kern="100" dirty="0">
                <a:effectLst/>
                <a:latin typeface="Calibri" panose="020F0502020204030204" pitchFamily="34" charset="0"/>
                <a:ea typeface="Calibri" panose="020F0502020204030204" pitchFamily="34" charset="0"/>
                <a:cs typeface="Arial" panose="020B0604020202020204" pitchFamily="34" charset="0"/>
              </a:rPr>
              <a:t>31 أسبوعًا حوالي 95٪</a:t>
            </a:r>
            <a:endParaRPr lang="ar-SA" sz="2100" kern="100" dirty="0">
              <a:latin typeface="Calibri" panose="020F0502020204030204" pitchFamily="34" charset="0"/>
              <a:cs typeface="Arial" panose="020B0604020202020204" pitchFamily="34" charset="0"/>
            </a:endParaRPr>
          </a:p>
          <a:p>
            <a:pPr algn="r" rtl="1"/>
            <a:endParaRPr lang="ar-SA" sz="2100" kern="100" dirty="0">
              <a:latin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823D80F3-AD50-D5EA-4440-E5F5D89C55EB}"/>
              </a:ext>
            </a:extLst>
          </p:cNvPr>
          <p:cNvSpPr txBox="1"/>
          <p:nvPr/>
        </p:nvSpPr>
        <p:spPr>
          <a:xfrm>
            <a:off x="3050969" y="1762747"/>
            <a:ext cx="6295378" cy="1077218"/>
          </a:xfrm>
          <a:prstGeom prst="rect">
            <a:avLst/>
          </a:prstGeom>
          <a:noFill/>
        </p:spPr>
        <p:txBody>
          <a:bodyPr wrap="none" rtlCol="0">
            <a:spAutoFit/>
          </a:bodyPr>
          <a:lstStyle/>
          <a:p>
            <a:r>
              <a:rPr lang="ar-SA" sz="3200" b="1" kern="1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فرص البقاء على قيد الحياة بعد الولادة المبكرة</a:t>
            </a:r>
          </a:p>
          <a:p>
            <a:endParaRPr lang="x-none" sz="3200" b="1" dirty="0">
              <a:solidFill>
                <a:schemeClr val="tx1">
                  <a:lumMod val="65000"/>
                  <a:lumOff val="35000"/>
                </a:schemeClr>
              </a:solidFill>
            </a:endParaRPr>
          </a:p>
        </p:txBody>
      </p:sp>
    </p:spTree>
    <p:extLst>
      <p:ext uri="{BB962C8B-B14F-4D97-AF65-F5344CB8AC3E}">
        <p14:creationId xmlns:p14="http://schemas.microsoft.com/office/powerpoint/2010/main" val="247974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fade">
                                      <p:cBhvr>
                                        <p:cTn id="33" dur="500"/>
                                        <p:tgtEl>
                                          <p:spTgt spid="8">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Effect transition="in" filter="fade">
                                      <p:cBhvr>
                                        <p:cTn id="38" dur="500"/>
                                        <p:tgtEl>
                                          <p:spTgt spid="8">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animEffect transition="in" filter="fade">
                                      <p:cBhvr>
                                        <p:cTn id="43" dur="500"/>
                                        <p:tgtEl>
                                          <p:spTgt spid="8">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8">
                                            <p:txEl>
                                              <p:pRg st="4" end="4"/>
                                            </p:txEl>
                                          </p:spTgt>
                                        </p:tgtEl>
                                        <p:attrNameLst>
                                          <p:attrName>style.visibility</p:attrName>
                                        </p:attrNameLst>
                                      </p:cBhvr>
                                      <p:to>
                                        <p:strVal val="visible"/>
                                      </p:to>
                                    </p:set>
                                    <p:animEffect transition="in" filter="fade">
                                      <p:cBhvr>
                                        <p:cTn id="48"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5C8E0C70-36C2-AA05-9A6B-13CDAAD36E13}"/>
              </a:ext>
            </a:extLst>
          </p:cNvPr>
          <p:cNvSpPr txBox="1"/>
          <p:nvPr/>
        </p:nvSpPr>
        <p:spPr>
          <a:xfrm>
            <a:off x="7489165" y="81350"/>
            <a:ext cx="4120039" cy="1384995"/>
          </a:xfrm>
          <a:prstGeom prst="rect">
            <a:avLst/>
          </a:prstGeom>
          <a:noFill/>
        </p:spPr>
        <p:txBody>
          <a:bodyPr wrap="none" rtlCol="0">
            <a:spAutoFit/>
          </a:bodyPr>
          <a:lstStyle/>
          <a:p>
            <a:r>
              <a:rPr lang="ar-SA" sz="4800" b="1" dirty="0"/>
              <a:t>مؤتمر</a:t>
            </a:r>
            <a:endParaRPr lang="ar-KW" sz="4800" b="1" dirty="0"/>
          </a:p>
          <a:p>
            <a:r>
              <a:rPr lang="ar-KW" dirty="0"/>
              <a:t> "تكنولوجيا الرحم الاصطناعي: استكشاف الفرص </a:t>
            </a:r>
            <a:endParaRPr lang="en-GB" dirty="0"/>
          </a:p>
          <a:p>
            <a:r>
              <a:rPr lang="ar-KW" dirty="0"/>
              <a:t>والتحديات: الصحية.. الشرعية..الأخلاقية ..القانونية"</a:t>
            </a:r>
            <a:endParaRPr lang="x-none" dirty="0"/>
          </a:p>
        </p:txBody>
      </p:sp>
      <p:sp>
        <p:nvSpPr>
          <p:cNvPr id="11" name="TextBox 10">
            <a:extLst>
              <a:ext uri="{FF2B5EF4-FFF2-40B4-BE49-F238E27FC236}">
                <a16:creationId xmlns:a16="http://schemas.microsoft.com/office/drawing/2014/main" xmlns="" id="{B8977944-834B-3298-E8CC-10AEA534CB36}"/>
              </a:ext>
            </a:extLst>
          </p:cNvPr>
          <p:cNvSpPr txBox="1"/>
          <p:nvPr/>
        </p:nvSpPr>
        <p:spPr>
          <a:xfrm>
            <a:off x="1522673" y="449333"/>
            <a:ext cx="1973617" cy="707886"/>
          </a:xfrm>
          <a:prstGeom prst="rect">
            <a:avLst/>
          </a:prstGeom>
          <a:noFill/>
        </p:spPr>
        <p:txBody>
          <a:bodyPr wrap="none" rtlCol="0">
            <a:spAutoFit/>
          </a:bodyPr>
          <a:lstStyle/>
          <a:p>
            <a:r>
              <a:rPr lang="en-GB" sz="2000" b="1" dirty="0"/>
              <a:t> 16-14</a:t>
            </a:r>
            <a:r>
              <a:rPr lang="ar-SA" sz="2000" b="1" dirty="0"/>
              <a:t>يونيو</a:t>
            </a:r>
            <a:r>
              <a:rPr lang="ar-KW" sz="2000" b="1" dirty="0"/>
              <a:t> 2023</a:t>
            </a:r>
          </a:p>
          <a:p>
            <a:r>
              <a:rPr lang="ar-KW" sz="2000" b="1" dirty="0"/>
              <a:t>دولة الكويت </a:t>
            </a:r>
            <a:endParaRPr lang="x-none" sz="2000" b="1" dirty="0"/>
          </a:p>
        </p:txBody>
      </p:sp>
      <p:sp>
        <p:nvSpPr>
          <p:cNvPr id="12" name="TextBox 11">
            <a:extLst>
              <a:ext uri="{FF2B5EF4-FFF2-40B4-BE49-F238E27FC236}">
                <a16:creationId xmlns:a16="http://schemas.microsoft.com/office/drawing/2014/main" xmlns="" id="{F2FBE539-558E-8E7C-F9E9-3C2C0885EB0D}"/>
              </a:ext>
            </a:extLst>
          </p:cNvPr>
          <p:cNvSpPr txBox="1"/>
          <p:nvPr/>
        </p:nvSpPr>
        <p:spPr>
          <a:xfrm>
            <a:off x="7611035" y="5244353"/>
            <a:ext cx="184731" cy="369332"/>
          </a:xfrm>
          <a:prstGeom prst="rect">
            <a:avLst/>
          </a:prstGeom>
          <a:noFill/>
        </p:spPr>
        <p:txBody>
          <a:bodyPr wrap="none" rtlCol="0">
            <a:spAutoFit/>
          </a:bodyPr>
          <a:lstStyle/>
          <a:p>
            <a:pPr marL="0" algn="l" defTabSz="914400" rtl="0" eaLnBrk="1" latinLnBrk="0" hangingPunct="1"/>
            <a:endParaRPr lang="x-none" dirty="0"/>
          </a:p>
        </p:txBody>
      </p:sp>
      <p:cxnSp>
        <p:nvCxnSpPr>
          <p:cNvPr id="7" name="Straight Connector 6">
            <a:extLst>
              <a:ext uri="{FF2B5EF4-FFF2-40B4-BE49-F238E27FC236}">
                <a16:creationId xmlns:a16="http://schemas.microsoft.com/office/drawing/2014/main" xmlns="" id="{48B3429E-DCD9-8334-E521-44393D6F5A49}"/>
              </a:ext>
            </a:extLst>
          </p:cNvPr>
          <p:cNvCxnSpPr>
            <a:cxnSpLocks/>
          </p:cNvCxnSpPr>
          <p:nvPr/>
        </p:nvCxnSpPr>
        <p:spPr>
          <a:xfrm>
            <a:off x="720718" y="1683345"/>
            <a:ext cx="10888486" cy="0"/>
          </a:xfrm>
          <a:prstGeom prst="line">
            <a:avLst/>
          </a:prstGeom>
          <a:ln w="34925">
            <a:solidFill>
              <a:srgbClr val="6D883B">
                <a:alpha val="94902"/>
              </a:srgbClr>
            </a:solidFill>
          </a:ln>
        </p:spPr>
        <p:style>
          <a:lnRef idx="1">
            <a:schemeClr val="accent1"/>
          </a:lnRef>
          <a:fillRef idx="0">
            <a:schemeClr val="accent1"/>
          </a:fillRef>
          <a:effectRef idx="0">
            <a:schemeClr val="accent1"/>
          </a:effectRef>
          <a:fontRef idx="minor">
            <a:schemeClr val="tx1"/>
          </a:fontRef>
        </p:style>
      </p:cxnSp>
      <p:pic>
        <p:nvPicPr>
          <p:cNvPr id="2" name="Picture 1" descr="Icon&#10;&#10;Description automatically generated">
            <a:extLst>
              <a:ext uri="{FF2B5EF4-FFF2-40B4-BE49-F238E27FC236}">
                <a16:creationId xmlns:a16="http://schemas.microsoft.com/office/drawing/2014/main" xmlns="" id="{95B9019F-13E2-FE7B-E469-22F419FB35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7633" y="529974"/>
            <a:ext cx="635676" cy="627237"/>
          </a:xfrm>
          <a:prstGeom prst="rect">
            <a:avLst/>
          </a:prstGeom>
        </p:spPr>
      </p:pic>
      <p:pic>
        <p:nvPicPr>
          <p:cNvPr id="3" name="Picture 2">
            <a:extLst>
              <a:ext uri="{FF2B5EF4-FFF2-40B4-BE49-F238E27FC236}">
                <a16:creationId xmlns:a16="http://schemas.microsoft.com/office/drawing/2014/main" xmlns="" id="{1B4EC7F4-A075-22DB-9163-38042EA9DBB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704" y="91891"/>
            <a:ext cx="1523909" cy="1523909"/>
          </a:xfrm>
          <a:prstGeom prst="rect">
            <a:avLst/>
          </a:prstGeom>
          <a:noFill/>
          <a:ln>
            <a:noFill/>
          </a:ln>
        </p:spPr>
      </p:pic>
      <p:cxnSp>
        <p:nvCxnSpPr>
          <p:cNvPr id="5" name="Straight Connector 4">
            <a:extLst>
              <a:ext uri="{FF2B5EF4-FFF2-40B4-BE49-F238E27FC236}">
                <a16:creationId xmlns:a16="http://schemas.microsoft.com/office/drawing/2014/main" xmlns="" id="{CF9BA8C1-2B5D-25F9-6D8B-3736811E27D6}"/>
              </a:ext>
            </a:extLst>
          </p:cNvPr>
          <p:cNvCxnSpPr>
            <a:cxnSpLocks/>
          </p:cNvCxnSpPr>
          <p:nvPr/>
        </p:nvCxnSpPr>
        <p:spPr>
          <a:xfrm>
            <a:off x="291853" y="2380036"/>
            <a:ext cx="11635983" cy="0"/>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549C6E6C-7A69-7A31-822F-3CA079952399}"/>
              </a:ext>
            </a:extLst>
          </p:cNvPr>
          <p:cNvSpPr txBox="1"/>
          <p:nvPr/>
        </p:nvSpPr>
        <p:spPr>
          <a:xfrm>
            <a:off x="7611035" y="5244353"/>
            <a:ext cx="184731" cy="369332"/>
          </a:xfrm>
          <a:prstGeom prst="rect">
            <a:avLst/>
          </a:prstGeom>
          <a:noFill/>
        </p:spPr>
        <p:txBody>
          <a:bodyPr wrap="none" rtlCol="0">
            <a:spAutoFit/>
          </a:bodyPr>
          <a:lstStyle/>
          <a:p>
            <a:pPr marL="0" algn="l" defTabSz="914400" rtl="0" eaLnBrk="1" latinLnBrk="0" hangingPunct="1"/>
            <a:endParaRPr lang="x-none" dirty="0"/>
          </a:p>
        </p:txBody>
      </p:sp>
      <p:cxnSp>
        <p:nvCxnSpPr>
          <p:cNvPr id="15" name="Straight Connector 14">
            <a:extLst>
              <a:ext uri="{FF2B5EF4-FFF2-40B4-BE49-F238E27FC236}">
                <a16:creationId xmlns:a16="http://schemas.microsoft.com/office/drawing/2014/main" xmlns="" id="{AA6CD130-A2F7-F429-2865-4FB88315C585}"/>
              </a:ext>
            </a:extLst>
          </p:cNvPr>
          <p:cNvCxnSpPr>
            <a:cxnSpLocks/>
          </p:cNvCxnSpPr>
          <p:nvPr/>
        </p:nvCxnSpPr>
        <p:spPr>
          <a:xfrm>
            <a:off x="291853" y="6076686"/>
            <a:ext cx="11662022" cy="0"/>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8101677-1334-203D-3CD0-3DD17B69E8A5}"/>
              </a:ext>
            </a:extLst>
          </p:cNvPr>
          <p:cNvCxnSpPr>
            <a:cxnSpLocks/>
          </p:cNvCxnSpPr>
          <p:nvPr/>
        </p:nvCxnSpPr>
        <p:spPr>
          <a:xfrm>
            <a:off x="277999" y="2380036"/>
            <a:ext cx="0" cy="3696650"/>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2907702E-86A9-1321-15D2-2375C847DF8B}"/>
              </a:ext>
            </a:extLst>
          </p:cNvPr>
          <p:cNvCxnSpPr>
            <a:cxnSpLocks/>
          </p:cNvCxnSpPr>
          <p:nvPr/>
        </p:nvCxnSpPr>
        <p:spPr>
          <a:xfrm>
            <a:off x="11937361" y="2355850"/>
            <a:ext cx="0" cy="3720836"/>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8D9AD93D-8045-BB7C-E27A-EB25D75C2976}"/>
              </a:ext>
            </a:extLst>
          </p:cNvPr>
          <p:cNvSpPr txBox="1"/>
          <p:nvPr/>
        </p:nvSpPr>
        <p:spPr>
          <a:xfrm>
            <a:off x="6819994" y="6104674"/>
            <a:ext cx="5224572" cy="400110"/>
          </a:xfrm>
          <a:prstGeom prst="rect">
            <a:avLst/>
          </a:prstGeom>
          <a:noFill/>
        </p:spPr>
        <p:txBody>
          <a:bodyPr wrap="none" rtlCol="0">
            <a:spAutoFit/>
          </a:bodyPr>
          <a:lstStyle/>
          <a:p>
            <a:r>
              <a:rPr lang="ar-SA" sz="1000" b="1" dirty="0"/>
              <a:t>مصدر الصور:</a:t>
            </a:r>
            <a:r>
              <a:rPr lang="ar-SA" sz="1000" dirty="0"/>
              <a:t> </a:t>
            </a:r>
            <a:r>
              <a:rPr lang="x-none" sz="1000" dirty="0">
                <a:effectLst/>
                <a:latin typeface="Helvetica" pitchFamily="2" charset="0"/>
                <a:ea typeface="Times New Roman" panose="02020603050405020304" pitchFamily="18" charset="0"/>
              </a:rPr>
              <a:t>https://www.geneticliteracyproject.org/2016/04/06/artificial-uterus-close-reality/</a:t>
            </a:r>
            <a:endParaRPr lang="x-none" sz="1000" dirty="0">
              <a:effectLst/>
              <a:latin typeface="Times New Roman" panose="02020603050405020304" pitchFamily="18" charset="0"/>
              <a:ea typeface="Times New Roman" panose="02020603050405020304" pitchFamily="18" charset="0"/>
            </a:endParaRPr>
          </a:p>
          <a:p>
            <a:endParaRPr lang="x-none" sz="1000" dirty="0"/>
          </a:p>
        </p:txBody>
      </p:sp>
      <p:pic>
        <p:nvPicPr>
          <p:cNvPr id="13" name="Picture 12" descr="A baby in a bowl&#10;&#10;Description automatically generated with low confidence">
            <a:extLst>
              <a:ext uri="{FF2B5EF4-FFF2-40B4-BE49-F238E27FC236}">
                <a16:creationId xmlns:a16="http://schemas.microsoft.com/office/drawing/2014/main" xmlns="" id="{EF153425-BC0B-1186-7E1C-4961DD5E1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7631" y="2529491"/>
            <a:ext cx="4675677" cy="3467794"/>
          </a:xfrm>
          <a:prstGeom prst="rect">
            <a:avLst/>
          </a:prstGeom>
        </p:spPr>
      </p:pic>
      <p:sp>
        <p:nvSpPr>
          <p:cNvPr id="9" name="TextBox 8">
            <a:extLst>
              <a:ext uri="{FF2B5EF4-FFF2-40B4-BE49-F238E27FC236}">
                <a16:creationId xmlns:a16="http://schemas.microsoft.com/office/drawing/2014/main" xmlns="" id="{54093775-1F1D-B46A-DAD1-3D61163C7557}"/>
              </a:ext>
            </a:extLst>
          </p:cNvPr>
          <p:cNvSpPr txBox="1"/>
          <p:nvPr/>
        </p:nvSpPr>
        <p:spPr>
          <a:xfrm>
            <a:off x="474840" y="5601456"/>
            <a:ext cx="6485773" cy="400110"/>
          </a:xfrm>
          <a:prstGeom prst="rect">
            <a:avLst/>
          </a:prstGeom>
          <a:noFill/>
        </p:spPr>
        <p:txBody>
          <a:bodyPr wrap="square" rtlCol="0">
            <a:spAutoFit/>
          </a:bodyPr>
          <a:lstStyle/>
          <a:p>
            <a:pPr algn="l"/>
            <a:r>
              <a:rPr lang="en-US" sz="1000" b="0" i="0" u="none" strike="noStrike" dirty="0" err="1">
                <a:solidFill>
                  <a:srgbClr val="222222"/>
                </a:solidFill>
                <a:effectLst/>
                <a:latin typeface="Arial" panose="020B0604020202020204" pitchFamily="34" charset="0"/>
              </a:rPr>
              <a:t>Romanis</a:t>
            </a:r>
            <a:r>
              <a:rPr lang="en-US" sz="1000" b="0" i="0" u="none" strike="noStrike" dirty="0">
                <a:solidFill>
                  <a:srgbClr val="222222"/>
                </a:solidFill>
                <a:effectLst/>
                <a:latin typeface="Arial" panose="020B0604020202020204" pitchFamily="34" charset="0"/>
              </a:rPr>
              <a:t>, E.C., 2018. Artificial womb technology and the frontiers of human reproduction: conceptual differences and potential implications. </a:t>
            </a:r>
            <a:r>
              <a:rPr lang="en-US" sz="1000" b="0" i="1" u="none" strike="noStrike" dirty="0">
                <a:solidFill>
                  <a:srgbClr val="222222"/>
                </a:solidFill>
                <a:effectLst/>
                <a:latin typeface="Arial" panose="020B0604020202020204" pitchFamily="34" charset="0"/>
              </a:rPr>
              <a:t>Journal of Medical Ethics</a:t>
            </a:r>
            <a:r>
              <a:rPr lang="en-US" sz="1000" b="0" i="0" u="none" strike="noStrike" dirty="0">
                <a:solidFill>
                  <a:srgbClr val="222222"/>
                </a:solidFill>
                <a:effectLst/>
                <a:latin typeface="Arial" panose="020B0604020202020204" pitchFamily="34" charset="0"/>
              </a:rPr>
              <a:t>, </a:t>
            </a:r>
            <a:r>
              <a:rPr lang="en-US" sz="1000" b="0" i="1" u="none" strike="noStrike" dirty="0">
                <a:solidFill>
                  <a:srgbClr val="222222"/>
                </a:solidFill>
                <a:effectLst/>
                <a:latin typeface="Arial" panose="020B0604020202020204" pitchFamily="34" charset="0"/>
              </a:rPr>
              <a:t>44</a:t>
            </a:r>
            <a:r>
              <a:rPr lang="en-US" sz="1000" b="0" i="0" u="none" strike="noStrike" dirty="0">
                <a:solidFill>
                  <a:srgbClr val="222222"/>
                </a:solidFill>
                <a:effectLst/>
                <a:latin typeface="Arial" panose="020B0604020202020204" pitchFamily="34" charset="0"/>
              </a:rPr>
              <a:t>(11), pp.751-755.</a:t>
            </a:r>
            <a:endParaRPr lang="x-none" sz="1000" dirty="0"/>
          </a:p>
        </p:txBody>
      </p:sp>
      <p:sp>
        <p:nvSpPr>
          <p:cNvPr id="14" name="TextBox 13">
            <a:extLst>
              <a:ext uri="{FF2B5EF4-FFF2-40B4-BE49-F238E27FC236}">
                <a16:creationId xmlns:a16="http://schemas.microsoft.com/office/drawing/2014/main" xmlns="" id="{D968C00E-FC79-0BB7-F233-59C23481A1A5}"/>
              </a:ext>
            </a:extLst>
          </p:cNvPr>
          <p:cNvSpPr txBox="1"/>
          <p:nvPr/>
        </p:nvSpPr>
        <p:spPr>
          <a:xfrm>
            <a:off x="527314" y="2550569"/>
            <a:ext cx="6374968" cy="2677656"/>
          </a:xfrm>
          <a:prstGeom prst="rect">
            <a:avLst/>
          </a:prstGeom>
          <a:noFill/>
        </p:spPr>
        <p:txBody>
          <a:bodyPr wrap="square" rtlCol="0">
            <a:spAutoFit/>
          </a:bodyPr>
          <a:lstStyle/>
          <a:p>
            <a:pPr algn="just"/>
            <a:r>
              <a:rPr lang="ar-KW" sz="2100" dirty="0">
                <a:latin typeface="Arial" panose="020B0604020202020204" pitchFamily="34" charset="0"/>
                <a:cs typeface="Arial" panose="020B0604020202020204" pitchFamily="34" charset="0"/>
              </a:rPr>
              <a:t>وفي دراسة ذكر أن معدل البقاء على قيد الحياة في الخدج وان تحسن فإن في كثير من الأحيان تحدث لها مضاعفات تؤدي إلى إعاقة شديدة أو الوفاة.</a:t>
            </a:r>
          </a:p>
          <a:p>
            <a:pPr algn="just"/>
            <a:endParaRPr lang="ar-KW" sz="2100" dirty="0">
              <a:latin typeface="Arial" panose="020B0604020202020204" pitchFamily="34" charset="0"/>
              <a:cs typeface="Arial" panose="020B0604020202020204" pitchFamily="34" charset="0"/>
            </a:endParaRPr>
          </a:p>
          <a:p>
            <a:pPr algn="just"/>
            <a:r>
              <a:rPr lang="ar-KW" sz="2100" dirty="0">
                <a:latin typeface="Arial" panose="020B0604020202020204" pitchFamily="34" charset="0"/>
                <a:cs typeface="Arial" panose="020B0604020202020204" pitchFamily="34" charset="0"/>
              </a:rPr>
              <a:t>في العشرين سنة الماضية، كانت هناك زيادة بنسبة 44٪ في الخدج المولودين في 22-25 أسبوعا. تشمل المشكلات التي تصيب الخدج ما يلي:  مشاكل في الجهاز التنفسي، مشاكل في الدورة الدموية، مشاكل في البلع وغيرها. تكاد تكون هذه المضاعفات حتمية قبل 26 أسبوعًا. هذه الوظائف يتم دعمها في حاضنات الرضع، ولها مخاطر وقيود. </a:t>
            </a:r>
            <a:endParaRPr lang="x-none" sz="21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24AF9356-15E7-B2E8-A712-D446BB29D492}"/>
              </a:ext>
            </a:extLst>
          </p:cNvPr>
          <p:cNvSpPr txBox="1"/>
          <p:nvPr/>
        </p:nvSpPr>
        <p:spPr>
          <a:xfrm>
            <a:off x="3050969" y="1762747"/>
            <a:ext cx="6295378" cy="1077218"/>
          </a:xfrm>
          <a:prstGeom prst="rect">
            <a:avLst/>
          </a:prstGeom>
          <a:noFill/>
        </p:spPr>
        <p:txBody>
          <a:bodyPr wrap="none" rtlCol="0">
            <a:spAutoFit/>
          </a:bodyPr>
          <a:lstStyle/>
          <a:p>
            <a:r>
              <a:rPr lang="ar-SA" sz="3200" b="1" kern="1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فرص البقاء على قيد الحياة بعد الولادة المبكرة</a:t>
            </a:r>
          </a:p>
          <a:p>
            <a:endParaRPr lang="x-none" sz="3200" b="1" dirty="0">
              <a:solidFill>
                <a:schemeClr val="tx1">
                  <a:lumMod val="65000"/>
                  <a:lumOff val="35000"/>
                </a:schemeClr>
              </a:solidFill>
            </a:endParaRPr>
          </a:p>
        </p:txBody>
      </p:sp>
    </p:spTree>
    <p:extLst>
      <p:ext uri="{BB962C8B-B14F-4D97-AF65-F5344CB8AC3E}">
        <p14:creationId xmlns:p14="http://schemas.microsoft.com/office/powerpoint/2010/main" val="1956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fade">
                                      <p:cBhvr>
                                        <p:cTn id="28" dur="500"/>
                                        <p:tgtEl>
                                          <p:spTgt spid="1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animEffect transition="in" filter="fade">
                                      <p:cBhvr>
                                        <p:cTn id="33"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5C8E0C70-36C2-AA05-9A6B-13CDAAD36E13}"/>
              </a:ext>
            </a:extLst>
          </p:cNvPr>
          <p:cNvSpPr txBox="1"/>
          <p:nvPr/>
        </p:nvSpPr>
        <p:spPr>
          <a:xfrm>
            <a:off x="7489165" y="81350"/>
            <a:ext cx="4120039" cy="1384995"/>
          </a:xfrm>
          <a:prstGeom prst="rect">
            <a:avLst/>
          </a:prstGeom>
          <a:noFill/>
        </p:spPr>
        <p:txBody>
          <a:bodyPr wrap="none" rtlCol="0">
            <a:spAutoFit/>
          </a:bodyPr>
          <a:lstStyle/>
          <a:p>
            <a:r>
              <a:rPr lang="ar-SA" sz="4800" b="1" dirty="0"/>
              <a:t>مؤتمر</a:t>
            </a:r>
            <a:endParaRPr lang="ar-KW" sz="4800" b="1" dirty="0"/>
          </a:p>
          <a:p>
            <a:r>
              <a:rPr lang="ar-KW" dirty="0"/>
              <a:t> "تكنولوجيا الرحم الاصطناعي: استكشاف الفرص </a:t>
            </a:r>
            <a:endParaRPr lang="en-GB" dirty="0"/>
          </a:p>
          <a:p>
            <a:r>
              <a:rPr lang="ar-KW" dirty="0"/>
              <a:t>والتحديات: الصحية.. الشرعية..الأخلاقية ..القانونية"</a:t>
            </a:r>
            <a:endParaRPr lang="x-none" dirty="0"/>
          </a:p>
        </p:txBody>
      </p:sp>
      <p:sp>
        <p:nvSpPr>
          <p:cNvPr id="11" name="TextBox 10">
            <a:extLst>
              <a:ext uri="{FF2B5EF4-FFF2-40B4-BE49-F238E27FC236}">
                <a16:creationId xmlns:a16="http://schemas.microsoft.com/office/drawing/2014/main" xmlns="" id="{B8977944-834B-3298-E8CC-10AEA534CB36}"/>
              </a:ext>
            </a:extLst>
          </p:cNvPr>
          <p:cNvSpPr txBox="1"/>
          <p:nvPr/>
        </p:nvSpPr>
        <p:spPr>
          <a:xfrm>
            <a:off x="1522673" y="449333"/>
            <a:ext cx="1973617" cy="707886"/>
          </a:xfrm>
          <a:prstGeom prst="rect">
            <a:avLst/>
          </a:prstGeom>
          <a:noFill/>
        </p:spPr>
        <p:txBody>
          <a:bodyPr wrap="none" rtlCol="0">
            <a:spAutoFit/>
          </a:bodyPr>
          <a:lstStyle/>
          <a:p>
            <a:r>
              <a:rPr lang="en-GB" sz="2000" b="1" dirty="0"/>
              <a:t> 16-14</a:t>
            </a:r>
            <a:r>
              <a:rPr lang="ar-SA" sz="2000" b="1" dirty="0"/>
              <a:t>يونيو</a:t>
            </a:r>
            <a:r>
              <a:rPr lang="ar-KW" sz="2000" b="1" dirty="0"/>
              <a:t> 2023</a:t>
            </a:r>
          </a:p>
          <a:p>
            <a:r>
              <a:rPr lang="ar-KW" sz="2000" b="1" dirty="0"/>
              <a:t>دولة الكويت </a:t>
            </a:r>
            <a:endParaRPr lang="x-none" sz="2000" b="1" dirty="0"/>
          </a:p>
        </p:txBody>
      </p:sp>
      <p:sp>
        <p:nvSpPr>
          <p:cNvPr id="12" name="TextBox 11">
            <a:extLst>
              <a:ext uri="{FF2B5EF4-FFF2-40B4-BE49-F238E27FC236}">
                <a16:creationId xmlns:a16="http://schemas.microsoft.com/office/drawing/2014/main" xmlns="" id="{F2FBE539-558E-8E7C-F9E9-3C2C0885EB0D}"/>
              </a:ext>
            </a:extLst>
          </p:cNvPr>
          <p:cNvSpPr txBox="1"/>
          <p:nvPr/>
        </p:nvSpPr>
        <p:spPr>
          <a:xfrm>
            <a:off x="7611035" y="5244353"/>
            <a:ext cx="184731" cy="369332"/>
          </a:xfrm>
          <a:prstGeom prst="rect">
            <a:avLst/>
          </a:prstGeom>
          <a:noFill/>
        </p:spPr>
        <p:txBody>
          <a:bodyPr wrap="none" rtlCol="0">
            <a:spAutoFit/>
          </a:bodyPr>
          <a:lstStyle/>
          <a:p>
            <a:pPr marL="0" algn="l" defTabSz="914400" rtl="0" eaLnBrk="1" latinLnBrk="0" hangingPunct="1"/>
            <a:endParaRPr lang="x-none" dirty="0"/>
          </a:p>
        </p:txBody>
      </p:sp>
      <p:cxnSp>
        <p:nvCxnSpPr>
          <p:cNvPr id="7" name="Straight Connector 6">
            <a:extLst>
              <a:ext uri="{FF2B5EF4-FFF2-40B4-BE49-F238E27FC236}">
                <a16:creationId xmlns:a16="http://schemas.microsoft.com/office/drawing/2014/main" xmlns="" id="{48B3429E-DCD9-8334-E521-44393D6F5A49}"/>
              </a:ext>
            </a:extLst>
          </p:cNvPr>
          <p:cNvCxnSpPr>
            <a:cxnSpLocks/>
          </p:cNvCxnSpPr>
          <p:nvPr/>
        </p:nvCxnSpPr>
        <p:spPr>
          <a:xfrm>
            <a:off x="720718" y="1683345"/>
            <a:ext cx="10888486" cy="0"/>
          </a:xfrm>
          <a:prstGeom prst="line">
            <a:avLst/>
          </a:prstGeom>
          <a:ln w="34925">
            <a:solidFill>
              <a:srgbClr val="6D883B">
                <a:alpha val="94902"/>
              </a:srgbClr>
            </a:solidFill>
          </a:ln>
        </p:spPr>
        <p:style>
          <a:lnRef idx="1">
            <a:schemeClr val="accent1"/>
          </a:lnRef>
          <a:fillRef idx="0">
            <a:schemeClr val="accent1"/>
          </a:fillRef>
          <a:effectRef idx="0">
            <a:schemeClr val="accent1"/>
          </a:effectRef>
          <a:fontRef idx="minor">
            <a:schemeClr val="tx1"/>
          </a:fontRef>
        </p:style>
      </p:cxnSp>
      <p:pic>
        <p:nvPicPr>
          <p:cNvPr id="2" name="Picture 1" descr="Icon&#10;&#10;Description automatically generated">
            <a:extLst>
              <a:ext uri="{FF2B5EF4-FFF2-40B4-BE49-F238E27FC236}">
                <a16:creationId xmlns:a16="http://schemas.microsoft.com/office/drawing/2014/main" xmlns="" id="{95B9019F-13E2-FE7B-E469-22F419FB35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7633" y="529974"/>
            <a:ext cx="635676" cy="627237"/>
          </a:xfrm>
          <a:prstGeom prst="rect">
            <a:avLst/>
          </a:prstGeom>
        </p:spPr>
      </p:pic>
      <p:pic>
        <p:nvPicPr>
          <p:cNvPr id="3" name="Picture 2">
            <a:extLst>
              <a:ext uri="{FF2B5EF4-FFF2-40B4-BE49-F238E27FC236}">
                <a16:creationId xmlns:a16="http://schemas.microsoft.com/office/drawing/2014/main" xmlns="" id="{1B4EC7F4-A075-22DB-9163-38042EA9DBB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704" y="91891"/>
            <a:ext cx="1523909" cy="1523909"/>
          </a:xfrm>
          <a:prstGeom prst="rect">
            <a:avLst/>
          </a:prstGeom>
          <a:noFill/>
          <a:ln>
            <a:noFill/>
          </a:ln>
        </p:spPr>
      </p:pic>
      <p:cxnSp>
        <p:nvCxnSpPr>
          <p:cNvPr id="5" name="Straight Connector 4">
            <a:extLst>
              <a:ext uri="{FF2B5EF4-FFF2-40B4-BE49-F238E27FC236}">
                <a16:creationId xmlns:a16="http://schemas.microsoft.com/office/drawing/2014/main" xmlns="" id="{CF9BA8C1-2B5D-25F9-6D8B-3736811E27D6}"/>
              </a:ext>
            </a:extLst>
          </p:cNvPr>
          <p:cNvCxnSpPr>
            <a:cxnSpLocks/>
          </p:cNvCxnSpPr>
          <p:nvPr/>
        </p:nvCxnSpPr>
        <p:spPr>
          <a:xfrm>
            <a:off x="291853" y="2380036"/>
            <a:ext cx="11635983" cy="0"/>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549C6E6C-7A69-7A31-822F-3CA079952399}"/>
              </a:ext>
            </a:extLst>
          </p:cNvPr>
          <p:cNvSpPr txBox="1"/>
          <p:nvPr/>
        </p:nvSpPr>
        <p:spPr>
          <a:xfrm>
            <a:off x="7611035" y="5244353"/>
            <a:ext cx="184731" cy="369332"/>
          </a:xfrm>
          <a:prstGeom prst="rect">
            <a:avLst/>
          </a:prstGeom>
          <a:noFill/>
        </p:spPr>
        <p:txBody>
          <a:bodyPr wrap="none" rtlCol="0">
            <a:spAutoFit/>
          </a:bodyPr>
          <a:lstStyle/>
          <a:p>
            <a:pPr marL="0" algn="l" defTabSz="914400" rtl="0" eaLnBrk="1" latinLnBrk="0" hangingPunct="1"/>
            <a:endParaRPr lang="x-none" dirty="0"/>
          </a:p>
        </p:txBody>
      </p:sp>
      <p:cxnSp>
        <p:nvCxnSpPr>
          <p:cNvPr id="15" name="Straight Connector 14">
            <a:extLst>
              <a:ext uri="{FF2B5EF4-FFF2-40B4-BE49-F238E27FC236}">
                <a16:creationId xmlns:a16="http://schemas.microsoft.com/office/drawing/2014/main" xmlns="" id="{AA6CD130-A2F7-F429-2865-4FB88315C585}"/>
              </a:ext>
            </a:extLst>
          </p:cNvPr>
          <p:cNvCxnSpPr>
            <a:cxnSpLocks/>
          </p:cNvCxnSpPr>
          <p:nvPr/>
        </p:nvCxnSpPr>
        <p:spPr>
          <a:xfrm>
            <a:off x="291853" y="6076686"/>
            <a:ext cx="11662022" cy="0"/>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8101677-1334-203D-3CD0-3DD17B69E8A5}"/>
              </a:ext>
            </a:extLst>
          </p:cNvPr>
          <p:cNvCxnSpPr>
            <a:cxnSpLocks/>
          </p:cNvCxnSpPr>
          <p:nvPr/>
        </p:nvCxnSpPr>
        <p:spPr>
          <a:xfrm>
            <a:off x="277999" y="2380036"/>
            <a:ext cx="0" cy="3696650"/>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2907702E-86A9-1321-15D2-2375C847DF8B}"/>
              </a:ext>
            </a:extLst>
          </p:cNvPr>
          <p:cNvCxnSpPr>
            <a:cxnSpLocks/>
          </p:cNvCxnSpPr>
          <p:nvPr/>
        </p:nvCxnSpPr>
        <p:spPr>
          <a:xfrm>
            <a:off x="11937361" y="2355850"/>
            <a:ext cx="0" cy="3720836"/>
          </a:xfrm>
          <a:prstGeom prst="line">
            <a:avLst/>
          </a:prstGeom>
          <a:ln w="34925">
            <a:solidFill>
              <a:srgbClr val="6D883B">
                <a:alpha val="95000"/>
              </a:srgb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8D9AD93D-8045-BB7C-E27A-EB25D75C2976}"/>
              </a:ext>
            </a:extLst>
          </p:cNvPr>
          <p:cNvSpPr txBox="1"/>
          <p:nvPr/>
        </p:nvSpPr>
        <p:spPr>
          <a:xfrm>
            <a:off x="6819994" y="6104674"/>
            <a:ext cx="5224572" cy="400110"/>
          </a:xfrm>
          <a:prstGeom prst="rect">
            <a:avLst/>
          </a:prstGeom>
          <a:noFill/>
        </p:spPr>
        <p:txBody>
          <a:bodyPr wrap="none" rtlCol="0">
            <a:spAutoFit/>
          </a:bodyPr>
          <a:lstStyle/>
          <a:p>
            <a:r>
              <a:rPr lang="ar-SA" sz="1000" b="1" dirty="0"/>
              <a:t>مصدر الصور:</a:t>
            </a:r>
            <a:r>
              <a:rPr lang="ar-SA" sz="1000" dirty="0"/>
              <a:t> </a:t>
            </a:r>
            <a:r>
              <a:rPr lang="x-none" sz="1000" dirty="0">
                <a:effectLst/>
                <a:latin typeface="Helvetica" pitchFamily="2" charset="0"/>
                <a:ea typeface="Times New Roman" panose="02020603050405020304" pitchFamily="18" charset="0"/>
              </a:rPr>
              <a:t>https://www.geneticliteracyproject.org/2016/04/06/artificial-uterus-close-reality/</a:t>
            </a:r>
            <a:endParaRPr lang="x-none" sz="1000" dirty="0">
              <a:effectLst/>
              <a:latin typeface="Times New Roman" panose="02020603050405020304" pitchFamily="18" charset="0"/>
              <a:ea typeface="Times New Roman" panose="02020603050405020304" pitchFamily="18" charset="0"/>
            </a:endParaRPr>
          </a:p>
          <a:p>
            <a:endParaRPr lang="x-none" sz="1000" dirty="0"/>
          </a:p>
        </p:txBody>
      </p:sp>
      <p:pic>
        <p:nvPicPr>
          <p:cNvPr id="13" name="Picture 12" descr="A baby in a bowl&#10;&#10;Description automatically generated with low confidence">
            <a:extLst>
              <a:ext uri="{FF2B5EF4-FFF2-40B4-BE49-F238E27FC236}">
                <a16:creationId xmlns:a16="http://schemas.microsoft.com/office/drawing/2014/main" xmlns="" id="{EF153425-BC0B-1186-7E1C-4961DD5E1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7631" y="2529491"/>
            <a:ext cx="4675677" cy="3467794"/>
          </a:xfrm>
          <a:prstGeom prst="rect">
            <a:avLst/>
          </a:prstGeom>
        </p:spPr>
      </p:pic>
      <p:sp>
        <p:nvSpPr>
          <p:cNvPr id="8" name="TextBox 7">
            <a:extLst>
              <a:ext uri="{FF2B5EF4-FFF2-40B4-BE49-F238E27FC236}">
                <a16:creationId xmlns:a16="http://schemas.microsoft.com/office/drawing/2014/main" xmlns="" id="{4A160A43-8B68-1075-EB96-5A1C3B8CDECD}"/>
              </a:ext>
            </a:extLst>
          </p:cNvPr>
          <p:cNvSpPr txBox="1"/>
          <p:nvPr/>
        </p:nvSpPr>
        <p:spPr>
          <a:xfrm>
            <a:off x="412053" y="2495565"/>
            <a:ext cx="6581523" cy="707886"/>
          </a:xfrm>
          <a:prstGeom prst="rect">
            <a:avLst/>
          </a:prstGeom>
          <a:noFill/>
        </p:spPr>
        <p:txBody>
          <a:bodyPr wrap="square" rtlCol="0">
            <a:spAutoFit/>
          </a:bodyPr>
          <a:lstStyle/>
          <a:p>
            <a:pPr algn="r" rtl="1"/>
            <a:r>
              <a:rPr lang="ar-KW" sz="2000" b="1" dirty="0">
                <a:solidFill>
                  <a:srgbClr val="6D883B"/>
                </a:solidFill>
              </a:rPr>
              <a:t>في دراسة أخرى أجريت على 241 طفلاً ولدوا قبل 26 أسبوعًا من الحمل، وتلقو العلاج في العناية المركزة للخدج  تم العثور على ما يلي:</a:t>
            </a:r>
          </a:p>
        </p:txBody>
      </p:sp>
      <p:sp>
        <p:nvSpPr>
          <p:cNvPr id="18" name="TextBox 17">
            <a:extLst>
              <a:ext uri="{FF2B5EF4-FFF2-40B4-BE49-F238E27FC236}">
                <a16:creationId xmlns:a16="http://schemas.microsoft.com/office/drawing/2014/main" xmlns="" id="{823D80F3-AD50-D5EA-4440-E5F5D89C55EB}"/>
              </a:ext>
            </a:extLst>
          </p:cNvPr>
          <p:cNvSpPr txBox="1"/>
          <p:nvPr/>
        </p:nvSpPr>
        <p:spPr>
          <a:xfrm>
            <a:off x="3050969" y="1762747"/>
            <a:ext cx="6295378" cy="1077218"/>
          </a:xfrm>
          <a:prstGeom prst="rect">
            <a:avLst/>
          </a:prstGeom>
          <a:noFill/>
        </p:spPr>
        <p:txBody>
          <a:bodyPr wrap="none" rtlCol="0">
            <a:spAutoFit/>
          </a:bodyPr>
          <a:lstStyle/>
          <a:p>
            <a:r>
              <a:rPr lang="ar-SA" sz="3200" b="1" kern="1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فرص البقاء على قيد الحياة بعد الولادة المبكرة</a:t>
            </a:r>
          </a:p>
          <a:p>
            <a:endParaRPr lang="x-none" sz="3200" b="1" dirty="0">
              <a:solidFill>
                <a:schemeClr val="tx1">
                  <a:lumMod val="65000"/>
                  <a:lumOff val="35000"/>
                </a:schemeClr>
              </a:solidFill>
            </a:endParaRPr>
          </a:p>
        </p:txBody>
      </p:sp>
      <p:sp>
        <p:nvSpPr>
          <p:cNvPr id="9" name="TextBox 8">
            <a:extLst>
              <a:ext uri="{FF2B5EF4-FFF2-40B4-BE49-F238E27FC236}">
                <a16:creationId xmlns:a16="http://schemas.microsoft.com/office/drawing/2014/main" xmlns="" id="{74D5947B-529F-C481-828F-C9A2CCF23621}"/>
              </a:ext>
            </a:extLst>
          </p:cNvPr>
          <p:cNvSpPr txBox="1"/>
          <p:nvPr/>
        </p:nvSpPr>
        <p:spPr>
          <a:xfrm>
            <a:off x="412054" y="3286876"/>
            <a:ext cx="6183826" cy="707886"/>
          </a:xfrm>
          <a:prstGeom prst="rect">
            <a:avLst/>
          </a:prstGeom>
          <a:noFill/>
        </p:spPr>
        <p:txBody>
          <a:bodyPr wrap="square" rtlCol="0">
            <a:spAutoFit/>
          </a:bodyPr>
          <a:lstStyle/>
          <a:p>
            <a:pPr algn="r" rtl="1"/>
            <a:r>
              <a:rPr lang="ar-KW" sz="2000" dirty="0"/>
              <a:t>22٪ إعاقة شديدة (مثل الشلل الدماغي + عدم المشي ، انخفاض الدرجات المعرفية، العمى، الصمم)</a:t>
            </a:r>
            <a:endParaRPr lang="x-none" sz="2000" dirty="0"/>
          </a:p>
        </p:txBody>
      </p:sp>
      <p:sp>
        <p:nvSpPr>
          <p:cNvPr id="14" name="TextBox 13">
            <a:extLst>
              <a:ext uri="{FF2B5EF4-FFF2-40B4-BE49-F238E27FC236}">
                <a16:creationId xmlns:a16="http://schemas.microsoft.com/office/drawing/2014/main" xmlns="" id="{33D91AF3-5667-9453-2FA3-B6FEBD0A8FBA}"/>
              </a:ext>
            </a:extLst>
          </p:cNvPr>
          <p:cNvSpPr txBox="1"/>
          <p:nvPr/>
        </p:nvSpPr>
        <p:spPr>
          <a:xfrm>
            <a:off x="187943" y="4045123"/>
            <a:ext cx="6407939" cy="1015663"/>
          </a:xfrm>
          <a:prstGeom prst="rect">
            <a:avLst/>
          </a:prstGeom>
          <a:noFill/>
        </p:spPr>
        <p:txBody>
          <a:bodyPr wrap="square" rtlCol="0">
            <a:spAutoFit/>
          </a:bodyPr>
          <a:lstStyle/>
          <a:p>
            <a:pPr algn="r" rtl="1"/>
            <a:r>
              <a:rPr lang="ar-KW" sz="2000" dirty="0"/>
              <a:t>24٪ إعاقة متوسطة (مثل الشلل الدماغي + المشي، درجات الذكاء / الإدراك في نطاق الاحتياجات الخاصة، درجة أقل من ضعف البصر أو السمع)</a:t>
            </a:r>
          </a:p>
          <a:p>
            <a:pPr algn="r" rtl="1"/>
            <a:endParaRPr lang="x-none" sz="2000" dirty="0"/>
          </a:p>
        </p:txBody>
      </p:sp>
      <p:sp>
        <p:nvSpPr>
          <p:cNvPr id="19" name="TextBox 18">
            <a:extLst>
              <a:ext uri="{FF2B5EF4-FFF2-40B4-BE49-F238E27FC236}">
                <a16:creationId xmlns:a16="http://schemas.microsoft.com/office/drawing/2014/main" xmlns="" id="{9123063A-BD57-4505-39BF-C25A7267F8DA}"/>
              </a:ext>
            </a:extLst>
          </p:cNvPr>
          <p:cNvSpPr txBox="1"/>
          <p:nvPr/>
        </p:nvSpPr>
        <p:spPr>
          <a:xfrm>
            <a:off x="412053" y="4786030"/>
            <a:ext cx="6183825" cy="400110"/>
          </a:xfrm>
          <a:prstGeom prst="rect">
            <a:avLst/>
          </a:prstGeom>
          <a:noFill/>
        </p:spPr>
        <p:txBody>
          <a:bodyPr wrap="square" rtlCol="0">
            <a:spAutoFit/>
          </a:bodyPr>
          <a:lstStyle/>
          <a:p>
            <a:pPr algn="r" rtl="1"/>
            <a:r>
              <a:rPr lang="ar-KW" sz="2000" dirty="0"/>
              <a:t>34٪ إعاقة خفيفة (</a:t>
            </a:r>
            <a:r>
              <a:rPr lang="ar-SA" sz="2000" dirty="0" err="1"/>
              <a:t>إ</a:t>
            </a:r>
            <a:r>
              <a:rPr lang="ar-KW" sz="2000" dirty="0"/>
              <a:t>نخفاض في معدل الذكاء، الحول)</a:t>
            </a:r>
          </a:p>
        </p:txBody>
      </p:sp>
      <p:sp>
        <p:nvSpPr>
          <p:cNvPr id="20" name="TextBox 19">
            <a:extLst>
              <a:ext uri="{FF2B5EF4-FFF2-40B4-BE49-F238E27FC236}">
                <a16:creationId xmlns:a16="http://schemas.microsoft.com/office/drawing/2014/main" xmlns="" id="{3B7328F0-BA4C-1E35-1EB5-195703BDE715}"/>
              </a:ext>
            </a:extLst>
          </p:cNvPr>
          <p:cNvSpPr txBox="1"/>
          <p:nvPr/>
        </p:nvSpPr>
        <p:spPr>
          <a:xfrm>
            <a:off x="343663" y="5290319"/>
            <a:ext cx="6252212" cy="400110"/>
          </a:xfrm>
          <a:prstGeom prst="rect">
            <a:avLst/>
          </a:prstGeom>
          <a:noFill/>
        </p:spPr>
        <p:txBody>
          <a:bodyPr wrap="square" rtlCol="0">
            <a:spAutoFit/>
          </a:bodyPr>
          <a:lstStyle/>
          <a:p>
            <a:pPr algn="r" rtl="1"/>
            <a:r>
              <a:rPr lang="ar-KW" sz="2000" dirty="0"/>
              <a:t>20٪ لا مشاكل.</a:t>
            </a:r>
            <a:endParaRPr lang="x-none" sz="2000" dirty="0"/>
          </a:p>
        </p:txBody>
      </p:sp>
      <p:sp>
        <p:nvSpPr>
          <p:cNvPr id="21" name="Rectangle 20">
            <a:extLst>
              <a:ext uri="{FF2B5EF4-FFF2-40B4-BE49-F238E27FC236}">
                <a16:creationId xmlns:a16="http://schemas.microsoft.com/office/drawing/2014/main" xmlns="" id="{998A9E95-6972-5DC3-3134-027BFE950ABB}"/>
              </a:ext>
            </a:extLst>
          </p:cNvPr>
          <p:cNvSpPr/>
          <p:nvPr/>
        </p:nvSpPr>
        <p:spPr>
          <a:xfrm>
            <a:off x="6595875" y="3356022"/>
            <a:ext cx="224119" cy="228600"/>
          </a:xfrm>
          <a:prstGeom prst="rect">
            <a:avLst/>
          </a:prstGeom>
          <a:solidFill>
            <a:srgbClr val="6D883B"/>
          </a:solidFill>
          <a:ln>
            <a:solidFill>
              <a:srgbClr val="6D88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sp>
        <p:nvSpPr>
          <p:cNvPr id="22" name="Rectangle 21">
            <a:extLst>
              <a:ext uri="{FF2B5EF4-FFF2-40B4-BE49-F238E27FC236}">
                <a16:creationId xmlns:a16="http://schemas.microsoft.com/office/drawing/2014/main" xmlns="" id="{EE9F9605-32DE-0067-6A59-FEBC2A478A8D}"/>
              </a:ext>
            </a:extLst>
          </p:cNvPr>
          <p:cNvSpPr/>
          <p:nvPr/>
        </p:nvSpPr>
        <p:spPr>
          <a:xfrm>
            <a:off x="6594628" y="4153853"/>
            <a:ext cx="224119" cy="228600"/>
          </a:xfrm>
          <a:prstGeom prst="rect">
            <a:avLst/>
          </a:prstGeom>
          <a:solidFill>
            <a:srgbClr val="6D883B"/>
          </a:solidFill>
          <a:ln>
            <a:solidFill>
              <a:srgbClr val="6D88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sp>
        <p:nvSpPr>
          <p:cNvPr id="23" name="Rectangle 22">
            <a:extLst>
              <a:ext uri="{FF2B5EF4-FFF2-40B4-BE49-F238E27FC236}">
                <a16:creationId xmlns:a16="http://schemas.microsoft.com/office/drawing/2014/main" xmlns="" id="{CAF9BD70-6E5D-CB2E-B9A3-473DC909691C}"/>
              </a:ext>
            </a:extLst>
          </p:cNvPr>
          <p:cNvSpPr/>
          <p:nvPr/>
        </p:nvSpPr>
        <p:spPr>
          <a:xfrm>
            <a:off x="6597873" y="4878158"/>
            <a:ext cx="224119" cy="228600"/>
          </a:xfrm>
          <a:prstGeom prst="rect">
            <a:avLst/>
          </a:prstGeom>
          <a:solidFill>
            <a:srgbClr val="6D883B"/>
          </a:solidFill>
          <a:ln>
            <a:solidFill>
              <a:srgbClr val="6D88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sp>
        <p:nvSpPr>
          <p:cNvPr id="24" name="Rectangle 23">
            <a:extLst>
              <a:ext uri="{FF2B5EF4-FFF2-40B4-BE49-F238E27FC236}">
                <a16:creationId xmlns:a16="http://schemas.microsoft.com/office/drawing/2014/main" xmlns="" id="{74EA70E1-2E35-983E-F63F-F8F9466392FA}"/>
              </a:ext>
            </a:extLst>
          </p:cNvPr>
          <p:cNvSpPr/>
          <p:nvPr/>
        </p:nvSpPr>
        <p:spPr>
          <a:xfrm>
            <a:off x="6597873" y="5390074"/>
            <a:ext cx="224119" cy="228600"/>
          </a:xfrm>
          <a:prstGeom prst="rect">
            <a:avLst/>
          </a:prstGeom>
          <a:solidFill>
            <a:srgbClr val="6D883B"/>
          </a:solidFill>
          <a:ln>
            <a:solidFill>
              <a:srgbClr val="6D88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sp>
        <p:nvSpPr>
          <p:cNvPr id="26" name="TextBox 25">
            <a:extLst>
              <a:ext uri="{FF2B5EF4-FFF2-40B4-BE49-F238E27FC236}">
                <a16:creationId xmlns:a16="http://schemas.microsoft.com/office/drawing/2014/main" xmlns="" id="{8FE8F761-E520-40E3-3369-222F7FF23A8B}"/>
              </a:ext>
            </a:extLst>
          </p:cNvPr>
          <p:cNvSpPr txBox="1"/>
          <p:nvPr/>
        </p:nvSpPr>
        <p:spPr>
          <a:xfrm>
            <a:off x="317963" y="5688647"/>
            <a:ext cx="6698469" cy="369332"/>
          </a:xfrm>
          <a:prstGeom prst="rect">
            <a:avLst/>
          </a:prstGeom>
          <a:noFill/>
        </p:spPr>
        <p:txBody>
          <a:bodyPr wrap="square">
            <a:spAutoFit/>
          </a:bodyPr>
          <a:lstStyle/>
          <a:p>
            <a:pPr algn="l" rtl="0"/>
            <a:r>
              <a:rPr lang="en-US" sz="900" b="0" i="0" u="none" strike="noStrike" dirty="0">
                <a:solidFill>
                  <a:srgbClr val="222222"/>
                </a:solidFill>
                <a:effectLst/>
                <a:latin typeface="Arial" panose="020B0604020202020204" pitchFamily="34" charset="0"/>
              </a:rPr>
              <a:t>Marlow, N., Wolke, D., Bracewell, M.A. and Samara, M., 2005. Neurologic and developmental disability at six years of age after extremely preterm birth. </a:t>
            </a:r>
            <a:r>
              <a:rPr lang="en-US" sz="900" b="0" i="1" u="none" strike="noStrike" dirty="0">
                <a:solidFill>
                  <a:srgbClr val="222222"/>
                </a:solidFill>
                <a:effectLst/>
                <a:latin typeface="Arial" panose="020B0604020202020204" pitchFamily="34" charset="0"/>
              </a:rPr>
              <a:t>New England journal of medicine</a:t>
            </a:r>
            <a:r>
              <a:rPr lang="en-US" sz="900" b="0" i="0" u="none" strike="noStrike" dirty="0">
                <a:solidFill>
                  <a:srgbClr val="222222"/>
                </a:solidFill>
                <a:effectLst/>
                <a:latin typeface="Arial" panose="020B0604020202020204" pitchFamily="34" charset="0"/>
              </a:rPr>
              <a:t>, </a:t>
            </a:r>
            <a:r>
              <a:rPr lang="en-US" sz="900" b="0" i="1" u="none" strike="noStrike" dirty="0">
                <a:solidFill>
                  <a:srgbClr val="222222"/>
                </a:solidFill>
                <a:effectLst/>
                <a:latin typeface="Arial" panose="020B0604020202020204" pitchFamily="34" charset="0"/>
              </a:rPr>
              <a:t>352</a:t>
            </a:r>
            <a:r>
              <a:rPr lang="en-US" sz="900" b="0" i="0" u="none" strike="noStrike" dirty="0">
                <a:solidFill>
                  <a:srgbClr val="222222"/>
                </a:solidFill>
                <a:effectLst/>
                <a:latin typeface="Arial" panose="020B0604020202020204" pitchFamily="34" charset="0"/>
              </a:rPr>
              <a:t>(1), pp.9-19.</a:t>
            </a:r>
            <a:endParaRPr lang="x-none" sz="900" dirty="0"/>
          </a:p>
        </p:txBody>
      </p:sp>
    </p:spTree>
    <p:extLst>
      <p:ext uri="{BB962C8B-B14F-4D97-AF65-F5344CB8AC3E}">
        <p14:creationId xmlns:p14="http://schemas.microsoft.com/office/powerpoint/2010/main" val="319589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9" grpId="0"/>
      <p:bldP spid="20" grpId="0"/>
      <p:bldP spid="21" grpId="0" animBg="1"/>
      <p:bldP spid="22" grpId="0" animBg="1"/>
      <p:bldP spid="23" grpId="0" animBg="1"/>
      <p:bldP spid="24" grpId="0" animBg="1"/>
    </p:bldLst>
  </p:timing>
</p:sld>
</file>

<file path=ppt/theme/theme1.xml><?xml version="1.0" encoding="utf-8"?>
<a:theme xmlns:a="http://schemas.openxmlformats.org/drawingml/2006/main" name="قمة - من ادركها بوربوينت">
  <a:themeElements>
    <a:clrScheme name="#mg37">
      <a:dk1>
        <a:sysClr val="windowText" lastClr="000000"/>
      </a:dk1>
      <a:lt1>
        <a:sysClr val="window" lastClr="FFFFFF"/>
      </a:lt1>
      <a:dk2>
        <a:srgbClr val="2D3847"/>
      </a:dk2>
      <a:lt2>
        <a:srgbClr val="E7E6E6"/>
      </a:lt2>
      <a:accent1>
        <a:srgbClr val="15579D"/>
      </a:accent1>
      <a:accent2>
        <a:srgbClr val="00A4E6"/>
      </a:accent2>
      <a:accent3>
        <a:srgbClr val="00B0D3"/>
      </a:accent3>
      <a:accent4>
        <a:srgbClr val="45B653"/>
      </a:accent4>
      <a:accent5>
        <a:srgbClr val="21C0D7"/>
      </a:accent5>
      <a:accent6>
        <a:srgbClr val="55D4FA"/>
      </a:accent6>
      <a:hlink>
        <a:srgbClr val="0563C1"/>
      </a:hlink>
      <a:folHlink>
        <a:srgbClr val="954F72"/>
      </a:folHlink>
    </a:clrScheme>
    <a:fontScheme name="تشنيجا + لاتو">
      <a:majorFont>
        <a:latin typeface="Lato Medium"/>
        <a:ea typeface=""/>
        <a:cs typeface="Changa SemiBold"/>
      </a:majorFont>
      <a:minorFont>
        <a:latin typeface="Lato "/>
        <a:ea typeface=""/>
        <a:cs typeface="Chang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14161</TotalTime>
  <Words>1848</Words>
  <Application>Microsoft Office PowerPoint</Application>
  <PresentationFormat>Custom</PresentationFormat>
  <Paragraphs>200</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قمة - من ادركها بوربوينت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ادركها بوربوينت</dc:creator>
  <cp:lastModifiedBy>ismail - [2010]</cp:lastModifiedBy>
  <cp:revision>364</cp:revision>
  <dcterms:created xsi:type="dcterms:W3CDTF">2023-02-04T02:05:36Z</dcterms:created>
  <dcterms:modified xsi:type="dcterms:W3CDTF">2023-06-14T04:05:58Z</dcterms:modified>
</cp:coreProperties>
</file>