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56" r:id="rId2"/>
    <p:sldId id="276" r:id="rId3"/>
    <p:sldId id="277" r:id="rId4"/>
    <p:sldId id="266" r:id="rId5"/>
    <p:sldId id="267" r:id="rId6"/>
    <p:sldId id="278" r:id="rId7"/>
    <p:sldId id="279" r:id="rId8"/>
    <p:sldId id="271" r:id="rId9"/>
    <p:sldId id="280" r:id="rId10"/>
    <p:sldId id="270" r:id="rId11"/>
    <p:sldId id="281" r:id="rId12"/>
    <p:sldId id="283" r:id="rId13"/>
    <p:sldId id="287" r:id="rId14"/>
    <p:sldId id="274" r:id="rId15"/>
    <p:sldId id="282" r:id="rId16"/>
    <p:sldId id="289" r:id="rId17"/>
    <p:sldId id="286" r:id="rId18"/>
    <p:sldId id="284" r:id="rId19"/>
    <p:sldId id="285" r:id="rId20"/>
    <p:sldId id="290" r:id="rId21"/>
    <p:sldId id="275" r:id="rId22"/>
    <p:sldId id="292" r:id="rId23"/>
    <p:sldId id="293" r:id="rId24"/>
    <p:sldId id="294" r:id="rId25"/>
    <p:sldId id="295" r:id="rId26"/>
    <p:sldId id="296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tebera16@gmail.com" initials="c" lastIdx="1" clrIdx="0">
    <p:extLst>
      <p:ext uri="{19B8F6BF-5375-455C-9EA6-DF929625EA0E}">
        <p15:presenceInfo xmlns:p15="http://schemas.microsoft.com/office/powerpoint/2012/main" userId="161b9663c3b1269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33CCFF"/>
    <a:srgbClr val="65A2D9"/>
    <a:srgbClr val="97C0E5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94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221E2-C664-4D27-82B9-F3619187F1DE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32012B-45BD-428B-9D53-D2337F4B7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788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A476A8-E9A4-E2D3-0F33-39FD5B3792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296C74-FC56-5461-32B4-448D4FF795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2E5308-9562-7A96-B8D4-50CCCA86BB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7219B-F166-5F9A-73B1-366103EF7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E3053-CFE6-BCDB-67AC-7DDA34B44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5601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F9AA1-40A3-FE53-55A7-0A231B5A28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C559052-7AFF-E8DB-6291-8A09AF6056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529B6A-10FA-BE48-974A-1954A6DFE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FF245A-FB8B-0914-E76C-F25159F4C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24695-FD52-5737-C97A-41B4868AC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36282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894A3D-0650-C15D-7D3E-D0DE6EE0A6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B9425D-EDF3-E45F-D4C8-D9CD17AA7F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B5DCC3-4F6C-E052-24CF-F8F53FE8F8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5B8F44-D1AA-07F3-95A0-6049C1BA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198E7-BA55-8E6B-87E0-C33341D1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8274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ABE4F9-F95A-BE68-EDE1-1641BB2CB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B72323-8FF7-5C43-54DA-BBCC8DE141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38C3CA-8820-76D0-29E2-3A36C33089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E4AADE-4579-667A-A4D9-7EF3A2786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BBAF8-C795-A319-D09B-18CC3DEA3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321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914DAF-FEF3-0046-F626-7063BA61D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53B49-320E-6623-3B7A-B21B94F2C9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EE9B91-84ED-0835-499F-9775A4E29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570CE0-688B-016B-589C-36479A1FD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E5882D-C5E1-524A-2235-E056FF5C26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2328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564A7-AE23-7F20-4C9D-67BFFD183C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210D33-26EF-299F-4C6F-C3121DA719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595A0A-5B1C-866D-BA10-B47ECA11C9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53FFFB-EBC9-B4BC-3B9B-555CEFC52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365B1A-8F3F-EEB4-306A-CF8D6C2FF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46F872-8077-865B-8B08-6CCA0CB40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0650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2CBE6-E98D-2CE5-714F-E407BB878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C180D-53B4-09D0-034D-310304F2A6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7B1274-F5E0-D8B9-B273-413C1F564EA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57812C4-EB58-2366-263E-5FAF0F3888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4D320F-7D13-A7E0-8797-52F9B2764F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B8FB4EF-77AF-CE42-60F2-DBF04E217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54F176-5CD9-F757-C8F7-E2683B9BB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EF04377-3C40-EFF8-6177-E77B961550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76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E406-2910-6214-A814-3494C55FB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AA0BB0D-D780-9590-6F79-6D96A8BCB3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04794AC-64A5-382D-4808-876521418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73B8EE-518E-2152-7F7F-12480B3F4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90850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91D0B9D-2E50-6A86-66AC-3A94277DAE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A836E08-BEF4-C91C-FDFB-2C26EB9D01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4391D9-2FC4-700D-0225-F0539844D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39463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D48AB3-2B76-7AE1-656E-3F17F39899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032236-201E-36B2-7117-9603581D8C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5995E88-C0C8-CD6C-DC41-048E673A04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0ACC32-A69D-27E3-B010-AC559571B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4F281A-9745-668C-A85D-E1F7A1A851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0EE402-8A45-B9D0-0112-C17811CD5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0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DC537-CB21-CBFB-D4D4-7595AF2AD0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1F01E0-5FB0-B289-7CCB-8D376D4AA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C10379-44C5-4DCF-96AF-E987809B4D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F3B4441-DFB8-B15D-BC3D-16FEF5B18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9A7314-6267-C751-26CA-305CD819E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C1582D-F43F-CEE1-F947-1148D38038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101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24954FE-C512-040F-5705-2FAC6C219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EC974F-83BA-8273-321B-41C5DDDED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E19721-C8CE-58B7-A76F-652DFAAABD4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8D28A0-EFB4-4ED9-B86D-E43BC355540C}" type="datetimeFigureOut">
              <a:rPr lang="en-GB" smtClean="0"/>
              <a:t>11/06/2023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E96BE-A4F9-49FB-8822-AD3F30BCCA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B13BD-7751-7BBB-D598-F96D6C52D0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31A60-9EA3-4D3D-BD34-D3F540A4D3C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31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542CD4-6C46-52C0-A6D7-C72E685509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69243"/>
            <a:ext cx="9144000" cy="1986720"/>
          </a:xfrm>
        </p:spPr>
        <p:txBody>
          <a:bodyPr>
            <a:normAutofit fontScale="90000"/>
          </a:bodyPr>
          <a:lstStyle/>
          <a:p>
            <a:r>
              <a:rPr lang="ar-EG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الرحم والمشيمة الاصطناعيين</a:t>
            </a:r>
            <a:br>
              <a:rPr lang="en-US" sz="5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br>
              <a:rPr lang="en-US" dirty="0"/>
            </a:br>
            <a:r>
              <a:rPr lang="en-GB" sz="5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tique Olive Roman" panose="020B0603020204030204" pitchFamily="34" charset="0"/>
                <a:cs typeface="Segoe UI Semibold" panose="020B0702040204020203" pitchFamily="34" charset="0"/>
              </a:rPr>
              <a:t>Artificial Womb &amp; placenta</a:t>
            </a:r>
            <a:endParaRPr lang="en-GB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ntique Olive Roman" panose="020B0603020204030204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AB35496-8607-C14E-48F2-FCFAC48F2C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684" y="3602038"/>
            <a:ext cx="10904561" cy="1655762"/>
          </a:xfrm>
        </p:spPr>
        <p:txBody>
          <a:bodyPr>
            <a:normAutofit/>
          </a:bodyPr>
          <a:lstStyle/>
          <a:p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Hazem Al-</a:t>
            </a:r>
            <a:r>
              <a:rPr lang="en-GB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Rumaih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FRCOG , MD</a:t>
            </a:r>
            <a:r>
              <a:rPr lang="ar-E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</a:t>
            </a: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EG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دكتور حازم الرميح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2200" b="1" dirty="0"/>
              <a:t>Consultant OBGYN &amp; reproductive medicine</a:t>
            </a:r>
            <a:r>
              <a:rPr lang="ar-EG" sz="2200" b="1" dirty="0"/>
              <a:t> </a:t>
            </a:r>
            <a:r>
              <a:rPr lang="ar-EG" sz="2300" b="1" dirty="0"/>
              <a:t>استشاري طب النساء والتوليد وطب الخصوبة       </a:t>
            </a:r>
            <a:endParaRPr lang="en-GB" sz="2300" b="1" dirty="0"/>
          </a:p>
          <a:p>
            <a:pPr algn="r"/>
            <a:r>
              <a:rPr lang="en-GB" sz="2100" b="1" dirty="0"/>
              <a:t>Head of RMU, New Jahra Hospital, MOH, Kuwait </a:t>
            </a:r>
            <a:r>
              <a:rPr lang="ar-EG" sz="2200" b="1" dirty="0"/>
              <a:t>رئيس وحدة طب الخصوبة ، مستشفى الجهراء </a:t>
            </a:r>
            <a:r>
              <a:rPr lang="ar-EG" b="1" dirty="0"/>
              <a:t>ا</a:t>
            </a:r>
            <a:r>
              <a:rPr lang="ar-EG" sz="2200" b="1" dirty="0"/>
              <a:t>لجديد</a:t>
            </a:r>
            <a:r>
              <a:rPr lang="ar-EG" b="1" dirty="0"/>
              <a:t>  		                </a:t>
            </a:r>
            <a:r>
              <a:rPr lang="ar-EG" sz="2200" b="1" dirty="0"/>
              <a:t>وزارة الصحة ، الكويت </a:t>
            </a:r>
            <a:endParaRPr lang="en-GB" sz="2200" b="1" dirty="0"/>
          </a:p>
        </p:txBody>
      </p:sp>
    </p:spTree>
    <p:extLst>
      <p:ext uri="{BB962C8B-B14F-4D97-AF65-F5344CB8AC3E}">
        <p14:creationId xmlns:p14="http://schemas.microsoft.com/office/powerpoint/2010/main" val="23155609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045D90D-4F21-4311-89D7-14F4FB8F86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704" t="24335" r="9199" b="28156"/>
          <a:stretch/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77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0B4EEB-EA4E-6791-952E-7581BB36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6728" y="365125"/>
            <a:ext cx="11409529" cy="1325563"/>
          </a:xfrm>
        </p:spPr>
        <p:txBody>
          <a:bodyPr>
            <a:norm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History of Artificial Womb &amp; Placenta</a:t>
            </a:r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تاريخ الرحم والمشيمة الاصطناعيين</a:t>
            </a:r>
            <a:r>
              <a:rPr lang="ar-EG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BA6CCE-5B3A-3DE5-FDDE-049B03AA3EB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For the last 60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yrs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scientists have been trying to create an artificial womb &amp; placenta with limited success</a:t>
            </a:r>
          </a:p>
          <a:p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concept is to replace the functions of the placenta &amp; womb after extreme preterm birth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16E4328-A0AE-EBFE-1BE9-83ADA0C08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73806" cy="4351338"/>
          </a:xfrm>
        </p:spPr>
        <p:txBody>
          <a:bodyPr/>
          <a:lstStyle/>
          <a:p>
            <a:pPr marL="0" indent="0" algn="r">
              <a:buNone/>
            </a:pPr>
            <a:r>
              <a:rPr lang="ar-EG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على مدار الستين عامًا الماضية حاول العلماء اختراع رحم ومشيمة اصطناعيين بنجاح محدود</a:t>
            </a:r>
          </a:p>
          <a:p>
            <a:pPr marL="0" indent="0" algn="r">
              <a:buNone/>
            </a:pPr>
            <a:endParaRPr lang="ar-EG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endParaRPr lang="ar-EG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الهدف كان استبدال وظائف الرحم والمشيمة بعد الولادة المبكرة القصوى</a:t>
            </a:r>
            <a:endParaRPr lang="en-US" b="1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274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AB7AE0-B039-9F42-CCE0-DA776E553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021" y="365125"/>
            <a:ext cx="11532357" cy="1325563"/>
          </a:xfrm>
        </p:spPr>
        <p:txBody>
          <a:bodyPr>
            <a:normAutofit/>
          </a:bodyPr>
          <a:lstStyle/>
          <a:p>
            <a:r>
              <a:rPr lang="en-GB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Types of Artificial Womb &amp; Placenta</a:t>
            </a:r>
            <a:r>
              <a:rPr lang="ar-EG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أنواع الرحم والمشيمة الأصطناعيين</a:t>
            </a:r>
            <a:r>
              <a:rPr lang="ar-EG" sz="2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endParaRPr lang="en-US" sz="28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C116B-16C9-BE62-5C8A-35C5C9F0E9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AV ECLS (Arteriovenous Extra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Corporial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Life Support) system: using umbilical artery (out) &amp; vein (in) routes 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VV ECLS (Venovenous Extra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Corporial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Life Support) system: using Rt Jugular vein (out) &amp; umbilical vein (in) routes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B8CB7E-C3B3-CE6C-02AC-BBBCEFB85C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346510" cy="4351338"/>
          </a:xfrm>
        </p:spPr>
        <p:txBody>
          <a:bodyPr/>
          <a:lstStyle/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نظام دعم الحياة الشرياني الوريدي الإضافي: باستخدام طرق الشريان السري (الخارج) والوريد (الداخل)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endParaRPr lang="ar-E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نظام دعم الحياة الوريدي خارج الجسم: استخدام طرق الوريد الوداجي الأيمن (الخارج) والوريد السري (الداخل)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6481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C6E4C3-8089-BBB3-4C84-2C87D75465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1462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86149B-6C6A-A51C-7AAD-885F439C9A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5563"/>
          </a:xfrm>
        </p:spPr>
        <p:txBody>
          <a:bodyPr/>
          <a:lstStyle/>
          <a:p>
            <a:pPr algn="ctr"/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VV ECLS (Venovenous Extracorporial Life Support)</a:t>
            </a:r>
            <a:r>
              <a:rPr lang="ar-EG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دعم الحياة الوريدي خارج الجسم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3E8184A-62DF-20BC-BF17-F53A972F05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010" y="1259457"/>
            <a:ext cx="12261010" cy="564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4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505B2-C3E0-E9F6-CE02-D8F8862C6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Recent Developments</a:t>
            </a: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التطورات الأخيرة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B8347-01B8-31F2-24CF-5BF7006FB6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60000"/>
              </a:lnSpc>
            </a:pP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Recent technological advances mimicking utero-placental physiology </a:t>
            </a:r>
            <a:r>
              <a:rPr lang="en-GB" b="1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(Biobag) 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have improved the success of experimental models bringing the technology close to clinical use.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1DF3A7-2ACF-B3CE-0D7D-67BAD26902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278272" cy="4351338"/>
          </a:xfrm>
        </p:spPr>
        <p:txBody>
          <a:bodyPr>
            <a:normAutofit fontScale="92500" lnSpcReduction="10000"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EG" b="1" dirty="0">
                <a:latin typeface="Segoe UI Semibold" panose="020B0702040204020203" pitchFamily="34" charset="0"/>
                <a:ea typeface="Segoe UI Symbol" panose="020B0502040204020203" pitchFamily="34" charset="0"/>
                <a:cs typeface="Segoe UI Semibold" panose="020B0702040204020203" pitchFamily="34" charset="0"/>
              </a:rPr>
              <a:t>أدت التطورات التكنولوجية الحديثة التي تحاكي فسيولوجيا الرحم والمشيمة بشكل واضح إلى تحسين فرص نجاح النماذج التجريبية الجديدة والتي جعلت التكنولوجيا قريبة من الاستخدام السريري في المستقبل القريب            </a:t>
            </a:r>
            <a:endParaRPr lang="en-US" b="1" dirty="0">
              <a:latin typeface="Segoe UI Semibold" panose="020B0702040204020203" pitchFamily="34" charset="0"/>
              <a:ea typeface="Segoe UI Symbol" panose="020B05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41964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43CEE0-D199-862C-C11B-D81908171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506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CB6D3F-CA9E-E8B8-9581-DEC58D90D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251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427AA2-E53F-64DC-572A-57C2FCBF7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Ethical Challenges</a:t>
            </a: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التحديات الأخلاقية </a:t>
            </a: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E40B37-8F3B-89E3-820E-9E4F5E9041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181600" cy="4486275"/>
          </a:xfrm>
        </p:spPr>
        <p:txBody>
          <a:bodyPr>
            <a:normAutofit/>
          </a:bodyPr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Who should benefit from AW technology,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Is the creature a fetus or a neonate?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Is there a need for laws that organizes and monitor its use?</a:t>
            </a: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When will this technology be used on humans?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FF1CA6-9F68-3015-FD18-6772B0415E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67907" y="1690688"/>
            <a:ext cx="5181600" cy="4955772"/>
          </a:xfrm>
        </p:spPr>
        <p:txBody>
          <a:bodyPr>
            <a:norm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من يستفيد من هذه التقنية؟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هل المخلوق جنين أو خديج؟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هل هناك حاجة لسن قوانين تنظم وتراقب استخدام هذه التقنية؟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متي يتم البدأ باستخدام تلك التقنية علي البشر؟</a:t>
            </a:r>
          </a:p>
        </p:txBody>
      </p:sp>
    </p:spTree>
    <p:extLst>
      <p:ext uri="{BB962C8B-B14F-4D97-AF65-F5344CB8AC3E}">
        <p14:creationId xmlns:p14="http://schemas.microsoft.com/office/powerpoint/2010/main" val="1394012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857E25-F76D-53F2-2EF5-30C7E1896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198994" cy="1228300"/>
          </a:xfrm>
        </p:spPr>
        <p:txBody>
          <a:bodyPr>
            <a:normAutofit fontScale="90000"/>
          </a:bodyPr>
          <a:lstStyle/>
          <a:p>
            <a:r>
              <a:rPr lang="ar-EG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br>
              <a:rPr lang="en-US" sz="4400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Recommendations:</a:t>
            </a: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التوصيات: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b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</a:b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7CBF47-3BA0-03ED-39B2-CDA5A4068D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02276" y="887104"/>
            <a:ext cx="5517524" cy="5636526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ar-EG" sz="4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endParaRPr lang="en-US" sz="40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1- The artificial womb technology should be used only to serve the embryos of legal marriages,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2- The creature that needs an AW is considered a fetus,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sz="40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3- There should be clear cut laws to regulate the use of this technology,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3BF77C-304F-22EA-44BF-F66845266D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86603"/>
            <a:ext cx="5517524" cy="6237027"/>
          </a:xfrm>
        </p:spPr>
        <p:txBody>
          <a:bodyPr>
            <a:normAutofit fontScale="62500" lnSpcReduction="20000"/>
          </a:bodyPr>
          <a:lstStyle/>
          <a:p>
            <a:pPr marL="0" indent="0" algn="r">
              <a:lnSpc>
                <a:spcPct val="210000"/>
              </a:lnSpc>
              <a:buNone/>
            </a:pPr>
            <a:endParaRPr lang="ar-EG" sz="3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lnSpc>
                <a:spcPct val="170000"/>
              </a:lnSpc>
              <a:buNone/>
            </a:pPr>
            <a:r>
              <a:rPr lang="ar-EG" sz="4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1- يجب ان تستخدم تقنيه الرحم الصناعي لخدمة اجنة الازواج الشرعيين،</a:t>
            </a:r>
          </a:p>
          <a:p>
            <a:pPr marL="0" indent="0" algn="r">
              <a:lnSpc>
                <a:spcPct val="170000"/>
              </a:lnSpc>
              <a:buNone/>
            </a:pPr>
            <a:r>
              <a:rPr lang="ar-EG" sz="4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٢- يعتبر المخلوق الذي يحتاج الرحم الصناعي جنين،</a:t>
            </a:r>
          </a:p>
          <a:p>
            <a:pPr marL="0" indent="0" algn="r">
              <a:lnSpc>
                <a:spcPct val="170000"/>
              </a:lnSpc>
              <a:buNone/>
            </a:pPr>
            <a:r>
              <a:rPr lang="ar-EG" sz="4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٣- ضروره سن القوانين المنظمه لاستخدامات تلك التقنيه،</a:t>
            </a:r>
            <a:endParaRPr lang="en-US" sz="4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5920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40695C-0961-4EBB-C978-D76A303BE4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Preterm Delivery             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r>
              <a:rPr lang="en-GB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ar-E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 </a:t>
            </a:r>
            <a:r>
              <a:rPr lang="ar-EG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الولادة المبكرة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66E20-A771-57B8-CDA0-3435D3EFAE5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Preterm birth is birth before 37 completed weeks of pregnancy</a:t>
            </a:r>
          </a:p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incidence is around 9-15%</a:t>
            </a:r>
          </a:p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It is estimated that 13.4 million babies were born too early in 2020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923754-CF30-1546-B39F-09BC104F0C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2450" y="1690688"/>
            <a:ext cx="5181600" cy="4351338"/>
          </a:xfrm>
        </p:spPr>
        <p:txBody>
          <a:bodyPr/>
          <a:lstStyle/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الولادة المبكرة هي الولادة قبل اكتمال 37 أسبوعًا من الحمل 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endParaRPr lang="ar-E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نسبة الإصابة حوالي 9-15٪ </a:t>
            </a:r>
          </a:p>
          <a:p>
            <a:pPr marL="0" indent="0" algn="r">
              <a:buNone/>
            </a:pPr>
            <a:endParaRPr lang="ar-E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تشير التقديرات إلى أن 13.4 مليون طفل ولدوا مبكرًا جدًا في عام 2020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5438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614FBB-0F03-E9CB-E911-588FF20D5D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sz="2400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ADD1F-002D-D524-8D0F-DE5EFBFB977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913" y="818866"/>
            <a:ext cx="5478887" cy="5674009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4- There should be clear regulations organizing where and who should provide these services,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5- Need an authority that supervises, and monitors the uses and research on AW and decides on any developments,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6- AW technology should not  be used until its success has been proven by research published in internationally recognized scientific bodies.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EDCED5-D738-E05A-5AF4-8ED513BAB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19800" y="477672"/>
            <a:ext cx="5334000" cy="6015203"/>
          </a:xfrm>
        </p:spPr>
        <p:txBody>
          <a:bodyPr>
            <a:noAutofit/>
          </a:bodyPr>
          <a:lstStyle/>
          <a:p>
            <a:pPr marL="0" indent="0" algn="r">
              <a:lnSpc>
                <a:spcPct val="150000"/>
              </a:lnSpc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٤- ضروره وضع ضوابط تحدد أين ومن يقدم الخدمه،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٥- أهمية تشكيل جهه ترخص وتشرف وتراقب استخدامات وابحاث الرحم الصناعي وتبت بأي مستجدات،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٦- لا تستخدم التقنيه الا بعد اثبات نجاحها بابحاث منشوره و محكمه لدي جهات علميه معتبرة عالميا.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024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8F35B9-9F29-59DF-2D39-5BE9B1EDFE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2577552" y="246355"/>
            <a:ext cx="17212234" cy="4223764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ACBAFA-7684-FD79-642C-383D1F43AB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5400" dirty="0"/>
              <a:t>Thank You</a:t>
            </a:r>
          </a:p>
        </p:txBody>
      </p:sp>
      <p:pic>
        <p:nvPicPr>
          <p:cNvPr id="1026" name="Picture 2" descr="شكرا بجميع اللغات - موسوعة إقرأ | شكرا بجميع اللغات ، و شكرا بعدة لغات ، و شكرا  بكل لغات العالم">
            <a:extLst>
              <a:ext uri="{FF2B5EF4-FFF2-40B4-BE49-F238E27FC236}">
                <a16:creationId xmlns:a16="http://schemas.microsoft.com/office/drawing/2014/main" id="{BB5D4D75-BA13-51CD-9272-B1117E2863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50095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642443-6971-FC0C-6280-41D62134AD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96" y="2076719"/>
            <a:ext cx="10515600" cy="1352281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REFERENCES</a:t>
            </a:r>
          </a:p>
        </p:txBody>
      </p:sp>
    </p:spTree>
    <p:extLst>
      <p:ext uri="{BB962C8B-B14F-4D97-AF65-F5344CB8AC3E}">
        <p14:creationId xmlns:p14="http://schemas.microsoft.com/office/powerpoint/2010/main" val="32883651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08DB9C-9947-61FF-D7F6-1D768E61F7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331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315E75-F70B-15D4-95B5-14970C83A8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8914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5C12A-1E82-FA91-1A2A-D82125030F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6635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934A913-9C62-1983-5EB4-4D9685A7C11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005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7DE84-7EEB-6B58-1C4B-2C4940296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421" y="365125"/>
            <a:ext cx="11764370" cy="1325563"/>
          </a:xfrm>
        </p:spPr>
        <p:txBody>
          <a:bodyPr>
            <a:normAutofit/>
          </a:bodyPr>
          <a:lstStyle/>
          <a:p>
            <a:r>
              <a:rPr lang="ar-EG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en-GB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Classification of Preterm Delivery </a:t>
            </a:r>
            <a:r>
              <a:rPr lang="ar-EG" sz="3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تصنيف  الولادة المبكرة</a:t>
            </a:r>
            <a:r>
              <a:rPr lang="ar-EG" sz="34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 </a:t>
            </a:r>
            <a:endParaRPr lang="en-US" sz="3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3CAF1-98FC-068D-063E-F56C1DBA45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86603" y="1825625"/>
            <a:ext cx="5733199" cy="4351338"/>
          </a:xfrm>
        </p:spPr>
        <p:txBody>
          <a:bodyPr/>
          <a:lstStyle/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Extremely preterm (under 28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wks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  <a:endParaRPr lang="ar-E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ar-E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Very Preterm (28-32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wks</a:t>
            </a: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  <a:p>
            <a:endParaRPr lang="ar-E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Moderate to late preterm (32-37) </a:t>
            </a:r>
            <a:r>
              <a:rPr lang="en-US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wks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AD309DF-5363-7A67-3FBA-7C607F868F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825625"/>
            <a:ext cx="5332863" cy="4351338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ar-EG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خديج للغاية (أقل من 28 أسبوعًا)</a:t>
            </a:r>
          </a:p>
          <a:p>
            <a:pPr marL="0" indent="0" algn="r">
              <a:buNone/>
            </a:pPr>
            <a:endParaRPr lang="ar-EG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خديج مبكر جدًا (28-32 أسبوعًا)</a:t>
            </a:r>
          </a:p>
          <a:p>
            <a:pPr marL="0" indent="0" algn="r">
              <a:buNone/>
            </a:pPr>
            <a:endParaRPr lang="ar-EG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sz="25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خديج متوسط إلى متأخر (32-37) أسبوعًا</a:t>
            </a:r>
            <a:endParaRPr lang="en-US" sz="25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73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49A8789-87A3-402D-AF16-8C24EFC25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9" t="8803" r="36942" b="32815"/>
          <a:stretch/>
        </p:blipFill>
        <p:spPr>
          <a:xfrm>
            <a:off x="0" y="0"/>
            <a:ext cx="12191999" cy="6861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7460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79EE7E2-6D57-4EC5-A6F9-FA91177B5E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t="8802" r="37597" b="2478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0338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ACD98-33E5-6663-C44B-F110B8075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365125"/>
            <a:ext cx="11354938" cy="1325563"/>
          </a:xfrm>
        </p:spPr>
        <p:txBody>
          <a:bodyPr>
            <a:norm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Preterm Delivery consequences</a:t>
            </a:r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عواقب الولادة المبكرة</a:t>
            </a:r>
            <a:r>
              <a:rPr lang="ar-EG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FEBC27-AE8C-0C39-FD38-9304AF2BC3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14149" y="1542198"/>
            <a:ext cx="5405651" cy="4763068"/>
          </a:xfrm>
        </p:spPr>
        <p:txBody>
          <a:bodyPr>
            <a:normAutofit lnSpcReduction="10000"/>
          </a:bodyPr>
          <a:lstStyle/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This leads to high neonatal mortality &amp; long-term morbidities especially if it happens before 28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wks</a:t>
            </a: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Current neonatal care is associated with significant morbidities due to iatrogenic injury &amp; developmental immaturity of the new born</a:t>
            </a:r>
          </a:p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The cost on the parents &amp; health care providers is paramount  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8E9FD7-158B-90E0-DEF3-FB7EF7A80B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542198"/>
            <a:ext cx="5405651" cy="4763068"/>
          </a:xfrm>
        </p:spPr>
        <p:txBody>
          <a:bodyPr>
            <a:normAutofit lnSpcReduction="10000"/>
          </a:bodyPr>
          <a:lstStyle/>
          <a:p>
            <a:pPr marL="0" indent="0" algn="r">
              <a:buNone/>
            </a:pPr>
            <a:r>
              <a:rPr lang="ar-EG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هذا يؤدي إلى ارتفاع معدل وفيات الأطفال حديثي الولادة والمضاعفات طويلة الأمد خاصة إذا حدثت قبل 28 أسبوعًا</a:t>
            </a:r>
          </a:p>
          <a:p>
            <a:pPr marL="0" indent="0" algn="r">
              <a:buNone/>
            </a:pPr>
            <a:endParaRPr lang="ar-EG" sz="2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ترتبط رعاية حديثي الولادة الحالية بمضاعفات كثيرة بسبب الإصابة علاجية المنشأ وعدم النضج التنموي للمواليد الجدد</a:t>
            </a:r>
          </a:p>
          <a:p>
            <a:pPr marL="0" indent="0" algn="r">
              <a:buNone/>
            </a:pPr>
            <a:endParaRPr lang="ar-EG" sz="2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sz="2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التكلفة على الآباء ومقدمي الرعاية الصحية ضخمة</a:t>
            </a:r>
            <a:endParaRPr lang="en-US" sz="2600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115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A2890-F838-A8FF-BE30-CAEB10FB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137" y="365125"/>
            <a:ext cx="11354937" cy="1325563"/>
          </a:xfrm>
        </p:spPr>
        <p:txBody>
          <a:bodyPr>
            <a:normAutofit/>
          </a:bodyPr>
          <a:lstStyle/>
          <a:p>
            <a:r>
              <a:rPr lang="en-GB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Neonatal Morbidities</a:t>
            </a:r>
            <a:r>
              <a:rPr lang="ar-EG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 أمراض الأطفال حديثي الولادة</a:t>
            </a:r>
            <a:r>
              <a:rPr lang="ar-EG" sz="36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        </a:t>
            </a: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2E8E-0635-3027-1564-AAA87508C5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2137" y="1825625"/>
            <a:ext cx="5637663" cy="4351338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Most common morbidities: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Chronic lung diseases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Intraventricular haemorrhage associated with cerebral palsy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Vision and hearing impairment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LBW infants morbidities as neurosensory impairment, reduced cognition and motor performance, and attention deficit disorders</a:t>
            </a:r>
          </a:p>
          <a:p>
            <a:pPr marL="0" indent="0">
              <a:buNone/>
            </a:pPr>
            <a:endParaRPr lang="en-GB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40D52C-072C-6873-6A2B-95EA37930D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4874" cy="4351338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أكثر الأمراض شيوعًا :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أمراض الرئة المزمنة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endParaRPr lang="ar-E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النزف داخل البطيني المرتبط بالشلل الدماغي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endParaRPr lang="ar-E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ضعف البصر والسمع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endParaRPr lang="ar-EG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اعتلالات الرضع ناقصي النمو مثل الضعف الحسي العصبي ، ضعف الإدراك والأداء الحركي ، واضطرابات نقص الانتباه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6758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38CC8D1-2FA8-4E64-9B43-EF776CB1627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699" t="9579" r="51068" b="4187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038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49C6-37D3-B059-A8D5-74F5726696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Neonatal Mortalities</a:t>
            </a:r>
            <a:r>
              <a:rPr lang="ar-EG" sz="3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 Semibold" panose="020B0702040204020203" pitchFamily="34" charset="0"/>
                <a:cs typeface="Segoe UI Semibold" panose="020B0702040204020203" pitchFamily="34" charset="0"/>
              </a:rPr>
              <a:t>وفيات حديثي الولادة</a:t>
            </a:r>
            <a:r>
              <a:rPr lang="ar-EG" sz="3800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 </a:t>
            </a:r>
            <a:r>
              <a:rPr lang="ar-EG" dirty="0"/>
              <a:t>         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472A-B043-1747-F2B1-BAC6A818630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High especially among the extremely premature neonates (&lt;28 </a:t>
            </a:r>
            <a:r>
              <a:rPr lang="en-GB" dirty="0" err="1">
                <a:latin typeface="Segoe UI Semibold" panose="020B0702040204020203" pitchFamily="34" charset="0"/>
                <a:cs typeface="Segoe UI Semibold" panose="020B0702040204020203" pitchFamily="34" charset="0"/>
              </a:rPr>
              <a:t>wks</a:t>
            </a: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)</a:t>
            </a:r>
          </a:p>
          <a:p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Major causes of death:</a:t>
            </a:r>
          </a:p>
          <a:p>
            <a:pPr marL="0" indent="0">
              <a:buNone/>
            </a:pP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Respiratory distress syndrome</a:t>
            </a:r>
          </a:p>
          <a:p>
            <a:pPr marL="0" indent="0">
              <a:buNone/>
            </a:pP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Neonatal Infections</a:t>
            </a:r>
          </a:p>
          <a:p>
            <a:pPr marL="0" indent="0">
              <a:buNone/>
            </a:pP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Asphyxia</a:t>
            </a:r>
          </a:p>
          <a:p>
            <a:pPr marL="0" indent="0">
              <a:buNone/>
            </a:pPr>
            <a:r>
              <a:rPr lang="en-GB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Congenital Anomalies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0A3D90-2ADA-5EB1-07B4-2B4A5919948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مرتفعة بشكل خاص بين حديثي الولادة الخدج للغاية (&lt;28 أسبوعًا)</a:t>
            </a: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الأسباب :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متلازمة الضائقة التنفسية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التهابات حديثي الولادة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الاختناق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  <a:p>
            <a:pPr marL="0" indent="0" algn="r">
              <a:buNone/>
            </a:pPr>
            <a:r>
              <a:rPr lang="ar-EG" dirty="0">
                <a:latin typeface="Segoe UI Semibold" panose="020B0702040204020203" pitchFamily="34" charset="0"/>
                <a:cs typeface="Segoe UI Semibold" panose="020B0702040204020203" pitchFamily="34" charset="0"/>
              </a:rPr>
              <a:t>التشوهات الخلقية</a:t>
            </a:r>
            <a:endParaRPr lang="en-US" dirty="0">
              <a:latin typeface="Segoe UI Semibold" panose="020B0702040204020203" pitchFamily="34" charset="0"/>
              <a:cs typeface="Segoe UI Semibold" panose="020B07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2715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5852</TotalTime>
  <Words>882</Words>
  <Application>Microsoft Office PowerPoint</Application>
  <PresentationFormat>Widescreen</PresentationFormat>
  <Paragraphs>105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2" baseType="lpstr">
      <vt:lpstr>Antique Olive Roman</vt:lpstr>
      <vt:lpstr>Arial</vt:lpstr>
      <vt:lpstr>Calibri</vt:lpstr>
      <vt:lpstr>Calibri Light</vt:lpstr>
      <vt:lpstr>Segoe UI Semibold</vt:lpstr>
      <vt:lpstr>Office Theme</vt:lpstr>
      <vt:lpstr>الرحم والمشيمة الاصطناعيين  Artificial Womb &amp; placenta</vt:lpstr>
      <vt:lpstr>Preterm Delivery                    الولادة المبكرة</vt:lpstr>
      <vt:lpstr> Classification of Preterm Delivery تصنيف  الولادة المبكرة    </vt:lpstr>
      <vt:lpstr>PowerPoint Presentation</vt:lpstr>
      <vt:lpstr>PowerPoint Presentation</vt:lpstr>
      <vt:lpstr>Preterm Delivery consequences عواقب الولادة المبكرة   </vt:lpstr>
      <vt:lpstr>Neonatal Morbidities أمراض الأطفال حديثي الولادة         </vt:lpstr>
      <vt:lpstr>PowerPoint Presentation</vt:lpstr>
      <vt:lpstr>Neonatal Mortalitiesوفيات حديثي الولادة          </vt:lpstr>
      <vt:lpstr>PowerPoint Presentation</vt:lpstr>
      <vt:lpstr>History of Artificial Womb &amp; Placentaتاريخ الرحم والمشيمة الاصطناعيين </vt:lpstr>
      <vt:lpstr>Types of Artificial Womb &amp; Placentaأنواع الرحم والمشيمة الأصطناعيين   </vt:lpstr>
      <vt:lpstr>PowerPoint Presentation</vt:lpstr>
      <vt:lpstr>VV ECLS (Venovenous Extracorporial Life Support) دعم الحياة الوريدي خارج الجسم</vt:lpstr>
      <vt:lpstr>Recent Developmentsالتطورات الأخيرة    </vt:lpstr>
      <vt:lpstr>PowerPoint Presentation</vt:lpstr>
      <vt:lpstr>PowerPoint Presentation</vt:lpstr>
      <vt:lpstr>Ethical Challengesالتحديات الأخلاقية        </vt:lpstr>
      <vt:lpstr>  Recommendations:                     التوصيات:    </vt:lpstr>
      <vt:lpstr> </vt:lpstr>
      <vt:lpstr>PowerPoint Presentation</vt:lpstr>
      <vt:lpstr>REFERENCES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Artificial Womb &amp; placenta</dc:title>
  <dc:creator>Hazem Alrumaih</dc:creator>
  <cp:lastModifiedBy>cutebera16@gmail.com</cp:lastModifiedBy>
  <cp:revision>55</cp:revision>
  <dcterms:created xsi:type="dcterms:W3CDTF">2023-05-26T19:01:16Z</dcterms:created>
  <dcterms:modified xsi:type="dcterms:W3CDTF">2023-06-13T08:05:44Z</dcterms:modified>
</cp:coreProperties>
</file>