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1"/>
  </p:notesMasterIdLst>
  <p:handoutMasterIdLst>
    <p:handoutMasterId r:id="rId52"/>
  </p:handoutMasterIdLst>
  <p:sldIdLst>
    <p:sldId id="256" r:id="rId2"/>
    <p:sldId id="411" r:id="rId3"/>
    <p:sldId id="316" r:id="rId4"/>
    <p:sldId id="365" r:id="rId5"/>
    <p:sldId id="384" r:id="rId6"/>
    <p:sldId id="385" r:id="rId7"/>
    <p:sldId id="369" r:id="rId8"/>
    <p:sldId id="370" r:id="rId9"/>
    <p:sldId id="413" r:id="rId10"/>
    <p:sldId id="414" r:id="rId11"/>
    <p:sldId id="415" r:id="rId12"/>
    <p:sldId id="416" r:id="rId13"/>
    <p:sldId id="417" r:id="rId14"/>
    <p:sldId id="387" r:id="rId15"/>
    <p:sldId id="418" r:id="rId16"/>
    <p:sldId id="419" r:id="rId17"/>
    <p:sldId id="420" r:id="rId18"/>
    <p:sldId id="421" r:id="rId19"/>
    <p:sldId id="386" r:id="rId20"/>
    <p:sldId id="422" r:id="rId21"/>
    <p:sldId id="423" r:id="rId22"/>
    <p:sldId id="424" r:id="rId23"/>
    <p:sldId id="425" r:id="rId24"/>
    <p:sldId id="426" r:id="rId25"/>
    <p:sldId id="427" r:id="rId26"/>
    <p:sldId id="428" r:id="rId27"/>
    <p:sldId id="371" r:id="rId28"/>
    <p:sldId id="398" r:id="rId29"/>
    <p:sldId id="374" r:id="rId30"/>
    <p:sldId id="377" r:id="rId31"/>
    <p:sldId id="379" r:id="rId32"/>
    <p:sldId id="380" r:id="rId33"/>
    <p:sldId id="381" r:id="rId34"/>
    <p:sldId id="375" r:id="rId35"/>
    <p:sldId id="429" r:id="rId36"/>
    <p:sldId id="400" r:id="rId37"/>
    <p:sldId id="430" r:id="rId38"/>
    <p:sldId id="444" r:id="rId39"/>
    <p:sldId id="445" r:id="rId40"/>
    <p:sldId id="431" r:id="rId41"/>
    <p:sldId id="432" r:id="rId42"/>
    <p:sldId id="402" r:id="rId43"/>
    <p:sldId id="434" r:id="rId44"/>
    <p:sldId id="407" r:id="rId45"/>
    <p:sldId id="408" r:id="rId46"/>
    <p:sldId id="435" r:id="rId47"/>
    <p:sldId id="437" r:id="rId48"/>
    <p:sldId id="436" r:id="rId49"/>
    <p:sldId id="433"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5" autoAdjust="0"/>
  </p:normalViewPr>
  <p:slideViewPr>
    <p:cSldViewPr snapToGrid="0">
      <p:cViewPr varScale="1">
        <p:scale>
          <a:sx n="68" d="100"/>
          <a:sy n="68" d="100"/>
        </p:scale>
        <p:origin x="792" y="48"/>
      </p:cViewPr>
      <p:guideLst/>
    </p:cSldViewPr>
  </p:slideViewPr>
  <p:notesTextViewPr>
    <p:cViewPr>
      <p:scale>
        <a:sx n="1" d="1"/>
        <a:sy n="1" d="1"/>
      </p:scale>
      <p:origin x="0" y="0"/>
    </p:cViewPr>
  </p:notesTextViewPr>
  <p:sorterViewPr>
    <p:cViewPr varScale="1">
      <p:scale>
        <a:sx n="100" d="100"/>
        <a:sy n="100" d="100"/>
      </p:scale>
      <p:origin x="0" y="-151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63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0"/>
            <a:ext cx="3038604" cy="466315"/>
          </a:xfrm>
          <a:prstGeom prst="rect">
            <a:avLst/>
          </a:prstGeom>
        </p:spPr>
        <p:txBody>
          <a:bodyPr vert="horz" lIns="91440" tIns="45720" rIns="91440" bIns="45720" rtlCol="0"/>
          <a:lstStyle>
            <a:lvl1pPr algn="r">
              <a:defRPr sz="1200"/>
            </a:lvl1pPr>
          </a:lstStyle>
          <a:p>
            <a:fld id="{F86A8BD3-58F2-4E63-B12E-4000B0F60948}" type="datetimeFigureOut">
              <a:rPr lang="en-US" smtClean="0"/>
              <a:t>6/12/2023</a:t>
            </a:fld>
            <a:endParaRPr lang="en-US"/>
          </a:p>
        </p:txBody>
      </p:sp>
      <p:sp>
        <p:nvSpPr>
          <p:cNvPr id="4" name="Footer Placeholder 3"/>
          <p:cNvSpPr>
            <a:spLocks noGrp="1"/>
          </p:cNvSpPr>
          <p:nvPr>
            <p:ph type="ftr" sz="quarter" idx="2"/>
          </p:nvPr>
        </p:nvSpPr>
        <p:spPr>
          <a:xfrm>
            <a:off x="0" y="8830085"/>
            <a:ext cx="3038604" cy="46631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30085"/>
            <a:ext cx="3038604" cy="466315"/>
          </a:xfrm>
          <a:prstGeom prst="rect">
            <a:avLst/>
          </a:prstGeom>
        </p:spPr>
        <p:txBody>
          <a:bodyPr vert="horz" lIns="91440" tIns="45720" rIns="91440" bIns="45720" rtlCol="0" anchor="b"/>
          <a:lstStyle>
            <a:lvl1pPr algn="r">
              <a:defRPr sz="1200"/>
            </a:lvl1pPr>
          </a:lstStyle>
          <a:p>
            <a:fld id="{1AEF1CDF-FA76-44B6-9D61-6A8F4849A6B2}" type="slidenum">
              <a:rPr lang="en-US" smtClean="0"/>
              <a:t>‹#›</a:t>
            </a:fld>
            <a:endParaRPr lang="en-US"/>
          </a:p>
        </p:txBody>
      </p:sp>
    </p:spTree>
    <p:extLst>
      <p:ext uri="{BB962C8B-B14F-4D97-AF65-F5344CB8AC3E}">
        <p14:creationId xmlns:p14="http://schemas.microsoft.com/office/powerpoint/2010/main" val="148114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1440" tIns="45720" rIns="91440" bIns="45720" rtlCol="0"/>
          <a:lstStyle>
            <a:lvl1pPr algn="r">
              <a:defRPr sz="1200"/>
            </a:lvl1pPr>
          </a:lstStyle>
          <a:p>
            <a:fld id="{3B320C99-F5E7-4F30-92B1-ADA8EBF7515F}" type="datetimeFigureOut">
              <a:rPr lang="en-US" smtClean="0"/>
              <a:t>6/12/2023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A2B781E4-2602-45A7-9A0A-2CBD29950A0B}" type="slidenum">
              <a:rPr lang="en-US" smtClean="0"/>
              <a:t>‹#›</a:t>
            </a:fld>
            <a:endParaRPr lang="en-US"/>
          </a:p>
        </p:txBody>
      </p:sp>
    </p:spTree>
    <p:extLst>
      <p:ext uri="{BB962C8B-B14F-4D97-AF65-F5344CB8AC3E}">
        <p14:creationId xmlns:p14="http://schemas.microsoft.com/office/powerpoint/2010/main" val="360415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A2B781E4-2602-45A7-9A0A-2CBD29950A0B}" type="slidenum">
              <a:rPr lang="en-US" smtClean="0"/>
              <a:t>5</a:t>
            </a:fld>
            <a:endParaRPr lang="en-US"/>
          </a:p>
        </p:txBody>
      </p:sp>
    </p:spTree>
    <p:extLst>
      <p:ext uri="{BB962C8B-B14F-4D97-AF65-F5344CB8AC3E}">
        <p14:creationId xmlns:p14="http://schemas.microsoft.com/office/powerpoint/2010/main" val="62028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B781E4-2602-45A7-9A0A-2CBD29950A0B}" type="slidenum">
              <a:rPr lang="en-US" smtClean="0"/>
              <a:t>7</a:t>
            </a:fld>
            <a:endParaRPr lang="en-US"/>
          </a:p>
        </p:txBody>
      </p:sp>
    </p:spTree>
    <p:extLst>
      <p:ext uri="{BB962C8B-B14F-4D97-AF65-F5344CB8AC3E}">
        <p14:creationId xmlns:p14="http://schemas.microsoft.com/office/powerpoint/2010/main" val="419998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0F6E-C0C8-5719-DF87-37071DDD7E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484CE1-8B5D-D0DF-BB51-A314272C3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4821DC-80A8-8370-1583-FCBD90129562}"/>
              </a:ext>
            </a:extLst>
          </p:cNvPr>
          <p:cNvSpPr>
            <a:spLocks noGrp="1"/>
          </p:cNvSpPr>
          <p:nvPr>
            <p:ph type="dt" sz="half" idx="10"/>
          </p:nvPr>
        </p:nvSpPr>
        <p:spPr/>
        <p:txBody>
          <a:bodyPr/>
          <a:lstStyle/>
          <a:p>
            <a:fld id="{9D0F40F4-5695-46BF-920A-F07B5D3BACF8}" type="datetimeFigureOut">
              <a:rPr lang="en-US" smtClean="0"/>
              <a:t>6/12/2023</a:t>
            </a:fld>
            <a:endParaRPr lang="en-US"/>
          </a:p>
        </p:txBody>
      </p:sp>
      <p:sp>
        <p:nvSpPr>
          <p:cNvPr id="5" name="Footer Placeholder 4">
            <a:extLst>
              <a:ext uri="{FF2B5EF4-FFF2-40B4-BE49-F238E27FC236}">
                <a16:creationId xmlns:a16="http://schemas.microsoft.com/office/drawing/2014/main" id="{799C13F0-7A7E-DAD6-6001-B76783D49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C3182-DB2E-B415-706C-300B9238B21D}"/>
              </a:ext>
            </a:extLst>
          </p:cNvPr>
          <p:cNvSpPr>
            <a:spLocks noGrp="1"/>
          </p:cNvSpPr>
          <p:nvPr>
            <p:ph type="sldNum" sz="quarter" idx="12"/>
          </p:nvPr>
        </p:nvSpPr>
        <p:spPr/>
        <p:txBody>
          <a:bodyPr/>
          <a:lstStyle/>
          <a:p>
            <a:fld id="{D3B984A2-042E-4C9C-B78E-051AF22B0EAD}" type="slidenum">
              <a:rPr lang="en-US" smtClean="0"/>
              <a:t>‹#›</a:t>
            </a:fld>
            <a:endParaRPr lang="en-US"/>
          </a:p>
        </p:txBody>
      </p:sp>
    </p:spTree>
    <p:extLst>
      <p:ext uri="{BB962C8B-B14F-4D97-AF65-F5344CB8AC3E}">
        <p14:creationId xmlns:p14="http://schemas.microsoft.com/office/powerpoint/2010/main" val="39414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3D1B-4158-DC88-03EC-81A83359C7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193976-FF56-4BF3-D3A9-37ED448A4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B679C-8346-CBE7-E245-FEB520F0E76A}"/>
              </a:ext>
            </a:extLst>
          </p:cNvPr>
          <p:cNvSpPr>
            <a:spLocks noGrp="1"/>
          </p:cNvSpPr>
          <p:nvPr>
            <p:ph type="dt" sz="half" idx="10"/>
          </p:nvPr>
        </p:nvSpPr>
        <p:spPr/>
        <p:txBody>
          <a:bodyPr/>
          <a:lstStyle/>
          <a:p>
            <a:fld id="{9D0F40F4-5695-46BF-920A-F07B5D3BACF8}" type="datetimeFigureOut">
              <a:rPr lang="en-US" smtClean="0"/>
              <a:t>6/12/2023</a:t>
            </a:fld>
            <a:endParaRPr lang="en-US"/>
          </a:p>
        </p:txBody>
      </p:sp>
      <p:sp>
        <p:nvSpPr>
          <p:cNvPr id="5" name="Footer Placeholder 4">
            <a:extLst>
              <a:ext uri="{FF2B5EF4-FFF2-40B4-BE49-F238E27FC236}">
                <a16:creationId xmlns:a16="http://schemas.microsoft.com/office/drawing/2014/main" id="{9E3EDFF6-F6BB-540C-5E1C-CABB8C63F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66F38-F3EC-41FB-EA6B-8745F6CE578D}"/>
              </a:ext>
            </a:extLst>
          </p:cNvPr>
          <p:cNvSpPr>
            <a:spLocks noGrp="1"/>
          </p:cNvSpPr>
          <p:nvPr>
            <p:ph type="sldNum" sz="quarter" idx="12"/>
          </p:nvPr>
        </p:nvSpPr>
        <p:spPr/>
        <p:txBody>
          <a:bodyPr/>
          <a:lstStyle/>
          <a:p>
            <a:fld id="{D3B984A2-042E-4C9C-B78E-051AF22B0EAD}" type="slidenum">
              <a:rPr lang="en-US" smtClean="0"/>
              <a:t>‹#›</a:t>
            </a:fld>
            <a:endParaRPr lang="en-US"/>
          </a:p>
        </p:txBody>
      </p:sp>
    </p:spTree>
    <p:extLst>
      <p:ext uri="{BB962C8B-B14F-4D97-AF65-F5344CB8AC3E}">
        <p14:creationId xmlns:p14="http://schemas.microsoft.com/office/powerpoint/2010/main" val="410147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F8C2F3-763B-42F3-4D40-57503A5AD8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9B4C44-E9A0-2605-83D0-FCD4E9AB98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3F13B-1BCC-4EC6-90D2-EAC60C456E37}"/>
              </a:ext>
            </a:extLst>
          </p:cNvPr>
          <p:cNvSpPr>
            <a:spLocks noGrp="1"/>
          </p:cNvSpPr>
          <p:nvPr>
            <p:ph type="dt" sz="half" idx="10"/>
          </p:nvPr>
        </p:nvSpPr>
        <p:spPr/>
        <p:txBody>
          <a:bodyPr/>
          <a:lstStyle/>
          <a:p>
            <a:fld id="{9D0F40F4-5695-46BF-920A-F07B5D3BACF8}" type="datetimeFigureOut">
              <a:rPr lang="en-US" smtClean="0"/>
              <a:t>6/12/2023</a:t>
            </a:fld>
            <a:endParaRPr lang="en-US"/>
          </a:p>
        </p:txBody>
      </p:sp>
      <p:sp>
        <p:nvSpPr>
          <p:cNvPr id="5" name="Footer Placeholder 4">
            <a:extLst>
              <a:ext uri="{FF2B5EF4-FFF2-40B4-BE49-F238E27FC236}">
                <a16:creationId xmlns:a16="http://schemas.microsoft.com/office/drawing/2014/main" id="{0CD88974-950C-CCE1-436F-8ED5F4A1D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38557-6F38-1EDB-00BF-DF91F534ED8A}"/>
              </a:ext>
            </a:extLst>
          </p:cNvPr>
          <p:cNvSpPr>
            <a:spLocks noGrp="1"/>
          </p:cNvSpPr>
          <p:nvPr>
            <p:ph type="sldNum" sz="quarter" idx="12"/>
          </p:nvPr>
        </p:nvSpPr>
        <p:spPr/>
        <p:txBody>
          <a:bodyPr/>
          <a:lstStyle/>
          <a:p>
            <a:fld id="{D3B984A2-042E-4C9C-B78E-051AF22B0EAD}" type="slidenum">
              <a:rPr lang="en-US" smtClean="0"/>
              <a:t>‹#›</a:t>
            </a:fld>
            <a:endParaRPr lang="en-US"/>
          </a:p>
        </p:txBody>
      </p:sp>
    </p:spTree>
    <p:extLst>
      <p:ext uri="{BB962C8B-B14F-4D97-AF65-F5344CB8AC3E}">
        <p14:creationId xmlns:p14="http://schemas.microsoft.com/office/powerpoint/2010/main" val="8294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90CA-7660-24A2-EF38-7BFB4998C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A7CBDC-682F-8843-CF60-E3B2F8FA5A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3BF4-C843-40D8-8926-C01FEABF3FE2}"/>
              </a:ext>
            </a:extLst>
          </p:cNvPr>
          <p:cNvSpPr>
            <a:spLocks noGrp="1"/>
          </p:cNvSpPr>
          <p:nvPr>
            <p:ph type="dt" sz="half" idx="10"/>
          </p:nvPr>
        </p:nvSpPr>
        <p:spPr/>
        <p:txBody>
          <a:bodyPr/>
          <a:lstStyle/>
          <a:p>
            <a:fld id="{9D0F40F4-5695-46BF-920A-F07B5D3BACF8}" type="datetimeFigureOut">
              <a:rPr lang="en-US" smtClean="0"/>
              <a:t>6/12/2023</a:t>
            </a:fld>
            <a:endParaRPr lang="en-US"/>
          </a:p>
        </p:txBody>
      </p:sp>
      <p:sp>
        <p:nvSpPr>
          <p:cNvPr id="5" name="Footer Placeholder 4">
            <a:extLst>
              <a:ext uri="{FF2B5EF4-FFF2-40B4-BE49-F238E27FC236}">
                <a16:creationId xmlns:a16="http://schemas.microsoft.com/office/drawing/2014/main" id="{AD100FB2-0A4C-595B-D322-B8D8543C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216B2-1CEA-5FE4-9D99-74B01E2928CD}"/>
              </a:ext>
            </a:extLst>
          </p:cNvPr>
          <p:cNvSpPr>
            <a:spLocks noGrp="1"/>
          </p:cNvSpPr>
          <p:nvPr>
            <p:ph type="sldNum" sz="quarter" idx="12"/>
          </p:nvPr>
        </p:nvSpPr>
        <p:spPr/>
        <p:txBody>
          <a:bodyPr/>
          <a:lstStyle/>
          <a:p>
            <a:fld id="{D3B984A2-042E-4C9C-B78E-051AF22B0EAD}" type="slidenum">
              <a:rPr lang="en-US" smtClean="0"/>
              <a:t>‹#›</a:t>
            </a:fld>
            <a:endParaRPr lang="en-US"/>
          </a:p>
        </p:txBody>
      </p:sp>
    </p:spTree>
    <p:extLst>
      <p:ext uri="{BB962C8B-B14F-4D97-AF65-F5344CB8AC3E}">
        <p14:creationId xmlns:p14="http://schemas.microsoft.com/office/powerpoint/2010/main" val="296938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36EE-0168-DBDC-8170-AC776B366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C4F497-D3A8-7E6D-1AD9-05C46C905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C5AA40-1973-7E67-1EF1-7193F8704832}"/>
              </a:ext>
            </a:extLst>
          </p:cNvPr>
          <p:cNvSpPr>
            <a:spLocks noGrp="1"/>
          </p:cNvSpPr>
          <p:nvPr>
            <p:ph type="dt" sz="half" idx="10"/>
          </p:nvPr>
        </p:nvSpPr>
        <p:spPr/>
        <p:txBody>
          <a:bodyPr/>
          <a:lstStyle/>
          <a:p>
            <a:fld id="{9D0F40F4-5695-46BF-920A-F07B5D3BACF8}" type="datetimeFigureOut">
              <a:rPr lang="en-US" smtClean="0"/>
              <a:t>6/12/2023</a:t>
            </a:fld>
            <a:endParaRPr lang="en-US"/>
          </a:p>
        </p:txBody>
      </p:sp>
      <p:sp>
        <p:nvSpPr>
          <p:cNvPr id="5" name="Footer Placeholder 4">
            <a:extLst>
              <a:ext uri="{FF2B5EF4-FFF2-40B4-BE49-F238E27FC236}">
                <a16:creationId xmlns:a16="http://schemas.microsoft.com/office/drawing/2014/main" id="{BDA02371-4630-49DD-D285-D1BAE7D20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90B57-8EB9-196B-1C98-975452A6B9F6}"/>
              </a:ext>
            </a:extLst>
          </p:cNvPr>
          <p:cNvSpPr>
            <a:spLocks noGrp="1"/>
          </p:cNvSpPr>
          <p:nvPr>
            <p:ph type="sldNum" sz="quarter" idx="12"/>
          </p:nvPr>
        </p:nvSpPr>
        <p:spPr/>
        <p:txBody>
          <a:bodyPr/>
          <a:lstStyle/>
          <a:p>
            <a:fld id="{D3B984A2-042E-4C9C-B78E-051AF22B0EAD}" type="slidenum">
              <a:rPr lang="en-US" smtClean="0"/>
              <a:t>‹#›</a:t>
            </a:fld>
            <a:endParaRPr lang="en-US"/>
          </a:p>
        </p:txBody>
      </p:sp>
    </p:spTree>
    <p:extLst>
      <p:ext uri="{BB962C8B-B14F-4D97-AF65-F5344CB8AC3E}">
        <p14:creationId xmlns:p14="http://schemas.microsoft.com/office/powerpoint/2010/main" val="414629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E795F-1298-A64B-580A-42CC3E7A4C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45FD73-A213-F1D9-023C-0E6D27262B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3EA6E-61E1-9495-F9FF-21C0C3C5A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0AC85C-CE75-B9CA-C5CE-91FAD7BA9483}"/>
              </a:ext>
            </a:extLst>
          </p:cNvPr>
          <p:cNvSpPr>
            <a:spLocks noGrp="1"/>
          </p:cNvSpPr>
          <p:nvPr>
            <p:ph type="dt" sz="half" idx="10"/>
          </p:nvPr>
        </p:nvSpPr>
        <p:spPr/>
        <p:txBody>
          <a:bodyPr/>
          <a:lstStyle/>
          <a:p>
            <a:fld id="{9D0F40F4-5695-46BF-920A-F07B5D3BACF8}" type="datetimeFigureOut">
              <a:rPr lang="en-US" smtClean="0"/>
              <a:t>6/12/2023</a:t>
            </a:fld>
            <a:endParaRPr lang="en-US"/>
          </a:p>
        </p:txBody>
      </p:sp>
      <p:sp>
        <p:nvSpPr>
          <p:cNvPr id="6" name="Footer Placeholder 5">
            <a:extLst>
              <a:ext uri="{FF2B5EF4-FFF2-40B4-BE49-F238E27FC236}">
                <a16:creationId xmlns:a16="http://schemas.microsoft.com/office/drawing/2014/main" id="{08FD4BC0-80A3-5111-DDE5-E6FFFCBA0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44E60-FF62-C381-A59B-A8D69C071A2A}"/>
              </a:ext>
            </a:extLst>
          </p:cNvPr>
          <p:cNvSpPr>
            <a:spLocks noGrp="1"/>
          </p:cNvSpPr>
          <p:nvPr>
            <p:ph type="sldNum" sz="quarter" idx="12"/>
          </p:nvPr>
        </p:nvSpPr>
        <p:spPr/>
        <p:txBody>
          <a:bodyPr/>
          <a:lstStyle/>
          <a:p>
            <a:fld id="{D3B984A2-042E-4C9C-B78E-051AF22B0EAD}" type="slidenum">
              <a:rPr lang="en-US" smtClean="0"/>
              <a:t>‹#›</a:t>
            </a:fld>
            <a:endParaRPr lang="en-US"/>
          </a:p>
        </p:txBody>
      </p:sp>
    </p:spTree>
    <p:extLst>
      <p:ext uri="{BB962C8B-B14F-4D97-AF65-F5344CB8AC3E}">
        <p14:creationId xmlns:p14="http://schemas.microsoft.com/office/powerpoint/2010/main" val="87805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849F-C355-85FF-73BA-722825CDC8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3BA11D-C179-D703-C9DE-FEB6C33B39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CE79A9-EA9E-EFFF-9324-074F2BB22F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FEF7FD-11CC-B7B9-756C-33E6628DA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740BC5-3F2D-3468-AEB0-E01470667D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457F3B-F3BF-BB55-D207-9EB9D2F053AC}"/>
              </a:ext>
            </a:extLst>
          </p:cNvPr>
          <p:cNvSpPr>
            <a:spLocks noGrp="1"/>
          </p:cNvSpPr>
          <p:nvPr>
            <p:ph type="dt" sz="half" idx="10"/>
          </p:nvPr>
        </p:nvSpPr>
        <p:spPr/>
        <p:txBody>
          <a:bodyPr/>
          <a:lstStyle/>
          <a:p>
            <a:fld id="{9D0F40F4-5695-46BF-920A-F07B5D3BACF8}" type="datetimeFigureOut">
              <a:rPr lang="en-US" smtClean="0"/>
              <a:t>6/12/2023</a:t>
            </a:fld>
            <a:endParaRPr lang="en-US"/>
          </a:p>
        </p:txBody>
      </p:sp>
      <p:sp>
        <p:nvSpPr>
          <p:cNvPr id="8" name="Footer Placeholder 7">
            <a:extLst>
              <a:ext uri="{FF2B5EF4-FFF2-40B4-BE49-F238E27FC236}">
                <a16:creationId xmlns:a16="http://schemas.microsoft.com/office/drawing/2014/main" id="{4CDE4950-F004-CC33-D544-37CE876116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3212F5-E104-5AF0-AFAB-6B580F7090B4}"/>
              </a:ext>
            </a:extLst>
          </p:cNvPr>
          <p:cNvSpPr>
            <a:spLocks noGrp="1"/>
          </p:cNvSpPr>
          <p:nvPr>
            <p:ph type="sldNum" sz="quarter" idx="12"/>
          </p:nvPr>
        </p:nvSpPr>
        <p:spPr/>
        <p:txBody>
          <a:bodyPr/>
          <a:lstStyle/>
          <a:p>
            <a:fld id="{D3B984A2-042E-4C9C-B78E-051AF22B0EAD}" type="slidenum">
              <a:rPr lang="en-US" smtClean="0"/>
              <a:t>‹#›</a:t>
            </a:fld>
            <a:endParaRPr lang="en-US"/>
          </a:p>
        </p:txBody>
      </p:sp>
    </p:spTree>
    <p:extLst>
      <p:ext uri="{BB962C8B-B14F-4D97-AF65-F5344CB8AC3E}">
        <p14:creationId xmlns:p14="http://schemas.microsoft.com/office/powerpoint/2010/main" val="71149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205A-DE51-A3B4-650C-0823470219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8C6A9C-6A2E-2F5D-D8F8-8FDF25446B98}"/>
              </a:ext>
            </a:extLst>
          </p:cNvPr>
          <p:cNvSpPr>
            <a:spLocks noGrp="1"/>
          </p:cNvSpPr>
          <p:nvPr>
            <p:ph type="dt" sz="half" idx="10"/>
          </p:nvPr>
        </p:nvSpPr>
        <p:spPr/>
        <p:txBody>
          <a:bodyPr/>
          <a:lstStyle/>
          <a:p>
            <a:fld id="{9D0F40F4-5695-46BF-920A-F07B5D3BACF8}" type="datetimeFigureOut">
              <a:rPr lang="en-US" smtClean="0"/>
              <a:t>6/12/2023</a:t>
            </a:fld>
            <a:endParaRPr lang="en-US"/>
          </a:p>
        </p:txBody>
      </p:sp>
      <p:sp>
        <p:nvSpPr>
          <p:cNvPr id="4" name="Footer Placeholder 3">
            <a:extLst>
              <a:ext uri="{FF2B5EF4-FFF2-40B4-BE49-F238E27FC236}">
                <a16:creationId xmlns:a16="http://schemas.microsoft.com/office/drawing/2014/main" id="{67E1CD97-BA2A-DFB7-D6DB-02BACD733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33C1A-5B97-BE98-717A-750039204C8F}"/>
              </a:ext>
            </a:extLst>
          </p:cNvPr>
          <p:cNvSpPr>
            <a:spLocks noGrp="1"/>
          </p:cNvSpPr>
          <p:nvPr>
            <p:ph type="sldNum" sz="quarter" idx="12"/>
          </p:nvPr>
        </p:nvSpPr>
        <p:spPr/>
        <p:txBody>
          <a:bodyPr/>
          <a:lstStyle/>
          <a:p>
            <a:fld id="{D3B984A2-042E-4C9C-B78E-051AF22B0EAD}" type="slidenum">
              <a:rPr lang="en-US" smtClean="0"/>
              <a:t>‹#›</a:t>
            </a:fld>
            <a:endParaRPr lang="en-US"/>
          </a:p>
        </p:txBody>
      </p:sp>
    </p:spTree>
    <p:extLst>
      <p:ext uri="{BB962C8B-B14F-4D97-AF65-F5344CB8AC3E}">
        <p14:creationId xmlns:p14="http://schemas.microsoft.com/office/powerpoint/2010/main" val="77421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3A826-B836-5FE5-071E-5E08936C2FF5}"/>
              </a:ext>
            </a:extLst>
          </p:cNvPr>
          <p:cNvSpPr>
            <a:spLocks noGrp="1"/>
          </p:cNvSpPr>
          <p:nvPr>
            <p:ph type="dt" sz="half" idx="10"/>
          </p:nvPr>
        </p:nvSpPr>
        <p:spPr/>
        <p:txBody>
          <a:bodyPr/>
          <a:lstStyle/>
          <a:p>
            <a:fld id="{9D0F40F4-5695-46BF-920A-F07B5D3BACF8}" type="datetimeFigureOut">
              <a:rPr lang="en-US" smtClean="0"/>
              <a:t>6/12/2023</a:t>
            </a:fld>
            <a:endParaRPr lang="en-US"/>
          </a:p>
        </p:txBody>
      </p:sp>
      <p:sp>
        <p:nvSpPr>
          <p:cNvPr id="3" name="Footer Placeholder 2">
            <a:extLst>
              <a:ext uri="{FF2B5EF4-FFF2-40B4-BE49-F238E27FC236}">
                <a16:creationId xmlns:a16="http://schemas.microsoft.com/office/drawing/2014/main" id="{E872D528-BB38-D2AB-F708-BC747BB06D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2BFC3C-78DD-D3D2-C852-8022FCB185E7}"/>
              </a:ext>
            </a:extLst>
          </p:cNvPr>
          <p:cNvSpPr>
            <a:spLocks noGrp="1"/>
          </p:cNvSpPr>
          <p:nvPr>
            <p:ph type="sldNum" sz="quarter" idx="12"/>
          </p:nvPr>
        </p:nvSpPr>
        <p:spPr/>
        <p:txBody>
          <a:bodyPr/>
          <a:lstStyle/>
          <a:p>
            <a:fld id="{D3B984A2-042E-4C9C-B78E-051AF22B0EAD}" type="slidenum">
              <a:rPr lang="en-US" smtClean="0"/>
              <a:t>‹#›</a:t>
            </a:fld>
            <a:endParaRPr lang="en-US"/>
          </a:p>
        </p:txBody>
      </p:sp>
    </p:spTree>
    <p:extLst>
      <p:ext uri="{BB962C8B-B14F-4D97-AF65-F5344CB8AC3E}">
        <p14:creationId xmlns:p14="http://schemas.microsoft.com/office/powerpoint/2010/main" val="85785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05BF-3F4E-7224-47FF-9605E9A80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109A2C-0109-3A38-D205-18D39D2BAD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1801FF-B5F4-5A57-7E59-F1CB1C538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9E6C3-DDA0-63D3-328A-909BDEEA29FE}"/>
              </a:ext>
            </a:extLst>
          </p:cNvPr>
          <p:cNvSpPr>
            <a:spLocks noGrp="1"/>
          </p:cNvSpPr>
          <p:nvPr>
            <p:ph type="dt" sz="half" idx="10"/>
          </p:nvPr>
        </p:nvSpPr>
        <p:spPr/>
        <p:txBody>
          <a:bodyPr/>
          <a:lstStyle/>
          <a:p>
            <a:fld id="{9D0F40F4-5695-46BF-920A-F07B5D3BACF8}" type="datetimeFigureOut">
              <a:rPr lang="en-US" smtClean="0"/>
              <a:t>6/12/2023</a:t>
            </a:fld>
            <a:endParaRPr lang="en-US"/>
          </a:p>
        </p:txBody>
      </p:sp>
      <p:sp>
        <p:nvSpPr>
          <p:cNvPr id="6" name="Footer Placeholder 5">
            <a:extLst>
              <a:ext uri="{FF2B5EF4-FFF2-40B4-BE49-F238E27FC236}">
                <a16:creationId xmlns:a16="http://schemas.microsoft.com/office/drawing/2014/main" id="{B91C3510-B0F6-04DB-A06A-D16936FB8E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52FC2-2440-6759-6120-83CDB0FF8B66}"/>
              </a:ext>
            </a:extLst>
          </p:cNvPr>
          <p:cNvSpPr>
            <a:spLocks noGrp="1"/>
          </p:cNvSpPr>
          <p:nvPr>
            <p:ph type="sldNum" sz="quarter" idx="12"/>
          </p:nvPr>
        </p:nvSpPr>
        <p:spPr/>
        <p:txBody>
          <a:bodyPr/>
          <a:lstStyle/>
          <a:p>
            <a:fld id="{D3B984A2-042E-4C9C-B78E-051AF22B0EAD}" type="slidenum">
              <a:rPr lang="en-US" smtClean="0"/>
              <a:t>‹#›</a:t>
            </a:fld>
            <a:endParaRPr lang="en-US"/>
          </a:p>
        </p:txBody>
      </p:sp>
    </p:spTree>
    <p:extLst>
      <p:ext uri="{BB962C8B-B14F-4D97-AF65-F5344CB8AC3E}">
        <p14:creationId xmlns:p14="http://schemas.microsoft.com/office/powerpoint/2010/main" val="349778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E7DA-E202-EFE5-222E-4BE244FD8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4D30A-29CD-1DF4-2683-F15F5ACDE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FF44EF-1019-8F6D-A472-9BC129089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E7313-F216-41FD-F460-E75E16FA2619}"/>
              </a:ext>
            </a:extLst>
          </p:cNvPr>
          <p:cNvSpPr>
            <a:spLocks noGrp="1"/>
          </p:cNvSpPr>
          <p:nvPr>
            <p:ph type="dt" sz="half" idx="10"/>
          </p:nvPr>
        </p:nvSpPr>
        <p:spPr/>
        <p:txBody>
          <a:bodyPr/>
          <a:lstStyle/>
          <a:p>
            <a:fld id="{9D0F40F4-5695-46BF-920A-F07B5D3BACF8}" type="datetimeFigureOut">
              <a:rPr lang="en-US" smtClean="0"/>
              <a:t>6/12/2023</a:t>
            </a:fld>
            <a:endParaRPr lang="en-US"/>
          </a:p>
        </p:txBody>
      </p:sp>
      <p:sp>
        <p:nvSpPr>
          <p:cNvPr id="6" name="Footer Placeholder 5">
            <a:extLst>
              <a:ext uri="{FF2B5EF4-FFF2-40B4-BE49-F238E27FC236}">
                <a16:creationId xmlns:a16="http://schemas.microsoft.com/office/drawing/2014/main" id="{BDA6A709-7940-B3B3-1AAC-34BEDD7F5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C7B124-FD91-3AD9-A0FA-5AC157A6FD67}"/>
              </a:ext>
            </a:extLst>
          </p:cNvPr>
          <p:cNvSpPr>
            <a:spLocks noGrp="1"/>
          </p:cNvSpPr>
          <p:nvPr>
            <p:ph type="sldNum" sz="quarter" idx="12"/>
          </p:nvPr>
        </p:nvSpPr>
        <p:spPr/>
        <p:txBody>
          <a:bodyPr/>
          <a:lstStyle/>
          <a:p>
            <a:fld id="{D3B984A2-042E-4C9C-B78E-051AF22B0EAD}" type="slidenum">
              <a:rPr lang="en-US" smtClean="0"/>
              <a:t>‹#›</a:t>
            </a:fld>
            <a:endParaRPr lang="en-US"/>
          </a:p>
        </p:txBody>
      </p:sp>
    </p:spTree>
    <p:extLst>
      <p:ext uri="{BB962C8B-B14F-4D97-AF65-F5344CB8AC3E}">
        <p14:creationId xmlns:p14="http://schemas.microsoft.com/office/powerpoint/2010/main" val="3252741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51AD04-5EF0-3D6E-50F2-8D2B4EE4E2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81D6AC-02AC-B25B-78FF-075D01895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A6C98-47D9-AE2C-BC55-C3AA76593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F40F4-5695-46BF-920A-F07B5D3BACF8}" type="datetimeFigureOut">
              <a:rPr lang="en-US" smtClean="0"/>
              <a:t>6/12/2023</a:t>
            </a:fld>
            <a:endParaRPr lang="en-US"/>
          </a:p>
        </p:txBody>
      </p:sp>
      <p:sp>
        <p:nvSpPr>
          <p:cNvPr id="5" name="Footer Placeholder 4">
            <a:extLst>
              <a:ext uri="{FF2B5EF4-FFF2-40B4-BE49-F238E27FC236}">
                <a16:creationId xmlns:a16="http://schemas.microsoft.com/office/drawing/2014/main" id="{4E2B9D33-AF4C-BFB8-B966-2D97AC2C2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E8D710-F4DA-C73D-F960-7224D713C6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984A2-042E-4C9C-B78E-051AF22B0EAD}" type="slidenum">
              <a:rPr lang="en-US" smtClean="0"/>
              <a:t>‹#›</a:t>
            </a:fld>
            <a:endParaRPr lang="en-US"/>
          </a:p>
        </p:txBody>
      </p:sp>
    </p:spTree>
    <p:extLst>
      <p:ext uri="{BB962C8B-B14F-4D97-AF65-F5344CB8AC3E}">
        <p14:creationId xmlns:p14="http://schemas.microsoft.com/office/powerpoint/2010/main" val="17627674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tommys.org.prematur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tommys.org.prematur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www.tommys.org.premature/"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cambridge.org/core/term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Free_content" TargetMode="External"/><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hyperlink" Target="https://en.wikipedia.org/wiki/Encyclopedi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ambridge.org/core/terms"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C751-D26C-60FA-9E4B-D3BD469AA478}"/>
              </a:ext>
            </a:extLst>
          </p:cNvPr>
          <p:cNvSpPr>
            <a:spLocks noGrp="1"/>
          </p:cNvSpPr>
          <p:nvPr>
            <p:ph type="ctrTitle"/>
          </p:nvPr>
        </p:nvSpPr>
        <p:spPr>
          <a:xfrm>
            <a:off x="714531" y="168812"/>
            <a:ext cx="10762937" cy="1477108"/>
          </a:xfrm>
          <a:ln>
            <a:solidFill>
              <a:schemeClr val="tx1"/>
            </a:solidFill>
          </a:ln>
        </p:spPr>
        <p:txBody>
          <a:bodyPr>
            <a:noAutofit/>
          </a:bodyPr>
          <a:lstStyle/>
          <a:p>
            <a:r>
              <a:rPr lang="ar-EG" sz="5400" b="1" dirty="0">
                <a:solidFill>
                  <a:srgbClr val="FF0000"/>
                </a:solidFill>
              </a:rPr>
              <a:t>مستقبل تقنية الرحم الصناعى </a:t>
            </a:r>
            <a:r>
              <a:rPr lang="ar-EG" sz="5400" b="1" dirty="0" smtClean="0">
                <a:solidFill>
                  <a:srgbClr val="FF0000"/>
                </a:solidFill>
              </a:rPr>
              <a:t/>
            </a:r>
            <a:br>
              <a:rPr lang="ar-EG" sz="5400" b="1" dirty="0" smtClean="0">
                <a:solidFill>
                  <a:srgbClr val="FF0000"/>
                </a:solidFill>
              </a:rPr>
            </a:br>
            <a:r>
              <a:rPr lang="ar-EG" sz="5400" b="1" dirty="0" smtClean="0">
                <a:solidFill>
                  <a:srgbClr val="FF0000"/>
                </a:solidFill>
              </a:rPr>
              <a:t>والتحديات </a:t>
            </a:r>
            <a:r>
              <a:rPr lang="ar-EG" sz="5400" b="1" dirty="0">
                <a:solidFill>
                  <a:srgbClr val="FF0000"/>
                </a:solidFill>
              </a:rPr>
              <a:t>والفرص</a:t>
            </a:r>
          </a:p>
        </p:txBody>
      </p:sp>
      <p:sp>
        <p:nvSpPr>
          <p:cNvPr id="3" name="Subtitle 2">
            <a:extLst>
              <a:ext uri="{FF2B5EF4-FFF2-40B4-BE49-F238E27FC236}">
                <a16:creationId xmlns:a16="http://schemas.microsoft.com/office/drawing/2014/main" id="{94523A71-024D-E116-3411-2698B0646170}"/>
              </a:ext>
            </a:extLst>
          </p:cNvPr>
          <p:cNvSpPr>
            <a:spLocks noGrp="1"/>
          </p:cNvSpPr>
          <p:nvPr>
            <p:ph type="subTitle" idx="1"/>
          </p:nvPr>
        </p:nvSpPr>
        <p:spPr>
          <a:xfrm>
            <a:off x="1338278" y="4855704"/>
            <a:ext cx="9144000" cy="1949621"/>
          </a:xfrm>
          <a:ln>
            <a:noFill/>
          </a:ln>
        </p:spPr>
        <p:txBody>
          <a:bodyPr>
            <a:normAutofit fontScale="85000" lnSpcReduction="20000"/>
          </a:bodyPr>
          <a:lstStyle/>
          <a:p>
            <a:endParaRPr lang="ar-EG" sz="3200" b="1" dirty="0">
              <a:solidFill>
                <a:srgbClr val="FF0000"/>
              </a:solidFill>
            </a:endParaRPr>
          </a:p>
          <a:p>
            <a:r>
              <a:rPr lang="ar-EG" sz="3200" b="1" dirty="0">
                <a:solidFill>
                  <a:srgbClr val="FF0000"/>
                </a:solidFill>
              </a:rPr>
              <a:t>المؤتمر الدولى الرابع عشر – المنظمة الإسلامية للعلوم الطبية</a:t>
            </a:r>
          </a:p>
          <a:p>
            <a:r>
              <a:rPr lang="ar-EG" sz="3200" b="1" dirty="0" smtClean="0">
                <a:solidFill>
                  <a:srgbClr val="FF0000"/>
                </a:solidFill>
              </a:rPr>
              <a:t> تكنولوجيا </a:t>
            </a:r>
            <a:r>
              <a:rPr lang="ar-EG" sz="3200" b="1" dirty="0">
                <a:solidFill>
                  <a:srgbClr val="FF0000"/>
                </a:solidFill>
              </a:rPr>
              <a:t>الرحم الصناعى</a:t>
            </a:r>
            <a:br>
              <a:rPr lang="ar-EG" sz="3200" b="1" dirty="0">
                <a:solidFill>
                  <a:srgbClr val="FF0000"/>
                </a:solidFill>
              </a:rPr>
            </a:br>
            <a:r>
              <a:rPr lang="ar-EG" sz="3200" b="1" dirty="0">
                <a:solidFill>
                  <a:srgbClr val="FF0000"/>
                </a:solidFill>
              </a:rPr>
              <a:t>استكشاف الفرص والتحديات الصحية- الشرعية – الأخلاقية </a:t>
            </a:r>
            <a:r>
              <a:rPr lang="ar-EG" sz="3200" b="1" dirty="0" smtClean="0">
                <a:solidFill>
                  <a:srgbClr val="FF0000"/>
                </a:solidFill>
              </a:rPr>
              <a:t>والقانونية</a:t>
            </a:r>
            <a:endParaRPr lang="ar-EG" sz="3200" b="1" dirty="0">
              <a:solidFill>
                <a:srgbClr val="FF0000"/>
              </a:solidFill>
            </a:endParaRPr>
          </a:p>
          <a:p>
            <a:r>
              <a:rPr lang="ar-EG" sz="3200" b="1" dirty="0" smtClean="0">
                <a:solidFill>
                  <a:srgbClr val="FF0000"/>
                </a:solidFill>
              </a:rPr>
              <a:t>الكويت- 14-17 </a:t>
            </a:r>
            <a:r>
              <a:rPr lang="ar-EG" sz="3200" b="1" dirty="0">
                <a:solidFill>
                  <a:srgbClr val="FF0000"/>
                </a:solidFill>
              </a:rPr>
              <a:t>يونيو </a:t>
            </a:r>
          </a:p>
          <a:p>
            <a:endParaRPr lang="en-US" sz="3200" b="1" dirty="0">
              <a:solidFill>
                <a:srgbClr val="FF0000"/>
              </a:solidFill>
            </a:endParaRPr>
          </a:p>
        </p:txBody>
      </p:sp>
      <p:sp>
        <p:nvSpPr>
          <p:cNvPr id="4" name="Text Box 4">
            <a:extLst>
              <a:ext uri="{FF2B5EF4-FFF2-40B4-BE49-F238E27FC236}">
                <a16:creationId xmlns:a16="http://schemas.microsoft.com/office/drawing/2014/main" id="{35FDC779-979E-344B-CCE5-847D5265BA25}"/>
              </a:ext>
            </a:extLst>
          </p:cNvPr>
          <p:cNvSpPr txBox="1">
            <a:spLocks noChangeArrowheads="1"/>
          </p:cNvSpPr>
          <p:nvPr/>
        </p:nvSpPr>
        <p:spPr bwMode="auto">
          <a:xfrm>
            <a:off x="197369" y="1942451"/>
            <a:ext cx="11797259" cy="297309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14" tIns="45708" rIns="91414" bIns="45708">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rtl="1" eaLnBrk="1" hangingPunct="1">
              <a:lnSpc>
                <a:spcPct val="90000"/>
              </a:lnSpc>
            </a:pPr>
            <a:r>
              <a:rPr lang="ar-EG" altLang="ar-SA" sz="4000" b="1" dirty="0">
                <a:latin typeface="Comic Sans MS" panose="030F0702030302020204" pitchFamily="66" charset="0"/>
              </a:rPr>
              <a:t>جمال أبو السرور</a:t>
            </a:r>
          </a:p>
          <a:p>
            <a:pPr algn="ctr" rtl="1" eaLnBrk="1" hangingPunct="1">
              <a:lnSpc>
                <a:spcPct val="90000"/>
              </a:lnSpc>
            </a:pPr>
            <a:r>
              <a:rPr lang="ar-EG" altLang="ar-SA" sz="2800" b="1" dirty="0">
                <a:latin typeface="Comic Sans MS" panose="030F0702030302020204" pitchFamily="66" charset="0"/>
              </a:rPr>
              <a:t>أستاذ أمراض التوليد والنساء </a:t>
            </a:r>
          </a:p>
          <a:p>
            <a:pPr algn="ctr" rtl="1" eaLnBrk="1" hangingPunct="1">
              <a:lnSpc>
                <a:spcPct val="90000"/>
              </a:lnSpc>
            </a:pPr>
            <a:r>
              <a:rPr lang="ar-EG" altLang="ar-SA" sz="2800" b="1" dirty="0">
                <a:latin typeface="Comic Sans MS" panose="030F0702030302020204" pitchFamily="66" charset="0"/>
                <a:cs typeface="Times New Roman" panose="02020603050405020304" pitchFamily="18" charset="0"/>
              </a:rPr>
              <a:t>ومدير المركز الدولى الإسلامى للدراسات والبحوث السكانية بجامعة الأزهر</a:t>
            </a:r>
          </a:p>
          <a:p>
            <a:pPr algn="ctr" rtl="1" eaLnBrk="1" hangingPunct="1">
              <a:lnSpc>
                <a:spcPct val="90000"/>
              </a:lnSpc>
            </a:pPr>
            <a:r>
              <a:rPr lang="ar-EG" altLang="ar-SA" sz="2800" b="1" dirty="0">
                <a:latin typeface="Comic Sans MS" panose="030F0702030302020204" pitchFamily="66" charset="0"/>
                <a:cs typeface="Times New Roman" panose="02020603050405020304" pitchFamily="18" charset="0"/>
              </a:rPr>
              <a:t>ورئيس الاتحاد الأفريقى لجمعيات الخصوبة</a:t>
            </a:r>
          </a:p>
          <a:p>
            <a:pPr algn="ctr" rtl="1" eaLnBrk="1" hangingPunct="1">
              <a:lnSpc>
                <a:spcPct val="90000"/>
              </a:lnSpc>
            </a:pPr>
            <a:r>
              <a:rPr lang="ar-EG" altLang="ar-SA" sz="2800" b="1" dirty="0">
                <a:latin typeface="Comic Sans MS" panose="030F0702030302020204" pitchFamily="66" charset="0"/>
                <a:cs typeface="Times New Roman" panose="02020603050405020304" pitchFamily="18" charset="0"/>
              </a:rPr>
              <a:t>ورئيس الجمعية المصرية للخصوبة والعقم</a:t>
            </a:r>
          </a:p>
          <a:p>
            <a:pPr algn="ctr" rtl="1" eaLnBrk="1" hangingPunct="1">
              <a:lnSpc>
                <a:spcPct val="90000"/>
              </a:lnSpc>
            </a:pPr>
            <a:r>
              <a:rPr lang="ar-EG" altLang="ar-SA" sz="2800" b="1" dirty="0">
                <a:latin typeface="Comic Sans MS" panose="030F0702030302020204" pitchFamily="66" charset="0"/>
                <a:cs typeface="Times New Roman" panose="02020603050405020304" pitchFamily="18" charset="0"/>
              </a:rPr>
              <a:t>والرئيس المشارك للجنة أخلاقيات البحوث البيولوجية بالمكتب </a:t>
            </a:r>
            <a:r>
              <a:rPr lang="ar-EG" altLang="ar-SA" sz="2800" b="1" dirty="0" smtClean="0">
                <a:latin typeface="Comic Sans MS" panose="030F0702030302020204" pitchFamily="66" charset="0"/>
                <a:cs typeface="Times New Roman" panose="02020603050405020304" pitchFamily="18" charset="0"/>
              </a:rPr>
              <a:t>الإقليمى </a:t>
            </a:r>
            <a:r>
              <a:rPr lang="ar-EG" altLang="ar-SA" sz="2800" b="1" dirty="0">
                <a:latin typeface="Comic Sans MS" panose="030F0702030302020204" pitchFamily="66" charset="0"/>
                <a:cs typeface="Times New Roman" panose="02020603050405020304" pitchFamily="18" charset="0"/>
              </a:rPr>
              <a:t>لمنظمة الصحة العالمية </a:t>
            </a:r>
          </a:p>
          <a:p>
            <a:pPr algn="ctr" rtl="1" eaLnBrk="1" hangingPunct="1">
              <a:lnSpc>
                <a:spcPct val="90000"/>
              </a:lnSpc>
            </a:pPr>
            <a:r>
              <a:rPr lang="ar-EG" altLang="ar-SA" sz="2800" b="1" dirty="0">
                <a:latin typeface="Comic Sans MS" panose="030F0702030302020204" pitchFamily="66" charset="0"/>
                <a:cs typeface="Times New Roman" panose="02020603050405020304" pitchFamily="18" charset="0"/>
              </a:rPr>
              <a:t>وعضو </a:t>
            </a:r>
            <a:r>
              <a:rPr lang="ar-EG" altLang="ar-SA" sz="2800" b="1" dirty="0" smtClean="0">
                <a:latin typeface="Comic Sans MS" panose="030F0702030302020204" pitchFamily="66" charset="0"/>
                <a:cs typeface="Times New Roman" panose="02020603050405020304" pitchFamily="18" charset="0"/>
              </a:rPr>
              <a:t>الجنة </a:t>
            </a:r>
            <a:r>
              <a:rPr lang="ar-EG" altLang="ar-SA" sz="2800" b="1" dirty="0">
                <a:latin typeface="Comic Sans MS" panose="030F0702030302020204" pitchFamily="66" charset="0"/>
                <a:cs typeface="Times New Roman" panose="02020603050405020304" pitchFamily="18" charset="0"/>
              </a:rPr>
              <a:t>الدولية ولجنة الحكومات للأخلاقيات البيولوجية الأسبق باليونسكو</a:t>
            </a:r>
          </a:p>
        </p:txBody>
      </p:sp>
    </p:spTree>
    <p:extLst>
      <p:ext uri="{BB962C8B-B14F-4D97-AF65-F5344CB8AC3E}">
        <p14:creationId xmlns:p14="http://schemas.microsoft.com/office/powerpoint/2010/main" val="361630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derstanding Your Unborn Baby | Woman's Hospital | Baton Rouge, 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2" y="730732"/>
            <a:ext cx="11338560" cy="6021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29466" y="84402"/>
            <a:ext cx="3629465" cy="646331"/>
          </a:xfrm>
          <a:prstGeom prst="rect">
            <a:avLst/>
          </a:prstGeom>
          <a:noFill/>
        </p:spPr>
        <p:txBody>
          <a:bodyPr wrap="square" rtlCol="0">
            <a:spAutoFit/>
          </a:bodyPr>
          <a:lstStyle/>
          <a:p>
            <a:pPr algn="ctr"/>
            <a:r>
              <a:rPr lang="ar-EG" sz="3600" u="sng" dirty="0" smtClean="0">
                <a:solidFill>
                  <a:srgbClr val="FF0000"/>
                </a:solidFill>
              </a:rPr>
              <a:t>الولادة المبكرة</a:t>
            </a:r>
            <a:endParaRPr lang="en-US" sz="3600" u="sng" dirty="0">
              <a:solidFill>
                <a:srgbClr val="FF0000"/>
              </a:solidFill>
            </a:endParaRPr>
          </a:p>
        </p:txBody>
      </p:sp>
    </p:spTree>
    <p:extLst>
      <p:ext uri="{BB962C8B-B14F-4D97-AF65-F5344CB8AC3E}">
        <p14:creationId xmlns:p14="http://schemas.microsoft.com/office/powerpoint/2010/main" val="287007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153" y="293070"/>
            <a:ext cx="11648049" cy="6186309"/>
          </a:xfrm>
          <a:prstGeom prst="rect">
            <a:avLst/>
          </a:prstGeom>
          <a:noFill/>
        </p:spPr>
        <p:txBody>
          <a:bodyPr wrap="square" rtlCol="0">
            <a:spAutoFit/>
          </a:bodyPr>
          <a:lstStyle/>
          <a:p>
            <a:pPr algn="ctr"/>
            <a:r>
              <a:rPr lang="ar-EG" sz="6600" dirty="0" smtClean="0"/>
              <a:t>وعند الولادة المبكرة يكون عدم اكتمال معظم أعضاء الأجهزة المختلفة للطفل عائقاً لاستمرار الطفل على قيد الحياة أو التمتع بمستوى ووظيفى عال لأجهزة الجسم المختلفة وتزداد هذه المعاناة كلما كلما قصرت فترة الحمل عند الولادة.</a:t>
            </a:r>
            <a:endParaRPr lang="en-US" sz="5400" dirty="0" smtClean="0"/>
          </a:p>
        </p:txBody>
      </p:sp>
    </p:spTree>
    <p:extLst>
      <p:ext uri="{BB962C8B-B14F-4D97-AF65-F5344CB8AC3E}">
        <p14:creationId xmlns:p14="http://schemas.microsoft.com/office/powerpoint/2010/main" val="216132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573"/>
            <a:ext cx="10515600" cy="1261623"/>
          </a:xfrm>
        </p:spPr>
        <p:txBody>
          <a:bodyPr/>
          <a:lstStyle/>
          <a:p>
            <a:pPr algn="ctr" rtl="1"/>
            <a:r>
              <a:rPr lang="ar-EG" u="sng" dirty="0" smtClean="0">
                <a:solidFill>
                  <a:srgbClr val="FF0000"/>
                </a:solidFill>
              </a:rPr>
              <a:t>الولادة المبكرة</a:t>
            </a:r>
            <a:endParaRPr lang="en-US" u="sng" dirty="0">
              <a:solidFill>
                <a:srgbClr val="FF0000"/>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460389951"/>
              </p:ext>
            </p:extLst>
          </p:nvPr>
        </p:nvGraphicFramePr>
        <p:xfrm>
          <a:off x="309489" y="1209822"/>
          <a:ext cx="11648049" cy="4297680"/>
        </p:xfrm>
        <a:graphic>
          <a:graphicData uri="http://schemas.openxmlformats.org/drawingml/2006/table">
            <a:tbl>
              <a:tblPr firstRow="1" bandRow="1">
                <a:tableStyleId>{5C22544A-7EE6-4342-B048-85BDC9FD1C3A}</a:tableStyleId>
              </a:tblPr>
              <a:tblGrid>
                <a:gridCol w="4293013">
                  <a:extLst>
                    <a:ext uri="{9D8B030D-6E8A-4147-A177-3AD203B41FA5}">
                      <a16:colId xmlns:a16="http://schemas.microsoft.com/office/drawing/2014/main" val="1644612493"/>
                    </a:ext>
                  </a:extLst>
                </a:gridCol>
                <a:gridCol w="7355036">
                  <a:extLst>
                    <a:ext uri="{9D8B030D-6E8A-4147-A177-3AD203B41FA5}">
                      <a16:colId xmlns:a16="http://schemas.microsoft.com/office/drawing/2014/main" val="1080661399"/>
                    </a:ext>
                  </a:extLst>
                </a:gridCol>
              </a:tblGrid>
              <a:tr h="1300203">
                <a:tc>
                  <a:txBody>
                    <a:bodyPr/>
                    <a:lstStyle/>
                    <a:p>
                      <a:pPr algn="ctr" rtl="1"/>
                      <a:r>
                        <a:rPr lang="en-US" sz="4400" b="1" dirty="0" smtClean="0"/>
                        <a:t>&lt;</a:t>
                      </a:r>
                      <a:r>
                        <a:rPr lang="ar-EG" sz="4400" b="1" dirty="0" smtClean="0"/>
                        <a:t> 28 أسبوع</a:t>
                      </a:r>
                      <a:endParaRPr lang="en-US" sz="4400" b="1" dirty="0"/>
                    </a:p>
                  </a:txBody>
                  <a:tcPr/>
                </a:tc>
                <a:tc>
                  <a:txBody>
                    <a:bodyPr/>
                    <a:lstStyle/>
                    <a:p>
                      <a:pPr algn="r" rtl="1"/>
                      <a:r>
                        <a:rPr lang="ar-EG" sz="4400" b="1" dirty="0" smtClean="0"/>
                        <a:t>أطفال شديدى نقص النمو</a:t>
                      </a:r>
                    </a:p>
                    <a:p>
                      <a:pPr algn="r" rtl="1"/>
                      <a:r>
                        <a:rPr lang="en-US" sz="4400" b="1" dirty="0" smtClean="0"/>
                        <a:t>Extremely premature </a:t>
                      </a:r>
                      <a:endParaRPr lang="en-US" sz="4400" b="1" dirty="0"/>
                    </a:p>
                  </a:txBody>
                  <a:tcPr/>
                </a:tc>
                <a:extLst>
                  <a:ext uri="{0D108BD9-81ED-4DB2-BD59-A6C34878D82A}">
                    <a16:rowId xmlns:a16="http://schemas.microsoft.com/office/drawing/2014/main" val="2992219315"/>
                  </a:ext>
                </a:extLst>
              </a:tr>
              <a:tr h="1300203">
                <a:tc>
                  <a:txBody>
                    <a:bodyPr/>
                    <a:lstStyle/>
                    <a:p>
                      <a:pPr algn="ctr" rtl="1"/>
                      <a:r>
                        <a:rPr lang="ar-EG" sz="4400" b="1" dirty="0" smtClean="0"/>
                        <a:t>28-31أسبوع</a:t>
                      </a:r>
                      <a:endParaRPr lang="en-US" sz="4400" b="1" dirty="0"/>
                    </a:p>
                  </a:txBody>
                  <a:tcPr/>
                </a:tc>
                <a:tc>
                  <a:txBody>
                    <a:bodyPr/>
                    <a:lstStyle/>
                    <a:p>
                      <a:pPr algn="r" rtl="1"/>
                      <a:r>
                        <a:rPr lang="ar-EG" sz="4400" b="1" dirty="0" smtClean="0"/>
                        <a:t>أطفال ناقصى النمو جداً</a:t>
                      </a:r>
                      <a:endParaRPr lang="en-US" sz="4400" b="1" dirty="0" smtClean="0"/>
                    </a:p>
                    <a:p>
                      <a:pPr algn="r" rtl="1"/>
                      <a:r>
                        <a:rPr lang="en-US" sz="4400" b="1" dirty="0" smtClean="0"/>
                        <a:t>Very premature </a:t>
                      </a:r>
                      <a:endParaRPr lang="en-US" sz="4400" b="1" dirty="0"/>
                    </a:p>
                  </a:txBody>
                  <a:tcPr/>
                </a:tc>
                <a:extLst>
                  <a:ext uri="{0D108BD9-81ED-4DB2-BD59-A6C34878D82A}">
                    <a16:rowId xmlns:a16="http://schemas.microsoft.com/office/drawing/2014/main" val="350659083"/>
                  </a:ext>
                </a:extLst>
              </a:tr>
              <a:tr h="1300203">
                <a:tc>
                  <a:txBody>
                    <a:bodyPr/>
                    <a:lstStyle/>
                    <a:p>
                      <a:pPr algn="ctr" rtl="1"/>
                      <a:r>
                        <a:rPr lang="en-US" sz="4400" b="1" dirty="0" smtClean="0"/>
                        <a:t>&lt; </a:t>
                      </a:r>
                      <a:r>
                        <a:rPr lang="ar-EG" sz="4400" b="1" dirty="0" smtClean="0"/>
                        <a:t> 37 أسبوع</a:t>
                      </a:r>
                      <a:endParaRPr lang="en-US" sz="4400" b="1" dirty="0"/>
                    </a:p>
                  </a:txBody>
                  <a:tcPr/>
                </a:tc>
                <a:tc>
                  <a:txBody>
                    <a:bodyPr/>
                    <a:lstStyle/>
                    <a:p>
                      <a:pPr algn="r" rtl="1"/>
                      <a:r>
                        <a:rPr lang="ar-EG" sz="4400" b="1" dirty="0" smtClean="0"/>
                        <a:t>أطفال متوسطى</a:t>
                      </a:r>
                      <a:r>
                        <a:rPr lang="ar-EG" sz="4400" b="1" baseline="0" dirty="0" smtClean="0"/>
                        <a:t> نقص النمو</a:t>
                      </a:r>
                      <a:endParaRPr lang="en-US" sz="4400" b="1" baseline="0" dirty="0" smtClean="0"/>
                    </a:p>
                    <a:p>
                      <a:pPr algn="r" rtl="1"/>
                      <a:r>
                        <a:rPr lang="en-US" sz="4400" b="1" baseline="0" dirty="0" smtClean="0"/>
                        <a:t>Moderate to late preterm</a:t>
                      </a:r>
                      <a:endParaRPr lang="en-US" sz="4400" b="1" dirty="0"/>
                    </a:p>
                  </a:txBody>
                  <a:tcPr/>
                </a:tc>
                <a:extLst>
                  <a:ext uri="{0D108BD9-81ED-4DB2-BD59-A6C34878D82A}">
                    <a16:rowId xmlns:a16="http://schemas.microsoft.com/office/drawing/2014/main" val="3173482806"/>
                  </a:ext>
                </a:extLst>
              </a:tr>
            </a:tbl>
          </a:graphicData>
        </a:graphic>
      </p:graphicFrame>
      <p:sp>
        <p:nvSpPr>
          <p:cNvPr id="6" name="TextBox 5"/>
          <p:cNvSpPr txBox="1"/>
          <p:nvPr/>
        </p:nvSpPr>
        <p:spPr>
          <a:xfrm>
            <a:off x="2996418" y="5922499"/>
            <a:ext cx="5486400" cy="830997"/>
          </a:xfrm>
          <a:prstGeom prst="rect">
            <a:avLst/>
          </a:prstGeom>
          <a:noFill/>
        </p:spPr>
        <p:txBody>
          <a:bodyPr wrap="square" rtlCol="0">
            <a:spAutoFit/>
          </a:bodyPr>
          <a:lstStyle/>
          <a:p>
            <a:pPr algn="ctr"/>
            <a:r>
              <a:rPr lang="en-US" sz="2400" dirty="0" smtClean="0">
                <a:solidFill>
                  <a:srgbClr val="FF0000"/>
                </a:solidFill>
              </a:rPr>
              <a:t>WHO premature </a:t>
            </a:r>
            <a:r>
              <a:rPr lang="en-US" sz="2400" dirty="0" err="1" smtClean="0">
                <a:solidFill>
                  <a:srgbClr val="FF0000"/>
                </a:solidFill>
              </a:rPr>
              <a:t>labour</a:t>
            </a:r>
            <a:r>
              <a:rPr lang="en-US" sz="2400" dirty="0" smtClean="0">
                <a:solidFill>
                  <a:srgbClr val="FF0000"/>
                </a:solidFill>
              </a:rPr>
              <a:t> and birth</a:t>
            </a:r>
          </a:p>
          <a:p>
            <a:pPr algn="ctr"/>
            <a:r>
              <a:rPr lang="en-US" dirty="0" smtClean="0">
                <a:solidFill>
                  <a:srgbClr val="FF0000"/>
                </a:solidFill>
              </a:rPr>
              <a:t> </a:t>
            </a:r>
            <a:r>
              <a:rPr lang="en-US" sz="2400" dirty="0" smtClean="0">
                <a:solidFill>
                  <a:srgbClr val="FF0000"/>
                </a:solidFill>
              </a:rPr>
              <a:t>Premature Birth Statistics (2023)</a:t>
            </a:r>
            <a:endParaRPr lang="en-US" sz="2400" dirty="0">
              <a:solidFill>
                <a:srgbClr val="FF0000"/>
              </a:solidFill>
            </a:endParaRPr>
          </a:p>
        </p:txBody>
      </p:sp>
    </p:spTree>
    <p:extLst>
      <p:ext uri="{BB962C8B-B14F-4D97-AF65-F5344CB8AC3E}">
        <p14:creationId xmlns:p14="http://schemas.microsoft.com/office/powerpoint/2010/main" val="2612416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2"/>
            <a:ext cx="10515600" cy="1310860"/>
          </a:xfrm>
        </p:spPr>
        <p:txBody>
          <a:bodyPr/>
          <a:lstStyle/>
          <a:p>
            <a:pPr algn="ctr" rtl="1"/>
            <a:r>
              <a:rPr lang="ar-EG" u="sng" dirty="0" smtClean="0">
                <a:solidFill>
                  <a:srgbClr val="FF0000"/>
                </a:solidFill>
              </a:rPr>
              <a:t>نسبة الولادة المبكرة</a:t>
            </a:r>
            <a:br>
              <a:rPr lang="ar-EG" u="sng" dirty="0" smtClean="0">
                <a:solidFill>
                  <a:srgbClr val="FF0000"/>
                </a:solidFill>
              </a:rPr>
            </a:br>
            <a:r>
              <a:rPr lang="en-US" u="sng" dirty="0" smtClean="0">
                <a:solidFill>
                  <a:srgbClr val="FF0000"/>
                </a:solidFill>
              </a:rPr>
              <a:t>England and Wales 2021</a:t>
            </a:r>
            <a:endParaRPr lang="en-US" u="sng" dirty="0">
              <a:solidFill>
                <a:srgbClr val="FF0000"/>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0980379"/>
              </p:ext>
            </p:extLst>
          </p:nvPr>
        </p:nvGraphicFramePr>
        <p:xfrm>
          <a:off x="838197" y="1459861"/>
          <a:ext cx="11020867" cy="4480560"/>
        </p:xfrm>
        <a:graphic>
          <a:graphicData uri="http://schemas.openxmlformats.org/drawingml/2006/table">
            <a:tbl>
              <a:tblPr firstRow="1" bandRow="1">
                <a:tableStyleId>{5C22544A-7EE6-4342-B048-85BDC9FD1C3A}</a:tableStyleId>
              </a:tblPr>
              <a:tblGrid>
                <a:gridCol w="3382111">
                  <a:extLst>
                    <a:ext uri="{9D8B030D-6E8A-4147-A177-3AD203B41FA5}">
                      <a16:colId xmlns:a16="http://schemas.microsoft.com/office/drawing/2014/main" val="1644612493"/>
                    </a:ext>
                  </a:extLst>
                </a:gridCol>
                <a:gridCol w="7638756">
                  <a:extLst>
                    <a:ext uri="{9D8B030D-6E8A-4147-A177-3AD203B41FA5}">
                      <a16:colId xmlns:a16="http://schemas.microsoft.com/office/drawing/2014/main" val="1080661399"/>
                    </a:ext>
                  </a:extLst>
                </a:gridCol>
              </a:tblGrid>
              <a:tr h="370840">
                <a:tc>
                  <a:txBody>
                    <a:bodyPr/>
                    <a:lstStyle/>
                    <a:p>
                      <a:pPr algn="ctr" rtl="1"/>
                      <a:r>
                        <a:rPr lang="ar-EG" sz="4400" b="1" dirty="0" smtClean="0"/>
                        <a:t>10%</a:t>
                      </a:r>
                      <a:endParaRPr lang="en-US" sz="4400" b="1" dirty="0"/>
                    </a:p>
                  </a:txBody>
                  <a:tcPr/>
                </a:tc>
                <a:tc>
                  <a:txBody>
                    <a:bodyPr/>
                    <a:lstStyle/>
                    <a:p>
                      <a:pPr algn="r" rtl="1"/>
                      <a:r>
                        <a:rPr lang="ar-EG" sz="4400" b="1" dirty="0" smtClean="0"/>
                        <a:t>عالمياً</a:t>
                      </a:r>
                      <a:r>
                        <a:rPr lang="ar-EG" sz="4400" b="1" baseline="0" dirty="0" smtClean="0"/>
                        <a:t> تبلغ نسبة ولادة الأطفال المبتسرين </a:t>
                      </a:r>
                      <a:r>
                        <a:rPr lang="en-US" sz="4400" b="1" dirty="0" smtClean="0"/>
                        <a:t> </a:t>
                      </a:r>
                      <a:endParaRPr lang="en-US" sz="4400" b="1" dirty="0"/>
                    </a:p>
                  </a:txBody>
                  <a:tcPr/>
                </a:tc>
                <a:extLst>
                  <a:ext uri="{0D108BD9-81ED-4DB2-BD59-A6C34878D82A}">
                    <a16:rowId xmlns:a16="http://schemas.microsoft.com/office/drawing/2014/main" val="2992219315"/>
                  </a:ext>
                </a:extLst>
              </a:tr>
              <a:tr h="370840">
                <a:tc>
                  <a:txBody>
                    <a:bodyPr/>
                    <a:lstStyle/>
                    <a:p>
                      <a:pPr algn="ctr" rtl="1"/>
                      <a:r>
                        <a:rPr lang="ar-EG" sz="4400" b="1" dirty="0" smtClean="0"/>
                        <a:t>8.7%</a:t>
                      </a:r>
                      <a:endParaRPr lang="en-US" sz="4400" b="1" dirty="0"/>
                    </a:p>
                  </a:txBody>
                  <a:tcPr/>
                </a:tc>
                <a:tc>
                  <a:txBody>
                    <a:bodyPr/>
                    <a:lstStyle/>
                    <a:p>
                      <a:pPr algn="r" rtl="1"/>
                      <a:r>
                        <a:rPr lang="ar-EG" sz="4400" b="1" dirty="0" smtClean="0"/>
                        <a:t>نسبة الولادة المبكره فى انجلترا وويلز</a:t>
                      </a:r>
                      <a:endParaRPr lang="en-US" sz="4400" b="1" dirty="0"/>
                    </a:p>
                  </a:txBody>
                  <a:tcPr/>
                </a:tc>
                <a:extLst>
                  <a:ext uri="{0D108BD9-81ED-4DB2-BD59-A6C34878D82A}">
                    <a16:rowId xmlns:a16="http://schemas.microsoft.com/office/drawing/2014/main" val="350659083"/>
                  </a:ext>
                </a:extLst>
              </a:tr>
              <a:tr h="370840">
                <a:tc>
                  <a:txBody>
                    <a:bodyPr/>
                    <a:lstStyle/>
                    <a:p>
                      <a:pPr algn="ctr" rtl="1"/>
                      <a:r>
                        <a:rPr lang="ar-EG" sz="4400" b="1" dirty="0" smtClean="0"/>
                        <a:t>6%</a:t>
                      </a:r>
                      <a:endParaRPr lang="en-US" sz="4400" b="1" dirty="0"/>
                    </a:p>
                  </a:txBody>
                  <a:tcPr/>
                </a:tc>
                <a:tc>
                  <a:txBody>
                    <a:bodyPr/>
                    <a:lstStyle/>
                    <a:p>
                      <a:pPr algn="r" rtl="1"/>
                      <a:r>
                        <a:rPr lang="en-US" sz="4400" b="1" dirty="0" smtClean="0"/>
                        <a:t>&lt; </a:t>
                      </a:r>
                      <a:r>
                        <a:rPr lang="ar-EG" sz="4400" b="1" dirty="0" smtClean="0"/>
                        <a:t> 28 أسبوع</a:t>
                      </a:r>
                      <a:endParaRPr lang="en-US" sz="4400" b="1" dirty="0"/>
                    </a:p>
                  </a:txBody>
                  <a:tcPr/>
                </a:tc>
                <a:extLst>
                  <a:ext uri="{0D108BD9-81ED-4DB2-BD59-A6C34878D82A}">
                    <a16:rowId xmlns:a16="http://schemas.microsoft.com/office/drawing/2014/main" val="3173482806"/>
                  </a:ext>
                </a:extLst>
              </a:tr>
              <a:tr h="370840">
                <a:tc>
                  <a:txBody>
                    <a:bodyPr/>
                    <a:lstStyle/>
                    <a:p>
                      <a:pPr algn="ctr" rtl="1"/>
                      <a:r>
                        <a:rPr lang="ar-EG" sz="4400" b="1" dirty="0" smtClean="0"/>
                        <a:t>10%</a:t>
                      </a:r>
                      <a:endParaRPr lang="en-US" sz="4400" b="1" dirty="0"/>
                    </a:p>
                  </a:txBody>
                  <a:tcPr/>
                </a:tc>
                <a:tc>
                  <a:txBody>
                    <a:bodyPr/>
                    <a:lstStyle/>
                    <a:p>
                      <a:pPr algn="r" rtl="1"/>
                      <a:r>
                        <a:rPr lang="ar-EG" sz="4400" b="1" dirty="0" smtClean="0"/>
                        <a:t>28-32 أسبوع</a:t>
                      </a:r>
                      <a:endParaRPr lang="en-US" sz="4400" b="1" dirty="0"/>
                    </a:p>
                  </a:txBody>
                  <a:tcPr/>
                </a:tc>
                <a:extLst>
                  <a:ext uri="{0D108BD9-81ED-4DB2-BD59-A6C34878D82A}">
                    <a16:rowId xmlns:a16="http://schemas.microsoft.com/office/drawing/2014/main" val="511123850"/>
                  </a:ext>
                </a:extLst>
              </a:tr>
              <a:tr h="370840">
                <a:tc>
                  <a:txBody>
                    <a:bodyPr/>
                    <a:lstStyle/>
                    <a:p>
                      <a:pPr algn="ctr" rtl="1"/>
                      <a:r>
                        <a:rPr lang="ar-EG" sz="4400" b="1" dirty="0" smtClean="0"/>
                        <a:t>83%</a:t>
                      </a:r>
                      <a:endParaRPr lang="en-US" sz="4400" b="1" dirty="0"/>
                    </a:p>
                  </a:txBody>
                  <a:tcPr/>
                </a:tc>
                <a:tc>
                  <a:txBody>
                    <a:bodyPr/>
                    <a:lstStyle/>
                    <a:p>
                      <a:pPr algn="r" rtl="1"/>
                      <a:r>
                        <a:rPr lang="ar-EG" sz="4400" b="1" dirty="0" smtClean="0"/>
                        <a:t>32-</a:t>
                      </a:r>
                      <a:r>
                        <a:rPr lang="en-US" sz="4400" b="1" dirty="0" smtClean="0"/>
                        <a:t>&gt;</a:t>
                      </a:r>
                      <a:r>
                        <a:rPr lang="ar-EG" sz="4400" b="1" dirty="0" smtClean="0"/>
                        <a:t> أسبوع</a:t>
                      </a:r>
                      <a:endParaRPr lang="en-US" sz="4400" b="1" dirty="0"/>
                    </a:p>
                  </a:txBody>
                  <a:tcPr/>
                </a:tc>
                <a:extLst>
                  <a:ext uri="{0D108BD9-81ED-4DB2-BD59-A6C34878D82A}">
                    <a16:rowId xmlns:a16="http://schemas.microsoft.com/office/drawing/2014/main" val="2377053580"/>
                  </a:ext>
                </a:extLst>
              </a:tr>
            </a:tbl>
          </a:graphicData>
        </a:graphic>
      </p:graphicFrame>
      <p:sp>
        <p:nvSpPr>
          <p:cNvPr id="6" name="TextBox 5"/>
          <p:cNvSpPr txBox="1"/>
          <p:nvPr/>
        </p:nvSpPr>
        <p:spPr>
          <a:xfrm>
            <a:off x="3573193" y="6217923"/>
            <a:ext cx="5486400" cy="461665"/>
          </a:xfrm>
          <a:prstGeom prst="rect">
            <a:avLst/>
          </a:prstGeom>
          <a:noFill/>
        </p:spPr>
        <p:txBody>
          <a:bodyPr wrap="square" rtlCol="0">
            <a:spAutoFit/>
          </a:bodyPr>
          <a:lstStyle/>
          <a:p>
            <a:pPr algn="ctr"/>
            <a:r>
              <a:rPr lang="en-US" sz="2400" dirty="0" smtClean="0">
                <a:solidFill>
                  <a:srgbClr val="FF0000"/>
                </a:solidFill>
                <a:hlinkClick r:id="rId2"/>
              </a:rPr>
              <a:t>http://www.tommys.org.premature</a:t>
            </a:r>
            <a:r>
              <a:rPr lang="en-US" sz="2400" dirty="0" smtClean="0">
                <a:solidFill>
                  <a:srgbClr val="FF0000"/>
                </a:solidFill>
              </a:rPr>
              <a:t> 2022</a:t>
            </a:r>
            <a:endParaRPr lang="en-US" sz="2400" dirty="0">
              <a:solidFill>
                <a:srgbClr val="FF0000"/>
              </a:solidFill>
            </a:endParaRPr>
          </a:p>
        </p:txBody>
      </p:sp>
    </p:spTree>
    <p:extLst>
      <p:ext uri="{BB962C8B-B14F-4D97-AF65-F5344CB8AC3E}">
        <p14:creationId xmlns:p14="http://schemas.microsoft.com/office/powerpoint/2010/main" val="41526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45" y="152390"/>
            <a:ext cx="11873132" cy="6647974"/>
          </a:xfrm>
          <a:prstGeom prst="rect">
            <a:avLst/>
          </a:prstGeom>
          <a:noFill/>
        </p:spPr>
        <p:txBody>
          <a:bodyPr wrap="square" rtlCol="0">
            <a:spAutoFit/>
          </a:bodyPr>
          <a:lstStyle/>
          <a:p>
            <a:pPr algn="ctr"/>
            <a:r>
              <a:rPr lang="ar-EG" sz="5400" dirty="0" smtClean="0"/>
              <a:t>إن التقدم الهائل فى وحدات الرعاية المركزة للأطفال المبتسرين (الخدج)  باستخدام الوسائل الحديثة للتنفس الصناعى </a:t>
            </a:r>
            <a:endParaRPr lang="en-US" sz="5400" dirty="0" smtClean="0"/>
          </a:p>
          <a:p>
            <a:pPr algn="ctr"/>
            <a:r>
              <a:rPr lang="en-US" sz="4400" dirty="0" smtClean="0"/>
              <a:t>(surfactant)</a:t>
            </a:r>
            <a:r>
              <a:rPr lang="ar-EG" sz="4400" dirty="0" smtClean="0"/>
              <a:t> </a:t>
            </a:r>
            <a:r>
              <a:rPr lang="en-US" sz="4400" dirty="0" smtClean="0"/>
              <a:t>( pulmonary </a:t>
            </a:r>
            <a:r>
              <a:rPr lang="en-US" sz="4400" dirty="0" err="1" smtClean="0"/>
              <a:t>vasodilatory</a:t>
            </a:r>
            <a:r>
              <a:rPr lang="en-US" sz="4400" dirty="0" smtClean="0"/>
              <a:t> therapy, high frequency oscillatory ventilation)</a:t>
            </a:r>
          </a:p>
          <a:p>
            <a:pPr algn="ctr"/>
            <a:r>
              <a:rPr lang="ar-EG" sz="4400" dirty="0" smtClean="0"/>
              <a:t>واستخدام عقاقير التوتر السطحى </a:t>
            </a:r>
          </a:p>
          <a:p>
            <a:pPr algn="ctr" rtl="1"/>
            <a:r>
              <a:rPr lang="en-US" sz="4400" dirty="0" smtClean="0"/>
              <a:t>(</a:t>
            </a:r>
            <a:r>
              <a:rPr lang="en-US" sz="4400" dirty="0"/>
              <a:t>surfactant</a:t>
            </a:r>
            <a:r>
              <a:rPr lang="en-US" sz="4400" dirty="0" smtClean="0"/>
              <a:t>)</a:t>
            </a:r>
            <a:r>
              <a:rPr lang="ar-EG" sz="4400" dirty="0" smtClean="0"/>
              <a:t> قد أحدثت تقدم هائل فى المحافظة على حياة الطفل الخدج وانخفضت بتعريف القدرة على الحياة والنمو للطفل المولود إلى 22-24 أسبوع من الحمل</a:t>
            </a:r>
            <a:endParaRPr lang="en-US" sz="4400" dirty="0" smtClean="0"/>
          </a:p>
        </p:txBody>
      </p:sp>
    </p:spTree>
    <p:extLst>
      <p:ext uri="{BB962C8B-B14F-4D97-AF65-F5344CB8AC3E}">
        <p14:creationId xmlns:p14="http://schemas.microsoft.com/office/powerpoint/2010/main" val="1678369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757" y="255932"/>
            <a:ext cx="6330461" cy="6286500"/>
          </a:xfrm>
          <a:prstGeom prst="rect">
            <a:avLst/>
          </a:prstGeom>
        </p:spPr>
      </p:pic>
    </p:spTree>
    <p:extLst>
      <p:ext uri="{BB962C8B-B14F-4D97-AF65-F5344CB8AC3E}">
        <p14:creationId xmlns:p14="http://schemas.microsoft.com/office/powerpoint/2010/main" val="254226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5057" y="196944"/>
            <a:ext cx="5416061" cy="707886"/>
          </a:xfrm>
          <a:prstGeom prst="rect">
            <a:avLst/>
          </a:prstGeom>
          <a:noFill/>
        </p:spPr>
        <p:txBody>
          <a:bodyPr wrap="square" rtlCol="0">
            <a:spAutoFit/>
          </a:bodyPr>
          <a:lstStyle/>
          <a:p>
            <a:pPr algn="ctr"/>
            <a:r>
              <a:rPr lang="ar-EG" sz="4000" b="1" u="sng" dirty="0" smtClean="0">
                <a:solidFill>
                  <a:srgbClr val="FF0000"/>
                </a:solidFill>
              </a:rPr>
              <a:t>الطفل المخدوج (المبتسر)</a:t>
            </a:r>
            <a:endParaRPr lang="en-US" sz="4000" b="1" u="sng" dirty="0">
              <a:solidFill>
                <a:srgbClr val="FF0000"/>
              </a:solidFill>
            </a:endParaRPr>
          </a:p>
        </p:txBody>
      </p:sp>
      <p:sp>
        <p:nvSpPr>
          <p:cNvPr id="3" name="TextBox 2"/>
          <p:cNvSpPr txBox="1"/>
          <p:nvPr/>
        </p:nvSpPr>
        <p:spPr>
          <a:xfrm>
            <a:off x="309489" y="1165267"/>
            <a:ext cx="11493305" cy="4247317"/>
          </a:xfrm>
          <a:prstGeom prst="rect">
            <a:avLst/>
          </a:prstGeom>
          <a:noFill/>
        </p:spPr>
        <p:txBody>
          <a:bodyPr wrap="square" rtlCol="0">
            <a:spAutoFit/>
          </a:bodyPr>
          <a:lstStyle/>
          <a:p>
            <a:pPr algn="ctr"/>
            <a:r>
              <a:rPr lang="ar-EG" sz="5400" dirty="0" smtClean="0"/>
              <a:t>وبالرغم من التقدم الهائل فى الرعاية المركزة للأطفال حديثى الولادة إلا أنه مازال هناك تحد اكلينيكى هائل فى رعاية الطفل المخدوج والذى مازال على رأس قائمة المراضة والوفاة بين الأطفال حديثى الولادة.</a:t>
            </a:r>
            <a:endParaRPr lang="en-US" sz="5400" dirty="0"/>
          </a:p>
        </p:txBody>
      </p:sp>
      <p:sp>
        <p:nvSpPr>
          <p:cNvPr id="4" name="TextBox 3"/>
          <p:cNvSpPr txBox="1"/>
          <p:nvPr/>
        </p:nvSpPr>
        <p:spPr>
          <a:xfrm>
            <a:off x="433753" y="5439505"/>
            <a:ext cx="11493305" cy="954107"/>
          </a:xfrm>
          <a:prstGeom prst="rect">
            <a:avLst/>
          </a:prstGeom>
          <a:noFill/>
          <a:ln>
            <a:solidFill>
              <a:schemeClr val="accent1">
                <a:lumMod val="40000"/>
                <a:lumOff val="60000"/>
              </a:schemeClr>
            </a:solidFill>
          </a:ln>
        </p:spPr>
        <p:txBody>
          <a:bodyPr wrap="square" rtlCol="0">
            <a:spAutoFit/>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March of Dimes, Partnership for MNCH, Save the children, WHO, Born too soon: the </a:t>
            </a:r>
            <a:r>
              <a:rPr lang="en-US" sz="2800" dirty="0">
                <a:solidFill>
                  <a:srgbClr val="FF0000"/>
                </a:solidFill>
                <a:latin typeface="Times New Roman" panose="02020603050405020304" pitchFamily="18" charset="0"/>
                <a:cs typeface="Times New Roman" panose="02020603050405020304" pitchFamily="18" charset="0"/>
              </a:rPr>
              <a:t>g</a:t>
            </a:r>
            <a:r>
              <a:rPr lang="en-US" sz="2800" dirty="0" smtClean="0">
                <a:solidFill>
                  <a:srgbClr val="FF0000"/>
                </a:solidFill>
                <a:latin typeface="Times New Roman" panose="02020603050405020304" pitchFamily="18" charset="0"/>
                <a:cs typeface="Times New Roman" panose="02020603050405020304" pitchFamily="18" charset="0"/>
              </a:rPr>
              <a:t>lobal action report on preterm birth. Geneva: WHO 2012</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051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2"/>
            <a:ext cx="10515600" cy="1310860"/>
          </a:xfrm>
        </p:spPr>
        <p:txBody>
          <a:bodyPr/>
          <a:lstStyle/>
          <a:p>
            <a:pPr algn="ctr" rtl="1"/>
            <a:r>
              <a:rPr lang="ar-EG" u="sng" dirty="0" smtClean="0">
                <a:solidFill>
                  <a:srgbClr val="FF0000"/>
                </a:solidFill>
              </a:rPr>
              <a:t>فرص الحياة بعد الولادة المبكرة</a:t>
            </a:r>
            <a:br>
              <a:rPr lang="ar-EG" u="sng" dirty="0" smtClean="0">
                <a:solidFill>
                  <a:srgbClr val="FF0000"/>
                </a:solidFill>
              </a:rPr>
            </a:br>
            <a:r>
              <a:rPr lang="ar-EG" u="sng" dirty="0" smtClean="0">
                <a:solidFill>
                  <a:srgbClr val="FF0000"/>
                </a:solidFill>
              </a:rPr>
              <a:t>انجلترا وويلز</a:t>
            </a:r>
            <a:endParaRPr lang="en-US" u="sng" dirty="0">
              <a:solidFill>
                <a:srgbClr val="FF0000"/>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72876615"/>
              </p:ext>
            </p:extLst>
          </p:nvPr>
        </p:nvGraphicFramePr>
        <p:xfrm>
          <a:off x="641245" y="1451531"/>
          <a:ext cx="11020867" cy="4907280"/>
        </p:xfrm>
        <a:graphic>
          <a:graphicData uri="http://schemas.openxmlformats.org/drawingml/2006/table">
            <a:tbl>
              <a:tblPr firstRow="1" bandRow="1">
                <a:tableStyleId>{5C22544A-7EE6-4342-B048-85BDC9FD1C3A}</a:tableStyleId>
              </a:tblPr>
              <a:tblGrid>
                <a:gridCol w="3761938">
                  <a:extLst>
                    <a:ext uri="{9D8B030D-6E8A-4147-A177-3AD203B41FA5}">
                      <a16:colId xmlns:a16="http://schemas.microsoft.com/office/drawing/2014/main" val="1644612493"/>
                    </a:ext>
                  </a:extLst>
                </a:gridCol>
                <a:gridCol w="7258929">
                  <a:extLst>
                    <a:ext uri="{9D8B030D-6E8A-4147-A177-3AD203B41FA5}">
                      <a16:colId xmlns:a16="http://schemas.microsoft.com/office/drawing/2014/main" val="1080661399"/>
                    </a:ext>
                  </a:extLst>
                </a:gridCol>
              </a:tblGrid>
              <a:tr h="696200">
                <a:tc>
                  <a:txBody>
                    <a:bodyPr/>
                    <a:lstStyle/>
                    <a:p>
                      <a:pPr algn="ctr" rtl="1"/>
                      <a:r>
                        <a:rPr lang="ar-EG" sz="4000" b="1" u="sng" dirty="0" smtClean="0"/>
                        <a:t>فرص</a:t>
                      </a:r>
                      <a:r>
                        <a:rPr lang="ar-EG" sz="4000" b="1" u="sng" baseline="0" dirty="0" smtClean="0"/>
                        <a:t> الحياة</a:t>
                      </a:r>
                      <a:endParaRPr lang="en-US" sz="4000" b="1" u="sng" dirty="0"/>
                    </a:p>
                  </a:txBody>
                  <a:tcPr/>
                </a:tc>
                <a:tc>
                  <a:txBody>
                    <a:bodyPr/>
                    <a:lstStyle/>
                    <a:p>
                      <a:pPr algn="ctr" rtl="1"/>
                      <a:r>
                        <a:rPr lang="ar-EG" sz="4000" b="1" u="sng" dirty="0" smtClean="0"/>
                        <a:t>فترة الحمل</a:t>
                      </a:r>
                      <a:endParaRPr lang="en-US" sz="4000" b="1" u="sng" dirty="0"/>
                    </a:p>
                  </a:txBody>
                  <a:tcPr/>
                </a:tc>
                <a:extLst>
                  <a:ext uri="{0D108BD9-81ED-4DB2-BD59-A6C34878D82A}">
                    <a16:rowId xmlns:a16="http://schemas.microsoft.com/office/drawing/2014/main" val="2992219315"/>
                  </a:ext>
                </a:extLst>
              </a:tr>
              <a:tr h="696200">
                <a:tc>
                  <a:txBody>
                    <a:bodyPr/>
                    <a:lstStyle/>
                    <a:p>
                      <a:pPr algn="ctr" rtl="1"/>
                      <a:r>
                        <a:rPr lang="ar-EG" sz="4000" b="1" dirty="0" smtClean="0"/>
                        <a:t>0%</a:t>
                      </a:r>
                      <a:endParaRPr lang="en-US" sz="4000" b="1" dirty="0"/>
                    </a:p>
                  </a:txBody>
                  <a:tcPr/>
                </a:tc>
                <a:tc>
                  <a:txBody>
                    <a:bodyPr/>
                    <a:lstStyle/>
                    <a:p>
                      <a:pPr algn="r" rtl="1"/>
                      <a:r>
                        <a:rPr lang="en-US" sz="4000" b="1" dirty="0" smtClean="0"/>
                        <a:t>&lt; </a:t>
                      </a:r>
                      <a:r>
                        <a:rPr lang="ar-EG" sz="4000" b="1" dirty="0" smtClean="0"/>
                        <a:t> من 22 أسبوع </a:t>
                      </a:r>
                      <a:endParaRPr lang="en-US" sz="4000" b="1" dirty="0"/>
                    </a:p>
                  </a:txBody>
                  <a:tcPr/>
                </a:tc>
                <a:extLst>
                  <a:ext uri="{0D108BD9-81ED-4DB2-BD59-A6C34878D82A}">
                    <a16:rowId xmlns:a16="http://schemas.microsoft.com/office/drawing/2014/main" val="350659083"/>
                  </a:ext>
                </a:extLst>
              </a:tr>
              <a:tr h="696200">
                <a:tc>
                  <a:txBody>
                    <a:bodyPr/>
                    <a:lstStyle/>
                    <a:p>
                      <a:pPr algn="ctr" rtl="1"/>
                      <a:r>
                        <a:rPr lang="ar-EG" sz="4000" b="1" dirty="0" smtClean="0"/>
                        <a:t>10%</a:t>
                      </a:r>
                      <a:endParaRPr lang="en-US" sz="4000" b="1" dirty="0"/>
                    </a:p>
                  </a:txBody>
                  <a:tcPr/>
                </a:tc>
                <a:tc>
                  <a:txBody>
                    <a:bodyPr/>
                    <a:lstStyle/>
                    <a:p>
                      <a:pPr algn="r" rtl="1"/>
                      <a:r>
                        <a:rPr lang="ar-EG" sz="4000" b="1" baseline="0" dirty="0" smtClean="0"/>
                        <a:t> 22 </a:t>
                      </a:r>
                      <a:r>
                        <a:rPr lang="ar-EG" sz="4000" b="1" dirty="0" smtClean="0"/>
                        <a:t>أسبوع حوالى</a:t>
                      </a:r>
                      <a:endParaRPr lang="en-US" sz="4000" b="1" dirty="0"/>
                    </a:p>
                  </a:txBody>
                  <a:tcPr/>
                </a:tc>
                <a:extLst>
                  <a:ext uri="{0D108BD9-81ED-4DB2-BD59-A6C34878D82A}">
                    <a16:rowId xmlns:a16="http://schemas.microsoft.com/office/drawing/2014/main" val="3173482806"/>
                  </a:ext>
                </a:extLst>
              </a:tr>
              <a:tr h="696200">
                <a:tc>
                  <a:txBody>
                    <a:bodyPr/>
                    <a:lstStyle/>
                    <a:p>
                      <a:pPr algn="ctr" rtl="1"/>
                      <a:r>
                        <a:rPr lang="ar-EG" sz="4000" b="1" dirty="0" smtClean="0"/>
                        <a:t>60%</a:t>
                      </a:r>
                      <a:endParaRPr lang="en-US" sz="4000"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4000" b="1" baseline="0" dirty="0" smtClean="0"/>
                        <a:t>24 </a:t>
                      </a:r>
                      <a:r>
                        <a:rPr lang="ar-EG" sz="4000" b="1" dirty="0" smtClean="0"/>
                        <a:t>أسبوع حوالى</a:t>
                      </a:r>
                      <a:endParaRPr lang="en-US" sz="4000" b="1" dirty="0" smtClean="0"/>
                    </a:p>
                  </a:txBody>
                  <a:tcPr/>
                </a:tc>
                <a:extLst>
                  <a:ext uri="{0D108BD9-81ED-4DB2-BD59-A6C34878D82A}">
                    <a16:rowId xmlns:a16="http://schemas.microsoft.com/office/drawing/2014/main" val="511123850"/>
                  </a:ext>
                </a:extLst>
              </a:tr>
              <a:tr h="696200">
                <a:tc>
                  <a:txBody>
                    <a:bodyPr/>
                    <a:lstStyle/>
                    <a:p>
                      <a:pPr algn="ctr" rtl="1"/>
                      <a:r>
                        <a:rPr lang="ar-EG" sz="4000" b="1" dirty="0" smtClean="0"/>
                        <a:t>89%</a:t>
                      </a:r>
                      <a:endParaRPr lang="en-US" sz="4000" b="1" dirty="0"/>
                    </a:p>
                  </a:txBody>
                  <a:tcPr/>
                </a:tc>
                <a:tc>
                  <a:txBody>
                    <a:bodyPr/>
                    <a:lstStyle/>
                    <a:p>
                      <a:pPr algn="r" rtl="1"/>
                      <a:r>
                        <a:rPr lang="ar-EG" sz="4000" b="1" baseline="0" dirty="0" smtClean="0"/>
                        <a:t>27 </a:t>
                      </a:r>
                      <a:r>
                        <a:rPr lang="ar-EG" sz="4000" b="1" dirty="0" smtClean="0"/>
                        <a:t>أسبوع حوالى</a:t>
                      </a:r>
                      <a:endParaRPr lang="en-US" sz="4000" b="1" dirty="0"/>
                    </a:p>
                  </a:txBody>
                  <a:tcPr/>
                </a:tc>
                <a:extLst>
                  <a:ext uri="{0D108BD9-81ED-4DB2-BD59-A6C34878D82A}">
                    <a16:rowId xmlns:a16="http://schemas.microsoft.com/office/drawing/2014/main" val="2377053580"/>
                  </a:ext>
                </a:extLst>
              </a:tr>
              <a:tr h="696200">
                <a:tc>
                  <a:txBody>
                    <a:bodyPr/>
                    <a:lstStyle/>
                    <a:p>
                      <a:pPr algn="ctr" rtl="1"/>
                      <a:r>
                        <a:rPr lang="ar-EG" sz="4000" b="1" dirty="0" smtClean="0"/>
                        <a:t>95%</a:t>
                      </a:r>
                      <a:endParaRPr lang="en-US" sz="4000"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4000" b="1" baseline="0" dirty="0" smtClean="0"/>
                        <a:t>31 </a:t>
                      </a:r>
                      <a:r>
                        <a:rPr lang="ar-EG" sz="4000" b="1" dirty="0" smtClean="0"/>
                        <a:t>أسبوع حوالى</a:t>
                      </a:r>
                      <a:endParaRPr lang="en-US" sz="4000" b="1" dirty="0" smtClean="0"/>
                    </a:p>
                  </a:txBody>
                  <a:tcPr/>
                </a:tc>
                <a:extLst>
                  <a:ext uri="{0D108BD9-81ED-4DB2-BD59-A6C34878D82A}">
                    <a16:rowId xmlns:a16="http://schemas.microsoft.com/office/drawing/2014/main" val="3955643124"/>
                  </a:ext>
                </a:extLst>
              </a:tr>
              <a:tr h="696200">
                <a:tc gridSpan="2">
                  <a:txBody>
                    <a:bodyPr/>
                    <a:lstStyle/>
                    <a:p>
                      <a:pPr algn="r" rtl="1"/>
                      <a:r>
                        <a:rPr lang="ar-EG" sz="4000" b="1" dirty="0" smtClean="0"/>
                        <a:t>34 أسبوع مماثل لطفل</a:t>
                      </a:r>
                      <a:r>
                        <a:rPr lang="ar-EG" sz="4000" b="1" baseline="0" dirty="0" smtClean="0"/>
                        <a:t> كامل النمو</a:t>
                      </a:r>
                      <a:endParaRPr lang="en-US" sz="4000" b="1" dirty="0"/>
                    </a:p>
                  </a:txBody>
                  <a:tcPr/>
                </a:tc>
                <a:tc h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3600" b="1" dirty="0" smtClean="0"/>
                    </a:p>
                  </a:txBody>
                  <a:tcPr/>
                </a:tc>
                <a:extLst>
                  <a:ext uri="{0D108BD9-81ED-4DB2-BD59-A6C34878D82A}">
                    <a16:rowId xmlns:a16="http://schemas.microsoft.com/office/drawing/2014/main" val="3829990296"/>
                  </a:ext>
                </a:extLst>
              </a:tr>
            </a:tbl>
          </a:graphicData>
        </a:graphic>
      </p:graphicFrame>
      <p:sp>
        <p:nvSpPr>
          <p:cNvPr id="6" name="TextBox 5"/>
          <p:cNvSpPr txBox="1"/>
          <p:nvPr/>
        </p:nvSpPr>
        <p:spPr>
          <a:xfrm>
            <a:off x="3573193" y="6330469"/>
            <a:ext cx="5486400" cy="461665"/>
          </a:xfrm>
          <a:prstGeom prst="rect">
            <a:avLst/>
          </a:prstGeom>
          <a:noFill/>
        </p:spPr>
        <p:txBody>
          <a:bodyPr wrap="square" rtlCol="0">
            <a:spAutoFit/>
          </a:bodyPr>
          <a:lstStyle/>
          <a:p>
            <a:pPr algn="ctr"/>
            <a:r>
              <a:rPr lang="en-US" sz="2400" dirty="0" smtClean="0">
                <a:solidFill>
                  <a:srgbClr val="FF0000"/>
                </a:solidFill>
                <a:hlinkClick r:id="rId2"/>
              </a:rPr>
              <a:t>http://www.tommys.org.premature</a:t>
            </a:r>
            <a:r>
              <a:rPr lang="en-US" sz="2400" dirty="0" smtClean="0">
                <a:solidFill>
                  <a:srgbClr val="FF0000"/>
                </a:solidFill>
              </a:rPr>
              <a:t> 2022</a:t>
            </a:r>
            <a:endParaRPr lang="en-US" sz="2400" dirty="0">
              <a:solidFill>
                <a:srgbClr val="FF0000"/>
              </a:solidFill>
            </a:endParaRPr>
          </a:p>
        </p:txBody>
      </p:sp>
    </p:spTree>
    <p:extLst>
      <p:ext uri="{BB962C8B-B14F-4D97-AF65-F5344CB8AC3E}">
        <p14:creationId xmlns:p14="http://schemas.microsoft.com/office/powerpoint/2010/main" val="250067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2"/>
            <a:ext cx="10515600" cy="1061503"/>
          </a:xfrm>
        </p:spPr>
        <p:txBody>
          <a:bodyPr>
            <a:normAutofit fontScale="90000"/>
          </a:bodyPr>
          <a:lstStyle/>
          <a:p>
            <a:pPr algn="ctr" rtl="1"/>
            <a:r>
              <a:rPr lang="ar-EG" sz="3600" b="1" u="sng" dirty="0" smtClean="0">
                <a:solidFill>
                  <a:srgbClr val="FF0000"/>
                </a:solidFill>
              </a:rPr>
              <a:t>نسبة المراضة فى الأطفال المبتسرين</a:t>
            </a:r>
            <a:br>
              <a:rPr lang="ar-EG" sz="3600" b="1" u="sng" dirty="0" smtClean="0">
                <a:solidFill>
                  <a:srgbClr val="FF0000"/>
                </a:solidFill>
              </a:rPr>
            </a:br>
            <a:r>
              <a:rPr lang="ar-EG" sz="3600" b="1" u="sng" dirty="0" smtClean="0">
                <a:solidFill>
                  <a:srgbClr val="FF0000"/>
                </a:solidFill>
              </a:rPr>
              <a:t>انجلترا وويلز</a:t>
            </a:r>
            <a:endParaRPr lang="en-US" sz="3600" b="1" u="sng" dirty="0">
              <a:solidFill>
                <a:srgbClr val="FF0000"/>
              </a:solidFill>
            </a:endParaRPr>
          </a:p>
        </p:txBody>
      </p:sp>
      <p:sp>
        <p:nvSpPr>
          <p:cNvPr id="6" name="TextBox 5"/>
          <p:cNvSpPr txBox="1"/>
          <p:nvPr/>
        </p:nvSpPr>
        <p:spPr>
          <a:xfrm>
            <a:off x="3573193" y="6231993"/>
            <a:ext cx="5486400" cy="461665"/>
          </a:xfrm>
          <a:prstGeom prst="rect">
            <a:avLst/>
          </a:prstGeom>
          <a:noFill/>
        </p:spPr>
        <p:txBody>
          <a:bodyPr wrap="square" rtlCol="0">
            <a:spAutoFit/>
          </a:bodyPr>
          <a:lstStyle/>
          <a:p>
            <a:pPr algn="ctr"/>
            <a:r>
              <a:rPr lang="en-US" sz="2400" dirty="0" smtClean="0">
                <a:solidFill>
                  <a:srgbClr val="FF0000"/>
                </a:solidFill>
                <a:hlinkClick r:id="rId2"/>
              </a:rPr>
              <a:t>http://www.tommys.org.premature</a:t>
            </a:r>
            <a:r>
              <a:rPr lang="en-US" sz="2400" dirty="0" smtClean="0">
                <a:solidFill>
                  <a:srgbClr val="FF0000"/>
                </a:solidFill>
              </a:rPr>
              <a:t> 2022</a:t>
            </a:r>
            <a:endParaRPr lang="en-US" sz="2400" dirty="0">
              <a:solidFill>
                <a:srgbClr val="FF0000"/>
              </a:solidFill>
            </a:endParaRPr>
          </a:p>
        </p:txBody>
      </p:sp>
      <p:sp>
        <p:nvSpPr>
          <p:cNvPr id="3" name="TextBox 2"/>
          <p:cNvSpPr txBox="1"/>
          <p:nvPr/>
        </p:nvSpPr>
        <p:spPr>
          <a:xfrm>
            <a:off x="253219" y="1167611"/>
            <a:ext cx="11605846" cy="5201424"/>
          </a:xfrm>
          <a:prstGeom prst="rect">
            <a:avLst/>
          </a:prstGeom>
          <a:noFill/>
        </p:spPr>
        <p:txBody>
          <a:bodyPr wrap="square" rtlCol="0">
            <a:spAutoFit/>
          </a:bodyPr>
          <a:lstStyle/>
          <a:p>
            <a:pPr algn="r" rtl="1"/>
            <a:r>
              <a:rPr lang="ar-EG" sz="3200" b="1" dirty="0" smtClean="0"/>
              <a:t>10 % من الأطفال المبتسرين سيعانون من عاهة مستديمة مثل أمراض الرئة أو الشلل </a:t>
            </a:r>
          </a:p>
          <a:p>
            <a:pPr algn="r" rtl="1"/>
            <a:r>
              <a:rPr lang="ar-EG" sz="3200" b="1" dirty="0"/>
              <a:t> </a:t>
            </a:r>
            <a:r>
              <a:rPr lang="ar-EG" sz="3200" b="1" dirty="0" smtClean="0"/>
              <a:t>    الدماغى أو فقد البصر أو السمع.</a:t>
            </a:r>
          </a:p>
          <a:p>
            <a:pPr algn="r" rtl="1"/>
            <a:endParaRPr lang="ar-EG" sz="1200" b="1" dirty="0" smtClean="0"/>
          </a:p>
          <a:p>
            <a:pPr algn="r" rtl="1"/>
            <a:r>
              <a:rPr lang="ar-EG" sz="3200" b="1" dirty="0" smtClean="0"/>
              <a:t> 5 % من الأطفال المولودين قبل 26 أسبوع سيكون لهم احتياجات خاصة.</a:t>
            </a:r>
          </a:p>
          <a:p>
            <a:pPr algn="r" rtl="1"/>
            <a:endParaRPr lang="ar-EG" sz="1600" b="1" dirty="0" smtClean="0"/>
          </a:p>
          <a:p>
            <a:pPr algn="r" rtl="1"/>
            <a:r>
              <a:rPr lang="ar-EG" sz="3200" b="1" dirty="0" smtClean="0"/>
              <a:t>22% سيعانون من إعاقة شديدة مثل الشلل الدماغى – عدم القدرة على المشى </a:t>
            </a:r>
          </a:p>
          <a:p>
            <a:pPr algn="r" rtl="1"/>
            <a:r>
              <a:rPr lang="ar-EG" sz="3200" b="1" dirty="0"/>
              <a:t> </a:t>
            </a:r>
            <a:r>
              <a:rPr lang="ar-EG" sz="3200" b="1" dirty="0" smtClean="0"/>
              <a:t>   وانخفاض القوى العقلية واحتياجات للسمع أوالإبصار.</a:t>
            </a:r>
          </a:p>
          <a:p>
            <a:pPr algn="r" rtl="1"/>
            <a:endParaRPr lang="ar-EG" sz="1200" b="1" dirty="0" smtClean="0"/>
          </a:p>
          <a:p>
            <a:pPr algn="r" rtl="1"/>
            <a:r>
              <a:rPr lang="ar-EG" sz="3200" b="1" dirty="0" smtClean="0"/>
              <a:t>24% سيعانون من إعاقة متوسطة.</a:t>
            </a:r>
          </a:p>
          <a:p>
            <a:pPr algn="r" rtl="1"/>
            <a:endParaRPr lang="ar-EG" b="1" dirty="0" smtClean="0"/>
          </a:p>
          <a:p>
            <a:pPr algn="r" rtl="1"/>
            <a:r>
              <a:rPr lang="ar-EG" sz="3200" b="1" dirty="0" smtClean="0"/>
              <a:t>23% سيعانون من إعاقة بسيطة. </a:t>
            </a:r>
          </a:p>
          <a:p>
            <a:pPr algn="r" rtl="1"/>
            <a:r>
              <a:rPr lang="ar-EG" sz="1200" b="1" dirty="0" smtClean="0"/>
              <a:t>	</a:t>
            </a:r>
          </a:p>
          <a:p>
            <a:pPr algn="r" rtl="1"/>
            <a:r>
              <a:rPr lang="ar-EG" sz="3200" b="1" dirty="0" smtClean="0"/>
              <a:t>20%سيكونون بلا مشاكل.</a:t>
            </a:r>
            <a:endParaRPr lang="en-US" sz="3200" b="1" dirty="0"/>
          </a:p>
        </p:txBody>
      </p:sp>
    </p:spTree>
    <p:extLst>
      <p:ext uri="{BB962C8B-B14F-4D97-AF65-F5344CB8AC3E}">
        <p14:creationId xmlns:p14="http://schemas.microsoft.com/office/powerpoint/2010/main" val="425841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263"/>
            <a:ext cx="10515600" cy="1431730"/>
          </a:xfrm>
        </p:spPr>
        <p:txBody>
          <a:bodyPr>
            <a:normAutofit/>
          </a:bodyPr>
          <a:lstStyle/>
          <a:p>
            <a:pPr algn="ctr" rtl="1"/>
            <a:r>
              <a:rPr lang="ar-EG" sz="4000" u="sng" dirty="0" smtClean="0">
                <a:solidFill>
                  <a:srgbClr val="FF0000"/>
                </a:solidFill>
              </a:rPr>
              <a:t>وفيات ومراضة الطفل الخدج (المبتسر) </a:t>
            </a:r>
            <a:br>
              <a:rPr lang="ar-EG" sz="4000" u="sng" dirty="0" smtClean="0">
                <a:solidFill>
                  <a:srgbClr val="FF0000"/>
                </a:solidFill>
              </a:rPr>
            </a:br>
            <a:r>
              <a:rPr lang="ar-EG" sz="4000" u="sng" dirty="0" smtClean="0">
                <a:solidFill>
                  <a:srgbClr val="FF0000"/>
                </a:solidFill>
              </a:rPr>
              <a:t>فى الولايات المتحدة</a:t>
            </a:r>
            <a:endParaRPr lang="en-US" sz="4000" u="sng"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9771383"/>
              </p:ext>
            </p:extLst>
          </p:nvPr>
        </p:nvGraphicFramePr>
        <p:xfrm>
          <a:off x="56272" y="1819167"/>
          <a:ext cx="12023183" cy="2802077"/>
        </p:xfrm>
        <a:graphic>
          <a:graphicData uri="http://schemas.openxmlformats.org/drawingml/2006/table">
            <a:tbl>
              <a:tblPr firstRow="1" bandRow="1">
                <a:tableStyleId>{5C22544A-7EE6-4342-B048-85BDC9FD1C3A}</a:tableStyleId>
              </a:tblPr>
              <a:tblGrid>
                <a:gridCol w="1508890">
                  <a:extLst>
                    <a:ext uri="{9D8B030D-6E8A-4147-A177-3AD203B41FA5}">
                      <a16:colId xmlns:a16="http://schemas.microsoft.com/office/drawing/2014/main" val="607075615"/>
                    </a:ext>
                  </a:extLst>
                </a:gridCol>
                <a:gridCol w="10514293">
                  <a:extLst>
                    <a:ext uri="{9D8B030D-6E8A-4147-A177-3AD203B41FA5}">
                      <a16:colId xmlns:a16="http://schemas.microsoft.com/office/drawing/2014/main" val="227467050"/>
                    </a:ext>
                  </a:extLst>
                </a:gridCol>
              </a:tblGrid>
              <a:tr h="881837">
                <a:tc>
                  <a:txBody>
                    <a:bodyPr/>
                    <a:lstStyle/>
                    <a:p>
                      <a:pPr algn="ctr"/>
                      <a:r>
                        <a:rPr lang="ar-EG" sz="3600" dirty="0" smtClean="0"/>
                        <a:t>6%</a:t>
                      </a:r>
                      <a:endParaRPr lang="en-US" sz="3600" dirty="0"/>
                    </a:p>
                  </a:txBody>
                  <a:tcPr/>
                </a:tc>
                <a:tc>
                  <a:txBody>
                    <a:bodyPr/>
                    <a:lstStyle/>
                    <a:p>
                      <a:pPr algn="r"/>
                      <a:r>
                        <a:rPr lang="ar-EG" sz="3600" dirty="0" smtClean="0"/>
                        <a:t>- نسبة ولادة الأطفال</a:t>
                      </a:r>
                      <a:r>
                        <a:rPr lang="ar-EG" sz="3600" baseline="0" dirty="0" smtClean="0"/>
                        <a:t> الخدج من كل الولادات وهى فى زيادة مستمرة </a:t>
                      </a:r>
                      <a:r>
                        <a:rPr lang="ar-EG" sz="4000" baseline="30000" dirty="0" smtClean="0"/>
                        <a:t>1</a:t>
                      </a:r>
                      <a:endParaRPr lang="en-US" sz="4000" baseline="30000" dirty="0"/>
                    </a:p>
                  </a:txBody>
                  <a:tcPr/>
                </a:tc>
                <a:extLst>
                  <a:ext uri="{0D108BD9-81ED-4DB2-BD59-A6C34878D82A}">
                    <a16:rowId xmlns:a16="http://schemas.microsoft.com/office/drawing/2014/main" val="3923128610"/>
                  </a:ext>
                </a:extLst>
              </a:tr>
              <a:tr h="626930">
                <a:tc>
                  <a:txBody>
                    <a:bodyPr/>
                    <a:lstStyle/>
                    <a:p>
                      <a:pPr algn="ctr"/>
                      <a:r>
                        <a:rPr lang="ar-EG" sz="3600" dirty="0" smtClean="0"/>
                        <a:t>33%</a:t>
                      </a:r>
                      <a:endParaRPr lang="en-US" sz="3600" dirty="0"/>
                    </a:p>
                  </a:txBody>
                  <a:tcPr/>
                </a:tc>
                <a:tc>
                  <a:txBody>
                    <a:bodyPr/>
                    <a:lstStyle/>
                    <a:p>
                      <a:pPr algn="r" rtl="1"/>
                      <a:r>
                        <a:rPr lang="ar-EG" sz="3600" dirty="0" smtClean="0"/>
                        <a:t>- الطفل المخدوج كسبب لوفيات الأطفال </a:t>
                      </a:r>
                      <a:r>
                        <a:rPr lang="ar-EG" sz="4400" baseline="30000" dirty="0" smtClean="0"/>
                        <a:t>2</a:t>
                      </a:r>
                      <a:r>
                        <a:rPr lang="ar-EG" sz="3600" dirty="0" smtClean="0"/>
                        <a:t> </a:t>
                      </a:r>
                      <a:endParaRPr lang="en-US" sz="3600" dirty="0"/>
                    </a:p>
                  </a:txBody>
                  <a:tcPr/>
                </a:tc>
                <a:extLst>
                  <a:ext uri="{0D108BD9-81ED-4DB2-BD59-A6C34878D82A}">
                    <a16:rowId xmlns:a16="http://schemas.microsoft.com/office/drawing/2014/main" val="4031897898"/>
                  </a:ext>
                </a:extLst>
              </a:tr>
              <a:tr h="626930">
                <a:tc>
                  <a:txBody>
                    <a:bodyPr/>
                    <a:lstStyle/>
                    <a:p>
                      <a:pPr algn="ctr"/>
                      <a:r>
                        <a:rPr lang="ar-EG" sz="3600" dirty="0" smtClean="0"/>
                        <a:t>50%</a:t>
                      </a:r>
                      <a:endParaRPr lang="en-US" sz="3600" dirty="0"/>
                    </a:p>
                  </a:txBody>
                  <a:tcPr/>
                </a:tc>
                <a:tc>
                  <a:txBody>
                    <a:bodyPr/>
                    <a:lstStyle/>
                    <a:p>
                      <a:pPr algn="r" rtl="1"/>
                      <a:r>
                        <a:rPr lang="ar-EG" sz="3600" dirty="0" smtClean="0"/>
                        <a:t>- الطفل الخدج كسبب</a:t>
                      </a:r>
                      <a:r>
                        <a:rPr lang="ar-EG" sz="3600" baseline="0" dirty="0" smtClean="0"/>
                        <a:t> للشلل الدماغي </a:t>
                      </a:r>
                      <a:r>
                        <a:rPr lang="ar-EG" sz="4400" baseline="30000" dirty="0" smtClean="0"/>
                        <a:t>3</a:t>
                      </a:r>
                      <a:endParaRPr lang="en-US" sz="3600" baseline="30000" dirty="0"/>
                    </a:p>
                  </a:txBody>
                  <a:tcPr/>
                </a:tc>
                <a:extLst>
                  <a:ext uri="{0D108BD9-81ED-4DB2-BD59-A6C34878D82A}">
                    <a16:rowId xmlns:a16="http://schemas.microsoft.com/office/drawing/2014/main" val="2870261409"/>
                  </a:ext>
                </a:extLst>
              </a:tr>
              <a:tr h="626930">
                <a:tc>
                  <a:txBody>
                    <a:bodyPr/>
                    <a:lstStyle/>
                    <a:p>
                      <a:pPr algn="ctr"/>
                      <a:r>
                        <a:rPr lang="ar-EG" sz="3600" dirty="0" smtClean="0"/>
                        <a:t>80%</a:t>
                      </a:r>
                      <a:endParaRPr lang="en-US" sz="3600" dirty="0"/>
                    </a:p>
                  </a:txBody>
                  <a:tcPr/>
                </a:tc>
                <a:tc>
                  <a:txBody>
                    <a:bodyPr/>
                    <a:lstStyle/>
                    <a:p>
                      <a:pPr algn="r" rtl="1"/>
                      <a:r>
                        <a:rPr lang="ar-EG" sz="3600" dirty="0" smtClean="0"/>
                        <a:t>- نسبة المراضة بين الأطفال</a:t>
                      </a:r>
                      <a:r>
                        <a:rPr lang="ar-EG" sz="3600" baseline="0" dirty="0" smtClean="0"/>
                        <a:t> المخدوجين الذين بقوا على قيد الحياة </a:t>
                      </a:r>
                      <a:r>
                        <a:rPr lang="ar-EG" sz="4000" baseline="30000" dirty="0" smtClean="0"/>
                        <a:t>3</a:t>
                      </a:r>
                      <a:endParaRPr lang="en-US" sz="3600" baseline="30000" dirty="0"/>
                    </a:p>
                  </a:txBody>
                  <a:tcPr/>
                </a:tc>
                <a:extLst>
                  <a:ext uri="{0D108BD9-81ED-4DB2-BD59-A6C34878D82A}">
                    <a16:rowId xmlns:a16="http://schemas.microsoft.com/office/drawing/2014/main" val="554571063"/>
                  </a:ext>
                </a:extLst>
              </a:tr>
            </a:tbl>
          </a:graphicData>
        </a:graphic>
      </p:graphicFrame>
      <p:sp>
        <p:nvSpPr>
          <p:cNvPr id="5" name="TextBox 4"/>
          <p:cNvSpPr txBox="1"/>
          <p:nvPr/>
        </p:nvSpPr>
        <p:spPr>
          <a:xfrm>
            <a:off x="28136" y="5331656"/>
            <a:ext cx="12023183" cy="1323439"/>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1- Glass HC et al . Outcomes for extremely premature infants anesthesia </a:t>
            </a:r>
            <a:r>
              <a:rPr lang="en-US" sz="2000" dirty="0" err="1" smtClean="0">
                <a:solidFill>
                  <a:srgbClr val="FF0000"/>
                </a:solidFill>
                <a:latin typeface="Times New Roman" panose="02020603050405020304" pitchFamily="18" charset="0"/>
                <a:cs typeface="Times New Roman" panose="02020603050405020304" pitchFamily="18" charset="0"/>
              </a:rPr>
              <a:t>Analg</a:t>
            </a:r>
            <a:r>
              <a:rPr lang="en-US" sz="2000" dirty="0" smtClean="0">
                <a:solidFill>
                  <a:srgbClr val="FF0000"/>
                </a:solidFill>
                <a:latin typeface="Times New Roman" panose="02020603050405020304" pitchFamily="18" charset="0"/>
                <a:cs typeface="Times New Roman" panose="02020603050405020304" pitchFamily="18" charset="0"/>
              </a:rPr>
              <a:t> 2015;120:1337-51</a:t>
            </a:r>
          </a:p>
          <a:p>
            <a:r>
              <a:rPr lang="en-US" sz="2000" dirty="0" smtClean="0">
                <a:solidFill>
                  <a:srgbClr val="FF0000"/>
                </a:solidFill>
                <a:latin typeface="Times New Roman" panose="02020603050405020304" pitchFamily="18" charset="0"/>
                <a:cs typeface="Times New Roman" panose="02020603050405020304" pitchFamily="18" charset="0"/>
              </a:rPr>
              <a:t>2-Callaghan et al. the contribution of preterm birth to infant mortality rates in USA. Pediatrics, 2006;118:1566-73.</a:t>
            </a:r>
          </a:p>
          <a:p>
            <a:r>
              <a:rPr lang="en-US" sz="2000" dirty="0" smtClean="0">
                <a:solidFill>
                  <a:srgbClr val="FF0000"/>
                </a:solidFill>
                <a:latin typeface="Times New Roman" panose="02020603050405020304" pitchFamily="18" charset="0"/>
                <a:cs typeface="Times New Roman" panose="02020603050405020304" pitchFamily="18" charset="0"/>
              </a:rPr>
              <a:t>3- Anderson JG et al. Survival and major morbidity of extremely premature infants: a population based study. Pediatrics- 2016, 138:e20154434.</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78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286B-8977-5A43-733D-9172C8CE2A88}"/>
              </a:ext>
            </a:extLst>
          </p:cNvPr>
          <p:cNvSpPr>
            <a:spLocks noGrp="1"/>
          </p:cNvSpPr>
          <p:nvPr>
            <p:ph type="title"/>
          </p:nvPr>
        </p:nvSpPr>
        <p:spPr>
          <a:xfrm>
            <a:off x="3566160" y="243205"/>
            <a:ext cx="5059680" cy="1325563"/>
          </a:xfrm>
          <a:ln>
            <a:solidFill>
              <a:schemeClr val="tx1"/>
            </a:solidFill>
          </a:ln>
        </p:spPr>
        <p:txBody>
          <a:bodyPr/>
          <a:lstStyle/>
          <a:p>
            <a:pPr algn="ctr"/>
            <a:r>
              <a:rPr lang="ar-EG" b="1" u="sng" dirty="0">
                <a:solidFill>
                  <a:srgbClr val="FF0000"/>
                </a:solidFill>
              </a:rPr>
              <a:t>عناصر البحث</a:t>
            </a:r>
            <a:endParaRPr lang="en-US" b="1" u="sng" dirty="0">
              <a:solidFill>
                <a:srgbClr val="FF0000"/>
              </a:solidFill>
            </a:endParaRPr>
          </a:p>
        </p:txBody>
      </p:sp>
      <p:sp>
        <p:nvSpPr>
          <p:cNvPr id="3" name="Content Placeholder 2">
            <a:extLst>
              <a:ext uri="{FF2B5EF4-FFF2-40B4-BE49-F238E27FC236}">
                <a16:creationId xmlns:a16="http://schemas.microsoft.com/office/drawing/2014/main" id="{39F7955D-027C-F66B-7602-B439C94BE8A7}"/>
              </a:ext>
            </a:extLst>
          </p:cNvPr>
          <p:cNvSpPr>
            <a:spLocks noGrp="1"/>
          </p:cNvSpPr>
          <p:nvPr>
            <p:ph idx="1"/>
          </p:nvPr>
        </p:nvSpPr>
        <p:spPr>
          <a:xfrm>
            <a:off x="196948" y="1842868"/>
            <a:ext cx="11493304" cy="4334095"/>
          </a:xfrm>
          <a:ln>
            <a:solidFill>
              <a:schemeClr val="tx1"/>
            </a:solidFill>
          </a:ln>
        </p:spPr>
        <p:txBody>
          <a:bodyPr>
            <a:noAutofit/>
          </a:bodyPr>
          <a:lstStyle/>
          <a:p>
            <a:pPr marL="514350" indent="-514350" algn="r" rtl="1">
              <a:buFont typeface="+mj-lt"/>
              <a:buAutoNum type="arabicPeriod"/>
            </a:pPr>
            <a:r>
              <a:rPr lang="ar-EG" sz="4800" b="1" dirty="0">
                <a:cs typeface="+mj-cs"/>
              </a:rPr>
              <a:t>فسيولوجيا الإنجاب الطبيعى والإخصاب الطبى </a:t>
            </a:r>
            <a:r>
              <a:rPr lang="ar-EG" sz="4800" b="1" dirty="0" smtClean="0">
                <a:cs typeface="+mj-cs"/>
              </a:rPr>
              <a:t>المساعد.</a:t>
            </a:r>
          </a:p>
          <a:p>
            <a:pPr marL="514350" indent="-514350" algn="r" rtl="1">
              <a:buFont typeface="+mj-lt"/>
              <a:buAutoNum type="arabicPeriod"/>
            </a:pPr>
            <a:r>
              <a:rPr lang="ar-EG" sz="4800" b="1" dirty="0" smtClean="0">
                <a:cs typeface="+mj-cs"/>
              </a:rPr>
              <a:t>لماذا هناك حاجة للرحم الصناعى.</a:t>
            </a:r>
          </a:p>
          <a:p>
            <a:pPr marL="514350" indent="-514350" algn="r" rtl="1">
              <a:buFont typeface="+mj-lt"/>
              <a:buAutoNum type="arabicPeriod"/>
            </a:pPr>
            <a:r>
              <a:rPr lang="ar-EG" sz="4800" b="1" dirty="0" smtClean="0">
                <a:cs typeface="+mj-cs"/>
              </a:rPr>
              <a:t>الرحم الصناعى </a:t>
            </a:r>
            <a:r>
              <a:rPr lang="ar-EG" sz="4800" b="1" dirty="0" smtClean="0"/>
              <a:t>تطوره </a:t>
            </a:r>
            <a:r>
              <a:rPr lang="ar-EG" sz="4800" b="1" dirty="0"/>
              <a:t>ومكوناته </a:t>
            </a:r>
            <a:r>
              <a:rPr lang="ar-EG" sz="4800" b="1" dirty="0" smtClean="0"/>
              <a:t>واستخداماته ومشاكله.</a:t>
            </a:r>
            <a:endParaRPr lang="ar-EG" sz="4800" b="1" dirty="0">
              <a:cs typeface="+mj-cs"/>
            </a:endParaRPr>
          </a:p>
          <a:p>
            <a:pPr marL="514350" indent="-514350" algn="r" rtl="1">
              <a:buFont typeface="+mj-lt"/>
              <a:buAutoNum type="arabicPeriod"/>
            </a:pPr>
            <a:r>
              <a:rPr lang="ar-EG" sz="4800" b="1" dirty="0" smtClean="0">
                <a:cs typeface="+mj-cs"/>
              </a:rPr>
              <a:t>بدائل </a:t>
            </a:r>
            <a:r>
              <a:rPr lang="ar-EG" sz="4800" b="1" dirty="0">
                <a:cs typeface="+mj-cs"/>
              </a:rPr>
              <a:t>الرحم </a:t>
            </a:r>
            <a:r>
              <a:rPr lang="ar-EG" sz="4800" b="1" dirty="0" smtClean="0">
                <a:cs typeface="+mj-cs"/>
              </a:rPr>
              <a:t>الصناعى.</a:t>
            </a:r>
            <a:endParaRPr lang="ar-EG" sz="4800" b="1" dirty="0">
              <a:cs typeface="+mj-cs"/>
            </a:endParaRPr>
          </a:p>
          <a:p>
            <a:pPr marL="514350" indent="-514350" algn="r" rtl="1">
              <a:buFont typeface="+mj-lt"/>
              <a:buAutoNum type="arabicPeriod"/>
            </a:pPr>
            <a:r>
              <a:rPr lang="ar-EG" sz="4800" b="1" dirty="0" smtClean="0">
                <a:cs typeface="+mj-cs"/>
              </a:rPr>
              <a:t>الاستنتاج</a:t>
            </a:r>
            <a:endParaRPr lang="ar-EG" sz="4800" b="1" dirty="0">
              <a:cs typeface="+mj-cs"/>
            </a:endParaRPr>
          </a:p>
          <a:p>
            <a:pPr marL="0" indent="0" algn="r" rtl="1">
              <a:buNone/>
            </a:pPr>
            <a:endParaRPr lang="en-US" sz="4800" b="1" dirty="0">
              <a:cs typeface="+mj-cs"/>
            </a:endParaRPr>
          </a:p>
        </p:txBody>
      </p:sp>
    </p:spTree>
    <p:extLst>
      <p:ext uri="{BB962C8B-B14F-4D97-AF65-F5344CB8AC3E}">
        <p14:creationId xmlns:p14="http://schemas.microsoft.com/office/powerpoint/2010/main" val="3979074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7187" y="206883"/>
            <a:ext cx="5416061" cy="707886"/>
          </a:xfrm>
          <a:prstGeom prst="rect">
            <a:avLst/>
          </a:prstGeom>
          <a:noFill/>
        </p:spPr>
        <p:txBody>
          <a:bodyPr wrap="square" rtlCol="0">
            <a:spAutoFit/>
          </a:bodyPr>
          <a:lstStyle/>
          <a:p>
            <a:pPr algn="ctr"/>
            <a:r>
              <a:rPr lang="ar-EG" sz="4000" b="1" u="sng" dirty="0" smtClean="0">
                <a:solidFill>
                  <a:srgbClr val="FF0000"/>
                </a:solidFill>
              </a:rPr>
              <a:t>الرحم الصناعى</a:t>
            </a:r>
            <a:endParaRPr lang="en-US" sz="4000" b="1" u="sng" dirty="0">
              <a:solidFill>
                <a:srgbClr val="FF0000"/>
              </a:solidFill>
            </a:endParaRPr>
          </a:p>
        </p:txBody>
      </p:sp>
      <p:sp>
        <p:nvSpPr>
          <p:cNvPr id="3" name="TextBox 2"/>
          <p:cNvSpPr txBox="1"/>
          <p:nvPr/>
        </p:nvSpPr>
        <p:spPr>
          <a:xfrm>
            <a:off x="309489" y="1165267"/>
            <a:ext cx="11493305" cy="5170646"/>
          </a:xfrm>
          <a:prstGeom prst="rect">
            <a:avLst/>
          </a:prstGeom>
          <a:noFill/>
        </p:spPr>
        <p:txBody>
          <a:bodyPr wrap="square" rtlCol="0">
            <a:spAutoFit/>
          </a:bodyPr>
          <a:lstStyle/>
          <a:p>
            <a:pPr algn="ctr"/>
            <a:r>
              <a:rPr lang="ar-EG" sz="6600" dirty="0" smtClean="0"/>
              <a:t>ولذلك فإن تطوير جهاز خارج الجسم (رحم صناعى) يساعد على اكتمال نمو الطفل وأعضائه لأسابيع قليلة يتوقع أن يقلل بنسبة كبيرة وفيات الأطفال المبتسرين ومراضتهم على المدى الطويل.</a:t>
            </a:r>
            <a:endParaRPr lang="en-US" sz="6600" dirty="0"/>
          </a:p>
        </p:txBody>
      </p:sp>
    </p:spTree>
    <p:extLst>
      <p:ext uri="{BB962C8B-B14F-4D97-AF65-F5344CB8AC3E}">
        <p14:creationId xmlns:p14="http://schemas.microsoft.com/office/powerpoint/2010/main" val="189601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0311" y="196944"/>
            <a:ext cx="6231989" cy="707886"/>
          </a:xfrm>
          <a:prstGeom prst="rect">
            <a:avLst/>
          </a:prstGeom>
          <a:noFill/>
        </p:spPr>
        <p:txBody>
          <a:bodyPr wrap="square" rtlCol="0">
            <a:spAutoFit/>
          </a:bodyPr>
          <a:lstStyle/>
          <a:p>
            <a:pPr algn="ctr"/>
            <a:r>
              <a:rPr lang="ar-EG" sz="4000" b="1" u="sng" dirty="0" smtClean="0">
                <a:solidFill>
                  <a:srgbClr val="FF0000"/>
                </a:solidFill>
              </a:rPr>
              <a:t>المكونات الأساسية للرحم الصناعى</a:t>
            </a:r>
            <a:endParaRPr lang="en-US" sz="4000" b="1" u="sng" dirty="0">
              <a:solidFill>
                <a:srgbClr val="FF0000"/>
              </a:solidFill>
            </a:endParaRPr>
          </a:p>
        </p:txBody>
      </p:sp>
      <p:sp>
        <p:nvSpPr>
          <p:cNvPr id="3" name="TextBox 2"/>
          <p:cNvSpPr txBox="1"/>
          <p:nvPr/>
        </p:nvSpPr>
        <p:spPr>
          <a:xfrm>
            <a:off x="1" y="1165267"/>
            <a:ext cx="12192000" cy="4708981"/>
          </a:xfrm>
          <a:prstGeom prst="rect">
            <a:avLst/>
          </a:prstGeom>
          <a:noFill/>
        </p:spPr>
        <p:txBody>
          <a:bodyPr wrap="square" rtlCol="0">
            <a:spAutoFit/>
          </a:bodyPr>
          <a:lstStyle/>
          <a:p>
            <a:pPr marL="857250" indent="-857250" algn="r" rtl="1">
              <a:buFontTx/>
              <a:buChar char="-"/>
            </a:pPr>
            <a:r>
              <a:rPr lang="ar-EG" sz="6000" dirty="0" smtClean="0"/>
              <a:t>بيئة معقمة تماثل السائل الأمنيوسى داخل الرحم.</a:t>
            </a:r>
          </a:p>
          <a:p>
            <a:pPr marL="857250" indent="-857250" algn="r" rtl="1">
              <a:buFontTx/>
              <a:buChar char="-"/>
            </a:pPr>
            <a:r>
              <a:rPr lang="ar-EG" sz="6000" dirty="0" smtClean="0"/>
              <a:t>دائرة أكسجين قليلة أو عديمة المقاومة متصلة بالحبل السرى تعمل بواسطة قلب الجنين وتماثل وحدة المشيمة – الحبل السرى.</a:t>
            </a:r>
          </a:p>
        </p:txBody>
      </p:sp>
      <p:sp>
        <p:nvSpPr>
          <p:cNvPr id="4" name="TextBox 3"/>
          <p:cNvSpPr txBox="1"/>
          <p:nvPr/>
        </p:nvSpPr>
        <p:spPr>
          <a:xfrm>
            <a:off x="1055077" y="5852165"/>
            <a:ext cx="10128738" cy="584775"/>
          </a:xfrm>
          <a:prstGeom prst="rect">
            <a:avLst/>
          </a:prstGeom>
          <a:noFill/>
        </p:spPr>
        <p:txBody>
          <a:bodyPr wrap="square" rtlCol="0">
            <a:spAutoFit/>
          </a:bodyPr>
          <a:lstStyle/>
          <a:p>
            <a:pPr algn="ctr"/>
            <a:r>
              <a:rPr lang="ar-EG" sz="3200" dirty="0" smtClean="0">
                <a:solidFill>
                  <a:srgbClr val="FF0000"/>
                </a:solidFill>
              </a:rPr>
              <a:t>)</a:t>
            </a:r>
            <a:r>
              <a:rPr lang="en-US" sz="3200" dirty="0" smtClean="0">
                <a:solidFill>
                  <a:srgbClr val="FF0000"/>
                </a:solidFill>
              </a:rPr>
              <a:t>extracorporeal membrane oxygenation (ECMO))</a:t>
            </a:r>
            <a:endParaRPr lang="en-US" sz="3200" dirty="0">
              <a:solidFill>
                <a:srgbClr val="FF0000"/>
              </a:solidFill>
            </a:endParaRPr>
          </a:p>
        </p:txBody>
      </p:sp>
    </p:spTree>
    <p:extLst>
      <p:ext uri="{BB962C8B-B14F-4D97-AF65-F5344CB8AC3E}">
        <p14:creationId xmlns:p14="http://schemas.microsoft.com/office/powerpoint/2010/main" val="2250974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30699"/>
            <a:ext cx="12192000" cy="4247317"/>
          </a:xfrm>
          <a:prstGeom prst="rect">
            <a:avLst/>
          </a:prstGeom>
          <a:noFill/>
        </p:spPr>
        <p:txBody>
          <a:bodyPr wrap="square" rtlCol="0">
            <a:spAutoFit/>
          </a:bodyPr>
          <a:lstStyle/>
          <a:p>
            <a:pPr algn="ctr" rtl="1"/>
            <a:r>
              <a:rPr lang="ar-EG" sz="5400" dirty="0" smtClean="0"/>
              <a:t>وقد استعمل نموذج الرحم الصناعى لأول مرة فى الحُمَلَ </a:t>
            </a:r>
            <a:r>
              <a:rPr lang="en-US" sz="5400" dirty="0" smtClean="0"/>
              <a:t>(Lambs)</a:t>
            </a:r>
            <a:r>
              <a:rPr lang="ar-EG" sz="5400" dirty="0" smtClean="0"/>
              <a:t> فى عام 1960 حيث أجريت عدة تجارب أُدخلت فيها القِنِيِة </a:t>
            </a:r>
            <a:r>
              <a:rPr lang="en-US" sz="5400" dirty="0" smtClean="0"/>
              <a:t>(cannulation)</a:t>
            </a:r>
            <a:r>
              <a:rPr lang="ar-EG" sz="5400" dirty="0" smtClean="0"/>
              <a:t> فى الحبل السرى لِلحَمَل وضخ الكسيجين بواسطة </a:t>
            </a:r>
            <a:r>
              <a:rPr lang="en-US" sz="5400" dirty="0" smtClean="0"/>
              <a:t>(ECMO)</a:t>
            </a:r>
            <a:r>
              <a:rPr lang="ar-EG" sz="5400" dirty="0" smtClean="0"/>
              <a:t> واستمرت التجربة لمدة تتراوح بين 40 دقيقة ويومين</a:t>
            </a:r>
            <a:r>
              <a:rPr lang="ar-EG" sz="5400" baseline="30000" dirty="0" smtClean="0"/>
              <a:t>1،2</a:t>
            </a:r>
            <a:r>
              <a:rPr lang="ar-EG" sz="5400" dirty="0" smtClean="0"/>
              <a:t> </a:t>
            </a:r>
          </a:p>
        </p:txBody>
      </p:sp>
      <p:sp>
        <p:nvSpPr>
          <p:cNvPr id="4" name="TextBox 3"/>
          <p:cNvSpPr txBox="1"/>
          <p:nvPr/>
        </p:nvSpPr>
        <p:spPr>
          <a:xfrm>
            <a:off x="126609" y="4951838"/>
            <a:ext cx="11901268" cy="1815882"/>
          </a:xfrm>
          <a:prstGeom prst="rect">
            <a:avLst/>
          </a:prstGeom>
          <a:noFill/>
        </p:spPr>
        <p:txBody>
          <a:bodyPr wrap="square" rtlCol="0">
            <a:spAutoFit/>
          </a:bodyPr>
          <a:lstStyle/>
          <a:p>
            <a:r>
              <a:rPr lang="en-US" sz="2800" dirty="0" smtClean="0">
                <a:solidFill>
                  <a:srgbClr val="FF0000"/>
                </a:solidFill>
              </a:rPr>
              <a:t>1- </a:t>
            </a:r>
            <a:r>
              <a:rPr lang="en-US" sz="2800" dirty="0" err="1" smtClean="0">
                <a:solidFill>
                  <a:srgbClr val="FF0000"/>
                </a:solidFill>
              </a:rPr>
              <a:t>Maynes</a:t>
            </a:r>
            <a:r>
              <a:rPr lang="en-US" sz="2800" dirty="0" smtClean="0">
                <a:solidFill>
                  <a:srgbClr val="FF0000"/>
                </a:solidFill>
              </a:rPr>
              <a:t> E A et al. A new method of oxygenation: a study of its use in respiratory support and the artificial placenta. Ann Surg. 1963;158:537-42. </a:t>
            </a:r>
          </a:p>
          <a:p>
            <a:r>
              <a:rPr lang="en-US" sz="2800" dirty="0" smtClean="0">
                <a:solidFill>
                  <a:srgbClr val="FF0000"/>
                </a:solidFill>
              </a:rPr>
              <a:t>2- </a:t>
            </a:r>
            <a:r>
              <a:rPr lang="en-US" sz="2800" dirty="0" err="1" smtClean="0">
                <a:solidFill>
                  <a:srgbClr val="FF0000"/>
                </a:solidFill>
              </a:rPr>
              <a:t>Zapol</a:t>
            </a:r>
            <a:r>
              <a:rPr lang="en-US" sz="2800" dirty="0" smtClean="0">
                <a:solidFill>
                  <a:srgbClr val="FF0000"/>
                </a:solidFill>
              </a:rPr>
              <a:t> WM et al. artificial placenta: two days of total extra uterine support of the isolated premature lamb fetus. Science. 1969; 166:617-18 </a:t>
            </a:r>
            <a:endParaRPr lang="en-US" sz="2800" dirty="0">
              <a:solidFill>
                <a:srgbClr val="FF0000"/>
              </a:solidFill>
            </a:endParaRPr>
          </a:p>
        </p:txBody>
      </p:sp>
      <p:sp>
        <p:nvSpPr>
          <p:cNvPr id="2" name="TextBox 1"/>
          <p:cNvSpPr txBox="1"/>
          <p:nvPr/>
        </p:nvSpPr>
        <p:spPr>
          <a:xfrm>
            <a:off x="4079631" y="168812"/>
            <a:ext cx="3474720" cy="646331"/>
          </a:xfrm>
          <a:prstGeom prst="rect">
            <a:avLst/>
          </a:prstGeom>
          <a:noFill/>
        </p:spPr>
        <p:txBody>
          <a:bodyPr wrap="square" rtlCol="0">
            <a:spAutoFit/>
          </a:bodyPr>
          <a:lstStyle/>
          <a:p>
            <a:pPr algn="ctr" rtl="1"/>
            <a:r>
              <a:rPr lang="ar-EG" sz="3600" u="sng" dirty="0" smtClean="0">
                <a:solidFill>
                  <a:srgbClr val="FF0000"/>
                </a:solidFill>
              </a:rPr>
              <a:t>عام 1960</a:t>
            </a:r>
            <a:endParaRPr lang="en-US" sz="3600" u="sng" dirty="0">
              <a:solidFill>
                <a:srgbClr val="FF0000"/>
              </a:solidFill>
            </a:endParaRPr>
          </a:p>
        </p:txBody>
      </p:sp>
    </p:spTree>
    <p:extLst>
      <p:ext uri="{BB962C8B-B14F-4D97-AF65-F5344CB8AC3E}">
        <p14:creationId xmlns:p14="http://schemas.microsoft.com/office/powerpoint/2010/main" val="1432644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855777"/>
            <a:ext cx="12192000" cy="4524315"/>
          </a:xfrm>
          <a:prstGeom prst="rect">
            <a:avLst/>
          </a:prstGeom>
          <a:noFill/>
        </p:spPr>
        <p:txBody>
          <a:bodyPr wrap="square" rtlCol="0">
            <a:spAutoFit/>
          </a:bodyPr>
          <a:lstStyle/>
          <a:p>
            <a:pPr algn="ctr" rtl="1"/>
            <a:r>
              <a:rPr lang="ar-EG" sz="4800" dirty="0" smtClean="0"/>
              <a:t>وفى عام 1986 مع تقدم التكنولوجيا المستمر وإضافة خزان للدم المندفع من الحبل السرى والذى ينظم أوتوماتيكياً معدل الانسياب داخل مضخة الأكسيجين طبقاً لمعدل ملأ خزان الدم تحسن أداء الرحم الصناعى وامتدت فترة استمرار حياة الجنين إلى 165 ساعة. إلا أن التجربة لم تكلل بالنجاح نتيجة لحدوث هبوط بالقلب فى كل الحيوانات التى أُجريت عليها التجارب. </a:t>
            </a:r>
          </a:p>
        </p:txBody>
      </p:sp>
      <p:sp>
        <p:nvSpPr>
          <p:cNvPr id="4" name="TextBox 3"/>
          <p:cNvSpPr txBox="1"/>
          <p:nvPr/>
        </p:nvSpPr>
        <p:spPr>
          <a:xfrm>
            <a:off x="281352" y="5205056"/>
            <a:ext cx="11394831" cy="1384995"/>
          </a:xfrm>
          <a:prstGeom prst="rect">
            <a:avLst/>
          </a:prstGeom>
          <a:noFill/>
        </p:spPr>
        <p:txBody>
          <a:bodyPr wrap="square" rtlCol="0">
            <a:spAutoFit/>
          </a:bodyPr>
          <a:lstStyle/>
          <a:p>
            <a:r>
              <a:rPr lang="en-US" sz="2800" dirty="0" err="1" smtClean="0">
                <a:solidFill>
                  <a:srgbClr val="FF0000"/>
                </a:solidFill>
              </a:rPr>
              <a:t>Kuwabora</a:t>
            </a:r>
            <a:r>
              <a:rPr lang="en-US" sz="2800" dirty="0" smtClean="0">
                <a:solidFill>
                  <a:srgbClr val="FF0000"/>
                </a:solidFill>
              </a:rPr>
              <a:t> Y et al.</a:t>
            </a:r>
          </a:p>
          <a:p>
            <a:r>
              <a:rPr lang="en-US" sz="2800" dirty="0" smtClean="0">
                <a:solidFill>
                  <a:srgbClr val="FF0000"/>
                </a:solidFill>
              </a:rPr>
              <a:t>Artificial placenta. Long term extra uterine incubation of isolated goat fetuses. </a:t>
            </a:r>
            <a:r>
              <a:rPr lang="en-US" sz="2800" dirty="0" err="1" smtClean="0">
                <a:solidFill>
                  <a:srgbClr val="FF0000"/>
                </a:solidFill>
              </a:rPr>
              <a:t>Artif</a:t>
            </a:r>
            <a:r>
              <a:rPr lang="en-US" sz="2800" dirty="0" smtClean="0">
                <a:solidFill>
                  <a:srgbClr val="FF0000"/>
                </a:solidFill>
              </a:rPr>
              <a:t> </a:t>
            </a:r>
            <a:r>
              <a:rPr lang="en-US" sz="2800" dirty="0" err="1" smtClean="0">
                <a:solidFill>
                  <a:srgbClr val="FF0000"/>
                </a:solidFill>
              </a:rPr>
              <a:t>Oragnas</a:t>
            </a:r>
            <a:r>
              <a:rPr lang="en-US" sz="2800" dirty="0" smtClean="0">
                <a:solidFill>
                  <a:srgbClr val="FF0000"/>
                </a:solidFill>
              </a:rPr>
              <a:t> 1989; 13:527-31</a:t>
            </a:r>
            <a:endParaRPr lang="en-US" sz="2800" dirty="0">
              <a:solidFill>
                <a:srgbClr val="FF0000"/>
              </a:solidFill>
            </a:endParaRPr>
          </a:p>
        </p:txBody>
      </p:sp>
      <p:sp>
        <p:nvSpPr>
          <p:cNvPr id="5" name="TextBox 4"/>
          <p:cNvSpPr txBox="1"/>
          <p:nvPr/>
        </p:nvSpPr>
        <p:spPr>
          <a:xfrm>
            <a:off x="4079631" y="168812"/>
            <a:ext cx="3474720" cy="646331"/>
          </a:xfrm>
          <a:prstGeom prst="rect">
            <a:avLst/>
          </a:prstGeom>
          <a:noFill/>
        </p:spPr>
        <p:txBody>
          <a:bodyPr wrap="square" rtlCol="0">
            <a:spAutoFit/>
          </a:bodyPr>
          <a:lstStyle/>
          <a:p>
            <a:pPr algn="ctr" rtl="1"/>
            <a:r>
              <a:rPr lang="ar-EG" sz="3600" u="sng" dirty="0" smtClean="0">
                <a:solidFill>
                  <a:srgbClr val="FF0000"/>
                </a:solidFill>
              </a:rPr>
              <a:t>عام 1986</a:t>
            </a:r>
            <a:endParaRPr lang="en-US" sz="3600" u="sng" dirty="0">
              <a:solidFill>
                <a:srgbClr val="FF0000"/>
              </a:solidFill>
            </a:endParaRPr>
          </a:p>
        </p:txBody>
      </p:sp>
    </p:spTree>
    <p:extLst>
      <p:ext uri="{BB962C8B-B14F-4D97-AF65-F5344CB8AC3E}">
        <p14:creationId xmlns:p14="http://schemas.microsoft.com/office/powerpoint/2010/main" val="3421494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421" y="658835"/>
            <a:ext cx="11558955" cy="5078313"/>
          </a:xfrm>
          <a:prstGeom prst="rect">
            <a:avLst/>
          </a:prstGeom>
          <a:noFill/>
        </p:spPr>
        <p:txBody>
          <a:bodyPr wrap="square" rtlCol="0">
            <a:spAutoFit/>
          </a:bodyPr>
          <a:lstStyle/>
          <a:p>
            <a:pPr algn="ctr" rtl="1"/>
            <a:r>
              <a:rPr lang="ar-EG" sz="5400" dirty="0" smtClean="0"/>
              <a:t>وفى عام 1989 تم تعديل  مكونات الرحم الصناعى وإضافة دائرة غسيل الدم </a:t>
            </a:r>
            <a:r>
              <a:rPr lang="en-US" sz="5400" dirty="0" smtClean="0"/>
              <a:t>(</a:t>
            </a:r>
            <a:r>
              <a:rPr lang="en-US" sz="5400" dirty="0" err="1" smtClean="0"/>
              <a:t>Haemodialysis</a:t>
            </a:r>
            <a:r>
              <a:rPr lang="en-US" sz="5400" dirty="0" smtClean="0"/>
              <a:t>)</a:t>
            </a:r>
            <a:r>
              <a:rPr lang="ar-EG" sz="5400" dirty="0" smtClean="0"/>
              <a:t> للمحافظة على توازن السوائل والشوارد </a:t>
            </a:r>
            <a:r>
              <a:rPr lang="en-US" sz="5400" dirty="0" smtClean="0"/>
              <a:t>(electrolytes)</a:t>
            </a:r>
            <a:r>
              <a:rPr lang="ar-EG" sz="5400" dirty="0" smtClean="0"/>
              <a:t> ولكن لم تزد فترة حضانة الجنين أكثر من 236 ساعة (9،8 يوم) نتيجة لحدوث هبوط فى القلب فى كل الحالات. </a:t>
            </a:r>
          </a:p>
        </p:txBody>
      </p:sp>
      <p:sp>
        <p:nvSpPr>
          <p:cNvPr id="4" name="TextBox 3"/>
          <p:cNvSpPr txBox="1"/>
          <p:nvPr/>
        </p:nvSpPr>
        <p:spPr>
          <a:xfrm>
            <a:off x="281352" y="5430144"/>
            <a:ext cx="11394831" cy="1384995"/>
          </a:xfrm>
          <a:prstGeom prst="rect">
            <a:avLst/>
          </a:prstGeom>
          <a:noFill/>
        </p:spPr>
        <p:txBody>
          <a:bodyPr wrap="square" rtlCol="0">
            <a:spAutoFit/>
          </a:bodyPr>
          <a:lstStyle/>
          <a:p>
            <a:r>
              <a:rPr lang="en-US" sz="2800" dirty="0" err="1" smtClean="0">
                <a:solidFill>
                  <a:srgbClr val="FF0000"/>
                </a:solidFill>
              </a:rPr>
              <a:t>Kuwabora</a:t>
            </a:r>
            <a:r>
              <a:rPr lang="en-US" sz="2800" dirty="0" smtClean="0">
                <a:solidFill>
                  <a:srgbClr val="FF0000"/>
                </a:solidFill>
              </a:rPr>
              <a:t> Y et al.</a:t>
            </a:r>
          </a:p>
          <a:p>
            <a:r>
              <a:rPr lang="en-US" sz="2800" dirty="0" smtClean="0">
                <a:solidFill>
                  <a:srgbClr val="FF0000"/>
                </a:solidFill>
              </a:rPr>
              <a:t>Artificial placenta. Long term extra uterine incubation of isolated goat fetuses. </a:t>
            </a:r>
            <a:r>
              <a:rPr lang="en-US" sz="2800" dirty="0" err="1" smtClean="0">
                <a:solidFill>
                  <a:srgbClr val="FF0000"/>
                </a:solidFill>
              </a:rPr>
              <a:t>Artif</a:t>
            </a:r>
            <a:r>
              <a:rPr lang="en-US" sz="2800" dirty="0" smtClean="0">
                <a:solidFill>
                  <a:srgbClr val="FF0000"/>
                </a:solidFill>
              </a:rPr>
              <a:t> </a:t>
            </a:r>
            <a:r>
              <a:rPr lang="en-US" sz="2800" dirty="0" err="1" smtClean="0">
                <a:solidFill>
                  <a:srgbClr val="FF0000"/>
                </a:solidFill>
              </a:rPr>
              <a:t>Oragnas</a:t>
            </a:r>
            <a:r>
              <a:rPr lang="en-US" sz="2800" dirty="0" smtClean="0">
                <a:solidFill>
                  <a:srgbClr val="FF0000"/>
                </a:solidFill>
              </a:rPr>
              <a:t> 1989; 13:527-31</a:t>
            </a:r>
            <a:endParaRPr lang="en-US" sz="2800" dirty="0">
              <a:solidFill>
                <a:srgbClr val="FF0000"/>
              </a:solidFill>
            </a:endParaRPr>
          </a:p>
        </p:txBody>
      </p:sp>
      <p:sp>
        <p:nvSpPr>
          <p:cNvPr id="5" name="TextBox 4"/>
          <p:cNvSpPr txBox="1"/>
          <p:nvPr/>
        </p:nvSpPr>
        <p:spPr>
          <a:xfrm>
            <a:off x="4079631" y="168812"/>
            <a:ext cx="3474720" cy="646331"/>
          </a:xfrm>
          <a:prstGeom prst="rect">
            <a:avLst/>
          </a:prstGeom>
          <a:noFill/>
        </p:spPr>
        <p:txBody>
          <a:bodyPr wrap="square" rtlCol="0">
            <a:spAutoFit/>
          </a:bodyPr>
          <a:lstStyle/>
          <a:p>
            <a:pPr algn="ctr" rtl="1"/>
            <a:r>
              <a:rPr lang="ar-EG" sz="3600" u="sng" dirty="0" smtClean="0">
                <a:solidFill>
                  <a:srgbClr val="FF0000"/>
                </a:solidFill>
              </a:rPr>
              <a:t>عام 1989</a:t>
            </a:r>
            <a:endParaRPr lang="en-US" sz="3600" u="sng" dirty="0">
              <a:solidFill>
                <a:srgbClr val="FF0000"/>
              </a:solidFill>
            </a:endParaRPr>
          </a:p>
        </p:txBody>
      </p:sp>
    </p:spTree>
    <p:extLst>
      <p:ext uri="{BB962C8B-B14F-4D97-AF65-F5344CB8AC3E}">
        <p14:creationId xmlns:p14="http://schemas.microsoft.com/office/powerpoint/2010/main" val="3057245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421" y="208664"/>
            <a:ext cx="11558955" cy="5170646"/>
          </a:xfrm>
          <a:prstGeom prst="rect">
            <a:avLst/>
          </a:prstGeom>
          <a:noFill/>
        </p:spPr>
        <p:txBody>
          <a:bodyPr wrap="square" rtlCol="0">
            <a:spAutoFit/>
          </a:bodyPr>
          <a:lstStyle/>
          <a:p>
            <a:pPr algn="ctr" rtl="1"/>
            <a:r>
              <a:rPr lang="ar-EG" sz="6600" dirty="0" smtClean="0"/>
              <a:t>وتبع ذلك العديد من المحاولات الأخرى بواسطة فرق باحثين فى عام 1989 وعام 2002 وعام 2019 استطاعت أن تمكن الحَمَل الناقص النمو من البقاء على قيد الحياة 4 أسابيع داخل الرحم الصناعى. </a:t>
            </a:r>
          </a:p>
        </p:txBody>
      </p:sp>
      <p:sp>
        <p:nvSpPr>
          <p:cNvPr id="4" name="TextBox 3"/>
          <p:cNvSpPr txBox="1"/>
          <p:nvPr/>
        </p:nvSpPr>
        <p:spPr>
          <a:xfrm>
            <a:off x="295421" y="5205056"/>
            <a:ext cx="11394831" cy="1384995"/>
          </a:xfrm>
          <a:prstGeom prst="rect">
            <a:avLst/>
          </a:prstGeom>
          <a:noFill/>
        </p:spPr>
        <p:txBody>
          <a:bodyPr wrap="square" rtlCol="0">
            <a:spAutoFit/>
          </a:bodyPr>
          <a:lstStyle/>
          <a:p>
            <a:r>
              <a:rPr lang="en-US" sz="2800" dirty="0" smtClean="0">
                <a:solidFill>
                  <a:srgbClr val="FF0000"/>
                </a:solidFill>
              </a:rPr>
              <a:t>Emily A et al 2019. The artificial womb 2019.</a:t>
            </a:r>
          </a:p>
          <a:p>
            <a:r>
              <a:rPr lang="en-US" sz="2800" dirty="0" smtClean="0">
                <a:solidFill>
                  <a:srgbClr val="FF0000"/>
                </a:solidFill>
                <a:hlinkClick r:id="rId2"/>
              </a:rPr>
              <a:t>https://cambridge.org/core/terms</a:t>
            </a:r>
            <a:r>
              <a:rPr lang="en-US" sz="2800" dirty="0" smtClean="0">
                <a:solidFill>
                  <a:srgbClr val="FF0000"/>
                </a:solidFill>
              </a:rPr>
              <a:t>. https://doi.org/10.1017/9781108564434.010</a:t>
            </a:r>
            <a:endParaRPr lang="en-US" sz="2800" dirty="0">
              <a:solidFill>
                <a:srgbClr val="FF0000"/>
              </a:solidFill>
            </a:endParaRPr>
          </a:p>
        </p:txBody>
      </p:sp>
    </p:spTree>
    <p:extLst>
      <p:ext uri="{BB962C8B-B14F-4D97-AF65-F5344CB8AC3E}">
        <p14:creationId xmlns:p14="http://schemas.microsoft.com/office/powerpoint/2010/main" val="1852349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421" y="208664"/>
            <a:ext cx="11558955" cy="4616648"/>
          </a:xfrm>
          <a:prstGeom prst="rect">
            <a:avLst/>
          </a:prstGeom>
          <a:noFill/>
        </p:spPr>
        <p:txBody>
          <a:bodyPr wrap="square" rtlCol="0">
            <a:spAutoFit/>
          </a:bodyPr>
          <a:lstStyle/>
          <a:p>
            <a:pPr algn="ctr" rtl="1"/>
            <a:r>
              <a:rPr lang="ar-EG" sz="4800" dirty="0" smtClean="0"/>
              <a:t>فلقد صُمِمَ رحم صناعى قادر على الاستبدال المستمر للسائل المشابه للسائل الأمنيوسى عدة مرات يومياً (مماثلاً لما يحدث له فى الرحم الطبيعى) وأُمكِنَ منع حدوث الالتهابات واستطالة فترة الحضانة داخل الرحم الصناعى إلى أربعة أسابيع حيث أن الجنين يتنفس داخل الرحم الصناعى تلقائياً ويبتلع السائل الأمنيوسى مثلما يحدث داخل الرحم الطبيعى </a:t>
            </a:r>
            <a:r>
              <a:rPr lang="ar-EG" sz="5400" dirty="0" smtClean="0"/>
              <a:t>. </a:t>
            </a:r>
          </a:p>
        </p:txBody>
      </p:sp>
      <p:sp>
        <p:nvSpPr>
          <p:cNvPr id="4" name="TextBox 3"/>
          <p:cNvSpPr txBox="1"/>
          <p:nvPr/>
        </p:nvSpPr>
        <p:spPr>
          <a:xfrm>
            <a:off x="295421" y="5570817"/>
            <a:ext cx="11394831" cy="954107"/>
          </a:xfrm>
          <a:prstGeom prst="rect">
            <a:avLst/>
          </a:prstGeom>
          <a:noFill/>
        </p:spPr>
        <p:txBody>
          <a:bodyPr wrap="square" rtlCol="0">
            <a:spAutoFit/>
          </a:bodyPr>
          <a:lstStyle/>
          <a:p>
            <a:r>
              <a:rPr lang="en-US" sz="2800" dirty="0" smtClean="0">
                <a:solidFill>
                  <a:srgbClr val="FF0000"/>
                </a:solidFill>
              </a:rPr>
              <a:t>Beall MH et al 2007.</a:t>
            </a:r>
          </a:p>
          <a:p>
            <a:r>
              <a:rPr lang="en-US" sz="2800" dirty="0" smtClean="0">
                <a:solidFill>
                  <a:srgbClr val="FF0000"/>
                </a:solidFill>
              </a:rPr>
              <a:t>Amniotic fluid water dynamics. Placenta. 2007: 28:816-23.</a:t>
            </a:r>
            <a:endParaRPr lang="en-US" sz="2800" dirty="0">
              <a:solidFill>
                <a:srgbClr val="FF0000"/>
              </a:solidFill>
            </a:endParaRPr>
          </a:p>
        </p:txBody>
      </p:sp>
    </p:spTree>
    <p:extLst>
      <p:ext uri="{BB962C8B-B14F-4D97-AF65-F5344CB8AC3E}">
        <p14:creationId xmlns:p14="http://schemas.microsoft.com/office/powerpoint/2010/main" val="1541790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24E2-0990-547A-A739-D3F84BCD53E5}"/>
              </a:ext>
            </a:extLst>
          </p:cNvPr>
          <p:cNvSpPr>
            <a:spLocks noGrp="1"/>
          </p:cNvSpPr>
          <p:nvPr>
            <p:ph type="title"/>
          </p:nvPr>
        </p:nvSpPr>
        <p:spPr>
          <a:xfrm>
            <a:off x="2773680" y="-42203"/>
            <a:ext cx="6903720" cy="984738"/>
          </a:xfrm>
          <a:ln>
            <a:solidFill>
              <a:schemeClr val="tx1"/>
            </a:solidFill>
          </a:ln>
        </p:spPr>
        <p:txBody>
          <a:bodyPr>
            <a:normAutofit/>
          </a:bodyPr>
          <a:lstStyle/>
          <a:p>
            <a:pPr algn="ctr"/>
            <a:r>
              <a:rPr lang="en-US" sz="3200" b="1" u="sng" dirty="0">
                <a:solidFill>
                  <a:srgbClr val="FF0000"/>
                </a:solidFill>
                <a:latin typeface="Times New Roman" panose="02020603050405020304" pitchFamily="18" charset="0"/>
                <a:cs typeface="Times New Roman" panose="02020603050405020304" pitchFamily="18" charset="0"/>
              </a:rPr>
              <a:t>Components of Artificial Womb</a:t>
            </a:r>
          </a:p>
        </p:txBody>
      </p:sp>
      <p:pic>
        <p:nvPicPr>
          <p:cNvPr id="7" name="Content Placeholder 6">
            <a:extLst>
              <a:ext uri="{FF2B5EF4-FFF2-40B4-BE49-F238E27FC236}">
                <a16:creationId xmlns:a16="http://schemas.microsoft.com/office/drawing/2014/main" id="{0C70E7FF-CBFE-C6B6-9FB9-3B2279AD5A40}"/>
              </a:ext>
            </a:extLst>
          </p:cNvPr>
          <p:cNvPicPr>
            <a:picLocks noGrp="1" noChangeAspect="1"/>
          </p:cNvPicPr>
          <p:nvPr>
            <p:ph idx="1"/>
          </p:nvPr>
        </p:nvPicPr>
        <p:blipFill>
          <a:blip r:embed="rId2"/>
          <a:stretch>
            <a:fillRect/>
          </a:stretch>
        </p:blipFill>
        <p:spPr>
          <a:xfrm>
            <a:off x="807720" y="942535"/>
            <a:ext cx="10469880" cy="5486401"/>
          </a:xfrm>
        </p:spPr>
      </p:pic>
      <p:sp>
        <p:nvSpPr>
          <p:cNvPr id="3" name="Rectangle 2"/>
          <p:cNvSpPr/>
          <p:nvPr/>
        </p:nvSpPr>
        <p:spPr>
          <a:xfrm>
            <a:off x="2110153" y="6160710"/>
            <a:ext cx="8454683" cy="646331"/>
          </a:xfrm>
          <a:prstGeom prst="rect">
            <a:avLst/>
          </a:prstGeom>
        </p:spPr>
        <p:txBody>
          <a:bodyPr wrap="square">
            <a:spAutoFit/>
          </a:bodyPr>
          <a:lstStyle/>
          <a:p>
            <a:r>
              <a:rPr lang="en-US" dirty="0"/>
              <a:t>Retrieved </a:t>
            </a:r>
            <a:r>
              <a:rPr lang="en-US" dirty="0" smtClean="0"/>
              <a:t>from: Wikipedia </a:t>
            </a:r>
            <a:r>
              <a:rPr lang="en-US" dirty="0"/>
              <a:t>the </a:t>
            </a:r>
            <a:r>
              <a:rPr lang="en-US" dirty="0">
                <a:hlinkClick r:id="rId3" tooltip="Free content"/>
              </a:rPr>
              <a:t>free</a:t>
            </a:r>
            <a:r>
              <a:rPr lang="en-US" dirty="0"/>
              <a:t> </a:t>
            </a:r>
            <a:r>
              <a:rPr lang="en-US" dirty="0">
                <a:hlinkClick r:id="rId4" tooltip="Encyclopedia"/>
              </a:rPr>
              <a:t>encyclopedia</a:t>
            </a:r>
            <a:r>
              <a:rPr lang="en-US" dirty="0" smtClean="0"/>
              <a:t> "https</a:t>
            </a:r>
            <a:r>
              <a:rPr lang="en-US" dirty="0"/>
              <a:t>://en.wikipedia.org/w/</a:t>
            </a:r>
            <a:r>
              <a:rPr lang="en-US" dirty="0" err="1"/>
              <a:t>index.php?title</a:t>
            </a:r>
            <a:r>
              <a:rPr lang="en-US" dirty="0"/>
              <a:t>=</a:t>
            </a:r>
            <a:r>
              <a:rPr lang="en-US" dirty="0" err="1"/>
              <a:t>Artificial_womb&amp;oldid</a:t>
            </a:r>
            <a:r>
              <a:rPr lang="en-US" dirty="0"/>
              <a:t>=1151401547"</a:t>
            </a:r>
          </a:p>
        </p:txBody>
      </p:sp>
    </p:spTree>
    <p:extLst>
      <p:ext uri="{BB962C8B-B14F-4D97-AF65-F5344CB8AC3E}">
        <p14:creationId xmlns:p14="http://schemas.microsoft.com/office/powerpoint/2010/main" val="2202579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Artificial Womb (Chapter 9) - Fetal 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5" y="464244"/>
            <a:ext cx="10916529" cy="49658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5421" y="5430140"/>
            <a:ext cx="11394831" cy="1384995"/>
          </a:xfrm>
          <a:prstGeom prst="rect">
            <a:avLst/>
          </a:prstGeom>
          <a:noFill/>
        </p:spPr>
        <p:txBody>
          <a:bodyPr wrap="square" rtlCol="0">
            <a:spAutoFit/>
          </a:bodyPr>
          <a:lstStyle/>
          <a:p>
            <a:r>
              <a:rPr lang="en-US" sz="2800" dirty="0" smtClean="0">
                <a:solidFill>
                  <a:srgbClr val="FF0000"/>
                </a:solidFill>
              </a:rPr>
              <a:t>Emily A et al 2019. The artificial womb 2019.</a:t>
            </a:r>
          </a:p>
          <a:p>
            <a:r>
              <a:rPr lang="en-US" sz="2800" dirty="0" smtClean="0">
                <a:solidFill>
                  <a:srgbClr val="FF0000"/>
                </a:solidFill>
                <a:hlinkClick r:id="rId3"/>
              </a:rPr>
              <a:t>https://cambridge.org/core/terms</a:t>
            </a:r>
            <a:r>
              <a:rPr lang="en-US" sz="2800" dirty="0" smtClean="0">
                <a:solidFill>
                  <a:srgbClr val="FF0000"/>
                </a:solidFill>
              </a:rPr>
              <a:t>. https://doi.org/10.1017/9781108564434.010</a:t>
            </a:r>
            <a:endParaRPr lang="en-US" sz="2800" dirty="0">
              <a:solidFill>
                <a:srgbClr val="FF0000"/>
              </a:solidFill>
            </a:endParaRPr>
          </a:p>
        </p:txBody>
      </p:sp>
    </p:spTree>
    <p:extLst>
      <p:ext uri="{BB962C8B-B14F-4D97-AF65-F5344CB8AC3E}">
        <p14:creationId xmlns:p14="http://schemas.microsoft.com/office/powerpoint/2010/main" val="161317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AEEE-CBB5-A0A3-9911-1369A86E0855}"/>
              </a:ext>
            </a:extLst>
          </p:cNvPr>
          <p:cNvSpPr>
            <a:spLocks noGrp="1"/>
          </p:cNvSpPr>
          <p:nvPr>
            <p:ph type="title"/>
          </p:nvPr>
        </p:nvSpPr>
        <p:spPr>
          <a:xfrm>
            <a:off x="2103120" y="70338"/>
            <a:ext cx="7635240" cy="1328442"/>
          </a:xfrm>
          <a:ln>
            <a:solidFill>
              <a:schemeClr val="tx1"/>
            </a:solidFill>
          </a:ln>
        </p:spPr>
        <p:txBody>
          <a:bodyPr/>
          <a:lstStyle/>
          <a:p>
            <a:pPr algn="ctr" rtl="1"/>
            <a:r>
              <a:rPr lang="ar-EG" b="1" u="sng" dirty="0">
                <a:solidFill>
                  <a:srgbClr val="FF0000"/>
                </a:solidFill>
              </a:rPr>
              <a:t>دواعى استخدام الرحم الصناعى</a:t>
            </a:r>
            <a:br>
              <a:rPr lang="ar-EG" b="1" u="sng" dirty="0">
                <a:solidFill>
                  <a:srgbClr val="FF0000"/>
                </a:solidFill>
              </a:rPr>
            </a:br>
            <a:r>
              <a:rPr lang="ar-EG" b="1" u="sng" dirty="0">
                <a:solidFill>
                  <a:srgbClr val="FF0000"/>
                </a:solidFill>
              </a:rPr>
              <a:t>فى حال ثبوت أنه فاعل وآمن</a:t>
            </a:r>
            <a:endParaRPr lang="en-US" b="1" u="sng" dirty="0">
              <a:solidFill>
                <a:srgbClr val="FF0000"/>
              </a:solidFill>
            </a:endParaRPr>
          </a:p>
        </p:txBody>
      </p:sp>
      <p:sp>
        <p:nvSpPr>
          <p:cNvPr id="3" name="Content Placeholder 2">
            <a:extLst>
              <a:ext uri="{FF2B5EF4-FFF2-40B4-BE49-F238E27FC236}">
                <a16:creationId xmlns:a16="http://schemas.microsoft.com/office/drawing/2014/main" id="{4193D881-33CF-2199-DD08-C30D626A43C9}"/>
              </a:ext>
            </a:extLst>
          </p:cNvPr>
          <p:cNvSpPr>
            <a:spLocks noGrp="1"/>
          </p:cNvSpPr>
          <p:nvPr>
            <p:ph idx="1"/>
          </p:nvPr>
        </p:nvSpPr>
        <p:spPr>
          <a:xfrm>
            <a:off x="84409" y="1477100"/>
            <a:ext cx="11957536" cy="5275392"/>
          </a:xfrm>
          <a:ln>
            <a:solidFill>
              <a:schemeClr val="tx1"/>
            </a:solidFill>
          </a:ln>
        </p:spPr>
        <p:txBody>
          <a:bodyPr>
            <a:noAutofit/>
          </a:bodyPr>
          <a:lstStyle/>
          <a:p>
            <a:pPr algn="r" rtl="1"/>
            <a:r>
              <a:rPr lang="ar-EG" sz="5400" b="1" u="sng" dirty="0"/>
              <a:t>أولاً: الأطفال المبتسرين:-</a:t>
            </a:r>
          </a:p>
          <a:p>
            <a:pPr algn="r" rtl="1">
              <a:buFont typeface="Wingdings" panose="05000000000000000000" pitchFamily="2" charset="2"/>
              <a:buChar char="v"/>
            </a:pPr>
            <a:r>
              <a:rPr lang="ar-EG" sz="5400" dirty="0"/>
              <a:t> زيادة معدل البقاء على قيد الحياة للأطفال المبتسرين وذلك عن طريق وصلات بالحبل السرى وإمدادهم بالاكسجين والمغذيات والأدوية والتخلص من الفضلات مع حمايتهم من التلوث والمؤثرات الخارجية بإحاطتهم </a:t>
            </a:r>
            <a:r>
              <a:rPr lang="ar-EG" sz="5400" dirty="0" smtClean="0"/>
              <a:t>بكيس </a:t>
            </a:r>
            <a:r>
              <a:rPr lang="ar-EG" sz="5400" dirty="0"/>
              <a:t>به ما يشبه </a:t>
            </a:r>
            <a:r>
              <a:rPr lang="ar-EG" sz="5400" dirty="0" smtClean="0"/>
              <a:t>سائل </a:t>
            </a:r>
            <a:r>
              <a:rPr lang="ar-EG" sz="5400" dirty="0"/>
              <a:t>الأمنيوس.</a:t>
            </a:r>
          </a:p>
        </p:txBody>
      </p:sp>
    </p:spTree>
    <p:extLst>
      <p:ext uri="{BB962C8B-B14F-4D97-AF65-F5344CB8AC3E}">
        <p14:creationId xmlns:p14="http://schemas.microsoft.com/office/powerpoint/2010/main" val="56342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BACBEA93-E352-487B-AB37-79A0871A42DA}"/>
              </a:ext>
            </a:extLst>
          </p:cNvPr>
          <p:cNvSpPr/>
          <p:nvPr/>
        </p:nvSpPr>
        <p:spPr>
          <a:xfrm>
            <a:off x="3732360" y="457199"/>
            <a:ext cx="4364610" cy="933451"/>
          </a:xfrm>
          <a:prstGeom prst="flowChartAlternateProcess">
            <a:avLst/>
          </a:prstGeom>
          <a:ln>
            <a:solidFill>
              <a:srgbClr val="0000FF"/>
            </a:solid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rtl="1">
              <a:lnSpc>
                <a:spcPct val="107000"/>
              </a:lnSpc>
            </a:pPr>
            <a:r>
              <a:rPr lang="ar-EG" sz="4800" b="1" dirty="0">
                <a:solidFill>
                  <a:srgbClr val="FFFF00"/>
                </a:solidFill>
                <a:effectLst>
                  <a:outerShdw blurRad="38100" dist="38100" dir="2700000" algn="tl">
                    <a:srgbClr val="000000">
                      <a:alpha val="43137"/>
                    </a:srgbClr>
                  </a:outerShdw>
                </a:effectLst>
              </a:rPr>
              <a:t>فسيولوجيا التكاثر</a:t>
            </a:r>
            <a:endParaRPr lang="en-US" sz="2400" dirty="0">
              <a:solidFill>
                <a:srgbClr val="FFFF00"/>
              </a:solidFill>
              <a:effectLst>
                <a:outerShdw blurRad="38100" dist="38100" dir="2700000" algn="tl">
                  <a:srgbClr val="000000">
                    <a:alpha val="43137"/>
                  </a:srgbClr>
                </a:outerShdw>
              </a:effectLst>
            </a:endParaRPr>
          </a:p>
        </p:txBody>
      </p:sp>
      <p:sp>
        <p:nvSpPr>
          <p:cNvPr id="5" name="Subtitle 2">
            <a:extLst>
              <a:ext uri="{FF2B5EF4-FFF2-40B4-BE49-F238E27FC236}">
                <a16:creationId xmlns:a16="http://schemas.microsoft.com/office/drawing/2014/main" id="{C4946FE1-CB23-4A54-9FA5-17604AE761D4}"/>
              </a:ext>
            </a:extLst>
          </p:cNvPr>
          <p:cNvSpPr txBox="1">
            <a:spLocks/>
          </p:cNvSpPr>
          <p:nvPr/>
        </p:nvSpPr>
        <p:spPr>
          <a:xfrm>
            <a:off x="2876746" y="1872006"/>
            <a:ext cx="6400800" cy="472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a:cs typeface="Majalla UI"/>
            </a:endParaRPr>
          </a:p>
          <a:p>
            <a:endParaRPr lang="en-US" b="1">
              <a:cs typeface="Majalla UI"/>
            </a:endParaRPr>
          </a:p>
        </p:txBody>
      </p:sp>
      <p:graphicFrame>
        <p:nvGraphicFramePr>
          <p:cNvPr id="8" name="Object 3">
            <a:extLst>
              <a:ext uri="{FF2B5EF4-FFF2-40B4-BE49-F238E27FC236}">
                <a16:creationId xmlns:a16="http://schemas.microsoft.com/office/drawing/2014/main" id="{3AADF600-CD38-45DE-BDBE-0353B96FD6C5}"/>
              </a:ext>
            </a:extLst>
          </p:cNvPr>
          <p:cNvGraphicFramePr>
            <a:graphicFrameLocks noChangeAspect="1"/>
          </p:cNvGraphicFramePr>
          <p:nvPr>
            <p:extLst>
              <p:ext uri="{D42A27DB-BD31-4B8C-83A1-F6EECF244321}">
                <p14:modId xmlns:p14="http://schemas.microsoft.com/office/powerpoint/2010/main" val="270835149"/>
              </p:ext>
            </p:extLst>
          </p:nvPr>
        </p:nvGraphicFramePr>
        <p:xfrm>
          <a:off x="501650" y="1808921"/>
          <a:ext cx="8290657" cy="4865341"/>
        </p:xfrm>
        <a:graphic>
          <a:graphicData uri="http://schemas.openxmlformats.org/presentationml/2006/ole">
            <mc:AlternateContent xmlns:mc="http://schemas.openxmlformats.org/markup-compatibility/2006">
              <mc:Choice xmlns:v="urn:schemas-microsoft-com:vml" Requires="v">
                <p:oleObj spid="_x0000_s1198" name="Photo Editor Photo" r:id="rId3" imgW="2629267" imgH="2676899" progId="">
                  <p:embed/>
                </p:oleObj>
              </mc:Choice>
              <mc:Fallback>
                <p:oleObj name="Photo Editor Photo" r:id="rId3" imgW="2629267" imgH="2676899" progId="">
                  <p:embed/>
                  <p:pic>
                    <p:nvPicPr>
                      <p:cNvPr id="8" name="Object 3">
                        <a:extLst>
                          <a:ext uri="{FF2B5EF4-FFF2-40B4-BE49-F238E27FC236}">
                            <a16:creationId xmlns:a16="http://schemas.microsoft.com/office/drawing/2014/main" id="{3AADF600-CD38-45DE-BDBE-0353B96FD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1808921"/>
                        <a:ext cx="8290657" cy="4865341"/>
                      </a:xfrm>
                      <a:prstGeom prst="rect">
                        <a:avLst/>
                      </a:prstGeom>
                      <a:noFill/>
                      <a:ln>
                        <a:solidFill>
                          <a:schemeClr val="tx1"/>
                        </a:solidFill>
                      </a:ln>
                      <a:effectLst/>
                    </p:spPr>
                  </p:pic>
                </p:oleObj>
              </mc:Fallback>
            </mc:AlternateContent>
          </a:graphicData>
        </a:graphic>
      </p:graphicFrame>
      <p:pic>
        <p:nvPicPr>
          <p:cNvPr id="9" name="Picture 5" descr="C:\Documents and Settings\AYMAN NASSAR\My Documents\My Pictures\Fertilization-implantation\Sperm-egg.jpg">
            <a:extLst>
              <a:ext uri="{FF2B5EF4-FFF2-40B4-BE49-F238E27FC236}">
                <a16:creationId xmlns:a16="http://schemas.microsoft.com/office/drawing/2014/main" id="{17A6E74F-B2EE-4047-9093-21C428A5AD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1672" y="4317477"/>
            <a:ext cx="2450969" cy="22977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 descr="C:\Documents and Settings\AYMAN NASSAR\My Documents\My Pictures\Fertilization-implantation\fertilization.jpg">
            <a:extLst>
              <a:ext uri="{FF2B5EF4-FFF2-40B4-BE49-F238E27FC236}">
                <a16:creationId xmlns:a16="http://schemas.microsoft.com/office/drawing/2014/main" id="{39CB298C-63CE-4F59-B797-FC3745966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1699" y="1797463"/>
            <a:ext cx="2413000" cy="23605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547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18B7A2-E9A9-0B70-8DA1-855E11B55D90}"/>
              </a:ext>
            </a:extLst>
          </p:cNvPr>
          <p:cNvSpPr>
            <a:spLocks noGrp="1"/>
          </p:cNvSpPr>
          <p:nvPr>
            <p:ph type="title"/>
          </p:nvPr>
        </p:nvSpPr>
        <p:spPr>
          <a:xfrm>
            <a:off x="2103120" y="227965"/>
            <a:ext cx="7635240" cy="1325563"/>
          </a:xfrm>
          <a:ln>
            <a:solidFill>
              <a:schemeClr val="tx1"/>
            </a:solidFill>
          </a:ln>
        </p:spPr>
        <p:txBody>
          <a:bodyPr/>
          <a:lstStyle/>
          <a:p>
            <a:pPr algn="ctr" rtl="1"/>
            <a:r>
              <a:rPr lang="ar-EG" b="1" u="sng" dirty="0">
                <a:solidFill>
                  <a:srgbClr val="FF0000"/>
                </a:solidFill>
              </a:rPr>
              <a:t>دواعى استخدام الرحم الصناعى</a:t>
            </a:r>
            <a:br>
              <a:rPr lang="ar-EG" b="1" u="sng" dirty="0">
                <a:solidFill>
                  <a:srgbClr val="FF0000"/>
                </a:solidFill>
              </a:rPr>
            </a:br>
            <a:r>
              <a:rPr lang="ar-EG" b="1" u="sng" dirty="0">
                <a:solidFill>
                  <a:srgbClr val="FF0000"/>
                </a:solidFill>
              </a:rPr>
              <a:t>فى حال ثبوت أنه فاعل وآمن</a:t>
            </a:r>
            <a:endParaRPr lang="en-US" b="1" u="sng" dirty="0">
              <a:solidFill>
                <a:srgbClr val="FF0000"/>
              </a:solidFill>
            </a:endParaRPr>
          </a:p>
        </p:txBody>
      </p:sp>
      <p:sp>
        <p:nvSpPr>
          <p:cNvPr id="5" name="Content Placeholder 2">
            <a:extLst>
              <a:ext uri="{FF2B5EF4-FFF2-40B4-BE49-F238E27FC236}">
                <a16:creationId xmlns:a16="http://schemas.microsoft.com/office/drawing/2014/main" id="{0F16ED2E-FEB1-5B9D-E059-23B99BCDA460}"/>
              </a:ext>
            </a:extLst>
          </p:cNvPr>
          <p:cNvSpPr>
            <a:spLocks noGrp="1"/>
          </p:cNvSpPr>
          <p:nvPr>
            <p:ph idx="1"/>
          </p:nvPr>
        </p:nvSpPr>
        <p:spPr>
          <a:xfrm>
            <a:off x="267286" y="1856935"/>
            <a:ext cx="11360834" cy="4543864"/>
          </a:xfrm>
          <a:ln>
            <a:solidFill>
              <a:schemeClr val="tx1"/>
            </a:solidFill>
          </a:ln>
        </p:spPr>
        <p:txBody>
          <a:bodyPr>
            <a:noAutofit/>
          </a:bodyPr>
          <a:lstStyle/>
          <a:p>
            <a:pPr algn="r" rtl="1"/>
            <a:r>
              <a:rPr lang="ar-EG" sz="6600" b="1" u="sng" dirty="0" smtClean="0"/>
              <a:t>ثانياً</a:t>
            </a:r>
            <a:r>
              <a:rPr lang="ar-EG" sz="6600" dirty="0" smtClean="0"/>
              <a:t>: </a:t>
            </a:r>
            <a:r>
              <a:rPr lang="ar-EG" sz="6600" dirty="0"/>
              <a:t>كبديل لإجراء الجراحات على الأجنة فى حالة معاناة الأجنة من أمراض مختلفة دون تعريض صحة الأم لأى مضاعفات تنتج من إجراء الجراحة على الجنين داخل رحم الأم.</a:t>
            </a:r>
          </a:p>
        </p:txBody>
      </p:sp>
    </p:spTree>
    <p:extLst>
      <p:ext uri="{BB962C8B-B14F-4D97-AF65-F5344CB8AC3E}">
        <p14:creationId xmlns:p14="http://schemas.microsoft.com/office/powerpoint/2010/main" val="1035350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18B7A2-E9A9-0B70-8DA1-855E11B55D90}"/>
              </a:ext>
            </a:extLst>
          </p:cNvPr>
          <p:cNvSpPr>
            <a:spLocks noGrp="1"/>
          </p:cNvSpPr>
          <p:nvPr>
            <p:ph type="title"/>
          </p:nvPr>
        </p:nvSpPr>
        <p:spPr>
          <a:xfrm>
            <a:off x="2103120" y="84403"/>
            <a:ext cx="7635240" cy="1342513"/>
          </a:xfrm>
          <a:ln>
            <a:solidFill>
              <a:schemeClr val="tx1"/>
            </a:solidFill>
          </a:ln>
        </p:spPr>
        <p:txBody>
          <a:bodyPr/>
          <a:lstStyle/>
          <a:p>
            <a:pPr algn="ctr" rtl="1"/>
            <a:r>
              <a:rPr lang="ar-EG" b="1" u="sng" dirty="0">
                <a:solidFill>
                  <a:srgbClr val="FF0000"/>
                </a:solidFill>
              </a:rPr>
              <a:t>دواعى استخدام الرحم الصناعى</a:t>
            </a:r>
            <a:br>
              <a:rPr lang="ar-EG" b="1" u="sng" dirty="0">
                <a:solidFill>
                  <a:srgbClr val="FF0000"/>
                </a:solidFill>
              </a:rPr>
            </a:br>
            <a:r>
              <a:rPr lang="ar-EG" b="1" u="sng" dirty="0">
                <a:solidFill>
                  <a:srgbClr val="FF0000"/>
                </a:solidFill>
              </a:rPr>
              <a:t>فى حال ثبوت أنه فاعل وآمن</a:t>
            </a:r>
            <a:endParaRPr lang="en-US" b="1" u="sng" dirty="0">
              <a:solidFill>
                <a:srgbClr val="FF0000"/>
              </a:solidFill>
            </a:endParaRPr>
          </a:p>
        </p:txBody>
      </p:sp>
      <p:sp>
        <p:nvSpPr>
          <p:cNvPr id="5" name="Content Placeholder 2">
            <a:extLst>
              <a:ext uri="{FF2B5EF4-FFF2-40B4-BE49-F238E27FC236}">
                <a16:creationId xmlns:a16="http://schemas.microsoft.com/office/drawing/2014/main" id="{0F16ED2E-FEB1-5B9D-E059-23B99BCDA460}"/>
              </a:ext>
            </a:extLst>
          </p:cNvPr>
          <p:cNvSpPr>
            <a:spLocks noGrp="1"/>
          </p:cNvSpPr>
          <p:nvPr>
            <p:ph idx="1"/>
          </p:nvPr>
        </p:nvSpPr>
        <p:spPr>
          <a:xfrm>
            <a:off x="112542" y="1473931"/>
            <a:ext cx="11943470" cy="4575175"/>
          </a:xfrm>
          <a:ln>
            <a:solidFill>
              <a:schemeClr val="tx1"/>
            </a:solidFill>
          </a:ln>
        </p:spPr>
        <p:txBody>
          <a:bodyPr>
            <a:noAutofit/>
          </a:bodyPr>
          <a:lstStyle/>
          <a:p>
            <a:pPr algn="r" rtl="1"/>
            <a:r>
              <a:rPr lang="ar-EG" sz="6600" b="1" u="sng" dirty="0" smtClean="0"/>
              <a:t>ثالثاً</a:t>
            </a:r>
            <a:r>
              <a:rPr lang="ar-EG" sz="6600" dirty="0"/>
              <a:t>: حماية الجنين من التعرض لأى أخطار فى البيئة المحيطة به مثل الاشعاعات النووية أو ضرورة استخدام الأم لعقاقير ووسائل طبية لا يمكن الاستغناء عنها ولكنها تضر بصحة الجنين وتسبب التشوهات الخلقية.</a:t>
            </a:r>
          </a:p>
        </p:txBody>
      </p:sp>
    </p:spTree>
    <p:extLst>
      <p:ext uri="{BB962C8B-B14F-4D97-AF65-F5344CB8AC3E}">
        <p14:creationId xmlns:p14="http://schemas.microsoft.com/office/powerpoint/2010/main" val="2660156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18B7A2-E9A9-0B70-8DA1-855E11B55D90}"/>
              </a:ext>
            </a:extLst>
          </p:cNvPr>
          <p:cNvSpPr>
            <a:spLocks noGrp="1"/>
          </p:cNvSpPr>
          <p:nvPr>
            <p:ph type="title"/>
          </p:nvPr>
        </p:nvSpPr>
        <p:spPr>
          <a:xfrm>
            <a:off x="2103120" y="227965"/>
            <a:ext cx="7635240" cy="1325563"/>
          </a:xfrm>
          <a:ln>
            <a:solidFill>
              <a:schemeClr val="tx1"/>
            </a:solidFill>
          </a:ln>
        </p:spPr>
        <p:txBody>
          <a:bodyPr/>
          <a:lstStyle/>
          <a:p>
            <a:pPr algn="ctr" rtl="1"/>
            <a:r>
              <a:rPr lang="ar-EG" b="1" u="sng" dirty="0">
                <a:solidFill>
                  <a:srgbClr val="FF0000"/>
                </a:solidFill>
              </a:rPr>
              <a:t>دواعى استخدام الرحم الصناعى</a:t>
            </a:r>
            <a:br>
              <a:rPr lang="ar-EG" b="1" u="sng" dirty="0">
                <a:solidFill>
                  <a:srgbClr val="FF0000"/>
                </a:solidFill>
              </a:rPr>
            </a:br>
            <a:r>
              <a:rPr lang="ar-EG" b="1" u="sng" dirty="0">
                <a:solidFill>
                  <a:srgbClr val="FF0000"/>
                </a:solidFill>
              </a:rPr>
              <a:t>فى حال ثبوت أنه فاعل وآمن</a:t>
            </a:r>
            <a:endParaRPr lang="en-US" b="1" u="sng" dirty="0">
              <a:solidFill>
                <a:srgbClr val="FF0000"/>
              </a:solidFill>
            </a:endParaRPr>
          </a:p>
        </p:txBody>
      </p:sp>
      <p:sp>
        <p:nvSpPr>
          <p:cNvPr id="5" name="Content Placeholder 2">
            <a:extLst>
              <a:ext uri="{FF2B5EF4-FFF2-40B4-BE49-F238E27FC236}">
                <a16:creationId xmlns:a16="http://schemas.microsoft.com/office/drawing/2014/main" id="{0F16ED2E-FEB1-5B9D-E059-23B99BCDA460}"/>
              </a:ext>
            </a:extLst>
          </p:cNvPr>
          <p:cNvSpPr>
            <a:spLocks noGrp="1"/>
          </p:cNvSpPr>
          <p:nvPr>
            <p:ph idx="1"/>
          </p:nvPr>
        </p:nvSpPr>
        <p:spPr>
          <a:xfrm>
            <a:off x="211015" y="1871003"/>
            <a:ext cx="11704320" cy="4529796"/>
          </a:xfrm>
          <a:ln>
            <a:solidFill>
              <a:schemeClr val="tx1"/>
            </a:solidFill>
          </a:ln>
        </p:spPr>
        <p:txBody>
          <a:bodyPr>
            <a:noAutofit/>
          </a:bodyPr>
          <a:lstStyle/>
          <a:p>
            <a:pPr algn="r" rtl="1"/>
            <a:r>
              <a:rPr lang="ar-EG" sz="6600" b="1" u="sng" dirty="0" smtClean="0"/>
              <a:t>رابعاً</a:t>
            </a:r>
            <a:r>
              <a:rPr lang="ar-EG" sz="6600" dirty="0"/>
              <a:t>: حماية الأم من مضاعفات الحمل والولادة والتى قد تزداد نسبة حدوثها طبقاً للخلفية الصحية للأم قبل الحمل مثل أمراض القلب المتقدمة وضغط الدم والسكر والأمراض السرطانية.</a:t>
            </a:r>
          </a:p>
        </p:txBody>
      </p:sp>
    </p:spTree>
    <p:extLst>
      <p:ext uri="{BB962C8B-B14F-4D97-AF65-F5344CB8AC3E}">
        <p14:creationId xmlns:p14="http://schemas.microsoft.com/office/powerpoint/2010/main" val="1273417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18B7A2-E9A9-0B70-8DA1-855E11B55D90}"/>
              </a:ext>
            </a:extLst>
          </p:cNvPr>
          <p:cNvSpPr>
            <a:spLocks noGrp="1"/>
          </p:cNvSpPr>
          <p:nvPr>
            <p:ph type="title"/>
          </p:nvPr>
        </p:nvSpPr>
        <p:spPr>
          <a:xfrm>
            <a:off x="2103120" y="225083"/>
            <a:ext cx="7635240" cy="1328445"/>
          </a:xfrm>
          <a:ln>
            <a:solidFill>
              <a:schemeClr val="tx1"/>
            </a:solidFill>
          </a:ln>
        </p:spPr>
        <p:txBody>
          <a:bodyPr/>
          <a:lstStyle/>
          <a:p>
            <a:pPr algn="ctr" rtl="1"/>
            <a:r>
              <a:rPr lang="ar-EG" b="1" u="sng" dirty="0">
                <a:solidFill>
                  <a:srgbClr val="FF0000"/>
                </a:solidFill>
              </a:rPr>
              <a:t>دواعى استخدام الرحم الصناعى</a:t>
            </a:r>
            <a:br>
              <a:rPr lang="ar-EG" b="1" u="sng" dirty="0">
                <a:solidFill>
                  <a:srgbClr val="FF0000"/>
                </a:solidFill>
              </a:rPr>
            </a:br>
            <a:r>
              <a:rPr lang="ar-EG" b="1" u="sng" dirty="0">
                <a:solidFill>
                  <a:srgbClr val="FF0000"/>
                </a:solidFill>
              </a:rPr>
              <a:t>فى حال ثبوت أنه فاعل وآمن</a:t>
            </a:r>
            <a:endParaRPr lang="en-US" b="1" u="sng" dirty="0">
              <a:solidFill>
                <a:srgbClr val="FF0000"/>
              </a:solidFill>
            </a:endParaRPr>
          </a:p>
        </p:txBody>
      </p:sp>
      <p:sp>
        <p:nvSpPr>
          <p:cNvPr id="5" name="Content Placeholder 2">
            <a:extLst>
              <a:ext uri="{FF2B5EF4-FFF2-40B4-BE49-F238E27FC236}">
                <a16:creationId xmlns:a16="http://schemas.microsoft.com/office/drawing/2014/main" id="{0F16ED2E-FEB1-5B9D-E059-23B99BCDA460}"/>
              </a:ext>
            </a:extLst>
          </p:cNvPr>
          <p:cNvSpPr>
            <a:spLocks noGrp="1"/>
          </p:cNvSpPr>
          <p:nvPr>
            <p:ph idx="1"/>
          </p:nvPr>
        </p:nvSpPr>
        <p:spPr>
          <a:xfrm>
            <a:off x="295422" y="1856934"/>
            <a:ext cx="11591778" cy="5001065"/>
          </a:xfrm>
          <a:ln>
            <a:solidFill>
              <a:schemeClr val="tx1"/>
            </a:solidFill>
          </a:ln>
        </p:spPr>
        <p:txBody>
          <a:bodyPr>
            <a:noAutofit/>
          </a:bodyPr>
          <a:lstStyle/>
          <a:p>
            <a:pPr algn="r" rtl="1"/>
            <a:r>
              <a:rPr lang="ar-EG" sz="5400" b="1" u="sng" dirty="0" smtClean="0"/>
              <a:t>خامساً</a:t>
            </a:r>
            <a:r>
              <a:rPr lang="ar-EG" sz="5400" dirty="0"/>
              <a:t>: </a:t>
            </a:r>
            <a:r>
              <a:rPr lang="ar-EG" sz="5400" dirty="0" smtClean="0"/>
              <a:t>متابعة نمو </a:t>
            </a:r>
            <a:r>
              <a:rPr lang="ar-EG" sz="5400" dirty="0"/>
              <a:t>الجنين بصفة مستمرة مما يساعد على التعرف على تطور نمو الجنين وإمكانية </a:t>
            </a:r>
            <a:r>
              <a:rPr lang="ar-EG" sz="5400" dirty="0" smtClean="0"/>
              <a:t>التدخل الجراحى للعيوب </a:t>
            </a:r>
            <a:r>
              <a:rPr lang="ar-EG" sz="5400" dirty="0"/>
              <a:t>الخلقية </a:t>
            </a:r>
            <a:r>
              <a:rPr lang="ar-EG" sz="5400" dirty="0" smtClean="0"/>
              <a:t>والعلاج الجينى للجنين دون تعرض الأم لأى مضاعفات وكذلك المشاكل </a:t>
            </a:r>
            <a:r>
              <a:rPr lang="ar-EG" sz="5400" dirty="0"/>
              <a:t>التى تطرأ على صحة الجنين وعلاجها قبل أن تتطور الحالة ويصبح من الصعب علاجها.</a:t>
            </a:r>
          </a:p>
        </p:txBody>
      </p:sp>
    </p:spTree>
    <p:extLst>
      <p:ext uri="{BB962C8B-B14F-4D97-AF65-F5344CB8AC3E}">
        <p14:creationId xmlns:p14="http://schemas.microsoft.com/office/powerpoint/2010/main" val="1988555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18B7A2-E9A9-0B70-8DA1-855E11B55D90}"/>
              </a:ext>
            </a:extLst>
          </p:cNvPr>
          <p:cNvSpPr>
            <a:spLocks noGrp="1"/>
          </p:cNvSpPr>
          <p:nvPr>
            <p:ph type="title"/>
          </p:nvPr>
        </p:nvSpPr>
        <p:spPr>
          <a:xfrm>
            <a:off x="1153551" y="211015"/>
            <a:ext cx="10474569" cy="1342513"/>
          </a:xfrm>
          <a:ln>
            <a:solidFill>
              <a:schemeClr val="tx1"/>
            </a:solidFill>
          </a:ln>
        </p:spPr>
        <p:txBody>
          <a:bodyPr/>
          <a:lstStyle/>
          <a:p>
            <a:pPr algn="ctr" rtl="1"/>
            <a:r>
              <a:rPr lang="ar-EG" b="1" dirty="0" smtClean="0">
                <a:solidFill>
                  <a:srgbClr val="FF0000"/>
                </a:solidFill>
              </a:rPr>
              <a:t>الصعوبات التى أدت إلى تأخر تقدم تجارب الرحم الصناعى فى حيوانات التجارب</a:t>
            </a:r>
            <a:endParaRPr lang="en-US" b="1" dirty="0">
              <a:solidFill>
                <a:srgbClr val="FF0000"/>
              </a:solidFill>
            </a:endParaRPr>
          </a:p>
        </p:txBody>
      </p:sp>
      <p:sp>
        <p:nvSpPr>
          <p:cNvPr id="5" name="Content Placeholder 2">
            <a:extLst>
              <a:ext uri="{FF2B5EF4-FFF2-40B4-BE49-F238E27FC236}">
                <a16:creationId xmlns:a16="http://schemas.microsoft.com/office/drawing/2014/main" id="{0F16ED2E-FEB1-5B9D-E059-23B99BCDA460}"/>
              </a:ext>
            </a:extLst>
          </p:cNvPr>
          <p:cNvSpPr>
            <a:spLocks noGrp="1"/>
          </p:cNvSpPr>
          <p:nvPr>
            <p:ph idx="1"/>
          </p:nvPr>
        </p:nvSpPr>
        <p:spPr>
          <a:xfrm>
            <a:off x="112544" y="1730326"/>
            <a:ext cx="11830929" cy="4670474"/>
          </a:xfrm>
          <a:ln>
            <a:solidFill>
              <a:schemeClr val="tx1"/>
            </a:solidFill>
          </a:ln>
        </p:spPr>
        <p:txBody>
          <a:bodyPr>
            <a:normAutofit/>
          </a:bodyPr>
          <a:lstStyle/>
          <a:p>
            <a:pPr marL="0" indent="0" algn="r" rtl="1">
              <a:buNone/>
            </a:pPr>
            <a:r>
              <a:rPr lang="ar-EG" sz="4400" dirty="0" smtClean="0"/>
              <a:t>1- الحجم الكبير لدائرة الرحم الصناعى مقارنة بمشيمة الجنين.</a:t>
            </a:r>
          </a:p>
          <a:p>
            <a:pPr marL="0" indent="0" algn="r" rtl="1">
              <a:buNone/>
            </a:pPr>
            <a:r>
              <a:rPr lang="ar-EG" sz="4400" dirty="0" smtClean="0"/>
              <a:t>2- العبء الكبير على قلب الجنين مما يؤدى إلى حدوث هبوط بالقلب</a:t>
            </a:r>
            <a:r>
              <a:rPr lang="ar-EG" sz="5400" dirty="0" smtClean="0"/>
              <a:t>.</a:t>
            </a:r>
          </a:p>
          <a:p>
            <a:pPr marL="0" indent="0" algn="r" rtl="1">
              <a:buNone/>
            </a:pPr>
            <a:r>
              <a:rPr lang="ar-EG" sz="4400" dirty="0" smtClean="0"/>
              <a:t>3-الحاجة إلى جرعات كبيرة من مسيلات الدم </a:t>
            </a:r>
            <a:r>
              <a:rPr lang="en-US" sz="4400" dirty="0" smtClean="0"/>
              <a:t>(Anticoagulant)</a:t>
            </a:r>
            <a:endParaRPr lang="ar-EG" sz="4400" dirty="0" smtClean="0"/>
          </a:p>
          <a:p>
            <a:pPr marL="0" indent="0" algn="r" rtl="1">
              <a:buNone/>
            </a:pPr>
            <a:r>
              <a:rPr lang="ar-EG" sz="4400" dirty="0" smtClean="0"/>
              <a:t>4- حدوث المضاعفات المختلفة مثل الالتهابات والتحمض </a:t>
            </a:r>
            <a:r>
              <a:rPr lang="en-US" sz="4400" dirty="0" smtClean="0"/>
              <a:t>(acidosis)</a:t>
            </a:r>
            <a:r>
              <a:rPr lang="ar-EG" sz="4400" dirty="0" smtClean="0"/>
              <a:t> وعدم قدرة الجنين على التنفس.</a:t>
            </a:r>
            <a:endParaRPr lang="ar-EG" sz="4400" dirty="0"/>
          </a:p>
        </p:txBody>
      </p:sp>
    </p:spTree>
    <p:extLst>
      <p:ext uri="{BB962C8B-B14F-4D97-AF65-F5344CB8AC3E}">
        <p14:creationId xmlns:p14="http://schemas.microsoft.com/office/powerpoint/2010/main" val="3610001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B5758B3-9B87-1700-BA47-BC9EA32DBE56}"/>
              </a:ext>
            </a:extLst>
          </p:cNvPr>
          <p:cNvSpPr txBox="1">
            <a:spLocks/>
          </p:cNvSpPr>
          <p:nvPr/>
        </p:nvSpPr>
        <p:spPr>
          <a:xfrm>
            <a:off x="253220" y="365760"/>
            <a:ext cx="11690251" cy="6050359"/>
          </a:xfrm>
          <a:prstGeom prst="rect">
            <a:avLst/>
          </a:prstGeom>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EG" sz="6000" dirty="0" smtClean="0"/>
              <a:t>ورغم أن  فكرة الرحم الصناعى نوقشت بين العلماء لأول مرة لمساعدة الأطفال المبتسرين فى عام 1923 أى منذ حوالى مائة عام فوجىء العالم فى عام 2019 بنجاح فريق بحث من معهد علوم الحيوان فى بكين (الصين) بنمو عضو لجنين نتج من بويضة قرد خصبت خارج الجسم ونقلت إلى رحم صناعى.</a:t>
            </a:r>
            <a:endParaRPr lang="en-US" sz="6000" dirty="0"/>
          </a:p>
        </p:txBody>
      </p:sp>
    </p:spTree>
    <p:extLst>
      <p:ext uri="{BB962C8B-B14F-4D97-AF65-F5344CB8AC3E}">
        <p14:creationId xmlns:p14="http://schemas.microsoft.com/office/powerpoint/2010/main" val="3256334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97D8-B3CF-7936-6135-7CD939F209F8}"/>
              </a:ext>
            </a:extLst>
          </p:cNvPr>
          <p:cNvSpPr>
            <a:spLocks noGrp="1"/>
          </p:cNvSpPr>
          <p:nvPr>
            <p:ph type="title"/>
          </p:nvPr>
        </p:nvSpPr>
        <p:spPr>
          <a:xfrm>
            <a:off x="3154680" y="182880"/>
            <a:ext cx="5029200" cy="985361"/>
          </a:xfrm>
          <a:ln>
            <a:solidFill>
              <a:schemeClr val="tx1"/>
            </a:solidFill>
          </a:ln>
        </p:spPr>
        <p:txBody>
          <a:bodyPr/>
          <a:lstStyle/>
          <a:p>
            <a:pPr algn="ctr"/>
            <a:r>
              <a:rPr lang="ar-EG" dirty="0">
                <a:solidFill>
                  <a:srgbClr val="FF0000"/>
                </a:solidFill>
              </a:rPr>
              <a:t>عام 2022م</a:t>
            </a:r>
            <a:endParaRPr lang="en-US" dirty="0">
              <a:solidFill>
                <a:srgbClr val="FF0000"/>
              </a:solidFill>
            </a:endParaRPr>
          </a:p>
        </p:txBody>
      </p:sp>
      <p:sp>
        <p:nvSpPr>
          <p:cNvPr id="3" name="Content Placeholder 2">
            <a:extLst>
              <a:ext uri="{FF2B5EF4-FFF2-40B4-BE49-F238E27FC236}">
                <a16:creationId xmlns:a16="http://schemas.microsoft.com/office/drawing/2014/main" id="{FE76EFF8-D815-0616-B243-D1C56CEE4387}"/>
              </a:ext>
            </a:extLst>
          </p:cNvPr>
          <p:cNvSpPr>
            <a:spLocks noGrp="1"/>
          </p:cNvSpPr>
          <p:nvPr>
            <p:ph idx="1"/>
          </p:nvPr>
        </p:nvSpPr>
        <p:spPr>
          <a:xfrm>
            <a:off x="570912" y="1420839"/>
            <a:ext cx="10809849" cy="4164037"/>
          </a:xfrm>
          <a:ln>
            <a:solidFill>
              <a:schemeClr val="tx1"/>
            </a:solidFill>
          </a:ln>
        </p:spPr>
        <p:txBody>
          <a:bodyPr>
            <a:noAutofit/>
          </a:bodyPr>
          <a:lstStyle/>
          <a:p>
            <a:pPr marL="0" indent="0" algn="ctr" rtl="1">
              <a:buNone/>
            </a:pPr>
            <a:r>
              <a:rPr lang="ar-EG" sz="4800" dirty="0" smtClean="0"/>
              <a:t>تمكن فريق علماء </a:t>
            </a:r>
            <a:r>
              <a:rPr lang="ar-EG" sz="4800" dirty="0"/>
              <a:t>من معهد سوتشو للهندسة الطبية الحيوية والتكنولوجيا من استخدام الرحم الصناعى لنمو أجنة الفئران فى رحم صناعى يحتوى على خليط مغذيات وتنظيم لدرجة الحرارة وإمداد الهواء والتغذية لنمو الجنين، واستخدام الذكاء الصناعى لمراقبة الأجنة والتقاط صور واضحة.</a:t>
            </a:r>
            <a:endParaRPr lang="en-US" sz="4800" dirty="0"/>
          </a:p>
        </p:txBody>
      </p:sp>
      <p:sp>
        <p:nvSpPr>
          <p:cNvPr id="4" name="Title 1">
            <a:extLst>
              <a:ext uri="{FF2B5EF4-FFF2-40B4-BE49-F238E27FC236}">
                <a16:creationId xmlns:a16="http://schemas.microsoft.com/office/drawing/2014/main" id="{349397D8-B3CF-7936-6135-7CD939F209F8}"/>
              </a:ext>
            </a:extLst>
          </p:cNvPr>
          <p:cNvSpPr txBox="1">
            <a:spLocks/>
          </p:cNvSpPr>
          <p:nvPr/>
        </p:nvSpPr>
        <p:spPr>
          <a:xfrm>
            <a:off x="3137098" y="5795886"/>
            <a:ext cx="5691554" cy="970673"/>
          </a:xfrm>
          <a:prstGeom prst="rect">
            <a:avLst/>
          </a:prstGeom>
          <a:ln>
            <a:solidFill>
              <a:schemeClr val="tx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FF0000"/>
                </a:solidFill>
              </a:rPr>
              <a:t>South China morning post</a:t>
            </a:r>
            <a:endParaRPr lang="en-US" dirty="0">
              <a:solidFill>
                <a:srgbClr val="FF0000"/>
              </a:solidFill>
            </a:endParaRPr>
          </a:p>
        </p:txBody>
      </p:sp>
    </p:spTree>
    <p:extLst>
      <p:ext uri="{BB962C8B-B14F-4D97-AF65-F5344CB8AC3E}">
        <p14:creationId xmlns:p14="http://schemas.microsoft.com/office/powerpoint/2010/main" val="200642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509" y="337618"/>
            <a:ext cx="11282289" cy="6555641"/>
          </a:xfrm>
          <a:prstGeom prst="rect">
            <a:avLst/>
          </a:prstGeom>
          <a:noFill/>
        </p:spPr>
        <p:txBody>
          <a:bodyPr wrap="square" rtlCol="0">
            <a:spAutoFit/>
          </a:bodyPr>
          <a:lstStyle/>
          <a:p>
            <a:pPr algn="ctr" rtl="1"/>
            <a:r>
              <a:rPr lang="ar-EG" sz="6000" dirty="0" smtClean="0"/>
              <a:t>ويقول المتحمسون لهذه الممارسة بأن مثل هذه الطريقة تمكن السيدة التى ليس لديها رحم على الإطلاق أو لديها رحم غير قادر على حمل الجنين لفترة كافية لولادة طفل كامل النمو من أن تضع بويضتها الملقحة داخل الرحم الصناعى والاستعانة بالذكاء الصناعى لاكتمال نمو الطفل.</a:t>
            </a:r>
            <a:endParaRPr lang="en-US" sz="6000" dirty="0"/>
          </a:p>
        </p:txBody>
      </p:sp>
    </p:spTree>
    <p:extLst>
      <p:ext uri="{BB962C8B-B14F-4D97-AF65-F5344CB8AC3E}">
        <p14:creationId xmlns:p14="http://schemas.microsoft.com/office/powerpoint/2010/main" val="3264683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474" y="0"/>
            <a:ext cx="12093525" cy="5697415"/>
          </a:xfrm>
          <a:prstGeom prst="rect">
            <a:avLst/>
          </a:prstGeom>
        </p:spPr>
      </p:pic>
      <p:sp>
        <p:nvSpPr>
          <p:cNvPr id="3" name="TextBox 2"/>
          <p:cNvSpPr txBox="1"/>
          <p:nvPr/>
        </p:nvSpPr>
        <p:spPr>
          <a:xfrm>
            <a:off x="560363" y="5697415"/>
            <a:ext cx="11169746" cy="646331"/>
          </a:xfrm>
          <a:prstGeom prst="rect">
            <a:avLst/>
          </a:prstGeom>
          <a:noFill/>
        </p:spPr>
        <p:txBody>
          <a:bodyPr wrap="square" rtlCol="0">
            <a:spAutoFit/>
          </a:bodyPr>
          <a:lstStyle/>
          <a:p>
            <a:pPr algn="ctr"/>
            <a:r>
              <a:rPr lang="en-US" dirty="0">
                <a:solidFill>
                  <a:srgbClr val="FF0000"/>
                </a:solidFill>
              </a:rPr>
              <a:t>Marta N. </a:t>
            </a:r>
            <a:r>
              <a:rPr lang="en-US" dirty="0" err="1" smtClean="0">
                <a:solidFill>
                  <a:srgbClr val="FF0000"/>
                </a:solidFill>
              </a:rPr>
              <a:t>Shahbazi</a:t>
            </a:r>
            <a:r>
              <a:rPr lang="en-US" dirty="0" smtClean="0">
                <a:solidFill>
                  <a:srgbClr val="FF0000"/>
                </a:solidFill>
              </a:rPr>
              <a:t> et al. Self-organization </a:t>
            </a:r>
            <a:r>
              <a:rPr lang="en-US" dirty="0">
                <a:solidFill>
                  <a:srgbClr val="FF0000"/>
                </a:solidFill>
              </a:rPr>
              <a:t>of the human embryo in the absence of maternal </a:t>
            </a:r>
            <a:r>
              <a:rPr lang="en-US" dirty="0" smtClean="0">
                <a:solidFill>
                  <a:srgbClr val="FF0000"/>
                </a:solidFill>
              </a:rPr>
              <a:t>tissues, </a:t>
            </a:r>
          </a:p>
          <a:p>
            <a:pPr algn="ctr"/>
            <a:r>
              <a:rPr lang="en-US" dirty="0">
                <a:solidFill>
                  <a:srgbClr val="FF0000"/>
                </a:solidFill>
              </a:rPr>
              <a:t>NATURE CELL BIOLOGY VOLUME 18 | NUMBER 6 | JUNE 2016</a:t>
            </a:r>
          </a:p>
        </p:txBody>
      </p:sp>
      <p:sp>
        <p:nvSpPr>
          <p:cNvPr id="4" name="TextBox 3"/>
          <p:cNvSpPr txBox="1"/>
          <p:nvPr/>
        </p:nvSpPr>
        <p:spPr>
          <a:xfrm>
            <a:off x="2293034" y="6400798"/>
            <a:ext cx="7033846" cy="461665"/>
          </a:xfrm>
          <a:prstGeom prst="rect">
            <a:avLst/>
          </a:prstGeom>
          <a:noFill/>
        </p:spPr>
        <p:txBody>
          <a:bodyPr wrap="square" rtlCol="0">
            <a:spAutoFit/>
          </a:bodyPr>
          <a:lstStyle/>
          <a:p>
            <a:pPr algn="ctr"/>
            <a:r>
              <a:rPr lang="en-US" sz="2400" u="sng" dirty="0" smtClean="0">
                <a:latin typeface="Times New Roman" panose="02020603050405020304" pitchFamily="18" charset="0"/>
                <a:cs typeface="Times New Roman" panose="02020603050405020304" pitchFamily="18" charset="0"/>
              </a:rPr>
              <a:t>Development of human Embryo till day 13</a:t>
            </a:r>
            <a:r>
              <a:rPr lang="en-US" sz="2400" u="sng" baseline="30000" dirty="0" smtClean="0">
                <a:latin typeface="Times New Roman" panose="02020603050405020304" pitchFamily="18" charset="0"/>
                <a:cs typeface="Times New Roman" panose="02020603050405020304" pitchFamily="18" charset="0"/>
              </a:rPr>
              <a:t>th</a:t>
            </a:r>
            <a:r>
              <a:rPr lang="en-US" sz="2400" u="sng" dirty="0" smtClean="0">
                <a:latin typeface="Times New Roman" panose="02020603050405020304" pitchFamily="18" charset="0"/>
                <a:cs typeface="Times New Roman" panose="02020603050405020304" pitchFamily="18" charset="0"/>
              </a:rPr>
              <a:t> </a:t>
            </a:r>
            <a:endParaRPr lang="en-US"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2646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880" y="140677"/>
            <a:ext cx="11760591" cy="5655212"/>
          </a:xfrm>
          <a:prstGeom prst="rect">
            <a:avLst/>
          </a:prstGeom>
        </p:spPr>
      </p:pic>
      <p:sp>
        <p:nvSpPr>
          <p:cNvPr id="4" name="TextBox 3"/>
          <p:cNvSpPr txBox="1"/>
          <p:nvPr/>
        </p:nvSpPr>
        <p:spPr>
          <a:xfrm>
            <a:off x="984735" y="5725554"/>
            <a:ext cx="10100603" cy="646331"/>
          </a:xfrm>
          <a:prstGeom prst="rect">
            <a:avLst/>
          </a:prstGeom>
          <a:noFill/>
        </p:spPr>
        <p:txBody>
          <a:bodyPr wrap="square" rtlCol="0">
            <a:spAutoFit/>
          </a:bodyPr>
          <a:lstStyle/>
          <a:p>
            <a:pPr algn="ctr"/>
            <a:r>
              <a:rPr lang="en-US" dirty="0">
                <a:solidFill>
                  <a:srgbClr val="FF0000"/>
                </a:solidFill>
              </a:rPr>
              <a:t>Marta N. </a:t>
            </a:r>
            <a:r>
              <a:rPr lang="en-US" dirty="0" err="1" smtClean="0">
                <a:solidFill>
                  <a:srgbClr val="FF0000"/>
                </a:solidFill>
              </a:rPr>
              <a:t>Shahbazi</a:t>
            </a:r>
            <a:r>
              <a:rPr lang="en-US" dirty="0" smtClean="0">
                <a:solidFill>
                  <a:srgbClr val="FF0000"/>
                </a:solidFill>
              </a:rPr>
              <a:t> et al. Self-organization </a:t>
            </a:r>
            <a:r>
              <a:rPr lang="en-US" dirty="0">
                <a:solidFill>
                  <a:srgbClr val="FF0000"/>
                </a:solidFill>
              </a:rPr>
              <a:t>of the human embryo in the absence of maternal </a:t>
            </a:r>
            <a:r>
              <a:rPr lang="en-US" dirty="0" smtClean="0">
                <a:solidFill>
                  <a:srgbClr val="FF0000"/>
                </a:solidFill>
              </a:rPr>
              <a:t>tissues, </a:t>
            </a:r>
          </a:p>
          <a:p>
            <a:pPr algn="ctr"/>
            <a:r>
              <a:rPr lang="en-US" dirty="0">
                <a:solidFill>
                  <a:srgbClr val="FF0000"/>
                </a:solidFill>
              </a:rPr>
              <a:t>NATURE CELL BIOLOGY VOLUME 18 | NUMBER 6 | JUNE 2016</a:t>
            </a:r>
          </a:p>
        </p:txBody>
      </p:sp>
      <p:sp>
        <p:nvSpPr>
          <p:cNvPr id="5" name="TextBox 4"/>
          <p:cNvSpPr txBox="1"/>
          <p:nvPr/>
        </p:nvSpPr>
        <p:spPr>
          <a:xfrm>
            <a:off x="2293034" y="6400798"/>
            <a:ext cx="7033846" cy="461665"/>
          </a:xfrm>
          <a:prstGeom prst="rect">
            <a:avLst/>
          </a:prstGeom>
          <a:noFill/>
        </p:spPr>
        <p:txBody>
          <a:bodyPr wrap="square" rtlCol="0">
            <a:spAutoFit/>
          </a:bodyPr>
          <a:lstStyle/>
          <a:p>
            <a:pPr algn="ctr"/>
            <a:r>
              <a:rPr lang="en-US" sz="2400" u="sng" dirty="0" smtClean="0">
                <a:latin typeface="Times New Roman" panose="02020603050405020304" pitchFamily="18" charset="0"/>
                <a:cs typeface="Times New Roman" panose="02020603050405020304" pitchFamily="18" charset="0"/>
              </a:rPr>
              <a:t>Development of human Embryos till day </a:t>
            </a:r>
            <a:r>
              <a:rPr lang="en-US" sz="2400" u="sng" smtClean="0">
                <a:latin typeface="Times New Roman" panose="02020603050405020304" pitchFamily="18" charset="0"/>
                <a:cs typeface="Times New Roman" panose="02020603050405020304" pitchFamily="18" charset="0"/>
              </a:rPr>
              <a:t>11</a:t>
            </a:r>
            <a:r>
              <a:rPr lang="en-US" sz="2400" u="sng" baseline="30000" smtClean="0">
                <a:latin typeface="Times New Roman" panose="02020603050405020304" pitchFamily="18" charset="0"/>
                <a:cs typeface="Times New Roman" panose="02020603050405020304" pitchFamily="18" charset="0"/>
              </a:rPr>
              <a:t>th</a:t>
            </a:r>
            <a:r>
              <a:rPr lang="en-US" sz="2400" u="sng" smtClean="0">
                <a:latin typeface="Times New Roman" panose="02020603050405020304" pitchFamily="18" charset="0"/>
                <a:cs typeface="Times New Roman" panose="02020603050405020304" pitchFamily="18" charset="0"/>
              </a:rPr>
              <a:t>-13</a:t>
            </a:r>
            <a:r>
              <a:rPr lang="en-US" sz="2400" u="sng" baseline="30000" smtClean="0">
                <a:latin typeface="Times New Roman" panose="02020603050405020304" pitchFamily="18" charset="0"/>
                <a:cs typeface="Times New Roman" panose="02020603050405020304" pitchFamily="18" charset="0"/>
              </a:rPr>
              <a:t>th</a:t>
            </a:r>
            <a:r>
              <a:rPr lang="en-US" sz="2400" u="sng" smtClean="0">
                <a:latin typeface="Times New Roman" panose="02020603050405020304" pitchFamily="18" charset="0"/>
                <a:cs typeface="Times New Roman" panose="02020603050405020304" pitchFamily="18" charset="0"/>
              </a:rPr>
              <a:t> day</a:t>
            </a:r>
            <a:endParaRPr lang="en-US"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34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avel">
            <a:extLst>
              <a:ext uri="{FF2B5EF4-FFF2-40B4-BE49-F238E27FC236}">
                <a16:creationId xmlns:a16="http://schemas.microsoft.com/office/drawing/2014/main" id="{55529BB8-B2B4-45FF-B4F7-299EBB773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2" y="0"/>
            <a:ext cx="11633982"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470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41" y="295414"/>
            <a:ext cx="11896579" cy="6186309"/>
          </a:xfrm>
          <a:prstGeom prst="rect">
            <a:avLst/>
          </a:prstGeom>
          <a:noFill/>
        </p:spPr>
        <p:txBody>
          <a:bodyPr wrap="square" rtlCol="0">
            <a:spAutoFit/>
          </a:bodyPr>
          <a:lstStyle/>
          <a:p>
            <a:pPr algn="ctr" rtl="1"/>
            <a:r>
              <a:rPr lang="ar-EG" sz="6600" dirty="0" smtClean="0"/>
              <a:t>نمو الجنين منذ مراحل تكونه الأولى خارج جسم الأم يحاط بالعديد من المشاكل الأخلاقية والنفسية والدينية والصحية والقانونية، هذا بالإضافة إلى مدى سلامة ونجاح هذه الممارسة، هذا علماً بأن البديل وهو زراعة الرحم قد نجحت فى العديد من أنحاء العالم.</a:t>
            </a:r>
            <a:endParaRPr lang="en-US" sz="6600" dirty="0"/>
          </a:p>
        </p:txBody>
      </p:sp>
    </p:spTree>
    <p:extLst>
      <p:ext uri="{BB962C8B-B14F-4D97-AF65-F5344CB8AC3E}">
        <p14:creationId xmlns:p14="http://schemas.microsoft.com/office/powerpoint/2010/main" val="579810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5057" y="196944"/>
            <a:ext cx="5416061" cy="707886"/>
          </a:xfrm>
          <a:prstGeom prst="rect">
            <a:avLst/>
          </a:prstGeom>
          <a:noFill/>
        </p:spPr>
        <p:txBody>
          <a:bodyPr wrap="square" rtlCol="0">
            <a:spAutoFit/>
          </a:bodyPr>
          <a:lstStyle/>
          <a:p>
            <a:pPr algn="ctr"/>
            <a:r>
              <a:rPr lang="ar-EG" sz="4000" b="1" u="sng" dirty="0" smtClean="0">
                <a:solidFill>
                  <a:srgbClr val="FF0000"/>
                </a:solidFill>
              </a:rPr>
              <a:t>زراعة الرحم</a:t>
            </a:r>
            <a:endParaRPr lang="en-US" sz="4000" b="1" u="sng" dirty="0">
              <a:solidFill>
                <a:srgbClr val="FF0000"/>
              </a:solidFill>
            </a:endParaRPr>
          </a:p>
        </p:txBody>
      </p:sp>
      <p:sp>
        <p:nvSpPr>
          <p:cNvPr id="3" name="TextBox 2"/>
          <p:cNvSpPr txBox="1"/>
          <p:nvPr/>
        </p:nvSpPr>
        <p:spPr>
          <a:xfrm>
            <a:off x="309489" y="1165267"/>
            <a:ext cx="11493305" cy="3785652"/>
          </a:xfrm>
          <a:prstGeom prst="rect">
            <a:avLst/>
          </a:prstGeom>
          <a:noFill/>
        </p:spPr>
        <p:txBody>
          <a:bodyPr wrap="square" rtlCol="0">
            <a:spAutoFit/>
          </a:bodyPr>
          <a:lstStyle/>
          <a:p>
            <a:pPr algn="ctr" rtl="1"/>
            <a:r>
              <a:rPr lang="ar-EG" sz="4800" dirty="0" smtClean="0"/>
              <a:t> ولد أول طفل حى بعد عملية زراعة الرحم  </a:t>
            </a:r>
          </a:p>
          <a:p>
            <a:pPr algn="ctr" rtl="1"/>
            <a:r>
              <a:rPr lang="en-US" sz="4800" dirty="0" smtClean="0"/>
              <a:t>(uterus transplantation)</a:t>
            </a:r>
            <a:r>
              <a:rPr lang="ar-EG" sz="4800" dirty="0" smtClean="0"/>
              <a:t> فى السويد فى عام 2014 وهناك 1-2% من السيدات ليس لديهم رحم على الإطلاق أو لديهم رحم غير قادر على أداء وظيفته ويحتاجون لزراعة الرحم إذا رغبوا فى الحمل والولادة.</a:t>
            </a:r>
            <a:endParaRPr lang="en-US" sz="4800" dirty="0"/>
          </a:p>
        </p:txBody>
      </p:sp>
      <p:sp>
        <p:nvSpPr>
          <p:cNvPr id="4" name="TextBox 3"/>
          <p:cNvSpPr txBox="1"/>
          <p:nvPr/>
        </p:nvSpPr>
        <p:spPr>
          <a:xfrm>
            <a:off x="433753" y="5439505"/>
            <a:ext cx="11493305" cy="1384995"/>
          </a:xfrm>
          <a:prstGeom prst="rect">
            <a:avLst/>
          </a:prstGeom>
          <a:noFill/>
          <a:ln>
            <a:solidFill>
              <a:schemeClr val="accent1">
                <a:lumMod val="40000"/>
                <a:lumOff val="60000"/>
              </a:schemeClr>
            </a:solidFill>
          </a:ln>
        </p:spPr>
        <p:txBody>
          <a:bodyPr wrap="square" rtlCol="0">
            <a:spAutoFit/>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Mats </a:t>
            </a:r>
            <a:r>
              <a:rPr lang="en-US" sz="2800" dirty="0" err="1" smtClean="0">
                <a:solidFill>
                  <a:srgbClr val="FF0000"/>
                </a:solidFill>
                <a:latin typeface="Times New Roman" panose="02020603050405020304" pitchFamily="18" charset="0"/>
                <a:cs typeface="Times New Roman" panose="02020603050405020304" pitchFamily="18" charset="0"/>
              </a:rPr>
              <a:t>Brannstrom</a:t>
            </a:r>
            <a:r>
              <a:rPr lang="en-US" sz="2800" dirty="0" smtClean="0">
                <a:solidFill>
                  <a:srgbClr val="FF0000"/>
                </a:solidFill>
                <a:latin typeface="Times New Roman" panose="02020603050405020304" pitchFamily="18" charset="0"/>
                <a:cs typeface="Times New Roman" panose="02020603050405020304" pitchFamily="18" charset="0"/>
              </a:rPr>
              <a:t> et al, 2022.</a:t>
            </a:r>
          </a:p>
          <a:p>
            <a:pPr algn="ctr"/>
            <a:r>
              <a:rPr lang="en-US" sz="2800" dirty="0" err="1" smtClean="0">
                <a:solidFill>
                  <a:srgbClr val="FF0000"/>
                </a:solidFill>
                <a:latin typeface="Times New Roman" panose="02020603050405020304" pitchFamily="18" charset="0"/>
                <a:cs typeface="Times New Roman" panose="02020603050405020304" pitchFamily="18" charset="0"/>
              </a:rPr>
              <a:t>Fertil</a:t>
            </a:r>
            <a:r>
              <a:rPr lang="en-US" sz="2800" dirty="0" smtClean="0">
                <a:solidFill>
                  <a:srgbClr val="FF0000"/>
                </a:solidFill>
                <a:latin typeface="Times New Roman" panose="02020603050405020304" pitchFamily="18" charset="0"/>
                <a:cs typeface="Times New Roman" panose="02020603050405020304" pitchFamily="18" charset="0"/>
              </a:rPr>
              <a:t> and </a:t>
            </a:r>
            <a:r>
              <a:rPr lang="en-US" sz="2800" dirty="0" err="1" smtClean="0">
                <a:solidFill>
                  <a:srgbClr val="FF0000"/>
                </a:solidFill>
                <a:latin typeface="Times New Roman" panose="02020603050405020304" pitchFamily="18" charset="0"/>
                <a:cs typeface="Times New Roman" panose="02020603050405020304" pitchFamily="18" charset="0"/>
              </a:rPr>
              <a:t>Steril</a:t>
            </a:r>
            <a:r>
              <a:rPr lang="en-US" sz="2800" dirty="0" smtClean="0">
                <a:solidFill>
                  <a:srgbClr val="FF0000"/>
                </a:solidFill>
                <a:latin typeface="Times New Roman" panose="02020603050405020304" pitchFamily="18" charset="0"/>
                <a:cs typeface="Times New Roman" panose="02020603050405020304" pitchFamily="18" charset="0"/>
              </a:rPr>
              <a:t> 2022</a:t>
            </a:r>
          </a:p>
          <a:p>
            <a:pPr algn="ctr"/>
            <a:r>
              <a:rPr lang="en-US" sz="2800" dirty="0" smtClean="0">
                <a:solidFill>
                  <a:srgbClr val="FF0000"/>
                </a:solidFill>
                <a:latin typeface="Times New Roman" panose="02020603050405020304" pitchFamily="18" charset="0"/>
                <a:cs typeface="Times New Roman" panose="02020603050405020304" pitchFamily="18" charset="0"/>
              </a:rPr>
              <a:t>Doi:10.1016/j.fertnstert.2022.05-17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741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1030" y="658837"/>
            <a:ext cx="5231129" cy="5727895"/>
          </a:xfrm>
          <a:prstGeom prst="rect">
            <a:avLst/>
          </a:prstGeom>
        </p:spPr>
      </p:pic>
      <p:pic>
        <p:nvPicPr>
          <p:cNvPr id="3" name="Picture 2"/>
          <p:cNvPicPr>
            <a:picLocks noChangeAspect="1"/>
          </p:cNvPicPr>
          <p:nvPr/>
        </p:nvPicPr>
        <p:blipFill>
          <a:blip r:embed="rId3"/>
          <a:stretch>
            <a:fillRect/>
          </a:stretch>
        </p:blipFill>
        <p:spPr>
          <a:xfrm>
            <a:off x="6358597" y="658837"/>
            <a:ext cx="5416061" cy="5474677"/>
          </a:xfrm>
          <a:prstGeom prst="rect">
            <a:avLst/>
          </a:prstGeom>
        </p:spPr>
      </p:pic>
    </p:spTree>
    <p:extLst>
      <p:ext uri="{BB962C8B-B14F-4D97-AF65-F5344CB8AC3E}">
        <p14:creationId xmlns:p14="http://schemas.microsoft.com/office/powerpoint/2010/main" val="3529116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9318" y="943276"/>
            <a:ext cx="10480430" cy="5068396"/>
          </a:xfrm>
          <a:prstGeom prst="rect">
            <a:avLst/>
          </a:prstGeom>
        </p:spPr>
      </p:pic>
      <p:sp>
        <p:nvSpPr>
          <p:cNvPr id="3" name="TextBox 2"/>
          <p:cNvSpPr txBox="1"/>
          <p:nvPr/>
        </p:nvSpPr>
        <p:spPr>
          <a:xfrm>
            <a:off x="422031" y="6006905"/>
            <a:ext cx="11769969" cy="830997"/>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Jean-Marc </a:t>
            </a:r>
            <a:r>
              <a:rPr lang="en-US" sz="2400" dirty="0" err="1">
                <a:solidFill>
                  <a:srgbClr val="FF0000"/>
                </a:solidFill>
                <a:latin typeface="Times New Roman" panose="02020603050405020304" pitchFamily="18" charset="0"/>
                <a:cs typeface="Times New Roman" panose="02020603050405020304" pitchFamily="18" charset="0"/>
              </a:rPr>
              <a:t>Ayoubi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et al 2022</a:t>
            </a:r>
            <a:r>
              <a:rPr lang="en-US" sz="2400" dirty="0">
                <a:solidFill>
                  <a:srgbClr val="FF0000"/>
                </a:solidFill>
                <a:latin typeface="Times New Roman" panose="02020603050405020304" pitchFamily="18" charset="0"/>
                <a:cs typeface="Times New Roman" panose="02020603050405020304" pitchFamily="18" charset="0"/>
              </a:rPr>
              <a:t>. Evolving clinical challenges in uterus transplantation</a:t>
            </a:r>
            <a:r>
              <a:rPr lang="en-US" sz="2400" dirty="0" smtClean="0">
                <a:solidFill>
                  <a:srgbClr val="FF0000"/>
                </a:solidFill>
                <a:latin typeface="Times New Roman" panose="02020603050405020304" pitchFamily="18" charset="0"/>
                <a:cs typeface="Times New Roman" panose="02020603050405020304" pitchFamily="18" charset="0"/>
              </a:rPr>
              <a:t>.</a:t>
            </a:r>
          </a:p>
          <a:p>
            <a:pPr algn="ct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RBMO VOLUME 45 ISSUE 5 2022</a:t>
            </a:r>
          </a:p>
        </p:txBody>
      </p:sp>
      <p:sp>
        <p:nvSpPr>
          <p:cNvPr id="4" name="TextBox 3"/>
          <p:cNvSpPr txBox="1"/>
          <p:nvPr/>
        </p:nvSpPr>
        <p:spPr>
          <a:xfrm>
            <a:off x="180534" y="67987"/>
            <a:ext cx="11769969" cy="584775"/>
          </a:xfrm>
          <a:prstGeom prst="rect">
            <a:avLst/>
          </a:prstGeom>
          <a:noFill/>
        </p:spPr>
        <p:txBody>
          <a:bodyPr wrap="square" rtlCol="0">
            <a:spAutoFit/>
          </a:bodyPr>
          <a:lstStyle/>
          <a:p>
            <a:pPr algn="ctr"/>
            <a:r>
              <a:rPr lang="en-US" sz="3200" u="sng" dirty="0" smtClean="0">
                <a:solidFill>
                  <a:srgbClr val="FF0000"/>
                </a:solidFill>
                <a:latin typeface="Times New Roman" panose="02020603050405020304" pitchFamily="18" charset="0"/>
                <a:cs typeface="Times New Roman" panose="02020603050405020304" pitchFamily="18" charset="0"/>
              </a:rPr>
              <a:t>Uterus Transplantation </a:t>
            </a:r>
            <a:endParaRPr lang="en-US" sz="32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838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489" y="475950"/>
            <a:ext cx="11493305" cy="4708981"/>
          </a:xfrm>
          <a:prstGeom prst="rect">
            <a:avLst/>
          </a:prstGeom>
          <a:noFill/>
        </p:spPr>
        <p:txBody>
          <a:bodyPr wrap="square" rtlCol="0">
            <a:spAutoFit/>
          </a:bodyPr>
          <a:lstStyle/>
          <a:p>
            <a:pPr algn="ctr" rtl="1"/>
            <a:r>
              <a:rPr lang="ar-EG" sz="6000" dirty="0" smtClean="0"/>
              <a:t> وحتى عام 2021 قد أُجرى عالمياً 90 عملية زراعة رحم منها 20 حالة فى السويد وولد حوالى 50 طفل بعد إجراء عملية الإخصاب الطبى المساعد (أطفال الأنابيب) وبلغت نسبة الحمل والولادة حوالى 33%.</a:t>
            </a:r>
            <a:endParaRPr lang="en-US" sz="6000" dirty="0"/>
          </a:p>
        </p:txBody>
      </p:sp>
      <p:sp>
        <p:nvSpPr>
          <p:cNvPr id="4" name="TextBox 3"/>
          <p:cNvSpPr txBox="1"/>
          <p:nvPr/>
        </p:nvSpPr>
        <p:spPr>
          <a:xfrm>
            <a:off x="433753" y="5439505"/>
            <a:ext cx="11493305" cy="954107"/>
          </a:xfrm>
          <a:prstGeom prst="rect">
            <a:avLst/>
          </a:prstGeom>
          <a:noFill/>
          <a:ln>
            <a:solidFill>
              <a:schemeClr val="accent1">
                <a:lumMod val="40000"/>
                <a:lumOff val="60000"/>
              </a:schemeClr>
            </a:solidFill>
          </a:ln>
        </p:spPr>
        <p:txBody>
          <a:bodyPr wrap="square" rtlCol="0">
            <a:spAutoFit/>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University of Gothenburg</a:t>
            </a:r>
          </a:p>
          <a:p>
            <a:pPr algn="ctr"/>
            <a:r>
              <a:rPr lang="en-US" sz="2800" dirty="0" smtClean="0">
                <a:solidFill>
                  <a:srgbClr val="FF0000"/>
                </a:solidFill>
                <a:latin typeface="Times New Roman" panose="02020603050405020304" pitchFamily="18" charset="0"/>
                <a:cs typeface="Times New Roman" panose="02020603050405020304" pitchFamily="18" charset="0"/>
              </a:rPr>
              <a:t>June 14, 2022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564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7" y="1165261"/>
            <a:ext cx="11802794" cy="5016758"/>
          </a:xfrm>
          <a:prstGeom prst="rect">
            <a:avLst/>
          </a:prstGeom>
          <a:noFill/>
        </p:spPr>
        <p:txBody>
          <a:bodyPr wrap="square" rtlCol="0">
            <a:spAutoFit/>
          </a:bodyPr>
          <a:lstStyle/>
          <a:p>
            <a:pPr algn="r" rtl="1"/>
            <a:r>
              <a:rPr lang="ar-EG" sz="4000" dirty="0" smtClean="0"/>
              <a:t>1- صعوبة توفر المتبرعين بأرحامهم.</a:t>
            </a:r>
          </a:p>
          <a:p>
            <a:pPr algn="r" rtl="1"/>
            <a:r>
              <a:rPr lang="ar-EG" sz="4000" dirty="0" smtClean="0"/>
              <a:t>2-مدى صلاحة المتبرع إل</a:t>
            </a:r>
            <a:r>
              <a:rPr lang="ar-EG" sz="4000" dirty="0"/>
              <a:t>ي</a:t>
            </a:r>
            <a:r>
              <a:rPr lang="ar-EG" sz="4000" dirty="0" smtClean="0"/>
              <a:t>ه طبياً.</a:t>
            </a:r>
          </a:p>
          <a:p>
            <a:pPr algn="r" rtl="1"/>
            <a:r>
              <a:rPr lang="ar-EG" sz="4000" dirty="0" smtClean="0"/>
              <a:t>3- المهارة الجراحية الفائقة اللازمة لإتمام العملية بنجاح.</a:t>
            </a:r>
          </a:p>
          <a:p>
            <a:pPr algn="r" rtl="1"/>
            <a:r>
              <a:rPr lang="ar-EG" sz="4000" dirty="0" smtClean="0"/>
              <a:t>4- المضاعفات التى قد تحدث للمتبرع (الحى) والمتبرع إليه. </a:t>
            </a:r>
          </a:p>
          <a:p>
            <a:pPr algn="r" rtl="1"/>
            <a:r>
              <a:rPr lang="ar-EG" sz="4000" dirty="0"/>
              <a:t> </a:t>
            </a:r>
            <a:r>
              <a:rPr lang="ar-EG" sz="4000" dirty="0" smtClean="0"/>
              <a:t>5- </a:t>
            </a:r>
            <a:r>
              <a:rPr lang="ar-EG" sz="4000" dirty="0"/>
              <a:t>الحاجة لإجراء عملية الإخصاب الطبى المساعد قبل إجراء العملية </a:t>
            </a:r>
            <a:r>
              <a:rPr lang="ar-EG" sz="4000" dirty="0" smtClean="0"/>
              <a:t>6- استخدام مثبطات المناعة لمدة 12-6 أشهر قبل زراعة الأجنة. </a:t>
            </a:r>
          </a:p>
          <a:p>
            <a:pPr algn="r" rtl="1"/>
            <a:r>
              <a:rPr lang="ar-EG" sz="4000" dirty="0" smtClean="0"/>
              <a:t>7- الرعاية الصحية للمتبرع إله عقب زراعة الرحم وخلال فترة الحمل.</a:t>
            </a:r>
          </a:p>
          <a:p>
            <a:pPr algn="r" rtl="1"/>
            <a:r>
              <a:rPr lang="ar-EG" sz="4000" dirty="0" smtClean="0"/>
              <a:t>8- الحاجة لإزالة الرحم المتبرع به عقب الولادة بواسطة عملية قيصرية.</a:t>
            </a:r>
            <a:endParaRPr lang="en-US" sz="4000" dirty="0"/>
          </a:p>
        </p:txBody>
      </p:sp>
      <p:sp>
        <p:nvSpPr>
          <p:cNvPr id="4" name="TextBox 3"/>
          <p:cNvSpPr txBox="1"/>
          <p:nvPr/>
        </p:nvSpPr>
        <p:spPr>
          <a:xfrm>
            <a:off x="461888" y="121915"/>
            <a:ext cx="11493305" cy="646331"/>
          </a:xfrm>
          <a:prstGeom prst="rect">
            <a:avLst/>
          </a:prstGeom>
          <a:noFill/>
          <a:ln>
            <a:solidFill>
              <a:schemeClr val="accent1">
                <a:lumMod val="40000"/>
                <a:lumOff val="60000"/>
              </a:schemeClr>
            </a:solidFill>
          </a:ln>
        </p:spPr>
        <p:txBody>
          <a:bodyPr wrap="square" rtlCol="0">
            <a:spAutoFit/>
          </a:bodyPr>
          <a:lstStyle/>
          <a:p>
            <a:pPr algn="ctr"/>
            <a:r>
              <a:rPr lang="ar-EG" sz="3600" u="sng" dirty="0" smtClean="0">
                <a:solidFill>
                  <a:srgbClr val="FF0000"/>
                </a:solidFill>
                <a:latin typeface="Times New Roman" panose="02020603050405020304" pitchFamily="18" charset="0"/>
                <a:cs typeface="Times New Roman" panose="02020603050405020304" pitchFamily="18" charset="0"/>
              </a:rPr>
              <a:t>الصعوبات التى تواجهها عملية زراعة الرحم</a:t>
            </a:r>
            <a:endParaRPr lang="en-US" sz="36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0208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7" y="1432550"/>
            <a:ext cx="11802794" cy="5078313"/>
          </a:xfrm>
          <a:prstGeom prst="rect">
            <a:avLst/>
          </a:prstGeom>
          <a:noFill/>
        </p:spPr>
        <p:txBody>
          <a:bodyPr wrap="square" rtlCol="0">
            <a:spAutoFit/>
          </a:bodyPr>
          <a:lstStyle/>
          <a:p>
            <a:pPr marL="342900" lvl="0" indent="-342900" algn="r" rtl="1">
              <a:buFont typeface="+mj-lt"/>
              <a:buAutoNum type="arabicPeriod"/>
            </a:pPr>
            <a:r>
              <a:rPr lang="ar-EG" sz="3600" dirty="0"/>
              <a:t>إن نجاح تصميم الرحم الصناعى تقدم هائل ومطلوب حيث أنه يمكن أن يقدم خدمات طبية وبحثية خاصة للأطفال الخدج.</a:t>
            </a:r>
            <a:endParaRPr lang="en-US" sz="3600" dirty="0"/>
          </a:p>
          <a:p>
            <a:pPr marL="342900" lvl="0" indent="-342900" algn="r" rtl="1">
              <a:buFont typeface="+mj-lt"/>
              <a:buAutoNum type="arabicPeriod"/>
            </a:pPr>
            <a:r>
              <a:rPr lang="ar-EG" sz="3600" dirty="0"/>
              <a:t>قبل أن يستخدم الرحم الصناعى  للإنسان لابد أن يثبت أنه فاعل وآمن فى حيوانات التجارب.</a:t>
            </a:r>
            <a:endParaRPr lang="en-US" sz="3600" dirty="0"/>
          </a:p>
          <a:p>
            <a:pPr marL="342900" lvl="0" indent="-342900" algn="r" rtl="1">
              <a:buFont typeface="+mj-lt"/>
              <a:buAutoNum type="arabicPeriod"/>
            </a:pPr>
            <a:r>
              <a:rPr lang="ar-EG" sz="3600" dirty="0"/>
              <a:t>استخدام الرحم الصناعى يثير العديد من القضايا الأخلاقية والصحية والدينية والقانونية والاجتماعية والتى يجب أن تناقشها الهيئات الصحية والأخلاقية والعلمية والدينية والقانونية وتضع الضوابط والارشادات الملزمة التى تتناسب مع الخلفية الدينية والأخلاقية والثقافية والاجتماعية والقوانين المنظمة فى المجتمعات المختلفة</a:t>
            </a:r>
            <a:r>
              <a:rPr lang="ar-EG" sz="3600" dirty="0" smtClean="0"/>
              <a:t>.</a:t>
            </a:r>
            <a:endParaRPr lang="en-US" sz="3600" dirty="0"/>
          </a:p>
        </p:txBody>
      </p:sp>
      <p:sp>
        <p:nvSpPr>
          <p:cNvPr id="4" name="TextBox 3"/>
          <p:cNvSpPr txBox="1"/>
          <p:nvPr/>
        </p:nvSpPr>
        <p:spPr>
          <a:xfrm>
            <a:off x="461888" y="23439"/>
            <a:ext cx="11493305" cy="923330"/>
          </a:xfrm>
          <a:prstGeom prst="rect">
            <a:avLst/>
          </a:prstGeom>
          <a:noFill/>
          <a:ln>
            <a:solidFill>
              <a:schemeClr val="accent1">
                <a:lumMod val="40000"/>
                <a:lumOff val="60000"/>
              </a:schemeClr>
            </a:solidFill>
          </a:ln>
        </p:spPr>
        <p:txBody>
          <a:bodyPr wrap="square" rtlCol="0">
            <a:spAutoFit/>
          </a:bodyPr>
          <a:lstStyle/>
          <a:p>
            <a:pPr algn="ctr"/>
            <a:r>
              <a:rPr lang="ar-EG" sz="5400" u="sng" dirty="0" smtClean="0">
                <a:solidFill>
                  <a:srgbClr val="FF0000"/>
                </a:solidFill>
                <a:latin typeface="Times New Roman" panose="02020603050405020304" pitchFamily="18" charset="0"/>
                <a:cs typeface="Times New Roman" panose="02020603050405020304" pitchFamily="18" charset="0"/>
              </a:rPr>
              <a:t>الاستنتاج</a:t>
            </a:r>
            <a:endParaRPr lang="en-US" sz="54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049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7" y="1235603"/>
            <a:ext cx="11802794" cy="5016758"/>
          </a:xfrm>
          <a:prstGeom prst="rect">
            <a:avLst/>
          </a:prstGeom>
          <a:noFill/>
        </p:spPr>
        <p:txBody>
          <a:bodyPr wrap="square" rtlCol="0">
            <a:spAutoFit/>
          </a:bodyPr>
          <a:lstStyle/>
          <a:p>
            <a:pPr lvl="0" algn="r" rtl="1"/>
            <a:r>
              <a:rPr lang="ar-EG" sz="4000" dirty="0" smtClean="0"/>
              <a:t>4. إذا ثبت أن الرحم الصناعي فاعل وآمن فيمكن استخدامه لتقليل وفيات ومراضة الأطفال الخدج.</a:t>
            </a:r>
            <a:endParaRPr lang="en-US" sz="4000" dirty="0" smtClean="0"/>
          </a:p>
          <a:p>
            <a:pPr lvl="0" algn="r" rtl="1"/>
            <a:r>
              <a:rPr lang="ar-EG" sz="4000" dirty="0" smtClean="0"/>
              <a:t>5. هناك استخدامات صحية وبحثية أخرى  للرحم الصناعى ممكنة مستقبليا مثل إجراء الجراحات على الأجنة وحماية الأجنة من التعرض لأى أخطار بيئية طارئة وحماية صحة الأمهات اللائى يعانين من أمراض مستعصية.</a:t>
            </a:r>
            <a:endParaRPr lang="en-US" sz="4000" dirty="0" smtClean="0"/>
          </a:p>
          <a:p>
            <a:pPr lvl="0" algn="r" rtl="1"/>
            <a:r>
              <a:rPr lang="ar-EG" sz="4000" dirty="0" smtClean="0"/>
              <a:t>6.استخدام الرحم الصناعى كبديل لرحم الأم يتنافى مع الضوابط الأخلاقية والصحية والدينية والقانونية وخاصة فى المجتمعات الإسلامية</a:t>
            </a:r>
            <a:r>
              <a:rPr lang="ar-EG" sz="4000" smtClean="0"/>
              <a:t>. </a:t>
            </a:r>
            <a:endParaRPr lang="en-US" sz="4000" dirty="0" smtClean="0"/>
          </a:p>
        </p:txBody>
      </p:sp>
      <p:sp>
        <p:nvSpPr>
          <p:cNvPr id="4" name="TextBox 3"/>
          <p:cNvSpPr txBox="1"/>
          <p:nvPr/>
        </p:nvSpPr>
        <p:spPr>
          <a:xfrm>
            <a:off x="461888" y="23439"/>
            <a:ext cx="11493305" cy="923330"/>
          </a:xfrm>
          <a:prstGeom prst="rect">
            <a:avLst/>
          </a:prstGeom>
          <a:noFill/>
          <a:ln>
            <a:solidFill>
              <a:schemeClr val="accent1">
                <a:lumMod val="40000"/>
                <a:lumOff val="60000"/>
              </a:schemeClr>
            </a:solidFill>
          </a:ln>
        </p:spPr>
        <p:txBody>
          <a:bodyPr wrap="square" rtlCol="0">
            <a:spAutoFit/>
          </a:bodyPr>
          <a:lstStyle/>
          <a:p>
            <a:pPr algn="ctr"/>
            <a:r>
              <a:rPr lang="ar-EG" sz="5400" u="sng" dirty="0" smtClean="0">
                <a:solidFill>
                  <a:srgbClr val="FF0000"/>
                </a:solidFill>
                <a:latin typeface="Times New Roman" panose="02020603050405020304" pitchFamily="18" charset="0"/>
                <a:cs typeface="Times New Roman" panose="02020603050405020304" pitchFamily="18" charset="0"/>
              </a:rPr>
              <a:t>الاستنتاج</a:t>
            </a:r>
            <a:endParaRPr lang="en-US" sz="54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2066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76" y="1083211"/>
            <a:ext cx="11774658" cy="4009293"/>
          </a:xfrm>
        </p:spPr>
        <p:txBody>
          <a:bodyPr>
            <a:noAutofit/>
          </a:bodyPr>
          <a:lstStyle/>
          <a:p>
            <a:r>
              <a:rPr lang="ar-EG" sz="28700" i="1" dirty="0" smtClean="0">
                <a:solidFill>
                  <a:srgbClr val="FF0000"/>
                </a:solidFill>
              </a:rPr>
              <a:t>شكراً لكم </a:t>
            </a:r>
            <a:endParaRPr lang="en-US" sz="28700" i="1" dirty="0">
              <a:solidFill>
                <a:srgbClr val="FF0000"/>
              </a:solidFill>
            </a:endParaRPr>
          </a:p>
        </p:txBody>
      </p:sp>
    </p:spTree>
    <p:extLst>
      <p:ext uri="{BB962C8B-B14F-4D97-AF65-F5344CB8AC3E}">
        <p14:creationId xmlns:p14="http://schemas.microsoft.com/office/powerpoint/2010/main" val="42837645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rgbClr val="FF0000"/>
                </a:solidFill>
              </a:rPr>
              <a:t>Uterus transplantation </a:t>
            </a:r>
            <a:br>
              <a:rPr lang="en-US" u="sng" dirty="0" smtClean="0">
                <a:solidFill>
                  <a:srgbClr val="FF0000"/>
                </a:solidFill>
              </a:rPr>
            </a:br>
            <a:r>
              <a:rPr lang="ar-EG" u="sng" dirty="0" smtClean="0">
                <a:solidFill>
                  <a:srgbClr val="FF0000"/>
                </a:solidFill>
              </a:rPr>
              <a:t>زراعة الرحم</a:t>
            </a:r>
            <a:endParaRPr lang="en-US" u="sng" dirty="0">
              <a:solidFill>
                <a:srgbClr val="FF0000"/>
              </a:solidFill>
            </a:endParaRPr>
          </a:p>
        </p:txBody>
      </p:sp>
      <p:pic>
        <p:nvPicPr>
          <p:cNvPr id="2050" name="Picture 2" descr="US hospital Cleveland Clinic becomes the first to offer womb transplants |  Daily Mail Onl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39617" y="2029982"/>
            <a:ext cx="6189785" cy="4258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9827" y="2293034"/>
            <a:ext cx="3516923" cy="1384995"/>
          </a:xfrm>
          <a:prstGeom prst="rect">
            <a:avLst/>
          </a:prstGeom>
          <a:noFill/>
        </p:spPr>
        <p:txBody>
          <a:bodyPr wrap="square" rtlCol="0">
            <a:spAutoFit/>
          </a:bodyPr>
          <a:lstStyle/>
          <a:p>
            <a:r>
              <a:rPr lang="en-US" sz="2800" dirty="0" smtClean="0"/>
              <a:t>Surrogate mother</a:t>
            </a:r>
          </a:p>
          <a:p>
            <a:r>
              <a:rPr lang="en-US" sz="2800" dirty="0" smtClean="0"/>
              <a:t>(Ethical, religious and legal concerns</a:t>
            </a:r>
            <a:endParaRPr lang="en-US" sz="2800" dirty="0"/>
          </a:p>
        </p:txBody>
      </p:sp>
      <p:sp>
        <p:nvSpPr>
          <p:cNvPr id="6" name="TextBox 5"/>
          <p:cNvSpPr txBox="1"/>
          <p:nvPr/>
        </p:nvSpPr>
        <p:spPr>
          <a:xfrm>
            <a:off x="461887" y="4274232"/>
            <a:ext cx="3856895" cy="523220"/>
          </a:xfrm>
          <a:prstGeom prst="rect">
            <a:avLst/>
          </a:prstGeom>
          <a:noFill/>
        </p:spPr>
        <p:txBody>
          <a:bodyPr wrap="square" rtlCol="0">
            <a:spAutoFit/>
          </a:bodyPr>
          <a:lstStyle/>
          <a:p>
            <a:r>
              <a:rPr lang="en-US" sz="2800" dirty="0" smtClean="0"/>
              <a:t>Uterine transplantation </a:t>
            </a:r>
            <a:endParaRPr lang="en-US" sz="2800" dirty="0"/>
          </a:p>
        </p:txBody>
      </p:sp>
      <p:cxnSp>
        <p:nvCxnSpPr>
          <p:cNvPr id="7" name="Straight Arrow Connector 6"/>
          <p:cNvCxnSpPr/>
          <p:nvPr/>
        </p:nvCxnSpPr>
        <p:spPr>
          <a:xfrm>
            <a:off x="3214467" y="2549432"/>
            <a:ext cx="2342271" cy="4360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V="1">
            <a:off x="4093698" y="4159120"/>
            <a:ext cx="1463040" cy="3767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3060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وضع المشيمة في حالة المشيمة المنزاحة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077" y="3446586"/>
            <a:ext cx="9340948" cy="319336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igure: المشيمة والحبل السرِّي والجنين - دليل MSD الإرشادي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2862" y="211015"/>
            <a:ext cx="6527409" cy="279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4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الشهر الخامس من الحمل.. تعرفي على أبرز الأعراض ومراحل تطور ا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509" y="379826"/>
            <a:ext cx="4571170" cy="52050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في الشهر السابع من الحمل.. احذري علامات الولادة المبكرة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12" y="379826"/>
            <a:ext cx="2967452" cy="520504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صباح الخير 🌸 حوامل الشهر الثامن الله يسهل عليكم ماتبقى من ا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308" y="379826"/>
            <a:ext cx="3404382" cy="520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35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152A97-761A-CBE5-EF87-B1C61B4D0FAB}"/>
              </a:ext>
            </a:extLst>
          </p:cNvPr>
          <p:cNvSpPr>
            <a:spLocks noGrp="1"/>
          </p:cNvSpPr>
          <p:nvPr>
            <p:ph idx="1"/>
          </p:nvPr>
        </p:nvSpPr>
        <p:spPr>
          <a:xfrm>
            <a:off x="563880" y="548640"/>
            <a:ext cx="11033760" cy="5867400"/>
          </a:xfrm>
          <a:ln>
            <a:solidFill>
              <a:schemeClr val="tx1"/>
            </a:solidFill>
          </a:ln>
        </p:spPr>
        <p:txBody>
          <a:bodyPr>
            <a:normAutofit fontScale="92500"/>
          </a:bodyPr>
          <a:lstStyle/>
          <a:p>
            <a:pPr algn="r" rtl="1"/>
            <a:endParaRPr lang="ar-EG" sz="4000" dirty="0"/>
          </a:p>
          <a:p>
            <a:pPr algn="r" rtl="1"/>
            <a:r>
              <a:rPr lang="ar-EG" sz="4000" dirty="0"/>
              <a:t> وإن نمو الجنين داخل رحم أمه الوراثية </a:t>
            </a:r>
            <a:r>
              <a:rPr lang="en-US" sz="4000" dirty="0"/>
              <a:t>(Genetic mother)</a:t>
            </a:r>
            <a:r>
              <a:rPr lang="ar-EG" sz="4000" dirty="0"/>
              <a:t> له الكثير من الفوائد فالجنين يتغذى بدم أمه ويتأثر الجنين وصفاته الوراثية المكتسبة </a:t>
            </a:r>
            <a:r>
              <a:rPr lang="en-US" sz="4000" dirty="0"/>
              <a:t>(Epigenetics)</a:t>
            </a:r>
            <a:r>
              <a:rPr lang="ar-EG" sz="4000" dirty="0"/>
              <a:t> بالبيئة المحيطة به داخل الرحم كما يكون لزاماً على الأم أن تتحمل مسئولية جنينها فتحميه من </a:t>
            </a:r>
            <a:r>
              <a:rPr lang="ar-EG" sz="4000" dirty="0" smtClean="0"/>
              <a:t>الممارسات الخاطئة </a:t>
            </a:r>
            <a:r>
              <a:rPr lang="ar-EG" sz="4000" dirty="0"/>
              <a:t>التى تؤثر بالسلب على صحة الجنين مثل التدخين وتناول </a:t>
            </a:r>
            <a:r>
              <a:rPr lang="ar-EG" sz="4000" dirty="0" smtClean="0"/>
              <a:t>المُسكرات وعدم التغذية السليمة أو </a:t>
            </a:r>
            <a:r>
              <a:rPr lang="ar-EG" sz="4000" dirty="0"/>
              <a:t>التعرض </a:t>
            </a:r>
            <a:r>
              <a:rPr lang="ar-EG" sz="4000" dirty="0" smtClean="0"/>
              <a:t>للمؤثرات الخارجية الضارة مثل الإشعاعات أوالحاجة لتناول العقاقير التى تضر بصحة الجنين </a:t>
            </a:r>
            <a:r>
              <a:rPr lang="ar-EG" sz="4000" dirty="0"/>
              <a:t>.</a:t>
            </a:r>
          </a:p>
          <a:p>
            <a:pPr marL="0" indent="0" algn="r" rtl="1">
              <a:buNone/>
            </a:pPr>
            <a:endParaRPr lang="ar-EG" sz="2200" dirty="0"/>
          </a:p>
          <a:p>
            <a:pPr algn="r" rtl="1"/>
            <a:r>
              <a:rPr lang="ar-EG" sz="4000" dirty="0"/>
              <a:t>وبذلك تنمو العلاقة الوثيقة والارتباط بين الجنين وأمه خلال فترة الحمل.</a:t>
            </a:r>
            <a:endParaRPr lang="en-US" sz="4000" dirty="0"/>
          </a:p>
        </p:txBody>
      </p:sp>
    </p:spTree>
    <p:extLst>
      <p:ext uri="{BB962C8B-B14F-4D97-AF65-F5344CB8AC3E}">
        <p14:creationId xmlns:p14="http://schemas.microsoft.com/office/powerpoint/2010/main" val="148349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A0110-C9CD-476B-0B02-23E1F320947D}"/>
              </a:ext>
            </a:extLst>
          </p:cNvPr>
          <p:cNvSpPr>
            <a:spLocks noGrp="1"/>
          </p:cNvSpPr>
          <p:nvPr>
            <p:ph idx="1"/>
          </p:nvPr>
        </p:nvSpPr>
        <p:spPr>
          <a:xfrm>
            <a:off x="838200" y="441960"/>
            <a:ext cx="10881360" cy="5735003"/>
          </a:xfrm>
          <a:ln>
            <a:solidFill>
              <a:schemeClr val="tx1"/>
            </a:solidFill>
          </a:ln>
        </p:spPr>
        <p:txBody>
          <a:bodyPr>
            <a:normAutofit/>
          </a:bodyPr>
          <a:lstStyle/>
          <a:p>
            <a:pPr algn="r" rtl="1"/>
            <a:endParaRPr lang="ar-EG" sz="4800" dirty="0"/>
          </a:p>
          <a:p>
            <a:pPr algn="r" rtl="1"/>
            <a:r>
              <a:rPr lang="ar-EG" sz="4800" dirty="0"/>
              <a:t> </a:t>
            </a:r>
            <a:r>
              <a:rPr lang="ar-EG" sz="4800" dirty="0" smtClean="0"/>
              <a:t>ولا عجب فإن لفظ </a:t>
            </a:r>
            <a:r>
              <a:rPr lang="ar-EG" sz="4800" dirty="0"/>
              <a:t>الرحم مأخوذ من الرحمة والشفقة ويمثل منبتاً للجنين ونموه ويحميه من المؤثرات </a:t>
            </a:r>
            <a:r>
              <a:rPr lang="ar-EG" sz="4800" dirty="0" smtClean="0"/>
              <a:t>الخارجية </a:t>
            </a:r>
            <a:r>
              <a:rPr lang="ar-EG" sz="4800" dirty="0"/>
              <a:t>الضارة </a:t>
            </a:r>
          </a:p>
          <a:p>
            <a:pPr marL="0" indent="0" algn="ctr" rtl="1">
              <a:buNone/>
            </a:pPr>
            <a:r>
              <a:rPr lang="ar-EG" sz="4800" dirty="0"/>
              <a:t>قال تعالى (( </a:t>
            </a:r>
            <a:r>
              <a:rPr lang="ar-EG" sz="4800" b="1" dirty="0">
                <a:solidFill>
                  <a:srgbClr val="FF0000"/>
                </a:solidFill>
              </a:rPr>
              <a:t>ثم جعلناه نطفة فى قرار مكين</a:t>
            </a:r>
            <a:r>
              <a:rPr lang="ar-EG" sz="4800" dirty="0"/>
              <a:t>))</a:t>
            </a:r>
          </a:p>
          <a:p>
            <a:pPr marL="0" indent="0" algn="r" rtl="1">
              <a:buNone/>
            </a:pPr>
            <a:r>
              <a:rPr lang="ar-EG" sz="3200" dirty="0"/>
              <a:t>                                            سورة المؤمنين من الآية "13"</a:t>
            </a:r>
            <a:endParaRPr lang="en-US" sz="3200" dirty="0"/>
          </a:p>
        </p:txBody>
      </p:sp>
    </p:spTree>
    <p:extLst>
      <p:ext uri="{BB962C8B-B14F-4D97-AF65-F5344CB8AC3E}">
        <p14:creationId xmlns:p14="http://schemas.microsoft.com/office/powerpoint/2010/main" val="131090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180492"/>
            <a:ext cx="10515600" cy="1678598"/>
          </a:xfrm>
        </p:spPr>
        <p:txBody>
          <a:bodyPr/>
          <a:lstStyle/>
          <a:p>
            <a:pPr algn="ctr"/>
            <a:r>
              <a:rPr lang="ar-EG" b="1" i="1" dirty="0" smtClean="0">
                <a:solidFill>
                  <a:srgbClr val="FF0000"/>
                </a:solidFill>
              </a:rPr>
              <a:t>لماذا الاحتياج للرحم الصناعى؟</a:t>
            </a:r>
            <a:endParaRPr lang="en-US" b="1" i="1" dirty="0">
              <a:solidFill>
                <a:srgbClr val="FF0000"/>
              </a:solidFill>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9947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902</TotalTime>
  <Words>2080</Words>
  <Application>Microsoft Office PowerPoint</Application>
  <PresentationFormat>Widescreen</PresentationFormat>
  <Paragraphs>194</Paragraphs>
  <Slides>49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Arial</vt:lpstr>
      <vt:lpstr>Calibri</vt:lpstr>
      <vt:lpstr>Calibri Light</vt:lpstr>
      <vt:lpstr>Comic Sans MS</vt:lpstr>
      <vt:lpstr>Majalla UI</vt:lpstr>
      <vt:lpstr>Times New Roman</vt:lpstr>
      <vt:lpstr>Wingdings</vt:lpstr>
      <vt:lpstr>Office Theme</vt:lpstr>
      <vt:lpstr>Photo Editor Photo</vt:lpstr>
      <vt:lpstr>مستقبل تقنية الرحم الصناعى  والتحديات والفرص</vt:lpstr>
      <vt:lpstr>عناصر البحث</vt:lpstr>
      <vt:lpstr>PowerPoint Presentation</vt:lpstr>
      <vt:lpstr>PowerPoint Presentation</vt:lpstr>
      <vt:lpstr>PowerPoint Presentation</vt:lpstr>
      <vt:lpstr>PowerPoint Presentation</vt:lpstr>
      <vt:lpstr>PowerPoint Presentation</vt:lpstr>
      <vt:lpstr>PowerPoint Presentation</vt:lpstr>
      <vt:lpstr>لماذا الاحتياج للرحم الصناعى؟</vt:lpstr>
      <vt:lpstr>PowerPoint Presentation</vt:lpstr>
      <vt:lpstr>PowerPoint Presentation</vt:lpstr>
      <vt:lpstr>الولادة المبكرة</vt:lpstr>
      <vt:lpstr>نسبة الولادة المبكرة England and Wales 2021</vt:lpstr>
      <vt:lpstr>PowerPoint Presentation</vt:lpstr>
      <vt:lpstr>PowerPoint Presentation</vt:lpstr>
      <vt:lpstr>PowerPoint Presentation</vt:lpstr>
      <vt:lpstr>فرص الحياة بعد الولادة المبكرة انجلترا وويلز</vt:lpstr>
      <vt:lpstr>نسبة المراضة فى الأطفال المبتسرين انجلترا وويلز</vt:lpstr>
      <vt:lpstr>وفيات ومراضة الطفل الخدج (المبتسر)  فى الولايات المتحدة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of Artificial Womb</vt:lpstr>
      <vt:lpstr>PowerPoint Presentation</vt:lpstr>
      <vt:lpstr>دواعى استخدام الرحم الصناعى فى حال ثبوت أنه فاعل وآمن</vt:lpstr>
      <vt:lpstr>دواعى استخدام الرحم الصناعى فى حال ثبوت أنه فاعل وآمن</vt:lpstr>
      <vt:lpstr>دواعى استخدام الرحم الصناعى فى حال ثبوت أنه فاعل وآمن</vt:lpstr>
      <vt:lpstr>دواعى استخدام الرحم الصناعى فى حال ثبوت أنه فاعل وآمن</vt:lpstr>
      <vt:lpstr>دواعى استخدام الرحم الصناعى فى حال ثبوت أنه فاعل وآمن</vt:lpstr>
      <vt:lpstr>الصعوبات التى أدت إلى تأخر تقدم تجارب الرحم الصناعى فى حيوانات التجارب</vt:lpstr>
      <vt:lpstr>PowerPoint Presentation</vt:lpstr>
      <vt:lpstr>عام 2022م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لكم </vt:lpstr>
      <vt:lpstr>Uterus transplantation  زراعة الرحم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الرحم الصناعى استكشاف الفرص والتحديات الصحية- الشرعية – الأخلاقية والقانونية</dc:title>
  <dc:creator>Doaa Khairy</dc:creator>
  <cp:lastModifiedBy>Windows User</cp:lastModifiedBy>
  <cp:revision>186</cp:revision>
  <cp:lastPrinted>2023-05-20T13:03:42Z</cp:lastPrinted>
  <dcterms:created xsi:type="dcterms:W3CDTF">2023-05-18T07:32:08Z</dcterms:created>
  <dcterms:modified xsi:type="dcterms:W3CDTF">2023-06-12T14:18:40Z</dcterms:modified>
</cp:coreProperties>
</file>