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62" r:id="rId2"/>
    <p:sldId id="256" r:id="rId3"/>
    <p:sldId id="257" r:id="rId4"/>
    <p:sldId id="292" r:id="rId5"/>
    <p:sldId id="295" r:id="rId6"/>
    <p:sldId id="296" r:id="rId7"/>
    <p:sldId id="297" r:id="rId8"/>
    <p:sldId id="298" r:id="rId9"/>
    <p:sldId id="258" r:id="rId10"/>
    <p:sldId id="260" r:id="rId11"/>
    <p:sldId id="263" r:id="rId12"/>
    <p:sldId id="264" r:id="rId13"/>
    <p:sldId id="265" r:id="rId14"/>
    <p:sldId id="266" r:id="rId15"/>
    <p:sldId id="267" r:id="rId16"/>
    <p:sldId id="281" r:id="rId17"/>
    <p:sldId id="294" r:id="rId18"/>
    <p:sldId id="270" r:id="rId19"/>
    <p:sldId id="271" r:id="rId20"/>
    <p:sldId id="272" r:id="rId21"/>
    <p:sldId id="274" r:id="rId22"/>
    <p:sldId id="269" r:id="rId23"/>
    <p:sldId id="282" r:id="rId24"/>
    <p:sldId id="285" r:id="rId25"/>
    <p:sldId id="284" r:id="rId26"/>
    <p:sldId id="286" r:id="rId27"/>
    <p:sldId id="287" r:id="rId28"/>
    <p:sldId id="275" r:id="rId29"/>
    <p:sldId id="293" r:id="rId30"/>
    <p:sldId id="280" r:id="rId31"/>
    <p:sldId id="283" r:id="rId32"/>
    <p:sldId id="277" r:id="rId33"/>
    <p:sldId id="289" r:id="rId34"/>
    <p:sldId id="290" r:id="rId35"/>
    <p:sldId id="273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A2EC68-AD02-4F57-9B10-878660A16F46}" type="datetimeFigureOut">
              <a:rPr lang="ar-SA" smtClean="0"/>
              <a:pPr/>
              <a:t>26/11/1444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223AC6A-E277-4E7E-A25F-70DB3C2AAA8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ar-JO" dirty="0"/>
          </a:p>
          <a:p>
            <a:pPr algn="ctr">
              <a:buNone/>
            </a:pPr>
            <a:endParaRPr lang="ar-JO" dirty="0"/>
          </a:p>
          <a:p>
            <a:pPr algn="ctr">
              <a:buNone/>
            </a:pPr>
            <a:r>
              <a:rPr lang="ar-JO" b="1" dirty="0"/>
              <a:t> </a:t>
            </a:r>
            <a:r>
              <a:rPr lang="ar-JO" sz="3400" b="1" dirty="0"/>
              <a:t>ب</a:t>
            </a:r>
            <a:r>
              <a:rPr lang="ar-SA" sz="3400" b="1" dirty="0"/>
              <a:t>سم الله الرحمن الرحيم</a:t>
            </a:r>
            <a:endParaRPr lang="ar-JO" sz="3400" b="1" dirty="0"/>
          </a:p>
          <a:p>
            <a:pPr algn="ctr">
              <a:buNone/>
            </a:pPr>
            <a:endParaRPr lang="ar-JO" sz="3400" b="1" dirty="0"/>
          </a:p>
          <a:p>
            <a:pPr algn="ctr">
              <a:buNone/>
            </a:pPr>
            <a:r>
              <a:rPr lang="ar-SA" sz="3400" b="1" dirty="0"/>
              <a:t>(</a:t>
            </a:r>
            <a:r>
              <a:rPr lang="ar-SA" sz="4000" b="1" dirty="0"/>
              <a:t>لله ملك السموات والأرض يخلق ما يشاء يهب لمن يشاء إناثا ويهب لمن </a:t>
            </a:r>
            <a:endParaRPr lang="ar-JO" sz="4000" b="1" dirty="0"/>
          </a:p>
          <a:p>
            <a:pPr algn="ctr">
              <a:buNone/>
            </a:pPr>
            <a:endParaRPr lang="ar-JO" sz="4000" b="1" dirty="0"/>
          </a:p>
          <a:p>
            <a:pPr algn="ctr">
              <a:buNone/>
            </a:pPr>
            <a:r>
              <a:rPr lang="ar-SA" sz="4000" b="1" dirty="0"/>
              <a:t>يشاء الذكور آو يزوجهم ذكرانا وإناثا ويجعل من يشاء عقيما </a:t>
            </a:r>
            <a:r>
              <a:rPr lang="ar-SA" sz="3400" b="1" dirty="0"/>
              <a:t>)                                  </a:t>
            </a:r>
            <a:endParaRPr lang="ar-JO" sz="3400" b="1" dirty="0"/>
          </a:p>
          <a:p>
            <a:pPr algn="ctr">
              <a:buNone/>
            </a:pPr>
            <a:endParaRPr lang="ar-JO" sz="3400" b="1" dirty="0"/>
          </a:p>
          <a:p>
            <a:pPr algn="ctr">
              <a:buNone/>
            </a:pPr>
            <a:r>
              <a:rPr lang="ar-SA" sz="3400" b="1" dirty="0"/>
              <a:t> صدق الله العظيم.</a:t>
            </a:r>
            <a:endParaRPr lang="ar-JO" sz="3400" b="1" dirty="0"/>
          </a:p>
          <a:p>
            <a:pPr algn="ctr">
              <a:buNone/>
            </a:pPr>
            <a:endParaRPr lang="ar-JO" dirty="0"/>
          </a:p>
          <a:p>
            <a:pPr algn="ctr">
              <a:buNone/>
            </a:pPr>
            <a:endParaRPr lang="ar-JO" dirty="0"/>
          </a:p>
          <a:p>
            <a:pPr algn="l">
              <a:buNone/>
            </a:pPr>
            <a:r>
              <a:rPr lang="ar-SA" dirty="0"/>
              <a:t> الشورى٥٠</a:t>
            </a:r>
          </a:p>
          <a:p>
            <a:pPr algn="ctr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JO" dirty="0">
                <a:solidFill>
                  <a:schemeClr val="tx1"/>
                </a:solidFill>
              </a:rPr>
              <a:t>   </a:t>
            </a:r>
          </a:p>
          <a:p>
            <a:pPr>
              <a:buFont typeface="Wingdings" pitchFamily="2" charset="2"/>
              <a:buChar char="q"/>
            </a:pPr>
            <a:r>
              <a:rPr lang="ar-JO" sz="2800" b="1" dirty="0">
                <a:solidFill>
                  <a:schemeClr val="tx1"/>
                </a:solidFill>
              </a:rPr>
              <a:t> إ</a:t>
            </a:r>
            <a:r>
              <a:rPr lang="ar-SA" sz="2800" b="1" dirty="0" err="1">
                <a:solidFill>
                  <a:schemeClr val="tx1"/>
                </a:solidFill>
              </a:rPr>
              <a:t>ضطرابات</a:t>
            </a:r>
            <a:r>
              <a:rPr lang="ar-SA" sz="2800" b="1" dirty="0">
                <a:solidFill>
                  <a:schemeClr val="tx1"/>
                </a:solidFill>
              </a:rPr>
              <a:t> الإباضة</a:t>
            </a:r>
            <a:r>
              <a:rPr lang="ar-JO" sz="2800" b="1" dirty="0">
                <a:solidFill>
                  <a:schemeClr val="tx1"/>
                </a:solidFill>
              </a:rPr>
              <a:t>: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</a:t>
            </a:r>
            <a:r>
              <a:rPr lang="ar-SA" sz="2400" b="1" dirty="0">
                <a:solidFill>
                  <a:schemeClr val="tx1"/>
                </a:solidFill>
              </a:rPr>
              <a:t>ترجع أغلب حالات العقم إلى عدم انتظام </a:t>
            </a:r>
            <a:r>
              <a:rPr lang="ar-SA" sz="2400" b="1" dirty="0" err="1">
                <a:solidFill>
                  <a:schemeClr val="tx1"/>
                </a:solidFill>
              </a:rPr>
              <a:t>التبويض</a:t>
            </a:r>
            <a:r>
              <a:rPr lang="ar-SA" sz="2400" b="1" dirty="0">
                <a:solidFill>
                  <a:schemeClr val="tx1"/>
                </a:solidFill>
              </a:rPr>
              <a:t> أو عدم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حدوثه على الإطلاق.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</a:t>
            </a:r>
            <a:r>
              <a:rPr lang="ar-SA" sz="2400" b="1" dirty="0">
                <a:solidFill>
                  <a:schemeClr val="tx1"/>
                </a:solidFill>
              </a:rPr>
              <a:t>قد تحدث اضطرابات </a:t>
            </a:r>
            <a:r>
              <a:rPr lang="ar-SA" sz="2400" b="1" dirty="0" err="1">
                <a:solidFill>
                  <a:schemeClr val="tx1"/>
                </a:solidFill>
              </a:rPr>
              <a:t>التبويض</a:t>
            </a:r>
            <a:r>
              <a:rPr lang="ar-SA" sz="2400" b="1" dirty="0">
                <a:solidFill>
                  <a:schemeClr val="tx1"/>
                </a:solidFill>
              </a:rPr>
              <a:t> نتيجة اختلال توازن </a:t>
            </a:r>
            <a:r>
              <a:rPr lang="ar-SA" sz="2400" b="1" dirty="0" err="1">
                <a:solidFill>
                  <a:schemeClr val="tx1"/>
                </a:solidFill>
              </a:rPr>
              <a:t>الهرمونات</a:t>
            </a:r>
            <a:r>
              <a:rPr lang="ar-SA" sz="2400" b="1" dirty="0">
                <a:solidFill>
                  <a:schemeClr val="tx1"/>
                </a:solidFill>
              </a:rPr>
              <a:t> التناسلية 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</a:t>
            </a:r>
            <a:r>
              <a:rPr lang="ar-SA" sz="2400" b="1" dirty="0">
                <a:solidFill>
                  <a:schemeClr val="tx1"/>
                </a:solidFill>
              </a:rPr>
              <a:t>التي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تفرزها غدة </a:t>
            </a:r>
            <a:r>
              <a:rPr lang="ar-SA" sz="2400" b="1" dirty="0" err="1">
                <a:solidFill>
                  <a:schemeClr val="tx1"/>
                </a:solidFill>
              </a:rPr>
              <a:t>الوطاء</a:t>
            </a:r>
            <a:r>
              <a:rPr lang="ar-SA" sz="2400" b="1" dirty="0">
                <a:solidFill>
                  <a:schemeClr val="tx1"/>
                </a:solidFill>
              </a:rPr>
              <a:t> أو الغدة النخامية أو بسبب إصابة المبيض ببعض </a:t>
            </a:r>
            <a:r>
              <a:rPr lang="ar-JO" sz="2400" b="1" dirty="0">
                <a:solidFill>
                  <a:schemeClr val="tx1"/>
                </a:solidFill>
              </a:rPr>
              <a:t>                 </a:t>
            </a:r>
            <a:r>
              <a:rPr lang="ar-SA" sz="2400" b="1" dirty="0">
                <a:solidFill>
                  <a:schemeClr val="tx1"/>
                </a:solidFill>
              </a:rPr>
              <a:t>المشكلات.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</a:t>
            </a:r>
            <a:r>
              <a:rPr lang="ar-SA" sz="2400" b="1" dirty="0">
                <a:solidFill>
                  <a:schemeClr val="tx1"/>
                </a:solidFill>
              </a:rPr>
              <a:t>متلازمة المبيض متعدد </a:t>
            </a:r>
            <a:r>
              <a:rPr lang="ar-SA" sz="2400" b="1" dirty="0" err="1">
                <a:solidFill>
                  <a:schemeClr val="tx1"/>
                </a:solidFill>
              </a:rPr>
              <a:t>التكيسات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dirty="0">
                <a:solidFill>
                  <a:schemeClr val="tx1"/>
                </a:solidFill>
              </a:rPr>
              <a:t>   </a:t>
            </a:r>
            <a:r>
              <a:rPr lang="ar-SA" sz="2400" b="1" dirty="0">
                <a:solidFill>
                  <a:schemeClr val="tx1"/>
                </a:solidFill>
              </a:rPr>
              <a:t>تسبب متلازمة المبيض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 err="1">
                <a:solidFill>
                  <a:schemeClr val="tx1"/>
                </a:solidFill>
              </a:rPr>
              <a:t>التكيسات</a:t>
            </a:r>
            <a:r>
              <a:rPr lang="ar-SA" sz="2400" b="1" dirty="0">
                <a:solidFill>
                  <a:schemeClr val="tx1"/>
                </a:solidFill>
              </a:rPr>
              <a:t> اختلال التوازن الهرموني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     م</a:t>
            </a:r>
            <a:r>
              <a:rPr lang="ar-SA" sz="2400" b="1" dirty="0">
                <a:solidFill>
                  <a:schemeClr val="tx1"/>
                </a:solidFill>
              </a:rPr>
              <a:t>ما يؤثر على الإباضة 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S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525963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JO" b="1" dirty="0">
                <a:solidFill>
                  <a:schemeClr val="tx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endParaRPr lang="ar-JO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وترتبط متلازمة المبيض متعدد </a:t>
            </a:r>
            <a:r>
              <a:rPr lang="ar-SA" sz="2400" b="1" dirty="0" err="1">
                <a:solidFill>
                  <a:schemeClr val="tx1"/>
                </a:solidFill>
              </a:rPr>
              <a:t>التكيسات</a:t>
            </a:r>
            <a:r>
              <a:rPr lang="ar-SA" sz="2400" b="1" dirty="0">
                <a:solidFill>
                  <a:schemeClr val="tx1"/>
                </a:solidFill>
              </a:rPr>
              <a:t> بمقاومة الجسم للأنسولين والإصابة بالسمنة، ونمو شعر غير طبيعي على الوجه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أو الجسم،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ar-JO" sz="11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الخلل الوطاني اثنان من </a:t>
            </a:r>
            <a:r>
              <a:rPr lang="ar-SA" sz="2400" b="1" dirty="0" err="1"/>
              <a:t>الهرمونات</a:t>
            </a:r>
            <a:r>
              <a:rPr lang="ar-SA" sz="2400" b="1" dirty="0"/>
              <a:t> التي تنتجها الغدة النخامية </a:t>
            </a:r>
            <a:r>
              <a:rPr lang="ar-SA" sz="2400" b="1" dirty="0" err="1"/>
              <a:t>مسؤولان</a:t>
            </a:r>
            <a:r>
              <a:rPr lang="ar-SA" sz="2400" b="1" dirty="0"/>
              <a:t> عن تحفيز</a:t>
            </a:r>
            <a:r>
              <a:rPr lang="ar-JO" sz="2400" b="1" dirty="0"/>
              <a:t> </a:t>
            </a:r>
            <a:r>
              <a:rPr lang="ar-SA" sz="2400" b="1" dirty="0"/>
              <a:t>الإباضة</a:t>
            </a:r>
            <a:r>
              <a:rPr lang="en-US" sz="2400" b="1" dirty="0"/>
              <a:t> </a:t>
            </a:r>
            <a:r>
              <a:rPr lang="ar-SA" sz="2400" b="1" dirty="0"/>
              <a:t>كل شهر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    </a:t>
            </a:r>
            <a:r>
              <a:rPr lang="ar-SA" sz="2400" b="1" dirty="0"/>
              <a:t>الهرمون المنبه </a:t>
            </a:r>
            <a:r>
              <a:rPr lang="ar-SA" sz="2400" b="1" dirty="0" err="1"/>
              <a:t>للجريب</a:t>
            </a:r>
            <a:r>
              <a:rPr lang="ar-SA" sz="2400" b="1" dirty="0"/>
              <a:t> (</a:t>
            </a:r>
            <a:r>
              <a:rPr lang="en-US" sz="2400" b="1" dirty="0"/>
              <a:t> FSH </a:t>
            </a:r>
            <a:r>
              <a:rPr lang="ar-JO" sz="2400" b="1" dirty="0"/>
              <a:t>)</a:t>
            </a:r>
            <a:r>
              <a:rPr lang="en-US" sz="2400" b="1" dirty="0"/>
              <a:t> </a:t>
            </a:r>
            <a:r>
              <a:rPr lang="ar-SA" sz="2400" b="1" dirty="0"/>
              <a:t>وهرمون </a:t>
            </a:r>
            <a:r>
              <a:rPr lang="ar-SA" sz="2400" b="1" dirty="0" err="1"/>
              <a:t>اللوتنة</a:t>
            </a:r>
            <a:r>
              <a:rPr lang="ar-SA" sz="2400" b="1" dirty="0"/>
              <a:t> </a:t>
            </a:r>
            <a:r>
              <a:rPr lang="ar-JO" sz="2400" b="1" dirty="0"/>
              <a:t> </a:t>
            </a:r>
            <a:r>
              <a:rPr lang="en-US" sz="2400" b="1" dirty="0"/>
              <a:t>(LH)</a:t>
            </a:r>
            <a:r>
              <a:rPr lang="ar-SA" sz="2400" b="1" dirty="0"/>
              <a:t>فالإجهاد البدني </a:t>
            </a:r>
            <a:r>
              <a:rPr lang="ar-SA" sz="2400" b="1" dirty="0" err="1"/>
              <a:t>أوالعاطفي</a:t>
            </a:r>
            <a:r>
              <a:rPr lang="ar-SA" sz="2400" b="1" dirty="0"/>
              <a:t> الزائد</a:t>
            </a:r>
            <a:endParaRPr lang="ar-JO" sz="2400" b="1" dirty="0"/>
          </a:p>
          <a:p>
            <a:pPr>
              <a:buFont typeface="Wingdings" pitchFamily="2" charset="2"/>
              <a:buChar char="q"/>
            </a:pPr>
            <a:endParaRPr lang="ar-SA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86800" cy="4648200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JO" sz="1600" dirty="0"/>
          </a:p>
          <a:p>
            <a:pPr>
              <a:buNone/>
            </a:pPr>
            <a:r>
              <a:rPr lang="ar-JO" sz="2000" b="1" dirty="0"/>
              <a:t>      </a:t>
            </a:r>
            <a:r>
              <a:rPr lang="ar-SA" sz="2000" b="1" dirty="0"/>
              <a:t>زيادة الوزن أو انخفاضه بشكل مفرط أو زيادة الوزن أو انخفاضه في </a:t>
            </a:r>
            <a:r>
              <a:rPr lang="ar-SA" sz="2000" b="1" dirty="0" err="1"/>
              <a:t>الأونة</a:t>
            </a:r>
            <a:r>
              <a:rPr lang="ar-SA" sz="2000" b="1" dirty="0"/>
              <a:t> الأخيرة بشكل كبير</a:t>
            </a:r>
            <a:r>
              <a:rPr lang="ar-JO" sz="2000" b="1" dirty="0"/>
              <a:t> </a:t>
            </a:r>
            <a:r>
              <a:rPr lang="ar-SA" sz="2000" b="1" dirty="0"/>
              <a:t>كلها عوامل يمكن أن تعوق إنتاج هذه </a:t>
            </a:r>
            <a:r>
              <a:rPr lang="ar-SA" sz="2000" b="1" dirty="0" err="1"/>
              <a:t>الهرمونات</a:t>
            </a:r>
            <a:r>
              <a:rPr lang="ar-SA" sz="2000" b="1" dirty="0"/>
              <a:t> وتؤثر على الإباضة. </a:t>
            </a:r>
            <a:endParaRPr lang="ar-JO" sz="2000" b="1" dirty="0"/>
          </a:p>
          <a:p>
            <a:pPr>
              <a:buNone/>
            </a:pPr>
            <a:endParaRPr lang="en-US" sz="800" b="1" dirty="0"/>
          </a:p>
          <a:p>
            <a:pPr>
              <a:buFont typeface="Wingdings" pitchFamily="2" charset="2"/>
              <a:buChar char="q"/>
            </a:pPr>
            <a:r>
              <a:rPr lang="en-US" sz="2000" b="1" dirty="0"/>
              <a:t>  </a:t>
            </a:r>
            <a:r>
              <a:rPr lang="ar-SA" sz="2000" b="1" dirty="0"/>
              <a:t>وبعد عدم انتظام الدورة الشهرية أو غيابها أكثر العلامات شيوعًا على حدوث ذلك</a:t>
            </a:r>
            <a:endParaRPr lang="ar-JO" sz="2000" b="1" dirty="0"/>
          </a:p>
          <a:p>
            <a:pPr>
              <a:buNone/>
            </a:pPr>
            <a:endParaRPr lang="en-US" sz="800" b="1" dirty="0"/>
          </a:p>
          <a:p>
            <a:pPr>
              <a:buFont typeface="Wingdings" pitchFamily="2" charset="2"/>
              <a:buChar char="q"/>
            </a:pPr>
            <a:r>
              <a:rPr lang="ar-SA" sz="2000" b="1" dirty="0"/>
              <a:t> </a:t>
            </a:r>
            <a:r>
              <a:rPr lang="en-US" sz="2000" b="1" dirty="0"/>
              <a:t> </a:t>
            </a:r>
            <a:r>
              <a:rPr lang="ar-SA" sz="2000" b="1" dirty="0"/>
              <a:t>قصور المبايض الأولي</a:t>
            </a:r>
            <a:endParaRPr lang="en-US" sz="2000" b="1" dirty="0"/>
          </a:p>
          <a:p>
            <a:pPr>
              <a:buFont typeface="Wingdings" pitchFamily="2" charset="2"/>
              <a:buChar char="q"/>
            </a:pPr>
            <a:endParaRPr lang="en-US" sz="800" b="1" dirty="0"/>
          </a:p>
          <a:p>
            <a:pPr>
              <a:buFont typeface="Wingdings" pitchFamily="2" charset="2"/>
              <a:buChar char="q"/>
            </a:pPr>
            <a:r>
              <a:rPr lang="en-US" sz="2000" b="1" dirty="0"/>
              <a:t> </a:t>
            </a:r>
            <a:r>
              <a:rPr lang="ar-SA" sz="2000" b="1" dirty="0"/>
              <a:t>عادةً ما ينجم هذا الاضطراب، الذي يُسمى أيضا فشل المبايض المبكر،نتيجة استجابة</a:t>
            </a:r>
            <a:r>
              <a:rPr lang="en-US" sz="2000" b="1" dirty="0"/>
              <a:t> </a:t>
            </a:r>
            <a:r>
              <a:rPr lang="ar-SA" sz="2000" b="1" dirty="0"/>
              <a:t>المناعة الذاتية </a:t>
            </a:r>
            <a:endParaRPr lang="en-US" sz="2000" b="1" dirty="0"/>
          </a:p>
          <a:p>
            <a:pPr>
              <a:buFont typeface="Wingdings" pitchFamily="2" charset="2"/>
              <a:buChar char="q"/>
            </a:pPr>
            <a:endParaRPr lang="en-US" sz="600" b="1" dirty="0"/>
          </a:p>
          <a:p>
            <a:pPr>
              <a:buFont typeface="Wingdings" pitchFamily="2" charset="2"/>
              <a:buChar char="q"/>
            </a:pPr>
            <a:r>
              <a:rPr lang="ar-SA" sz="2000" b="1" dirty="0"/>
              <a:t> فقدان سابق لأوانه للبويضات من المبيض</a:t>
            </a:r>
            <a:endParaRPr lang="ar-JO" sz="2000" b="1" dirty="0"/>
          </a:p>
          <a:p>
            <a:pPr>
              <a:buNone/>
            </a:pPr>
            <a:endParaRPr lang="en-US" sz="900" b="1" dirty="0"/>
          </a:p>
          <a:p>
            <a:pPr>
              <a:buFont typeface="Wingdings" pitchFamily="2" charset="2"/>
              <a:buChar char="q"/>
            </a:pPr>
            <a:r>
              <a:rPr lang="ar-SA" sz="2000" dirty="0"/>
              <a:t> </a:t>
            </a:r>
            <a:r>
              <a:rPr lang="ar-SA" sz="2000" b="1" dirty="0"/>
              <a:t>ربما لسبب جيني أو</a:t>
            </a:r>
            <a:r>
              <a:rPr lang="en-US" sz="2000" b="1" dirty="0"/>
              <a:t> </a:t>
            </a:r>
            <a:r>
              <a:rPr lang="ar-SA" sz="2000" b="1" dirty="0"/>
              <a:t>بسبب العلاج الكيميائي. وفيه يتوقف المبيض عن إنتاج البويضات ومن ثم يقل إنتاج هرمون</a:t>
            </a:r>
            <a:r>
              <a:rPr lang="en-US" sz="2000" b="1" dirty="0"/>
              <a:t> </a:t>
            </a:r>
            <a:r>
              <a:rPr lang="ar-SA" sz="2000" b="1" dirty="0" err="1"/>
              <a:t>الإستروجين</a:t>
            </a:r>
            <a:r>
              <a:rPr lang="ar-SA" sz="2000" b="1" dirty="0"/>
              <a:t> لدى السيدات تحت سن الأربعين.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686800" cy="3475038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إفراز المزيد من </a:t>
            </a:r>
            <a:r>
              <a:rPr lang="ar-SA" sz="2400" b="1" dirty="0" err="1">
                <a:solidFill>
                  <a:schemeClr val="tx1"/>
                </a:solidFill>
              </a:rPr>
              <a:t>البرولاكتين</a:t>
            </a:r>
            <a:r>
              <a:rPr lang="ar-SA" sz="2400" b="1" dirty="0">
                <a:solidFill>
                  <a:schemeClr val="tx1"/>
                </a:solidFill>
              </a:rPr>
              <a:t> قد تتسبب الغدة النخامية في زيادة إنتاج </a:t>
            </a:r>
            <a:r>
              <a:rPr lang="ar-SA" sz="2400" b="1" dirty="0" err="1">
                <a:solidFill>
                  <a:schemeClr val="tx1"/>
                </a:solidFill>
              </a:rPr>
              <a:t>البرولاكتين</a:t>
            </a:r>
            <a:r>
              <a:rPr lang="ar-SA" sz="2400" b="1" dirty="0">
                <a:solidFill>
                  <a:schemeClr val="tx1"/>
                </a:solidFill>
              </a:rPr>
              <a:t> (فرط </a:t>
            </a:r>
            <a:r>
              <a:rPr lang="ar-SA" sz="2400" b="1" dirty="0" err="1">
                <a:solidFill>
                  <a:schemeClr val="tx1"/>
                </a:solidFill>
              </a:rPr>
              <a:t>برولاكتين</a:t>
            </a:r>
            <a:r>
              <a:rPr lang="ar-SA" sz="2400" b="1" dirty="0">
                <a:solidFill>
                  <a:schemeClr val="tx1"/>
                </a:solidFill>
              </a:rPr>
              <a:t> الدم) الأمر الذي يقلل من إنتاج هرمون </a:t>
            </a:r>
            <a:r>
              <a:rPr lang="ar-SA" sz="2400" b="1" dirty="0" err="1">
                <a:solidFill>
                  <a:schemeClr val="tx1"/>
                </a:solidFill>
              </a:rPr>
              <a:t>الإستروجين</a:t>
            </a:r>
            <a:r>
              <a:rPr lang="ar-SA" sz="2400" b="1" dirty="0">
                <a:solidFill>
                  <a:schemeClr val="tx1"/>
                </a:solidFill>
              </a:rPr>
              <a:t>، ومن ثم قد يتسبب في الإصابة بالعقم.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 وربما يحدث ذلك أيضا بسبب الأدوية التي تتناولها المريضة لعلاج حالة مرضية أخرى.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075238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* </a:t>
            </a:r>
            <a:r>
              <a:rPr lang="ar-SA" sz="2400" b="1" dirty="0">
                <a:solidFill>
                  <a:schemeClr val="tx1"/>
                </a:solidFill>
              </a:rPr>
              <a:t>(العقم </a:t>
            </a:r>
            <a:r>
              <a:rPr lang="ar-SA" sz="2400" b="1" dirty="0" err="1">
                <a:solidFill>
                  <a:schemeClr val="tx1"/>
                </a:solidFill>
              </a:rPr>
              <a:t>البوقي</a:t>
            </a:r>
            <a:r>
              <a:rPr lang="ar-SA" sz="2400" b="1" dirty="0">
                <a:solidFill>
                  <a:schemeClr val="tx1"/>
                </a:solidFill>
              </a:rPr>
              <a:t>)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chemeClr val="tx1"/>
                </a:solidFill>
              </a:rPr>
              <a:t>تمنع قناة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التالفة أو المسدودة الحيوانات المنوية من الوصول إلى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البويضة أو تمنع مرور البويضة المخصبة إلى الرحم 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chemeClr val="tx1"/>
                </a:solidFill>
              </a:rPr>
              <a:t>تشمل أسباب تلف قناة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أو انسدادها ما يلي: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مرض التهاب الحوض والتهاب الرحم وقناتي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بسبب داء المتدثرة أو السيلان أو غيرهما من أنواع العدوى المنقولة جنسيا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 الجراحة السابقة في البطن أو الحوض بما في ذلك جراحة الحمل خارج الرحم التي تزرع فيها البويضة المخصبة وتنمو في مكان غير الرحم ويكون في قناة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76600" y="381000"/>
            <a:ext cx="24978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ar-SA" sz="3200" b="1" dirty="0">
                <a:solidFill>
                  <a:schemeClr val="tx1"/>
                </a:solidFill>
              </a:rPr>
              <a:t>تلف قناتي </a:t>
            </a:r>
            <a:r>
              <a:rPr lang="ar-SA" sz="3200" b="1" dirty="0" err="1">
                <a:solidFill>
                  <a:schemeClr val="tx1"/>
                </a:solidFill>
              </a:rPr>
              <a:t>فالوب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endParaRPr lang="ar-JO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ar-JO" sz="2400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يحدث </a:t>
            </a:r>
            <a:r>
              <a:rPr lang="ar-SA" sz="2400" b="1" dirty="0" err="1"/>
              <a:t>انتباذ</a:t>
            </a:r>
            <a:r>
              <a:rPr lang="ar-SA" sz="2400" b="1" dirty="0"/>
              <a:t> بطانة الرحم عندما يُزرع النسيج الذي ينمو عادة في الرحم في أماكن أخرى وينمو </a:t>
            </a:r>
            <a:r>
              <a:rPr lang="ar-SA" sz="2400" b="1" dirty="0" err="1"/>
              <a:t>بها</a:t>
            </a:r>
            <a:r>
              <a:rPr lang="ar-SA" sz="2400" b="1" dirty="0"/>
              <a:t> وقد يسبب هذا النمو الزائد للنسيج وإزالته جراحيا</a:t>
            </a:r>
            <a:endParaRPr lang="ar-JO" sz="2400" b="1" dirty="0"/>
          </a:p>
          <a:p>
            <a:pPr>
              <a:buNone/>
            </a:pP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 </a:t>
            </a:r>
            <a:r>
              <a:rPr lang="ar-SA" sz="2400" b="1" dirty="0" err="1"/>
              <a:t>التنذب</a:t>
            </a:r>
            <a:r>
              <a:rPr lang="ar-SA" sz="2400" b="1" dirty="0"/>
              <a:t> والذي يمكن أن يسد قناتي </a:t>
            </a:r>
            <a:r>
              <a:rPr lang="ar-SA" sz="2400" b="1" dirty="0" err="1"/>
              <a:t>فالوب</a:t>
            </a:r>
            <a:r>
              <a:rPr lang="ar-SA" sz="2400" b="1" dirty="0"/>
              <a:t> ويمنع البويضة والحيوان المنوي من الاتحاد.</a:t>
            </a: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قد يعيق </a:t>
            </a:r>
            <a:r>
              <a:rPr lang="ar-SA" sz="2400" b="1" dirty="0" err="1"/>
              <a:t>انتباذ</a:t>
            </a:r>
            <a:r>
              <a:rPr lang="ar-SA" sz="2400" b="1" dirty="0"/>
              <a:t> بطانة الرحم أيضا زرع البويضة المخصبة. ويبدو كذلك أن هذه الحالة المرضية </a:t>
            </a:r>
            <a:r>
              <a:rPr lang="ar-SA" sz="2400" b="1" dirty="0" err="1"/>
              <a:t>تؤثرعلى</a:t>
            </a:r>
            <a:r>
              <a:rPr lang="ar-SA" sz="2400" b="1" dirty="0"/>
              <a:t> الخصوبة بطرق أقل تلقائية، مثل تلف الحيوانات المنوية أو </a:t>
            </a:r>
            <a:r>
              <a:rPr lang="ar-SA" sz="2400" b="1" dirty="0" err="1"/>
              <a:t>البويض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828800" y="381000"/>
            <a:ext cx="5257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(بطانة الرحم المهاجرة)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/>
          <p:nvPr/>
        </p:nvSpPr>
        <p:spPr>
          <a:xfrm>
            <a:off x="1600200" y="381000"/>
            <a:ext cx="5943600" cy="800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ar-JO" sz="1400" b="1" dirty="0"/>
          </a:p>
          <a:p>
            <a:pPr algn="ctr"/>
            <a:r>
              <a:rPr lang="ar-JO" sz="3200" b="1" dirty="0"/>
              <a:t>الأسباب المتعلقة بالرحم أو عنق الرحم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33400" y="1447801"/>
            <a:ext cx="8001000" cy="452431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ar-JO" b="1" dirty="0"/>
          </a:p>
          <a:p>
            <a:pPr>
              <a:buFont typeface="Arial" pitchFamily="34" charset="0"/>
              <a:buChar char="•"/>
            </a:pPr>
            <a:r>
              <a:rPr lang="ar-SA" b="1" dirty="0"/>
              <a:t>أسباب عديدة متعلقة بالرحم</a:t>
            </a:r>
            <a:r>
              <a:rPr lang="ar-JO" b="1" dirty="0"/>
              <a:t> </a:t>
            </a:r>
            <a:r>
              <a:rPr lang="ar-SA" b="1" dirty="0" err="1"/>
              <a:t>أوعنق</a:t>
            </a:r>
            <a:r>
              <a:rPr lang="ar-SA" b="1" dirty="0"/>
              <a:t> الرحم تعطل زرع البويضة </a:t>
            </a:r>
            <a:r>
              <a:rPr lang="ar-JO" b="1" dirty="0"/>
              <a:t>حيث</a:t>
            </a:r>
            <a:r>
              <a:rPr lang="ar-SA" b="1" dirty="0"/>
              <a:t> تزيد خطر الإجهاض</a:t>
            </a:r>
            <a:r>
              <a:rPr lang="ar-JO" b="1" dirty="0"/>
              <a:t> </a:t>
            </a:r>
            <a:r>
              <a:rPr lang="ar-SA" b="1" dirty="0" err="1"/>
              <a:t>التلقا</a:t>
            </a:r>
            <a:r>
              <a:rPr lang="ar-JO" b="1" dirty="0"/>
              <a:t>ئ</a:t>
            </a:r>
            <a:r>
              <a:rPr lang="ar-SA" b="1" dirty="0"/>
              <a:t>ي.</a:t>
            </a:r>
            <a:endParaRPr lang="ar-JO" b="1" dirty="0"/>
          </a:p>
          <a:p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SA" b="1" dirty="0"/>
              <a:t> </a:t>
            </a:r>
            <a:r>
              <a:rPr lang="ar-JO" sz="1400" b="1" dirty="0"/>
              <a:t> </a:t>
            </a:r>
            <a:r>
              <a:rPr lang="ar-SA" b="1" dirty="0"/>
              <a:t>(الأورام الليفية أو الأورام العضلية) في الرحم.</a:t>
            </a:r>
            <a:endParaRPr lang="ar-JO" b="1" dirty="0"/>
          </a:p>
          <a:p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JO" b="1" dirty="0"/>
              <a:t>من الممكن </a:t>
            </a:r>
            <a:r>
              <a:rPr lang="ar-SA" b="1" dirty="0"/>
              <a:t>لبعضها سد قناتي </a:t>
            </a:r>
            <a:r>
              <a:rPr lang="ar-SA" b="1" dirty="0" err="1"/>
              <a:t>فالوب</a:t>
            </a:r>
            <a:r>
              <a:rPr lang="ar-SA" b="1" dirty="0"/>
              <a:t> أو إعاقة </a:t>
            </a:r>
            <a:r>
              <a:rPr lang="ar-SA" b="1" dirty="0" err="1"/>
              <a:t>انغراس</a:t>
            </a:r>
            <a:r>
              <a:rPr lang="ar-SA" b="1" dirty="0"/>
              <a:t> البويضة الملقحة مما يؤثر على الخصوبة ومع ذلك</a:t>
            </a:r>
            <a:r>
              <a:rPr lang="ar-JO" b="1" dirty="0"/>
              <a:t> يمكن </a:t>
            </a:r>
            <a:r>
              <a:rPr lang="ar-JO" b="1" dirty="0" err="1"/>
              <a:t>ان</a:t>
            </a:r>
            <a:r>
              <a:rPr lang="ar-JO" b="1" dirty="0"/>
              <a:t> يتم </a:t>
            </a:r>
            <a:r>
              <a:rPr lang="ar-JO" b="1" dirty="0" err="1"/>
              <a:t>ال</a:t>
            </a:r>
            <a:r>
              <a:rPr lang="ar-SA" b="1" dirty="0"/>
              <a:t>حمل </a:t>
            </a:r>
            <a:r>
              <a:rPr lang="ar-JO" b="1" dirty="0"/>
              <a:t>ل</a:t>
            </a:r>
            <a:r>
              <a:rPr lang="ar-SA" b="1" dirty="0"/>
              <a:t>لعديد من</a:t>
            </a:r>
            <a:r>
              <a:rPr lang="ar-JO" b="1" dirty="0"/>
              <a:t> </a:t>
            </a:r>
            <a:r>
              <a:rPr lang="ar-SA" b="1" dirty="0"/>
              <a:t>النساء اللواتي لديهن أورام ليفية أو </a:t>
            </a:r>
            <a:r>
              <a:rPr lang="ar-SA" b="1" dirty="0" err="1"/>
              <a:t>س</a:t>
            </a:r>
            <a:r>
              <a:rPr lang="ar-JO" b="1" dirty="0"/>
              <a:t>ا</a:t>
            </a:r>
            <a:r>
              <a:rPr lang="ar-SA" b="1" dirty="0" err="1"/>
              <a:t>ئل</a:t>
            </a:r>
            <a:r>
              <a:rPr lang="ar-SA" b="1" dirty="0"/>
              <a:t>.</a:t>
            </a:r>
            <a:endParaRPr lang="ar-JO" b="1" dirty="0"/>
          </a:p>
          <a:p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JO" b="1" dirty="0"/>
              <a:t> 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ا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لمشكلات المتعلقة بالرحم الموجودة منذ الولادة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مثل الشكل غير الطبيعي للرحم أن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تسبب 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في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منع حدوث الحمل أو استمراره.</a:t>
            </a:r>
            <a:endParaRPr lang="ar-JO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ar-JO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/>
              <a:t>تضيق عنق الرحم يمكن أن يكون سببه تشوه ورائي أو تلف في عنق الرحم</a:t>
            </a:r>
            <a:endParaRPr lang="ar-JO" b="1" dirty="0"/>
          </a:p>
          <a:p>
            <a:pPr>
              <a:buFont typeface="Wingdings" pitchFamily="2" charset="2"/>
              <a:buChar char="q"/>
            </a:pPr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SA" b="1" dirty="0"/>
              <a:t>في بعض الأحيان لا يمكن لعنق الرحم أن ينتج أفضل نوع من المخاط اللازم للسماح للحيوانات</a:t>
            </a:r>
            <a:r>
              <a:rPr lang="ar-JO" b="1" dirty="0"/>
              <a:t> </a:t>
            </a:r>
            <a:r>
              <a:rPr lang="ar-SA" b="1" dirty="0"/>
              <a:t>المنوية بالانتقال من خلال عنق الرحم إلى الرحم.</a:t>
            </a:r>
            <a:endParaRPr lang="ar-JO" b="1" dirty="0"/>
          </a:p>
          <a:p>
            <a:endParaRPr lang="ar-JO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man.weshah\Desktop\New folder\7cc47d79-4e42-46c2-891b-a02df22e81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8431"/>
          <a:stretch>
            <a:fillRect/>
          </a:stretch>
        </p:blipFill>
        <p:spPr bwMode="auto">
          <a:xfrm>
            <a:off x="1371600" y="533400"/>
            <a:ext cx="6324600" cy="608442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ar-JO" sz="2800" b="1" dirty="0"/>
              <a:t>      </a:t>
            </a:r>
          </a:p>
          <a:p>
            <a:pPr>
              <a:buNone/>
            </a:pPr>
            <a:r>
              <a:rPr lang="ar-JO" sz="2800" b="1" dirty="0"/>
              <a:t>    </a:t>
            </a:r>
            <a:r>
              <a:rPr lang="ar-SA" sz="2800" b="1" dirty="0"/>
              <a:t>ومنها ما يلي:</a:t>
            </a: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b="1" dirty="0"/>
              <a:t>العمر </a:t>
            </a:r>
            <a:r>
              <a:rPr lang="ar-JO" b="1" dirty="0"/>
              <a:t>تنخفض</a:t>
            </a:r>
            <a:r>
              <a:rPr lang="ar-SA" b="1" dirty="0"/>
              <a:t> جودة بويضات المرأة وكميتها مع تقدمها في العمر.</a:t>
            </a:r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JO" b="1" dirty="0"/>
              <a:t>في </a:t>
            </a:r>
            <a:r>
              <a:rPr lang="ar-SA" b="1" dirty="0"/>
              <a:t>منتصف الثلاثينيات</a:t>
            </a:r>
            <a:r>
              <a:rPr lang="ar-JO" b="1" dirty="0"/>
              <a:t> </a:t>
            </a:r>
            <a:r>
              <a:rPr lang="ar-SA" b="1" dirty="0"/>
              <a:t>يزداد معدل فقدان </a:t>
            </a:r>
            <a:r>
              <a:rPr lang="ar-SA" b="1" dirty="0" err="1"/>
              <a:t>الجريبات</a:t>
            </a:r>
            <a:r>
              <a:rPr lang="ar-JO" b="1" dirty="0"/>
              <a:t> </a:t>
            </a:r>
            <a:r>
              <a:rPr lang="ar-SA" b="1" dirty="0"/>
              <a:t> ما يُسبب إنتاج بويضات أقل جودة وعددًا.</a:t>
            </a:r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JO" b="1" dirty="0"/>
              <a:t>  </a:t>
            </a:r>
            <a:r>
              <a:rPr lang="ar-SA" b="1" dirty="0"/>
              <a:t> </a:t>
            </a:r>
            <a:r>
              <a:rPr lang="ar-JO" b="1" dirty="0"/>
              <a:t>يصبح </a:t>
            </a:r>
            <a:r>
              <a:rPr lang="ar-SA" b="1" dirty="0"/>
              <a:t>الحمل أكثر صعوبة</a:t>
            </a:r>
            <a:r>
              <a:rPr lang="ar-JO" b="1" dirty="0"/>
              <a:t> </a:t>
            </a:r>
            <a:r>
              <a:rPr lang="ar-SA" b="1" dirty="0"/>
              <a:t>ويزيد من خطر الإجهاض التلقائي.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209800" y="381000"/>
            <a:ext cx="472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العوامل </a:t>
            </a:r>
            <a:r>
              <a:rPr lang="ar-JO" sz="3200" b="1" dirty="0"/>
              <a:t>المسببة </a:t>
            </a:r>
            <a:r>
              <a:rPr lang="ar-JO" sz="3200" b="1" dirty="0" err="1"/>
              <a:t>ل</a:t>
            </a:r>
            <a:r>
              <a:rPr lang="ar-SA" sz="3200" b="1" dirty="0"/>
              <a:t>لعقم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554162"/>
            <a:ext cx="8839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JO" sz="3200" b="1" dirty="0">
                <a:solidFill>
                  <a:schemeClr val="tx1"/>
                </a:solidFill>
              </a:rPr>
              <a:t>   </a:t>
            </a:r>
            <a:r>
              <a:rPr lang="ar-JO" sz="3200" b="1" u="sng" dirty="0">
                <a:solidFill>
                  <a:schemeClr val="tx1"/>
                </a:solidFill>
              </a:rPr>
              <a:t>مخاطر </a:t>
            </a:r>
            <a:r>
              <a:rPr lang="ar-JO" sz="3200" b="1" u="sng" dirty="0" err="1">
                <a:solidFill>
                  <a:schemeClr val="tx1"/>
                </a:solidFill>
              </a:rPr>
              <a:t>ا</a:t>
            </a:r>
            <a:r>
              <a:rPr lang="ar-SA" sz="3200" b="1" u="sng" dirty="0">
                <a:solidFill>
                  <a:schemeClr val="tx1"/>
                </a:solidFill>
              </a:rPr>
              <a:t>لتدخين</a:t>
            </a:r>
            <a:endParaRPr lang="ar-JO" sz="3200" b="1" u="sng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chemeClr val="tx1"/>
                </a:solidFill>
              </a:rPr>
              <a:t>يزيد التدخين من خطر الإجهاض التلقائي</a:t>
            </a:r>
            <a:endParaRPr lang="ar-JO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800" b="1" dirty="0">
                <a:solidFill>
                  <a:schemeClr val="tx1"/>
                </a:solidFill>
              </a:rPr>
              <a:t>  يؤدي إلى الحمل خارج الرحم</a:t>
            </a:r>
          </a:p>
          <a:p>
            <a:pPr>
              <a:buFont typeface="Wingdings" pitchFamily="2" charset="2"/>
              <a:buChar char="q"/>
            </a:pPr>
            <a:r>
              <a:rPr lang="ar-JO" sz="2800" b="1" dirty="0">
                <a:solidFill>
                  <a:schemeClr val="tx1"/>
                </a:solidFill>
              </a:rPr>
              <a:t>يؤدي إلى</a:t>
            </a:r>
            <a:r>
              <a:rPr lang="ar-SA" sz="2800" b="1" dirty="0">
                <a:solidFill>
                  <a:schemeClr val="tx1"/>
                </a:solidFill>
              </a:rPr>
              <a:t> إتلاف عنق الرحم وقناتي </a:t>
            </a:r>
            <a:r>
              <a:rPr lang="ar-SA" sz="2800" b="1" dirty="0" err="1">
                <a:solidFill>
                  <a:schemeClr val="tx1"/>
                </a:solidFill>
              </a:rPr>
              <a:t>فالوب</a:t>
            </a:r>
            <a:endParaRPr lang="ar-JO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800" b="1" dirty="0">
                <a:solidFill>
                  <a:schemeClr val="tx1"/>
                </a:solidFill>
              </a:rPr>
              <a:t>يسبب شيخوخة المبيضين واستنزاف البويضات قبل</a:t>
            </a:r>
            <a:r>
              <a:rPr lang="ar-JO" sz="28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أوانها</a:t>
            </a:r>
            <a:endParaRPr lang="ar-JO" sz="2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SA" sz="2400" b="1" dirty="0"/>
              <a:t>ولذلك يجب الإقلاع عن التدخين قبل بدء علاج الخصوبة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ar-JO" sz="3600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4400" dirty="0"/>
          </a:p>
          <a:p>
            <a:pPr>
              <a:buNone/>
            </a:pPr>
            <a:endParaRPr lang="ar-JO" sz="4400" dirty="0"/>
          </a:p>
          <a:p>
            <a:pPr>
              <a:buNone/>
            </a:pPr>
            <a:endParaRPr lang="ar-SA" sz="4400" dirty="0"/>
          </a:p>
          <a:p>
            <a:pPr>
              <a:buNone/>
            </a:pPr>
            <a:endParaRPr lang="ar-SA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600200" y="1752600"/>
            <a:ext cx="5638800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sz="4400" b="1" dirty="0">
                <a:solidFill>
                  <a:schemeClr val="tx1"/>
                </a:solidFill>
              </a:rPr>
              <a:t>أعداد وتقديم </a:t>
            </a:r>
          </a:p>
          <a:p>
            <a:pPr algn="ctr"/>
            <a:endParaRPr lang="ar-JO" sz="1000" b="1" dirty="0">
              <a:solidFill>
                <a:schemeClr val="tx1"/>
              </a:solidFill>
            </a:endParaRPr>
          </a:p>
          <a:p>
            <a:pPr algn="ctr"/>
            <a:r>
              <a:rPr lang="ar-JO" sz="4400" b="1" dirty="0">
                <a:solidFill>
                  <a:schemeClr val="tx1"/>
                </a:solidFill>
              </a:rPr>
              <a:t>الدكتور أحمد محمد عبد الواحد</a:t>
            </a:r>
          </a:p>
          <a:p>
            <a:pPr algn="ctr"/>
            <a:endParaRPr lang="ar-JO" sz="1100" b="1" dirty="0">
              <a:solidFill>
                <a:schemeClr val="tx1"/>
              </a:solidFill>
            </a:endParaRPr>
          </a:p>
          <a:p>
            <a:pPr algn="ctr"/>
            <a:r>
              <a:rPr lang="ar-JO" sz="4400" b="1" dirty="0">
                <a:solidFill>
                  <a:schemeClr val="tx1"/>
                </a:solidFill>
              </a:rPr>
              <a:t>استشاري النسائية والتوليد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JO" dirty="0"/>
              <a:t> </a:t>
            </a:r>
            <a:r>
              <a:rPr lang="ar-JO" b="1" u="sng" dirty="0">
                <a:solidFill>
                  <a:schemeClr val="tx1"/>
                </a:solidFill>
              </a:rPr>
              <a:t>مخاطر زيادة </a:t>
            </a:r>
            <a:r>
              <a:rPr lang="ar-SA" b="1" u="sng" dirty="0">
                <a:solidFill>
                  <a:schemeClr val="tx1"/>
                </a:solidFill>
              </a:rPr>
              <a:t>الوزن</a:t>
            </a:r>
            <a:endParaRPr lang="ar-JO" b="1" u="sng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تؤثر الزيادة المفرطة في الوزن أو نقصه الشديد على الإباضة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يؤدي الوصول إلى مؤشر كتلة جسم مثالي إلى زيادة عدد مرات الإباضة واحتمالية الحمل</a:t>
            </a:r>
            <a:r>
              <a:rPr lang="ar-SA" sz="2400" b="1" dirty="0"/>
              <a:t>.</a:t>
            </a:r>
            <a:r>
              <a:rPr lang="ar-JO" sz="2400" b="1" dirty="0"/>
              <a:t> </a:t>
            </a:r>
            <a:endParaRPr lang="ar-SA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 </a:t>
            </a: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تسبب حالات العدوى المنقولة جنسيا مثل </a:t>
            </a:r>
            <a:r>
              <a:rPr lang="ar-SA" sz="2400" b="1" dirty="0" err="1">
                <a:solidFill>
                  <a:schemeClr val="tx1"/>
                </a:solidFill>
              </a:rPr>
              <a:t>الكلاميديا</a:t>
            </a:r>
            <a:r>
              <a:rPr lang="ar-SA" sz="2400" b="1" dirty="0">
                <a:solidFill>
                  <a:schemeClr val="tx1"/>
                </a:solidFill>
              </a:rPr>
              <a:t> (داء المتدثرة) والسيلان </a:t>
            </a:r>
            <a:r>
              <a:rPr lang="ar-JO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chemeClr val="tx1"/>
                </a:solidFill>
              </a:rPr>
              <a:t>ضررًا بقناتي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تؤدي ممارسة الجنس دون حماية مع عدة أشخاص إلى زيادة خطر الإصابة بالعدوى المنقولة جنسيا التي قد تسبب مشكلات في الخصوبة في وقت لاحق.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 </a:t>
            </a:r>
            <a:r>
              <a:rPr lang="ar-JO" sz="2400" b="1" u="sng" dirty="0">
                <a:solidFill>
                  <a:schemeClr val="tx1"/>
                </a:solidFill>
              </a:rPr>
              <a:t>*</a:t>
            </a:r>
            <a:r>
              <a:rPr lang="ar-SA" sz="2400" b="1" u="sng" dirty="0">
                <a:solidFill>
                  <a:schemeClr val="tx1"/>
                </a:solidFill>
              </a:rPr>
              <a:t> الكحول</a:t>
            </a:r>
            <a:endParaRPr lang="ar-JO" sz="2400" b="1" u="sng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 </a:t>
            </a:r>
            <a:r>
              <a:rPr lang="ar-SA" sz="2400" b="1" dirty="0">
                <a:solidFill>
                  <a:schemeClr val="tx1"/>
                </a:solidFill>
              </a:rPr>
              <a:t> يمكن للإفراط في تناول الكحول أن يضعف الخصوبة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733800" y="457200"/>
            <a:ext cx="2667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حالات العدوى</a:t>
            </a:r>
            <a:endParaRPr lang="ar-SA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4860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ar-JO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في بعض الحالات لا يكون سبب العقم معروفً</a:t>
            </a:r>
            <a:endParaRPr lang="ar-JO" sz="2400" b="1" dirty="0"/>
          </a:p>
          <a:p>
            <a:pPr>
              <a:buFont typeface="Wingdings" pitchFamily="2" charset="2"/>
              <a:buChar char="q"/>
            </a:pP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مجموعة من عدة عوامل بسيطة لدى الزوجين في حدوث مشكلات خصوبة مجهولة السبب.</a:t>
            </a:r>
            <a:endParaRPr lang="ar-JO" sz="2400" b="1" dirty="0"/>
          </a:p>
          <a:p>
            <a:pPr>
              <a:buNone/>
            </a:pP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يمكن أن تزول هذه المشكلة من تلقاء نفسها بمرور الوقت. </a:t>
            </a:r>
            <a:endParaRPr lang="ar-JO" sz="2400" b="1" dirty="0"/>
          </a:p>
          <a:p>
            <a:pPr>
              <a:buFont typeface="Wingdings" pitchFamily="2" charset="2"/>
              <a:buChar char="q"/>
            </a:pP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 لا ينبغي</a:t>
            </a:r>
            <a:r>
              <a:rPr lang="ar-JO" sz="2400" b="1" dirty="0"/>
              <a:t> </a:t>
            </a:r>
            <a:r>
              <a:rPr lang="ar-SA" sz="2400" b="1" dirty="0"/>
              <a:t>تأخير علاج العقم</a:t>
            </a:r>
            <a:r>
              <a:rPr lang="ar-JO" sz="2400" b="1" dirty="0"/>
              <a:t> </a:t>
            </a:r>
            <a:r>
              <a:rPr lang="ar-SA" sz="2400" b="1" dirty="0"/>
              <a:t>للمزيد من المعلومات</a:t>
            </a:r>
            <a:r>
              <a:rPr lang="ar-JO" sz="2400" b="1" dirty="0"/>
              <a:t> </a:t>
            </a:r>
          </a:p>
          <a:p>
            <a:pPr>
              <a:buFont typeface="Wingdings" pitchFamily="2" charset="2"/>
              <a:buChar char="q"/>
            </a:pPr>
            <a:endParaRPr lang="ar-SA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3581400" y="381000"/>
            <a:ext cx="236314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SA" sz="3200" b="1" dirty="0"/>
              <a:t>العقم غير المبرر</a:t>
            </a:r>
            <a:endParaRPr lang="ar-SA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JO" b="1" dirty="0"/>
              <a:t>أ</a:t>
            </a:r>
            <a:r>
              <a:rPr lang="ar-SA" b="1" dirty="0"/>
              <a:t>سباب </a:t>
            </a:r>
            <a:r>
              <a:rPr lang="ar-SA" b="1" dirty="0" err="1"/>
              <a:t>الع</a:t>
            </a:r>
            <a:r>
              <a:rPr lang="ar-JO" b="1" dirty="0"/>
              <a:t>ق</a:t>
            </a:r>
            <a:r>
              <a:rPr lang="ar-SA" b="1" dirty="0"/>
              <a:t>م عند الذكور</a:t>
            </a:r>
            <a:endParaRPr lang="ar-JO" b="1" dirty="0"/>
          </a:p>
          <a:p>
            <a:pPr>
              <a:buNone/>
            </a:pPr>
            <a:endParaRPr lang="ar-JO" sz="2000" b="1" dirty="0"/>
          </a:p>
          <a:p>
            <a:pPr>
              <a:buFont typeface="Wingdings" pitchFamily="2" charset="2"/>
              <a:buChar char="q"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فقد </a:t>
            </a:r>
            <a:r>
              <a:rPr lang="ar-SA" b="1" dirty="0" err="1">
                <a:solidFill>
                  <a:schemeClr val="tx2">
                    <a:lumMod val="75000"/>
                  </a:schemeClr>
                </a:solidFill>
              </a:rPr>
              <a:t>ال</a:t>
            </a:r>
            <a:r>
              <a:rPr lang="ar-JO" b="1" dirty="0">
                <a:solidFill>
                  <a:schemeClr val="tx2">
                    <a:lumMod val="75000"/>
                  </a:schemeClr>
                </a:solidFill>
              </a:rPr>
              <a:t>ن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طف الانسداد</a:t>
            </a:r>
            <a:r>
              <a:rPr lang="ar-JO" b="1" dirty="0">
                <a:solidFill>
                  <a:schemeClr val="tx2">
                    <a:lumMod val="75000"/>
                  </a:schemeClr>
                </a:solidFill>
              </a:rPr>
              <a:t>ي</a:t>
            </a:r>
          </a:p>
          <a:p>
            <a:pPr>
              <a:buFont typeface="Wingdings" pitchFamily="2" charset="2"/>
              <a:buChar char="q"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يفقد النطف </a:t>
            </a:r>
            <a:r>
              <a:rPr lang="ar-SA" b="1" dirty="0" err="1">
                <a:solidFill>
                  <a:schemeClr val="tx2">
                    <a:lumMod val="75000"/>
                  </a:schemeClr>
                </a:solidFill>
              </a:rPr>
              <a:t>اللا</a:t>
            </a:r>
            <a:r>
              <a:rPr lang="ar-JO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انسداد</a:t>
            </a:r>
            <a:r>
              <a:rPr lang="ar-JO" b="1" dirty="0">
                <a:solidFill>
                  <a:schemeClr val="tx2">
                    <a:lumMod val="75000"/>
                  </a:schemeClr>
                </a:solidFill>
              </a:rPr>
              <a:t>ي </a:t>
            </a:r>
          </a:p>
          <a:p>
            <a:pPr>
              <a:buFont typeface="Wingdings" pitchFamily="2" charset="2"/>
              <a:buChar char="q"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قذف مرتجع</a:t>
            </a:r>
            <a:endParaRPr lang="ar-JO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قلة الحيوانات المنوية</a:t>
            </a:r>
            <a:endParaRPr lang="ar-JO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b="1" dirty="0">
                <a:solidFill>
                  <a:schemeClr val="tx2">
                    <a:lumMod val="75000"/>
                  </a:schemeClr>
                </a:solidFill>
              </a:rPr>
              <a:t>دوالي الخصيتين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87398"/>
            <a:ext cx="8503920" cy="4637202"/>
          </a:xfrm>
        </p:spPr>
        <p:txBody>
          <a:bodyPr/>
          <a:lstStyle/>
          <a:p>
            <a:pPr algn="ctr">
              <a:buNone/>
            </a:pPr>
            <a:r>
              <a:rPr lang="ar-SA" sz="3600" b="1" dirty="0"/>
              <a:t>علاج التأخر في الحمل</a:t>
            </a:r>
            <a:endParaRPr lang="ar-JO" sz="3600" b="1" dirty="0"/>
          </a:p>
          <a:p>
            <a:pPr algn="ctr">
              <a:buNone/>
            </a:pPr>
            <a:endParaRPr lang="ar-JO" sz="1600" b="1" dirty="0"/>
          </a:p>
          <a:p>
            <a:r>
              <a:rPr lang="ar-SA" b="1" dirty="0"/>
              <a:t>حتى عام ١٩٧٨ كان علاج العقم يتلخص في</a:t>
            </a:r>
            <a:r>
              <a:rPr lang="ar-JO" b="1" dirty="0"/>
              <a:t> </a:t>
            </a:r>
            <a:r>
              <a:rPr lang="ar-SA" b="1" dirty="0"/>
              <a:t>إعطاء محفزات </a:t>
            </a:r>
            <a:r>
              <a:rPr lang="ar-SA" b="1" dirty="0" err="1"/>
              <a:t>الاباضة</a:t>
            </a:r>
            <a:r>
              <a:rPr lang="ar-SA" b="1" dirty="0"/>
              <a:t> لتنشيط المبيض</a:t>
            </a:r>
            <a:r>
              <a:rPr lang="ar-JO" b="1" dirty="0"/>
              <a:t> </a:t>
            </a:r>
            <a:r>
              <a:rPr lang="ar-SA" b="1" dirty="0"/>
              <a:t>أو إجراء عمليات جراحية مثل إزالة ورم ليفي أو عمليات إصلاح تجويف الرحم</a:t>
            </a:r>
            <a:r>
              <a:rPr lang="ar-JO" b="1" dirty="0"/>
              <a:t> </a:t>
            </a:r>
            <a:r>
              <a:rPr lang="ar-SA" b="1" dirty="0"/>
              <a:t>أو إجراء عمليات محدودة على المبيض والخصيتين</a:t>
            </a:r>
            <a:endParaRPr lang="ar-JO" b="1" dirty="0"/>
          </a:p>
          <a:p>
            <a:pPr>
              <a:buNone/>
            </a:pPr>
            <a:r>
              <a:rPr lang="ar-SA" b="1" dirty="0"/>
              <a:t>أو إجراء حقن السائل المنوي داخل الرحم </a:t>
            </a:r>
            <a:r>
              <a:rPr lang="en-US" b="1" dirty="0"/>
              <a:t>IUI</a:t>
            </a:r>
            <a:endParaRPr lang="ar-SA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03920" cy="4572000"/>
          </a:xfrm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ar-JO" sz="500" b="1" dirty="0"/>
          </a:p>
          <a:p>
            <a:pPr>
              <a:buNone/>
            </a:pPr>
            <a:r>
              <a:rPr lang="ar-SA" sz="3600" b="1" dirty="0"/>
              <a:t>أكثر التقنيات رواجا للمساعدة على الإنجاب منذ ١٩٧٨</a:t>
            </a:r>
            <a:endParaRPr lang="ar-JO" dirty="0"/>
          </a:p>
          <a:p>
            <a:pPr>
              <a:buNone/>
            </a:pPr>
            <a:r>
              <a:rPr lang="ar-JO" dirty="0"/>
              <a:t> </a:t>
            </a:r>
            <a:r>
              <a:rPr lang="ar-JO" b="1" dirty="0"/>
              <a:t>سحب </a:t>
            </a:r>
            <a:r>
              <a:rPr lang="ar-SA" b="1" dirty="0"/>
              <a:t>البويضات من مبيض المرأة بعد تحفيزها بالمنشطات الدوائية ثم تلقيحها بالحيوانات</a:t>
            </a:r>
            <a:r>
              <a:rPr lang="ar-JO" b="1" dirty="0"/>
              <a:t> </a:t>
            </a:r>
            <a:r>
              <a:rPr lang="ar-SA" b="1" dirty="0"/>
              <a:t>المنوية </a:t>
            </a:r>
            <a:r>
              <a:rPr lang="ar-SA" b="1" dirty="0" err="1"/>
              <a:t>مخبريا</a:t>
            </a:r>
            <a:r>
              <a:rPr lang="ar-JO" b="1" dirty="0"/>
              <a:t>.</a:t>
            </a:r>
            <a:r>
              <a:rPr lang="en-US" b="1" dirty="0"/>
              <a:t>(ICSI)</a:t>
            </a:r>
            <a:endParaRPr lang="ar-JO" b="1" dirty="0"/>
          </a:p>
          <a:p>
            <a:pPr>
              <a:buNone/>
            </a:pP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895600" y="609600"/>
            <a:ext cx="3429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sz="3200" dirty="0" err="1"/>
              <a:t>اطفال</a:t>
            </a:r>
            <a:r>
              <a:rPr lang="ar-JO" sz="3200" dirty="0"/>
              <a:t> الأنابيب </a:t>
            </a:r>
            <a:r>
              <a:rPr lang="en-US" sz="3200" dirty="0"/>
              <a:t>IVF</a:t>
            </a:r>
            <a:endParaRPr lang="ar-SA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143000" y="38100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772400" y="15240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3" name="Picture 5" descr="C:\Users\eman.weshah\Desktop\New folder\1bd4e381-dced-4bfc-8af8-aef2333a7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3429000" cy="25717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17" name="Picture 2" descr="C:\Users\eman.weshah\Desktop\New folder\06cadab0-d6f7-4544-a68d-4d63c80215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3352800" cy="2514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ar-JO" sz="4000" b="1" dirty="0"/>
              <a:t>أ</a:t>
            </a:r>
            <a:r>
              <a:rPr lang="ar-SA" sz="4000" b="1" dirty="0" err="1"/>
              <a:t>طفال</a:t>
            </a:r>
            <a:r>
              <a:rPr lang="ar-SA" sz="4000" b="1" dirty="0"/>
              <a:t> الأنابيب</a:t>
            </a:r>
            <a:endParaRPr lang="ar-JO" sz="4000" b="1" dirty="0"/>
          </a:p>
          <a:p>
            <a:pPr algn="ctr">
              <a:buNone/>
            </a:pPr>
            <a:endParaRPr lang="ar-JO" sz="2000" b="1" dirty="0"/>
          </a:p>
          <a:p>
            <a:r>
              <a:rPr lang="ar-SA" sz="2800" b="1" dirty="0"/>
              <a:t>أحدثت طريقة الحقن ألمجهري عام ١٩٧٨ تطورا وتقدما ونجاحا في علاج العقم لدى النساء</a:t>
            </a:r>
            <a:r>
              <a:rPr lang="ar-JO" sz="2800" b="1" dirty="0"/>
              <a:t> </a:t>
            </a:r>
            <a:r>
              <a:rPr lang="ar-SA" sz="2800" b="1" dirty="0"/>
              <a:t>وقد تحقق ولادة أكثر من ٥ ملايين مولود على مستوى العالم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JO" b="1" dirty="0"/>
              <a:t>و</a:t>
            </a:r>
            <a:r>
              <a:rPr lang="ar-SA" b="1" dirty="0"/>
              <a:t>مع أن أل </a:t>
            </a:r>
            <a:r>
              <a:rPr lang="en-US" b="1" dirty="0"/>
              <a:t> IVF </a:t>
            </a:r>
            <a:r>
              <a:rPr lang="ar-SA" b="1" dirty="0"/>
              <a:t>كانت </a:t>
            </a:r>
            <a:r>
              <a:rPr lang="ar-SA" b="1" dirty="0" err="1"/>
              <a:t>ق</a:t>
            </a:r>
            <a:r>
              <a:rPr lang="ar-JO" b="1" dirty="0"/>
              <a:t>د</a:t>
            </a:r>
            <a:r>
              <a:rPr lang="ar-SA" b="1" dirty="0"/>
              <a:t> اخترعت في البداية لعلاج العقم عند النساء</a:t>
            </a:r>
            <a:endParaRPr lang="ar-JO" b="1" dirty="0"/>
          </a:p>
          <a:p>
            <a:pPr>
              <a:buNone/>
            </a:pPr>
            <a:r>
              <a:rPr lang="ar-JO" b="1" dirty="0"/>
              <a:t>   </a:t>
            </a:r>
            <a:r>
              <a:rPr lang="ar-SA" b="1" dirty="0"/>
              <a:t>إلا أن تطورا هائلا حصل على هذه الطريقة </a:t>
            </a:r>
            <a:endParaRPr lang="ar-JO" b="1" dirty="0"/>
          </a:p>
          <a:p>
            <a:pPr>
              <a:buNone/>
            </a:pPr>
            <a:r>
              <a:rPr lang="ar-JO" b="1" dirty="0"/>
              <a:t>   </a:t>
            </a:r>
            <a:r>
              <a:rPr lang="ar-SA" b="1" dirty="0"/>
              <a:t>بحيث أصبحت انج</a:t>
            </a:r>
            <a:r>
              <a:rPr lang="ar-JO" b="1" dirty="0"/>
              <a:t>ح</a:t>
            </a:r>
            <a:r>
              <a:rPr lang="ar-SA" b="1" dirty="0"/>
              <a:t>  الوسائل في علاج العقم عند الرجال ممن يعانون من قلة عدد الحيوانات المنوية        </a:t>
            </a:r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SA" dirty="0"/>
              <a:t> </a:t>
            </a:r>
            <a:r>
              <a:rPr lang="ar-SA" b="1" dirty="0"/>
              <a:t>قلة الحركة </a:t>
            </a:r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SA" b="1" dirty="0"/>
              <a:t> وجود تشوهات</a:t>
            </a:r>
            <a:endParaRPr lang="ar-JO" b="1" dirty="0"/>
          </a:p>
          <a:p>
            <a:pPr>
              <a:buFont typeface="Wingdings" pitchFamily="2" charset="2"/>
              <a:buChar char="q"/>
            </a:pPr>
            <a:r>
              <a:rPr lang="ar-SA" b="1" dirty="0"/>
              <a:t> عدم وجود حيوانات منوية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TESE</a:t>
            </a:r>
            <a:endParaRPr lang="ar-SA" sz="66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868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ar-JO" sz="2800" dirty="0"/>
          </a:p>
          <a:p>
            <a:pPr>
              <a:buNone/>
            </a:pPr>
            <a:r>
              <a:rPr lang="en-US" sz="2000" b="1" dirty="0"/>
              <a:t>        </a:t>
            </a:r>
            <a:r>
              <a:rPr lang="ar-SA" sz="2000" b="1" dirty="0"/>
              <a:t>فتح الخصية لاستخراج الحيوانات المنوية</a:t>
            </a:r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ar-SA" sz="2000" b="1" dirty="0"/>
              <a:t>يتم فتح الخصية من خلال شق ويتم إجراء خزعة وإزالة أنسجة من الخصية وفحصها تحت المجهر للبحث عن الحيوانات المنوية</a:t>
            </a: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800" b="1" u="sng" dirty="0"/>
              <a:t>Micro MTSE </a:t>
            </a:r>
            <a:r>
              <a:rPr lang="en-US" sz="2000" b="1" dirty="0"/>
              <a:t>        </a:t>
            </a:r>
          </a:p>
          <a:p>
            <a:pPr>
              <a:buFont typeface="Wingdings" pitchFamily="2" charset="2"/>
              <a:buChar char="q"/>
            </a:pPr>
            <a:r>
              <a:rPr lang="ar-SA" sz="2000" b="1" dirty="0"/>
              <a:t>هي عملية يتم </a:t>
            </a:r>
            <a:r>
              <a:rPr lang="ar-JO" sz="2000" b="1" dirty="0"/>
              <a:t>إجرائها </a:t>
            </a:r>
            <a:r>
              <a:rPr lang="ar-SA" sz="2000" b="1" dirty="0"/>
              <a:t>للرجال الذين يعانون من مشكلة في إنتاج الحيوانات المنوية ويعانون من فقد النطاق.</a:t>
            </a:r>
            <a:endParaRPr lang="en-US" sz="2000" b="1" dirty="0"/>
          </a:p>
          <a:p>
            <a:pPr>
              <a:buFont typeface="Wingdings" pitchFamily="2" charset="2"/>
              <a:buChar char="q"/>
            </a:pPr>
            <a:r>
              <a:rPr lang="ar-JO" sz="2000" b="1" dirty="0"/>
              <a:t>يتم</a:t>
            </a:r>
            <a:r>
              <a:rPr lang="ar-SA" sz="2000" b="1" dirty="0"/>
              <a:t> فتح الخصية الدقيق لاستخراج الحيوانات المنوية باعتبارها الشكل الأمثل عند الرجال الذين ليس لديهم حيوانات منوية في القذف (فقد </a:t>
            </a:r>
            <a:r>
              <a:rPr lang="ar-SA" sz="2000" b="1" dirty="0" err="1"/>
              <a:t>النطاف</a:t>
            </a:r>
            <a:r>
              <a:rPr lang="ar-SA" sz="2000" b="1" dirty="0"/>
              <a:t> </a:t>
            </a:r>
            <a:r>
              <a:rPr lang="ar-SA" sz="2000" b="1" dirty="0" err="1"/>
              <a:t>الإنسدادي</a:t>
            </a:r>
            <a:r>
              <a:rPr lang="ar-SA" sz="2000" b="1" dirty="0"/>
              <a:t> بسبب مشكلة في الإنتاج</a:t>
            </a:r>
            <a:r>
              <a:rPr lang="en-US" sz="2000" b="1" dirty="0"/>
              <a:t>(</a:t>
            </a:r>
            <a:endParaRPr lang="ar-JO" sz="2000" b="1" dirty="0"/>
          </a:p>
          <a:p>
            <a:pPr>
              <a:buFont typeface="Wingdings" pitchFamily="2" charset="2"/>
              <a:buChar char="q"/>
            </a:pPr>
            <a:r>
              <a:rPr lang="ar-SA" sz="2000" b="1" dirty="0"/>
              <a:t>يتم العثور على الحيوانات المنوية تقريبا </a:t>
            </a:r>
            <a:r>
              <a:rPr lang="ar-SA" sz="2000" b="1" dirty="0" err="1"/>
              <a:t>بنس</a:t>
            </a:r>
            <a:r>
              <a:rPr lang="ar-JO" sz="2000" b="1" dirty="0"/>
              <a:t>ب</a:t>
            </a:r>
            <a:r>
              <a:rPr lang="ar-SA" sz="2000" b="1" dirty="0"/>
              <a:t>ة 70% عند إجراء خزعات متعددة لنسيج الخصية</a:t>
            </a:r>
          </a:p>
          <a:p>
            <a:pPr>
              <a:buNone/>
            </a:pPr>
            <a:endParaRPr lang="ar-JO" dirty="0"/>
          </a:p>
          <a:p>
            <a:pPr>
              <a:buFont typeface="Arial" pitchFamily="34" charset="0"/>
              <a:buChar char="•"/>
            </a:pPr>
            <a:endParaRPr lang="ar-JO" dirty="0"/>
          </a:p>
          <a:p>
            <a:pPr>
              <a:buFont typeface="Arial" pitchFamily="34" charset="0"/>
              <a:buChar char="•"/>
            </a:pPr>
            <a:endParaRPr lang="ar-JO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b="1" u="sn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man.weshah\Desktop\New folder\e231c820-3ecf-49a0-b210-24ee3fa09eb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4248" t="5846" r="5743" b="21087"/>
          <a:stretch>
            <a:fillRect/>
          </a:stretch>
        </p:blipFill>
        <p:spPr bwMode="auto">
          <a:xfrm>
            <a:off x="304800" y="152401"/>
            <a:ext cx="8461248" cy="6557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382000" cy="3992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JO" sz="2800" b="1" dirty="0">
                <a:solidFill>
                  <a:schemeClr val="tx1"/>
                </a:solidFill>
              </a:rPr>
              <a:t>    </a:t>
            </a:r>
            <a:r>
              <a:rPr lang="ar-SA" sz="2800" b="1" dirty="0">
                <a:solidFill>
                  <a:schemeClr val="tx1"/>
                </a:solidFill>
              </a:rPr>
              <a:t>وهي كالتالي:</a:t>
            </a:r>
            <a:endParaRPr lang="ar-JO" sz="2800" b="1" dirty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ينتج أحد المبيضين بويضة ناضجة</a:t>
            </a:r>
            <a:endParaRPr lang="ar-JO" sz="2400" b="1" dirty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تلتقط قناة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البويضة</a:t>
            </a:r>
            <a:endParaRPr lang="ar-JO" sz="2400" b="1" dirty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 يسبح أحد الحيوانات المنوية إلى عنق الرحم ليدخل إلى الرحم، ومن</a:t>
            </a:r>
            <a:r>
              <a:rPr lang="ar-JO" sz="2400" b="1" dirty="0">
                <a:solidFill>
                  <a:schemeClr val="tx1"/>
                </a:solidFill>
              </a:rPr>
              <a:t> ثم</a:t>
            </a:r>
            <a:r>
              <a:rPr lang="ar-SA" sz="2400" b="1" dirty="0">
                <a:solidFill>
                  <a:schemeClr val="tx1"/>
                </a:solidFill>
              </a:rPr>
              <a:t> إلى قناة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ليصل إلى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البويضة فيخصبها.</a:t>
            </a:r>
            <a:endParaRPr lang="ar-JO" sz="1200" b="1" dirty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 تنزل البويضة المخصبة من قناة </a:t>
            </a:r>
            <a:r>
              <a:rPr lang="ar-SA" sz="2400" b="1" dirty="0" err="1">
                <a:solidFill>
                  <a:schemeClr val="tx1"/>
                </a:solidFill>
              </a:rPr>
              <a:t>فالوب</a:t>
            </a:r>
            <a:r>
              <a:rPr lang="ar-SA" sz="2400" b="1" dirty="0">
                <a:solidFill>
                  <a:schemeClr val="tx1"/>
                </a:solidFill>
              </a:rPr>
              <a:t> إلى الرحم.</a:t>
            </a:r>
            <a:endParaRPr lang="ar-JO" sz="2400" b="1" dirty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تلتصق البويضة المخصبة ببطانة الرحم، وتكبر شيئًا فشيئًا</a:t>
            </a:r>
            <a:endParaRPr lang="ar-JO" sz="2400" b="1" dirty="0">
              <a:solidFill>
                <a:schemeClr val="tx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8600" y="533400"/>
            <a:ext cx="8382000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endParaRPr lang="ar-JO" sz="1000" b="1" dirty="0">
              <a:solidFill>
                <a:schemeClr val="tx1"/>
              </a:solidFill>
            </a:endParaRPr>
          </a:p>
          <a:p>
            <a:pPr algn="ctr"/>
            <a:r>
              <a:rPr lang="ar-JO" sz="3200" b="1" dirty="0" err="1">
                <a:solidFill>
                  <a:schemeClr val="tx1"/>
                </a:solidFill>
              </a:rPr>
              <a:t>ال</a:t>
            </a:r>
            <a:r>
              <a:rPr lang="ar-SA" sz="3200" b="1" dirty="0">
                <a:solidFill>
                  <a:schemeClr val="tx1"/>
                </a:solidFill>
              </a:rPr>
              <a:t>خطوات العملية التناسلية </a:t>
            </a:r>
            <a:r>
              <a:rPr lang="ar-JO" sz="3200" b="1" dirty="0">
                <a:solidFill>
                  <a:schemeClr val="tx1"/>
                </a:solidFill>
              </a:rPr>
              <a:t>الصحيحة لحدوث الحمل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تجميد أنسجة المبيض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JO" sz="2400" b="1" dirty="0"/>
              <a:t>   </a:t>
            </a:r>
          </a:p>
          <a:p>
            <a:pPr>
              <a:buNone/>
            </a:pPr>
            <a:r>
              <a:rPr lang="ar-JO" sz="2400" b="1" dirty="0"/>
              <a:t>    </a:t>
            </a:r>
            <a:r>
              <a:rPr lang="ar-SA" sz="2400" b="1" dirty="0"/>
              <a:t>وهي تتضمن تجميد الأنسجة المأخوذة من الطبقة الخارجية المريض وتخزين أنسجة المبيض لاستخدامها في المستقبل</a:t>
            </a:r>
            <a:endParaRPr lang="ar-JO" sz="2400" b="1" dirty="0"/>
          </a:p>
          <a:p>
            <a:pPr>
              <a:buNone/>
            </a:pPr>
            <a:endParaRPr lang="ar-JO" sz="2400" b="1" dirty="0"/>
          </a:p>
          <a:p>
            <a:pPr>
              <a:buNone/>
            </a:pPr>
            <a:r>
              <a:rPr lang="ar-JO" sz="2400" b="1" dirty="0"/>
              <a:t>   </a:t>
            </a:r>
            <a:r>
              <a:rPr lang="ar-JO" sz="2400" b="1" u="sng" dirty="0"/>
              <a:t>يتم التجميد للأسباب التالية</a:t>
            </a:r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لحماية الخصوبة لدى مرضى السرطان</a:t>
            </a:r>
            <a:endParaRPr lang="ar-JO" sz="2400" b="1" dirty="0"/>
          </a:p>
          <a:p>
            <a:pPr>
              <a:buFont typeface="Wingdings" pitchFamily="2" charset="2"/>
              <a:buChar char="q"/>
            </a:pPr>
            <a:r>
              <a:rPr lang="ar-SA" sz="2400" b="1" dirty="0"/>
              <a:t>المرضى الذين يعانون من أمراض حميدة مع </a:t>
            </a:r>
            <a:r>
              <a:rPr lang="ar-SA" sz="2400" b="1" dirty="0" err="1"/>
              <a:t>خطرالإصابة</a:t>
            </a:r>
            <a:r>
              <a:rPr lang="ar-SA" sz="2400" b="1" dirty="0"/>
              <a:t> بقصور المبايض</a:t>
            </a:r>
            <a:endParaRPr lang="ar-JO" sz="2400" b="1" dirty="0"/>
          </a:p>
          <a:p>
            <a:pPr>
              <a:buFont typeface="Arial" pitchFamily="34" charset="0"/>
              <a:buChar char="•"/>
            </a:pPr>
            <a:endParaRPr lang="ar-SA" sz="2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/>
              <a:t>تجميد البويضات</a:t>
            </a:r>
            <a:r>
              <a:rPr lang="ar-JO" b="1" dirty="0"/>
              <a:t> </a:t>
            </a:r>
          </a:p>
          <a:p>
            <a:pPr>
              <a:buNone/>
            </a:pPr>
            <a:r>
              <a:rPr lang="ar-JO" dirty="0"/>
              <a:t>   </a:t>
            </a:r>
            <a:r>
              <a:rPr lang="ar-SA" sz="2400" b="1" dirty="0">
                <a:solidFill>
                  <a:schemeClr val="tx1"/>
                </a:solidFill>
              </a:rPr>
              <a:t>سحب البويضات من مبيض المرأة  ومن ثم تجميد البويضات الجيدة واستعمالها في فترة لاحقة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* </a:t>
            </a:r>
            <a:r>
              <a:rPr lang="ar-SA" sz="2400" b="1" dirty="0" err="1">
                <a:solidFill>
                  <a:schemeClr val="tx1"/>
                </a:solidFill>
              </a:rPr>
              <a:t>الاسباب</a:t>
            </a:r>
            <a:r>
              <a:rPr lang="ar-SA" sz="2400" b="1" dirty="0">
                <a:solidFill>
                  <a:schemeClr val="tx1"/>
                </a:solidFill>
              </a:rPr>
              <a:t> الموجبة لتجميد البويضات</a:t>
            </a:r>
            <a:endParaRPr lang="ar-JO" sz="20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chemeClr val="tx1"/>
                </a:solidFill>
              </a:rPr>
              <a:t>حفظ الخصوبة</a:t>
            </a:r>
            <a:r>
              <a:rPr lang="ar-JO" sz="2400" b="1" dirty="0">
                <a:solidFill>
                  <a:schemeClr val="tx1"/>
                </a:solidFill>
              </a:rPr>
              <a:t> و</a:t>
            </a:r>
            <a:r>
              <a:rPr lang="ar-SA" sz="2400" b="1" dirty="0" err="1">
                <a:solidFill>
                  <a:schemeClr val="tx1"/>
                </a:solidFill>
              </a:rPr>
              <a:t>است</a:t>
            </a:r>
            <a:r>
              <a:rPr lang="ar-JO" sz="2400" b="1" dirty="0">
                <a:solidFill>
                  <a:schemeClr val="tx1"/>
                </a:solidFill>
              </a:rPr>
              <a:t>م</a:t>
            </a:r>
            <a:r>
              <a:rPr lang="ar-SA" sz="2400" b="1" dirty="0" err="1">
                <a:solidFill>
                  <a:schemeClr val="tx1"/>
                </a:solidFill>
              </a:rPr>
              <a:t>رار</a:t>
            </a:r>
            <a:r>
              <a:rPr lang="ar-SA" sz="2400" b="1" dirty="0">
                <a:solidFill>
                  <a:schemeClr val="tx1"/>
                </a:solidFill>
              </a:rPr>
              <a:t> قدرتها على </a:t>
            </a:r>
            <a:r>
              <a:rPr lang="ar-SA" sz="2400" b="1" dirty="0" err="1">
                <a:solidFill>
                  <a:schemeClr val="tx1"/>
                </a:solidFill>
              </a:rPr>
              <a:t>الانجاب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chemeClr val="tx1"/>
                </a:solidFill>
              </a:rPr>
              <a:t>دواعي طبية مثل السرطان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sz="2400" b="1" dirty="0">
                <a:solidFill>
                  <a:schemeClr val="tx1"/>
                </a:solidFill>
              </a:rPr>
              <a:t> </a:t>
            </a:r>
            <a:r>
              <a:rPr lang="ar-JO" sz="2400" b="1" dirty="0">
                <a:solidFill>
                  <a:schemeClr val="tx1"/>
                </a:solidFill>
              </a:rPr>
              <a:t>    </a:t>
            </a:r>
            <a:r>
              <a:rPr lang="ar-SA" sz="2400" b="1" dirty="0" err="1">
                <a:solidFill>
                  <a:schemeClr val="tx1"/>
                </a:solidFill>
              </a:rPr>
              <a:t>ال</a:t>
            </a:r>
            <a:r>
              <a:rPr lang="ar-JO" sz="2400" b="1" dirty="0">
                <a:solidFill>
                  <a:schemeClr val="tx1"/>
                </a:solidFill>
              </a:rPr>
              <a:t>فش</a:t>
            </a:r>
            <a:r>
              <a:rPr lang="ar-SA" sz="2400" b="1" dirty="0">
                <a:solidFill>
                  <a:schemeClr val="tx1"/>
                </a:solidFill>
              </a:rPr>
              <a:t>ل المبكر للمبيض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     </a:t>
            </a:r>
            <a:r>
              <a:rPr lang="ar-SA" sz="2400" b="1" dirty="0">
                <a:solidFill>
                  <a:schemeClr val="tx1"/>
                </a:solidFill>
              </a:rPr>
              <a:t>تجميد الساعة البيولوجية للمرأة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ar-JO" sz="900" b="1" u="sng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16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400" b="1" dirty="0">
                <a:solidFill>
                  <a:schemeClr val="tx1"/>
                </a:solidFill>
              </a:rPr>
              <a:t>     تكون </a:t>
            </a:r>
            <a:r>
              <a:rPr lang="ar-SA" sz="2400" b="1" dirty="0">
                <a:solidFill>
                  <a:schemeClr val="tx1"/>
                </a:solidFill>
              </a:rPr>
              <a:t>ثلاث حالات إجهاض أو أكثر بشكل متتابع قبل الأسبوع </a:t>
            </a:r>
            <a:r>
              <a:rPr lang="ar-SA" sz="2400" b="1" dirty="0" err="1">
                <a:solidFill>
                  <a:schemeClr val="tx1"/>
                </a:solidFill>
              </a:rPr>
              <a:t>الـ</a:t>
            </a:r>
            <a:r>
              <a:rPr lang="ar-SA" sz="2400" b="1" dirty="0">
                <a:solidFill>
                  <a:schemeClr val="tx1"/>
                </a:solidFill>
              </a:rPr>
              <a:t> 20 من</a:t>
            </a:r>
            <a:r>
              <a:rPr lang="ar-JO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الحمل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يتم </a:t>
            </a:r>
            <a:r>
              <a:rPr lang="ar-JO" sz="2400" b="1" dirty="0" err="1">
                <a:solidFill>
                  <a:schemeClr val="tx1"/>
                </a:solidFill>
              </a:rPr>
              <a:t>الأ</a:t>
            </a:r>
            <a:r>
              <a:rPr lang="ar-SA" sz="2400" b="1" dirty="0" err="1">
                <a:solidFill>
                  <a:schemeClr val="tx1"/>
                </a:solidFill>
              </a:rPr>
              <a:t>جهاض</a:t>
            </a:r>
            <a:r>
              <a:rPr lang="ar-SA" sz="2400" b="1" dirty="0">
                <a:solidFill>
                  <a:schemeClr val="tx1"/>
                </a:solidFill>
              </a:rPr>
              <a:t> نتيجة </a:t>
            </a:r>
            <a:r>
              <a:rPr lang="ar-SA" sz="2400" b="1" dirty="0" err="1">
                <a:solidFill>
                  <a:schemeClr val="tx1"/>
                </a:solidFill>
              </a:rPr>
              <a:t>ش</a:t>
            </a:r>
            <a:r>
              <a:rPr lang="ar-JO" sz="2400" b="1" dirty="0">
                <a:solidFill>
                  <a:schemeClr val="tx1"/>
                </a:solidFill>
              </a:rPr>
              <a:t>ذ</a:t>
            </a:r>
            <a:r>
              <a:rPr lang="ar-SA" sz="2400" b="1" dirty="0">
                <a:solidFill>
                  <a:schemeClr val="tx1"/>
                </a:solidFill>
              </a:rPr>
              <a:t>و</a:t>
            </a:r>
            <a:r>
              <a:rPr lang="ar-JO" sz="2400" b="1" dirty="0">
                <a:solidFill>
                  <a:schemeClr val="tx1"/>
                </a:solidFill>
              </a:rPr>
              <a:t>ذ</a:t>
            </a:r>
            <a:r>
              <a:rPr lang="ar-SA" sz="2400" b="1" dirty="0">
                <a:solidFill>
                  <a:schemeClr val="tx1"/>
                </a:solidFill>
              </a:rPr>
              <a:t> في </a:t>
            </a:r>
            <a:r>
              <a:rPr lang="ar-SA" sz="2400" b="1" dirty="0" err="1">
                <a:solidFill>
                  <a:schemeClr val="tx1"/>
                </a:solidFill>
              </a:rPr>
              <a:t>كروموسومات</a:t>
            </a:r>
            <a:r>
              <a:rPr lang="ar-SA" sz="2400" b="1" dirty="0">
                <a:solidFill>
                  <a:schemeClr val="tx1"/>
                </a:solidFill>
              </a:rPr>
              <a:t> الجنين</a:t>
            </a:r>
            <a:endParaRPr lang="ar-JO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خلل تشريحي في الرحم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 err="1">
                <a:solidFill>
                  <a:schemeClr val="tx1"/>
                </a:solidFill>
              </a:rPr>
              <a:t>التصاقات</a:t>
            </a:r>
            <a:r>
              <a:rPr lang="ar-JO" sz="2400" b="1" dirty="0">
                <a:solidFill>
                  <a:schemeClr val="tx1"/>
                </a:solidFill>
              </a:rPr>
              <a:t> داخل الرحم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ارتخاء عنق الرحم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أسباب هرمونية 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إصابات جرثومية 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أسباب تتعلق بجهاز المناعة</a:t>
            </a:r>
          </a:p>
          <a:p>
            <a:pPr>
              <a:buFont typeface="Wingdings" pitchFamily="2" charset="2"/>
              <a:buChar char="q"/>
            </a:pPr>
            <a:r>
              <a:rPr lang="ar-JO" sz="2400" b="1" dirty="0">
                <a:solidFill>
                  <a:schemeClr val="tx1"/>
                </a:solidFill>
              </a:rPr>
              <a:t>إجهاض غير معروف السبب</a:t>
            </a:r>
          </a:p>
          <a:p>
            <a:pPr>
              <a:buFont typeface="Wingdings" pitchFamily="2" charset="2"/>
              <a:buChar char="q"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ar-JO" sz="2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ar-JO" sz="28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05200" y="457200"/>
            <a:ext cx="220445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SA" sz="2800" b="1" dirty="0"/>
              <a:t>الإجهاض المتكرر</a:t>
            </a:r>
            <a:endParaRPr lang="ar-JO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ar-JO" sz="2800" b="1" dirty="0"/>
              <a:t>علاج الإجهاض المتكرر</a:t>
            </a:r>
          </a:p>
          <a:p>
            <a:r>
              <a:rPr lang="ar-JO" dirty="0"/>
              <a:t>معرفة السبب وعلاجه</a:t>
            </a:r>
          </a:p>
          <a:p>
            <a:r>
              <a:rPr lang="ar-JO" dirty="0"/>
              <a:t>اللجوء لتقنية (</a:t>
            </a:r>
            <a:r>
              <a:rPr lang="en-US" dirty="0"/>
              <a:t>IVF</a:t>
            </a:r>
            <a:r>
              <a:rPr lang="ar-JO" dirty="0"/>
              <a:t>) من أجل فحص الجنين وراثيا قبل إرجاعه لرحم الأم وبالتالي يتم إرجاع الأجنة السليمة وراثيا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r-JO" b="1" dirty="0"/>
              <a:t>يقول الله في كتابه العزيز ( حملته وهنا على وهن) </a:t>
            </a:r>
            <a:r>
              <a:rPr lang="ar-JO" sz="1400" b="1" dirty="0"/>
              <a:t>لقمان 14</a:t>
            </a:r>
          </a:p>
          <a:p>
            <a:endParaRPr lang="ar-JO" sz="1400" b="1" dirty="0"/>
          </a:p>
          <a:p>
            <a:pPr>
              <a:buNone/>
            </a:pPr>
            <a:endParaRPr lang="ar-JO" sz="1200" b="1" dirty="0"/>
          </a:p>
          <a:p>
            <a:pPr>
              <a:buNone/>
            </a:pPr>
            <a:r>
              <a:rPr lang="ar-JO" sz="2400" b="1" dirty="0"/>
              <a:t>تتعرض بعض السيدات لمشاكل طبية معينة </a:t>
            </a:r>
          </a:p>
          <a:p>
            <a:pPr>
              <a:buFont typeface="+mj-lt"/>
              <a:buAutoNum type="arabicPeriod"/>
            </a:pPr>
            <a:r>
              <a:rPr lang="ar-JO" sz="1800" b="1" dirty="0"/>
              <a:t>التقيؤ المتكرر في الفترة الأولى من الحمل</a:t>
            </a:r>
          </a:p>
          <a:p>
            <a:pPr>
              <a:buFont typeface="+mj-lt"/>
              <a:buAutoNum type="arabicPeriod"/>
            </a:pPr>
            <a:r>
              <a:rPr lang="ar-JO" sz="1800" b="1" dirty="0"/>
              <a:t>الإجهاض التلقائي ونسبته 10% حسب عمر الحامل ومدة الحمل</a:t>
            </a:r>
          </a:p>
          <a:p>
            <a:pPr>
              <a:buFont typeface="+mj-lt"/>
              <a:buAutoNum type="arabicPeriod"/>
            </a:pPr>
            <a:r>
              <a:rPr lang="ar-JO" sz="1800" b="1" dirty="0"/>
              <a:t>الولادة المبكرة مما يؤدي إلى وفاة المواليد غير مكتملي نمو الرئتين</a:t>
            </a:r>
          </a:p>
          <a:p>
            <a:pPr>
              <a:buFont typeface="+mj-lt"/>
              <a:buAutoNum type="arabicPeriod"/>
            </a:pPr>
            <a:r>
              <a:rPr lang="ar-JO" sz="1800" b="1" dirty="0"/>
              <a:t>النزف قبل الولادة وبعدها مما يؤدي التدخل الجراحي والخطر المحدق على الأم بالوفاة</a:t>
            </a:r>
          </a:p>
          <a:p>
            <a:pPr>
              <a:buFont typeface="+mj-lt"/>
              <a:buAutoNum type="arabicPeriod"/>
            </a:pPr>
            <a:r>
              <a:rPr lang="ar-JO" sz="1800" b="1" dirty="0"/>
              <a:t>العملية القيصرية ومضاعفاتها مثل المشيمة الملتصقة وما تسببه من خطر النزف والوفاة</a:t>
            </a:r>
          </a:p>
          <a:p>
            <a:pPr>
              <a:buFont typeface="+mj-lt"/>
              <a:buAutoNum type="arabicPeriod"/>
            </a:pPr>
            <a:r>
              <a:rPr lang="ar-JO" sz="1800" b="1" dirty="0"/>
              <a:t>وفاة الأمهات الحوامل بسبب النزف بعد الولادة مباشرة أو في الأسابيع الأولى بعد الولادة 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ar-JO" dirty="0">
                <a:solidFill>
                  <a:schemeClr val="tx1"/>
                </a:solidFill>
              </a:rPr>
              <a:t>مضاعفات  الحمل والولادة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  <a:p>
            <a:endParaRPr lang="ar-SA" dirty="0"/>
          </a:p>
        </p:txBody>
      </p:sp>
      <p:pic>
        <p:nvPicPr>
          <p:cNvPr id="1026" name="Picture 2" descr="C:\Users\eman.weshah\Desktop\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an.weshah\Desktop\New folder\a39c459f-dc57-49d1-ac86-c98511694e0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0714"/>
          <a:stretch>
            <a:fillRect/>
          </a:stretch>
        </p:blipFill>
        <p:spPr bwMode="auto">
          <a:xfrm rot="16200000">
            <a:off x="1600200" y="-685800"/>
            <a:ext cx="6095999" cy="80772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DAD1482-A9B8-30EB-683A-A8CE8883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human body&#10;&#10;Description automatically generated with low confidence">
            <a:extLst>
              <a:ext uri="{FF2B5EF4-FFF2-40B4-BE49-F238E27FC236}">
                <a16:creationId xmlns:a16="http://schemas.microsoft.com/office/drawing/2014/main" xmlns="" id="{3264D878-5292-4D47-9660-2BE89CE8E0D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7162800" cy="5943600"/>
          </a:xfrm>
          <a:noFill/>
        </p:spPr>
      </p:pic>
    </p:spTree>
    <p:extLst>
      <p:ext uri="{BB962C8B-B14F-4D97-AF65-F5344CB8AC3E}">
        <p14:creationId xmlns:p14="http://schemas.microsoft.com/office/powerpoint/2010/main" val="37960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34E04-B84F-4B64-BC4A-E7A7E8CE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marine invertebrates, invertebrate, octopus, text&#10;&#10;Description automatically generated">
            <a:extLst>
              <a:ext uri="{FF2B5EF4-FFF2-40B4-BE49-F238E27FC236}">
                <a16:creationId xmlns:a16="http://schemas.microsoft.com/office/drawing/2014/main" xmlns="" id="{7C8490D0-6935-4033-8F7D-EA2565EF5C3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2" y="228600"/>
            <a:ext cx="7543800" cy="6172200"/>
          </a:xfrm>
        </p:spPr>
      </p:pic>
    </p:spTree>
    <p:extLst>
      <p:ext uri="{BB962C8B-B14F-4D97-AF65-F5344CB8AC3E}">
        <p14:creationId xmlns:p14="http://schemas.microsoft.com/office/powerpoint/2010/main" val="9261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BFDB2-01DB-42E8-BD80-CA16ABD3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sperm and egg&#10;&#10;Description automatically generated with low confidence">
            <a:extLst>
              <a:ext uri="{FF2B5EF4-FFF2-40B4-BE49-F238E27FC236}">
                <a16:creationId xmlns:a16="http://schemas.microsoft.com/office/drawing/2014/main" xmlns="" id="{BF13039B-7872-4CF2-ABDB-A2F14902FDD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391400" cy="6096000"/>
          </a:xfrm>
        </p:spPr>
      </p:pic>
    </p:spTree>
    <p:extLst>
      <p:ext uri="{BB962C8B-B14F-4D97-AF65-F5344CB8AC3E}">
        <p14:creationId xmlns:p14="http://schemas.microsoft.com/office/powerpoint/2010/main" val="383931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CA3BA-4614-46C3-90EB-3D3AFD02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painting, poster, screenshot, art&#10;&#10;Description automatically generated">
            <a:extLst>
              <a:ext uri="{FF2B5EF4-FFF2-40B4-BE49-F238E27FC236}">
                <a16:creationId xmlns:a16="http://schemas.microsoft.com/office/drawing/2014/main" xmlns="" id="{5038C840-12E1-499A-9132-8F39C682317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315200" cy="6172200"/>
          </a:xfrm>
        </p:spPr>
      </p:pic>
    </p:spTree>
    <p:extLst>
      <p:ext uri="{BB962C8B-B14F-4D97-AF65-F5344CB8AC3E}">
        <p14:creationId xmlns:p14="http://schemas.microsoft.com/office/powerpoint/2010/main" val="128693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838200" y="1524000"/>
            <a:ext cx="7696200" cy="350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ar-JO" sz="105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ar-JO" sz="4000" dirty="0">
                <a:solidFill>
                  <a:schemeClr val="tx1"/>
                </a:solidFill>
              </a:rPr>
              <a:t>عدة عوامل </a:t>
            </a:r>
            <a:r>
              <a:rPr lang="ar-SA" sz="4000" dirty="0">
                <a:solidFill>
                  <a:schemeClr val="tx1"/>
                </a:solidFill>
              </a:rPr>
              <a:t>من شأنها تعطيل هذه العملية </a:t>
            </a:r>
            <a:r>
              <a:rPr lang="ar-JO" sz="4000" dirty="0">
                <a:solidFill>
                  <a:schemeClr val="tx1"/>
                </a:solidFill>
              </a:rPr>
              <a:t>بالنسبة للإناث</a:t>
            </a:r>
          </a:p>
          <a:p>
            <a:pPr algn="ctr">
              <a:buNone/>
            </a:pPr>
            <a:r>
              <a:rPr lang="ar-JO" sz="4000" dirty="0">
                <a:solidFill>
                  <a:schemeClr val="tx1"/>
                </a:solidFill>
              </a:rPr>
              <a:t>  وأيضا عدة خطوات تسبب العقم بسبب هذه العوامل المبينة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1223</TotalTime>
  <Words>1423</Words>
  <Application>Microsoft Office PowerPoint</Application>
  <PresentationFormat>On-screen Show (4:3)</PresentationFormat>
  <Paragraphs>205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مدني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TESE</vt:lpstr>
      <vt:lpstr>PowerPoint Presentation</vt:lpstr>
      <vt:lpstr>تجميد أنسجة المبيض</vt:lpstr>
      <vt:lpstr>PowerPoint Presentation</vt:lpstr>
      <vt:lpstr>PowerPoint Presentation</vt:lpstr>
      <vt:lpstr>PowerPoint Presentation</vt:lpstr>
      <vt:lpstr>مضاعفات  الحمل والولادة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eman.weshah</dc:creator>
  <cp:lastModifiedBy>User</cp:lastModifiedBy>
  <cp:revision>113</cp:revision>
  <dcterms:created xsi:type="dcterms:W3CDTF">2023-05-29T07:09:54Z</dcterms:created>
  <dcterms:modified xsi:type="dcterms:W3CDTF">2023-06-14T05:16:38Z</dcterms:modified>
</cp:coreProperties>
</file>