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80" r:id="rId4"/>
    <p:sldId id="281" r:id="rId5"/>
    <p:sldId id="282" r:id="rId6"/>
    <p:sldId id="284" r:id="rId7"/>
    <p:sldId id="259" r:id="rId8"/>
    <p:sldId id="260" r:id="rId9"/>
    <p:sldId id="277" r:id="rId10"/>
    <p:sldId id="262" r:id="rId11"/>
    <p:sldId id="261" r:id="rId12"/>
    <p:sldId id="263" r:id="rId13"/>
    <p:sldId id="271" r:id="rId14"/>
    <p:sldId id="272" r:id="rId15"/>
    <p:sldId id="273" r:id="rId16"/>
    <p:sldId id="274" r:id="rId17"/>
    <p:sldId id="275" r:id="rId18"/>
    <p:sldId id="276" r:id="rId19"/>
    <p:sldId id="283" r:id="rId20"/>
    <p:sldId id="286" r:id="rId21"/>
    <p:sldId id="258" r:id="rId22"/>
    <p:sldId id="278" r:id="rId23"/>
    <p:sldId id="264" r:id="rId24"/>
    <p:sldId id="265" r:id="rId25"/>
    <p:sldId id="267" r:id="rId26"/>
    <p:sldId id="268" r:id="rId27"/>
    <p:sldId id="269" r:id="rId28"/>
    <p:sldId id="270" r:id="rId29"/>
    <p:sldId id="287" r:id="rId30"/>
    <p:sldId id="28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53" autoAdjust="0"/>
    <p:restoredTop sz="94667" autoAdjust="0"/>
  </p:normalViewPr>
  <p:slideViewPr>
    <p:cSldViewPr>
      <p:cViewPr varScale="1">
        <p:scale>
          <a:sx n="96" d="100"/>
          <a:sy n="96" d="100"/>
        </p:scale>
        <p:origin x="-62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2F472D-3A8A-4351-A373-CD03F62FD621}" type="datetimeFigureOut">
              <a:rPr lang="en-US" smtClean="0"/>
              <a:pPr/>
              <a:t>6/11/2023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DE8C5-1520-415D-BB12-93A1365043E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2F472D-3A8A-4351-A373-CD03F62FD621}" type="datetimeFigureOut">
              <a:rPr lang="en-US" smtClean="0"/>
              <a:pPr/>
              <a:t>6/11/2023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DE8C5-1520-415D-BB12-93A1365043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2F472D-3A8A-4351-A373-CD03F62FD621}" type="datetimeFigureOut">
              <a:rPr lang="en-US" smtClean="0"/>
              <a:pPr/>
              <a:t>6/11/2023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DE8C5-1520-415D-BB12-93A1365043E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2F472D-3A8A-4351-A373-CD03F62FD621}" type="datetimeFigureOut">
              <a:rPr lang="en-US" smtClean="0"/>
              <a:pPr/>
              <a:t>6/11/2023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DE8C5-1520-415D-BB12-93A1365043E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2F472D-3A8A-4351-A373-CD03F62FD621}" type="datetimeFigureOut">
              <a:rPr lang="en-US" smtClean="0"/>
              <a:pPr/>
              <a:t>6/11/2023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DE8C5-1520-415D-BB12-93A1365043E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2F472D-3A8A-4351-A373-CD03F62FD621}" type="datetimeFigureOut">
              <a:rPr lang="en-US" smtClean="0"/>
              <a:pPr/>
              <a:t>6/11/2023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6DE8C5-1520-415D-BB12-93A1365043E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2F472D-3A8A-4351-A373-CD03F62FD621}" type="datetimeFigureOut">
              <a:rPr lang="en-US" smtClean="0"/>
              <a:pPr/>
              <a:t>6/11/2023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6DE8C5-1520-415D-BB12-93A1365043E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2F472D-3A8A-4351-A373-CD03F62FD621}" type="datetimeFigureOut">
              <a:rPr lang="en-US" smtClean="0"/>
              <a:pPr/>
              <a:t>6/11/2023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6DE8C5-1520-415D-BB12-93A1365043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2F472D-3A8A-4351-A373-CD03F62FD621}" type="datetimeFigureOut">
              <a:rPr lang="en-US" smtClean="0"/>
              <a:pPr/>
              <a:t>6/11/2023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6DE8C5-1520-415D-BB12-93A1365043E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2F472D-3A8A-4351-A373-CD03F62FD621}" type="datetimeFigureOut">
              <a:rPr lang="en-US" smtClean="0"/>
              <a:pPr/>
              <a:t>6/11/2023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6DE8C5-1520-415D-BB12-93A1365043E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2F472D-3A8A-4351-A373-CD03F62FD621}" type="datetimeFigureOut">
              <a:rPr lang="en-US" smtClean="0"/>
              <a:pPr/>
              <a:t>6/11/2023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6DE8C5-1520-415D-BB12-93A1365043E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2F472D-3A8A-4351-A373-CD03F62FD621}" type="datetimeFigureOut">
              <a:rPr lang="en-US" smtClean="0"/>
              <a:pPr/>
              <a:t>6/11/2023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6DE8C5-1520-415D-BB12-93A1365043E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akhbarelyom.com/news/newdetails/3675100/1/%D8%AC%D8%AF%D9%84-%D8%AF%D9%8A%D9%86%D9%8A-%D8%A8%D8%B3%D8%A8%D8%A8-%D8%A7%D9%84%D8%B1%D8%AD%D9%85-%D8%A7%D9%84%D8%A7%D8%B5%D8%B7%D9%86%D8%A7%D8%B9%D9%8A--%D9%83%D8%B1%D9%8A%D9%85%D8%A9--%D8%A8%D8%AF" TargetMode="External"/><Relationship Id="rId2" Type="http://schemas.openxmlformats.org/officeDocument/2006/relationships/hyperlink" Target="https://akhbarelyom.com/News/Search/1/1?JournalID=1&amp;query=%D8%A7%D9%84%D8%B1%D8%AD%D9%85+%D8%A7%D9%84%D8%A7%D8%B5%D8%B7%D9%86%D8%A7%D8%B9%D9%8A"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sameershaf3y.com/%D8%AD%D9%83%D9%85-%D8%A7%D9%84%D8%B1%D8%AD%D9%85-%D8%A7%D9%84%D8%A7%D8%B5%D8%B7%D9%86%D8%A7%D8%B9%D9%8A.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nature.com/articles/ncomms1511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143000"/>
            <a:ext cx="7772400" cy="1774825"/>
          </a:xfrm>
        </p:spPr>
        <p:txBody>
          <a:bodyPr>
            <a:normAutofit/>
          </a:bodyPr>
          <a:lstStyle/>
          <a:p>
            <a:r>
              <a:rPr lang="ar-JO" sz="5300" b="1" dirty="0" smtClean="0">
                <a:effectLst>
                  <a:outerShdw blurRad="38100" dist="38100" dir="2700000" algn="tl">
                    <a:srgbClr val="000000">
                      <a:alpha val="43137"/>
                    </a:srgbClr>
                  </a:outerShdw>
                </a:effectLst>
                <a:latin typeface="Traditional Arabic" pitchFamily="18" charset="-78"/>
                <a:cs typeface="Traditional Arabic" pitchFamily="18" charset="-78"/>
              </a:rPr>
              <a:t>الرحم الاصطناعي</a:t>
            </a:r>
            <a:r>
              <a:rPr lang="ar-JO" b="1" dirty="0">
                <a:effectLst>
                  <a:outerShdw blurRad="38100" dist="38100" dir="2700000" algn="tl">
                    <a:srgbClr val="000000">
                      <a:alpha val="43137"/>
                    </a:srgbClr>
                  </a:outerShdw>
                </a:effectLst>
                <a:latin typeface="Traditional Arabic" pitchFamily="18" charset="-78"/>
                <a:cs typeface="Traditional Arabic" pitchFamily="18" charset="-78"/>
              </a:rPr>
              <a:t/>
            </a:r>
            <a:br>
              <a:rPr lang="ar-JO" b="1" dirty="0">
                <a:effectLst>
                  <a:outerShdw blurRad="38100" dist="38100" dir="2700000" algn="tl">
                    <a:srgbClr val="000000">
                      <a:alpha val="43137"/>
                    </a:srgbClr>
                  </a:outerShdw>
                </a:effectLst>
                <a:latin typeface="Traditional Arabic" pitchFamily="18" charset="-78"/>
                <a:cs typeface="Traditional Arabic" pitchFamily="18" charset="-78"/>
              </a:rPr>
            </a:br>
            <a:r>
              <a:rPr lang="ar-JO" b="1" dirty="0" smtClean="0">
                <a:effectLst>
                  <a:outerShdw blurRad="38100" dist="38100" dir="2700000" algn="tl">
                    <a:srgbClr val="000000">
                      <a:alpha val="43137"/>
                    </a:srgbClr>
                  </a:outerShdw>
                </a:effectLst>
                <a:latin typeface="Traditional Arabic" pitchFamily="18" charset="-78"/>
                <a:cs typeface="Traditional Arabic" pitchFamily="18" charset="-78"/>
              </a:rPr>
              <a:t>(</a:t>
            </a:r>
            <a:r>
              <a:rPr lang="ar-JO" sz="4000" b="1" dirty="0" smtClean="0">
                <a:effectLst>
                  <a:outerShdw blurRad="38100" dist="38100" dir="2700000" algn="tl">
                    <a:srgbClr val="000000">
                      <a:alpha val="43137"/>
                    </a:srgbClr>
                  </a:outerShdw>
                </a:effectLst>
                <a:latin typeface="Traditional Arabic" pitchFamily="18" charset="-78"/>
                <a:cs typeface="Traditional Arabic" pitchFamily="18" charset="-78"/>
              </a:rPr>
              <a:t>التحديات الدينية والاجتماعية وأثرها على الأسرة)</a:t>
            </a:r>
            <a:endParaRPr lang="en-US" sz="4000" b="1" dirty="0">
              <a:effectLst>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3" name="Subtitle 2"/>
          <p:cNvSpPr>
            <a:spLocks noGrp="1"/>
          </p:cNvSpPr>
          <p:nvPr>
            <p:ph type="subTitle" idx="1"/>
          </p:nvPr>
        </p:nvSpPr>
        <p:spPr/>
        <p:txBody>
          <a:bodyPr/>
          <a:lstStyle/>
          <a:p>
            <a:r>
              <a:rPr lang="ar-JO" b="1" dirty="0" smtClean="0">
                <a:solidFill>
                  <a:schemeClr val="tx1"/>
                </a:solidFill>
              </a:rPr>
              <a:t>عبدالناصر موسى ابو البصل</a:t>
            </a:r>
          </a:p>
          <a:p>
            <a:r>
              <a:rPr lang="ar-JO" b="1" dirty="0" smtClean="0">
                <a:solidFill>
                  <a:schemeClr val="tx1"/>
                </a:solidFill>
              </a:rPr>
              <a:t>استاذ بجامعة اليرموك</a:t>
            </a:r>
            <a:endParaRPr lang="en-US"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t>التحديات الاجتماعية</a:t>
            </a:r>
            <a:endParaRPr lang="en-US" b="1" dirty="0"/>
          </a:p>
        </p:txBody>
      </p:sp>
      <p:sp>
        <p:nvSpPr>
          <p:cNvPr id="3" name="Content Placeholder 2"/>
          <p:cNvSpPr>
            <a:spLocks noGrp="1"/>
          </p:cNvSpPr>
          <p:nvPr>
            <p:ph idx="1"/>
          </p:nvPr>
        </p:nvSpPr>
        <p:spPr>
          <a:xfrm>
            <a:off x="457200" y="1600201"/>
            <a:ext cx="8229600" cy="3429000"/>
          </a:xfrm>
        </p:spPr>
        <p:txBody>
          <a:bodyPr>
            <a:normAutofit fontScale="92500" lnSpcReduction="10000"/>
          </a:bodyPr>
          <a:lstStyle/>
          <a:p>
            <a:pPr algn="r" rtl="1"/>
            <a:r>
              <a:rPr lang="ar-JO" b="1" dirty="0" smtClean="0"/>
              <a:t>اضعاف دور الأم الاساسي ( المرأة ركيزة أساسية )</a:t>
            </a:r>
          </a:p>
          <a:p>
            <a:pPr algn="r" rtl="1"/>
            <a:r>
              <a:rPr lang="ar-JO" b="1" dirty="0" smtClean="0"/>
              <a:t>هل سيغير من الزامية المرأة بالحمل والتربية (هل سيقتصر الدور على انتاج البويضة ؟ )</a:t>
            </a:r>
          </a:p>
          <a:p>
            <a:pPr algn="r" rtl="1"/>
            <a:r>
              <a:rPr lang="ar-JO" b="1" dirty="0" smtClean="0"/>
              <a:t>اضعاف دور الاسرة .</a:t>
            </a:r>
          </a:p>
          <a:p>
            <a:pPr algn="r" rtl="1"/>
            <a:r>
              <a:rPr lang="ar-JO" b="1" dirty="0" smtClean="0"/>
              <a:t>انشاء ابناء دون أسرة .</a:t>
            </a:r>
          </a:p>
          <a:p>
            <a:pPr algn="r" rtl="1"/>
            <a:r>
              <a:rPr lang="ar-JO" b="1" dirty="0" smtClean="0"/>
              <a:t>التعامل مع الانسان على أنه سلعة أو على غير الصفة الانسانية (الكرامة الانسانية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t>التحديات القانونية </a:t>
            </a:r>
            <a:endParaRPr lang="en-US" b="1" dirty="0"/>
          </a:p>
        </p:txBody>
      </p:sp>
      <p:sp>
        <p:nvSpPr>
          <p:cNvPr id="3" name="Content Placeholder 2"/>
          <p:cNvSpPr>
            <a:spLocks noGrp="1"/>
          </p:cNvSpPr>
          <p:nvPr>
            <p:ph idx="1"/>
          </p:nvPr>
        </p:nvSpPr>
        <p:spPr>
          <a:xfrm>
            <a:off x="304800" y="1447800"/>
            <a:ext cx="8382000" cy="4953000"/>
          </a:xfrm>
        </p:spPr>
        <p:txBody>
          <a:bodyPr>
            <a:normAutofit fontScale="92500" lnSpcReduction="10000"/>
          </a:bodyPr>
          <a:lstStyle/>
          <a:p>
            <a:pPr algn="just" rtl="1"/>
            <a:r>
              <a:rPr lang="ar-JO" b="1" dirty="0" smtClean="0"/>
              <a:t>الاصطناعي لايأخذ حكم الرحم بل يؤثر على حكم الرحم الطبيعي</a:t>
            </a:r>
          </a:p>
          <a:p>
            <a:pPr algn="just" rtl="1"/>
            <a:r>
              <a:rPr lang="ar-JO" b="1" dirty="0" smtClean="0"/>
              <a:t>مشكلات الحضانة وحقوقها.</a:t>
            </a:r>
          </a:p>
          <a:p>
            <a:pPr algn="just" rtl="1"/>
            <a:r>
              <a:rPr lang="ar-JO" b="1" dirty="0" smtClean="0"/>
              <a:t>النفقة والميراث والوصية .</a:t>
            </a:r>
          </a:p>
          <a:p>
            <a:pPr algn="just" rtl="1"/>
            <a:r>
              <a:rPr lang="ar-JO" b="1" dirty="0" smtClean="0"/>
              <a:t>الجناية على الجنين .(لايطلق عليه اسم جنين الا اذا كان مستترا بالرحم  )</a:t>
            </a:r>
          </a:p>
          <a:p>
            <a:pPr algn="just" rtl="1"/>
            <a:r>
              <a:rPr lang="ar-JO" b="1" dirty="0" smtClean="0"/>
              <a:t>المساس بالجنين وحقوقه وهل نملك الحق في التصرف نيابة عنه في اختيار الطريق الذي ينمو فيه وهو جنين.</a:t>
            </a:r>
          </a:p>
          <a:p>
            <a:pPr algn="just" rtl="1"/>
            <a:r>
              <a:rPr lang="ar-JO" b="1" dirty="0" smtClean="0"/>
              <a:t>(الحمل والطفل ) تتنازعه أربعة حقوق:(الجنين) (الام ) (الاب) (المجتمع)(حق الله وحق العبد ).</a:t>
            </a:r>
          </a:p>
          <a:p>
            <a:pPr algn="just" rtl="1"/>
            <a:r>
              <a:rPr lang="ar-JO" b="1" dirty="0" smtClean="0"/>
              <a:t>(الحق بأن يولد سليما، وأن ينشأ بين ابوين ).</a:t>
            </a:r>
          </a:p>
          <a:p>
            <a:pPr algn="r" rtl="1"/>
            <a:endParaRPr lang="en-US"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t>التحديات السياسية </a:t>
            </a:r>
            <a:endParaRPr lang="en-US" b="1" dirty="0"/>
          </a:p>
        </p:txBody>
      </p:sp>
      <p:sp>
        <p:nvSpPr>
          <p:cNvPr id="3" name="Content Placeholder 2"/>
          <p:cNvSpPr>
            <a:spLocks noGrp="1"/>
          </p:cNvSpPr>
          <p:nvPr>
            <p:ph idx="1"/>
          </p:nvPr>
        </p:nvSpPr>
        <p:spPr/>
        <p:txBody>
          <a:bodyPr/>
          <a:lstStyle/>
          <a:p>
            <a:pPr algn="just" rtl="1"/>
            <a:r>
              <a:rPr lang="ar-JO" b="1" dirty="0" smtClean="0"/>
              <a:t>التحكم بالانتاج البشري ومن يملك الامكانات مع تقنية الهندسة الوراثية .(التفوق العرقي ).</a:t>
            </a:r>
          </a:p>
          <a:p>
            <a:pPr algn="just" rtl="1"/>
            <a:r>
              <a:rPr lang="ar-JO" b="1" dirty="0" smtClean="0"/>
              <a:t>قال الشاطبي (انما جاءت الشريعة لتخرج الناس عن دواعي اهوائهم ) .</a:t>
            </a:r>
            <a:endParaRPr lang="en-US"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fontScale="90000"/>
          </a:bodyPr>
          <a:lstStyle/>
          <a:p>
            <a:r>
              <a:rPr lang="ar-JO" b="1" dirty="0" smtClean="0">
                <a:effectLst>
                  <a:outerShdw blurRad="38100" dist="38100" dir="2700000" algn="tl">
                    <a:srgbClr val="000000">
                      <a:alpha val="43137"/>
                    </a:srgbClr>
                  </a:outerShdw>
                </a:effectLst>
              </a:rPr>
              <a:t>الدراسات والفتاوى</a:t>
            </a:r>
            <a:br>
              <a:rPr lang="ar-JO" b="1" dirty="0" smtClean="0">
                <a:effectLst>
                  <a:outerShdw blurRad="38100" dist="38100" dir="2700000" algn="tl">
                    <a:srgbClr val="000000">
                      <a:alpha val="43137"/>
                    </a:srgbClr>
                  </a:outerShdw>
                </a:effectLst>
              </a:rPr>
            </a:br>
            <a:r>
              <a:rPr lang="ar-JO" b="1" dirty="0" smtClean="0">
                <a:effectLst>
                  <a:outerShdw blurRad="38100" dist="38100" dir="2700000" algn="tl">
                    <a:srgbClr val="000000">
                      <a:alpha val="43137"/>
                    </a:srgbClr>
                  </a:outerShdw>
                </a:effectLst>
              </a:rPr>
              <a:t> التي تناولت حكم الرحم الاصطناعي</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600200"/>
            <a:ext cx="8305800" cy="4525963"/>
          </a:xfrm>
        </p:spPr>
        <p:txBody>
          <a:bodyPr>
            <a:normAutofit/>
          </a:bodyPr>
          <a:lstStyle/>
          <a:p>
            <a:pPr algn="just" rtl="1"/>
            <a:r>
              <a:rPr lang="ar-JO" sz="3600" dirty="0" smtClean="0">
                <a:effectLst>
                  <a:outerShdw blurRad="38100" dist="38100" dir="2700000" algn="tl">
                    <a:srgbClr val="000000">
                      <a:alpha val="43137"/>
                    </a:srgbClr>
                  </a:outerShdw>
                </a:effectLst>
              </a:rPr>
              <a:t>1- الرحم الصناعي من منظور شرعي ، الدكتورة سلوان قدري احمد محمود من جامعة الازهر، بحث منشور في مجلة البحوث الفقهية والقانونية عدد39 – اكتوبر 2022 وخلصت الى القول بجواز استخدام الرحم الصناعي سواء كان ذلك للاطفال الخدج او طوال مدة الحمل بشروط خاصة هي :</a:t>
            </a:r>
            <a:endParaRPr lang="en-US" sz="3600" dirty="0">
              <a:effectLst>
                <a:outerShdw blurRad="38100" dist="38100" dir="2700000" algn="tl">
                  <a:srgbClr val="000000">
                    <a:alpha val="43137"/>
                  </a:srgbClr>
                </a:outerShdw>
              </a:effectLst>
            </a:endParaRPr>
          </a:p>
        </p:txBody>
      </p:sp>
      <p:sp>
        <p:nvSpPr>
          <p:cNvPr id="4" name="Down Arrow 3"/>
          <p:cNvSpPr/>
          <p:nvPr/>
        </p:nvSpPr>
        <p:spPr>
          <a:xfrm>
            <a:off x="1752600" y="4648200"/>
            <a:ext cx="8382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شروط .jpeg"/>
          <p:cNvPicPr>
            <a:picLocks noGrp="1" noChangeAspect="1"/>
          </p:cNvPicPr>
          <p:nvPr>
            <p:ph idx="1"/>
          </p:nvPr>
        </p:nvPicPr>
        <p:blipFill>
          <a:blip r:embed="rId2" cstate="print"/>
          <a:stretch>
            <a:fillRect/>
          </a:stretch>
        </p:blipFill>
        <p:spPr>
          <a:xfrm>
            <a:off x="1066800" y="228600"/>
            <a:ext cx="7162799" cy="62484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JO" b="1" dirty="0" smtClean="0">
                <a:effectLst>
                  <a:outerShdw blurRad="38100" dist="38100" dir="2700000" algn="tl">
                    <a:srgbClr val="000000">
                      <a:alpha val="43137"/>
                    </a:srgbClr>
                  </a:outerShdw>
                </a:effectLst>
              </a:rPr>
              <a:t>الدراسات والفتاوى</a:t>
            </a:r>
            <a:br>
              <a:rPr lang="ar-JO" b="1" dirty="0" smtClean="0">
                <a:effectLst>
                  <a:outerShdw blurRad="38100" dist="38100" dir="2700000" algn="tl">
                    <a:srgbClr val="000000">
                      <a:alpha val="43137"/>
                    </a:srgbClr>
                  </a:outerShdw>
                </a:effectLst>
              </a:rPr>
            </a:br>
            <a:r>
              <a:rPr lang="ar-JO" b="1" dirty="0" smtClean="0">
                <a:effectLst>
                  <a:outerShdw blurRad="38100" dist="38100" dir="2700000" algn="tl">
                    <a:srgbClr val="000000">
                      <a:alpha val="43137"/>
                    </a:srgbClr>
                  </a:outerShdw>
                </a:effectLst>
              </a:rPr>
              <a:t> التي تناولت حكم الرحم الاصطناعي</a:t>
            </a:r>
            <a:endParaRPr lang="en-US" dirty="0"/>
          </a:p>
        </p:txBody>
      </p:sp>
      <p:sp>
        <p:nvSpPr>
          <p:cNvPr id="3" name="Content Placeholder 2"/>
          <p:cNvSpPr>
            <a:spLocks noGrp="1"/>
          </p:cNvSpPr>
          <p:nvPr>
            <p:ph idx="1"/>
          </p:nvPr>
        </p:nvSpPr>
        <p:spPr>
          <a:xfrm>
            <a:off x="381000" y="1600200"/>
            <a:ext cx="8305800" cy="4495799"/>
          </a:xfrm>
        </p:spPr>
        <p:txBody>
          <a:bodyPr>
            <a:normAutofit fontScale="77500" lnSpcReduction="20000"/>
          </a:bodyPr>
          <a:lstStyle/>
          <a:p>
            <a:pPr algn="just" rtl="1"/>
            <a:r>
              <a:rPr lang="ar-JO" b="1" dirty="0" smtClean="0"/>
              <a:t>2- ندوة تلفزيونية (عبر الهاتف )تحدث فيها الاستاذ الدكتور عبدالله النجار عضو مجمع البحوث الاسلامية في القاهرة وقال: (ان الإسلام لا يمانع في التطور العلمي، كما أنه لا يمنع أيضاً أن تكون هناك مكتشفات علمية تؤدي إلى حفظ الحياة وتحقيق السعادة للناس في الدنيا والأخرة... والنظر إلى هذه المسألة من الناحية الشرعية، وهو الرحم الصناعي، يقتضي العديد من الأمور، منها أن يكون هذا العمل العلمي قد اكتملت صورته بحيث يمكن للإنسان القول إنه حلال أو حرام، حتى لا نصل إلى إنتاج إنسان مشوه أو فاقد العلاقة لأصوله،...ان التطور العلمي يوائم تماماً القرآن الكريم والسنة النبوية والأدلة الشرعية التي تنظم تصرفات الناس، ومنها العلم بآيات الله تعالى الكونية، ولا يقل أهمية عن العلم بالفقه والعقيدة والأحكام الشرعية المستنبطة من الكتاب والسنة، مشدداً على ضرورة التأكد من نجاح التجربة قبل التصريح بالرأي الشرعي فيها، وذلك لأن الطفل الذي سيتكون في الرحم الصناعي لن يكون كنظيره الذي يتكون في بطن أمه في الحالات الطبيعية .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JO" b="1" dirty="0" smtClean="0">
                <a:effectLst>
                  <a:outerShdw blurRad="38100" dist="38100" dir="2700000" algn="tl">
                    <a:srgbClr val="000000">
                      <a:alpha val="43137"/>
                    </a:srgbClr>
                  </a:outerShdw>
                </a:effectLst>
              </a:rPr>
              <a:t>الدراسات والفتاوى</a:t>
            </a:r>
            <a:br>
              <a:rPr lang="ar-JO" b="1" dirty="0" smtClean="0">
                <a:effectLst>
                  <a:outerShdw blurRad="38100" dist="38100" dir="2700000" algn="tl">
                    <a:srgbClr val="000000">
                      <a:alpha val="43137"/>
                    </a:srgbClr>
                  </a:outerShdw>
                </a:effectLst>
              </a:rPr>
            </a:br>
            <a:r>
              <a:rPr lang="ar-JO" b="1" dirty="0" smtClean="0">
                <a:effectLst>
                  <a:outerShdw blurRad="38100" dist="38100" dir="2700000" algn="tl">
                    <a:srgbClr val="000000">
                      <a:alpha val="43137"/>
                    </a:srgbClr>
                  </a:outerShdw>
                </a:effectLst>
              </a:rPr>
              <a:t> التي تناولت حكم الرحم الاصطناعي</a:t>
            </a:r>
            <a:endParaRPr lang="en-US" dirty="0"/>
          </a:p>
        </p:txBody>
      </p:sp>
      <p:sp>
        <p:nvSpPr>
          <p:cNvPr id="3" name="Content Placeholder 2"/>
          <p:cNvSpPr>
            <a:spLocks noGrp="1"/>
          </p:cNvSpPr>
          <p:nvPr>
            <p:ph idx="1"/>
          </p:nvPr>
        </p:nvSpPr>
        <p:spPr>
          <a:xfrm>
            <a:off x="304800" y="1600200"/>
            <a:ext cx="8382000" cy="4724400"/>
          </a:xfrm>
        </p:spPr>
        <p:txBody>
          <a:bodyPr>
            <a:normAutofit fontScale="77500" lnSpcReduction="20000"/>
          </a:bodyPr>
          <a:lstStyle/>
          <a:p>
            <a:pPr algn="just" rtl="1"/>
            <a:r>
              <a:rPr lang="ar-JO" dirty="0" smtClean="0"/>
              <a:t>3- ندوة تلفزيونية لاستاذين في الازهر (أستاذ الفقه المقارن بجامعة الأزهر أحمد كريمة اعتبر تقنية </a:t>
            </a:r>
            <a:r>
              <a:rPr lang="ar-JO" b="1" cap="all" dirty="0" smtClean="0">
                <a:hlinkClick r:id="rId2"/>
              </a:rPr>
              <a:t>الرحم الاصطناعي</a:t>
            </a:r>
            <a:r>
              <a:rPr lang="ar-JO" dirty="0" smtClean="0"/>
              <a:t>، التي تلغي حاجة المرأة لحمل طفلها، بدعة منكرة، ومحرمة، بينما اعتبر الشيخ الأزهري حسن الجنايني التقنية مباحة... هذا يعنى أطفالا من مكينة، وبدعة منكرة، محرمة ومجرمة لعدة علل منها: تغيير خلق الله، ومخالفة شرع الله، وإلغاء لعملية الخلق الإلهى والقضاء على أمور ضخمة فى التشريع الإسلامي، وخلل فى التشريع وفقه المواريث... بهذا الأمر ستنتهى البشرية، وهذا العلم فاسد ومدمر للأخلاقيات التى خلق الله عليها، وجميع الأديان ترفض هذا العلم.)</a:t>
            </a:r>
          </a:p>
          <a:p>
            <a:pPr algn="just" rtl="1"/>
            <a:r>
              <a:rPr lang="ar-JO" dirty="0" smtClean="0"/>
              <a:t>(قال الشيخ حسن الجناينى –من علماء الازهر -: إنه إذا كان الموضوع لـ زوج وزوجة، ويكون بسبب مشكلات فى الإنجاب، يكون الأمر مباحا، وإذا حرم هذا الأمر سيكون الحقن المجهري وأطفال الأنابيب حرام، مؤكدا أن هذا الأمر فى مصلحة البشر، وأن هذا الأمر إذا تم يكون بشروط وضوابط</a:t>
            </a:r>
            <a:r>
              <a:rPr lang="ar-JO" sz="2100" dirty="0" smtClean="0"/>
              <a:t>.)(</a:t>
            </a:r>
            <a:r>
              <a:rPr lang="ar-JO" sz="2100" dirty="0" smtClean="0">
                <a:hlinkClick r:id="rId3"/>
              </a:rPr>
              <a:t>جدل ديني بسبب الرحم الاصطناعي | «كريمة»: بدعة ومحرم.. و«الجنايني»: مباح | بوابة أخبار اليوم الإلكترونية (</a:t>
            </a:r>
            <a:r>
              <a:rPr lang="en-US" sz="2100" dirty="0" smtClean="0">
                <a:hlinkClick r:id="rId3"/>
              </a:rPr>
              <a:t>akhbarelyom.com)</a:t>
            </a:r>
            <a:r>
              <a:rPr lang="ar-JO" sz="2100" dirty="0" smtClean="0"/>
              <a:t>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JO" b="1" dirty="0" smtClean="0">
                <a:effectLst>
                  <a:outerShdw blurRad="38100" dist="38100" dir="2700000" algn="tl">
                    <a:srgbClr val="000000">
                      <a:alpha val="43137"/>
                    </a:srgbClr>
                  </a:outerShdw>
                </a:effectLst>
              </a:rPr>
              <a:t>الدراسات والفتاوى</a:t>
            </a:r>
            <a:br>
              <a:rPr lang="ar-JO" b="1" dirty="0" smtClean="0">
                <a:effectLst>
                  <a:outerShdw blurRad="38100" dist="38100" dir="2700000" algn="tl">
                    <a:srgbClr val="000000">
                      <a:alpha val="43137"/>
                    </a:srgbClr>
                  </a:outerShdw>
                </a:effectLst>
              </a:rPr>
            </a:br>
            <a:r>
              <a:rPr lang="ar-JO" b="1" dirty="0" smtClean="0">
                <a:effectLst>
                  <a:outerShdw blurRad="38100" dist="38100" dir="2700000" algn="tl">
                    <a:srgbClr val="000000">
                      <a:alpha val="43137"/>
                    </a:srgbClr>
                  </a:outerShdw>
                </a:effectLst>
              </a:rPr>
              <a:t> التي تناولت حكم الرحم الاصطناعي</a:t>
            </a:r>
            <a:endParaRPr lang="en-US" dirty="0"/>
          </a:p>
        </p:txBody>
      </p:sp>
      <p:sp>
        <p:nvSpPr>
          <p:cNvPr id="3" name="Content Placeholder 2"/>
          <p:cNvSpPr>
            <a:spLocks noGrp="1"/>
          </p:cNvSpPr>
          <p:nvPr>
            <p:ph idx="1"/>
          </p:nvPr>
        </p:nvSpPr>
        <p:spPr>
          <a:xfrm>
            <a:off x="381000" y="1600200"/>
            <a:ext cx="8305800" cy="4800600"/>
          </a:xfrm>
        </p:spPr>
        <p:txBody>
          <a:bodyPr>
            <a:normAutofit fontScale="70000" lnSpcReduction="20000"/>
          </a:bodyPr>
          <a:lstStyle/>
          <a:p>
            <a:pPr algn="r" rtl="1"/>
            <a:r>
              <a:rPr lang="ar-JO" dirty="0" smtClean="0"/>
              <a:t>4</a:t>
            </a:r>
            <a:r>
              <a:rPr lang="ar-JO" b="1" dirty="0" smtClean="0"/>
              <a:t>- د سمير عبدالرزاق مراد </a:t>
            </a:r>
            <a:r>
              <a:rPr lang="ar-JO" dirty="0" smtClean="0"/>
              <a:t>نشر على موقعه الالكتروني جواز هذه التقنية قياسا على التلقيح الاصطناعي خارج الرحم ووضع لفتواه عدة شروط فقال : </a:t>
            </a:r>
          </a:p>
          <a:p>
            <a:pPr algn="just" rtl="1"/>
            <a:r>
              <a:rPr lang="ar-JO" dirty="0" smtClean="0"/>
              <a:t>(</a:t>
            </a:r>
            <a:r>
              <a:rPr lang="ar-JO" sz="2900" b="1" i="1" dirty="0" smtClean="0"/>
              <a:t>1.ضمان قيام هذا الجهاز بوظيفة الرحم.</a:t>
            </a:r>
          </a:p>
          <a:p>
            <a:pPr algn="just" rtl="1"/>
            <a:r>
              <a:rPr lang="ar-JO" sz="2900" b="1" i="1" dirty="0" smtClean="0"/>
              <a:t>2.ألا يكون ذلك لمجرد إجراء التجارب، فإن قيل: كيف يضمن، قلنا: تتم التجربة على غير محترم من الحيوان.</a:t>
            </a:r>
          </a:p>
          <a:p>
            <a:pPr algn="just" rtl="1"/>
            <a:r>
              <a:rPr lang="ar-JO" sz="2900" b="1" i="1" dirty="0" smtClean="0"/>
              <a:t>3.  ضمان نجاح العملية منعاً للعبثية والفوضى.</a:t>
            </a:r>
          </a:p>
          <a:p>
            <a:pPr algn="just" rtl="1"/>
            <a:r>
              <a:rPr lang="ar-JO" sz="2900" b="1" i="1" dirty="0" smtClean="0"/>
              <a:t>4.  وجود حاجة حقيقية مقصودة للشارع، كوجود سرطان في الرحم يمنع من الحمل ونحو ذلك، أما لمجرد الكماليات ونحوها فلا يجوز، لأنها ليست مقصداً شرعياً، والله أعلم.</a:t>
            </a:r>
          </a:p>
          <a:p>
            <a:pPr algn="just" rtl="1"/>
            <a:r>
              <a:rPr lang="ar-JO" sz="2900" b="1" i="1" dirty="0" smtClean="0"/>
              <a:t>الأدلة على ذلك:</a:t>
            </a:r>
          </a:p>
          <a:p>
            <a:pPr algn="just" rtl="1"/>
            <a:r>
              <a:rPr lang="ar-JO" sz="2900" b="1" i="1" dirty="0" smtClean="0"/>
              <a:t>أ‌.      قوله عليه الصلاة والسلام :” تناكحوا تناسلوا تكاثروا……..” وهذا يحقق التكاثر.</a:t>
            </a:r>
          </a:p>
          <a:p>
            <a:pPr algn="just" rtl="1"/>
            <a:r>
              <a:rPr lang="ar-JO" sz="2900" b="1" i="1" dirty="0" smtClean="0"/>
              <a:t>ب‌.قوله في العزل: عن أنس ابن مالك قال: جاء رجل إلى رسول الله صلى الله عليه وسلم يسأل عن العزل فقال الرسول صلى الله عليه وسلم:” لو أن الماء الذي يكون منه الولد أهرقته على صخرة لأخرج الله منها ولداً أو ليخرج منها وليخلقن الله تبارك وتعالى نفساً هو خالقها”. رواه أحمد وحسنه الشيخ الألباني.</a:t>
            </a:r>
          </a:p>
          <a:p>
            <a:pPr algn="just" rtl="1"/>
            <a:r>
              <a:rPr lang="ar-JO" sz="2900" b="1" i="1" dirty="0" smtClean="0"/>
              <a:t>قلت: وهذا الحديث يشبه النص في المسألة</a:t>
            </a:r>
            <a:r>
              <a:rPr lang="ar-JO" dirty="0" smtClean="0"/>
              <a:t>.) </a:t>
            </a:r>
            <a:r>
              <a:rPr lang="ar-JO" sz="2600" dirty="0" smtClean="0"/>
              <a:t>(</a:t>
            </a:r>
            <a:r>
              <a:rPr lang="ar-JO" sz="2600" dirty="0" smtClean="0">
                <a:hlinkClick r:id="rId2"/>
              </a:rPr>
              <a:t>حكم الرحم الاصطناعي – الموقع الرسمي لفضيلة الشيخ الدكتور سمير مراد (</a:t>
            </a:r>
            <a:r>
              <a:rPr lang="en-US" sz="2600" dirty="0" smtClean="0">
                <a:hlinkClick r:id="rId2"/>
              </a:rPr>
              <a:t>sameershaf3y.com)</a:t>
            </a:r>
            <a:r>
              <a:rPr lang="ar-JO" sz="2600" dirty="0" smtClean="0"/>
              <a:t>)</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JO" b="1" dirty="0" smtClean="0">
                <a:effectLst>
                  <a:outerShdw blurRad="38100" dist="38100" dir="2700000" algn="tl">
                    <a:srgbClr val="000000">
                      <a:alpha val="43137"/>
                    </a:srgbClr>
                  </a:outerShdw>
                </a:effectLst>
              </a:rPr>
              <a:t>الدراسات والفتاوى</a:t>
            </a:r>
            <a:br>
              <a:rPr lang="ar-JO" b="1" dirty="0" smtClean="0">
                <a:effectLst>
                  <a:outerShdw blurRad="38100" dist="38100" dir="2700000" algn="tl">
                    <a:srgbClr val="000000">
                      <a:alpha val="43137"/>
                    </a:srgbClr>
                  </a:outerShdw>
                </a:effectLst>
              </a:rPr>
            </a:br>
            <a:r>
              <a:rPr lang="ar-JO" b="1" dirty="0" smtClean="0">
                <a:effectLst>
                  <a:outerShdw blurRad="38100" dist="38100" dir="2700000" algn="tl">
                    <a:srgbClr val="000000">
                      <a:alpha val="43137"/>
                    </a:srgbClr>
                  </a:outerShdw>
                </a:effectLst>
              </a:rPr>
              <a:t> التي تناولت حكم الرحم الاصطناعي</a:t>
            </a:r>
            <a:endParaRPr lang="en-US" dirty="0"/>
          </a:p>
        </p:txBody>
      </p:sp>
      <p:sp>
        <p:nvSpPr>
          <p:cNvPr id="3" name="Content Placeholder 2"/>
          <p:cNvSpPr>
            <a:spLocks noGrp="1"/>
          </p:cNvSpPr>
          <p:nvPr>
            <p:ph idx="1"/>
          </p:nvPr>
        </p:nvSpPr>
        <p:spPr/>
        <p:txBody>
          <a:bodyPr/>
          <a:lstStyle/>
          <a:p>
            <a:pPr algn="r" rtl="1"/>
            <a:r>
              <a:rPr lang="ar-JO" dirty="0" smtClean="0"/>
              <a:t>5- </a:t>
            </a:r>
            <a:r>
              <a:rPr lang="ar-JO" b="1" dirty="0" smtClean="0"/>
              <a:t>فضيلة أ.د عجيل جاسم النشمي حفظه الله وذهب الى الجواز بضوابط .</a:t>
            </a:r>
            <a:endParaRPr lang="en-US"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t>الاسباب الداعية والمصالح المترتبة</a:t>
            </a:r>
            <a:endParaRPr lang="en-US" b="1" dirty="0"/>
          </a:p>
        </p:txBody>
      </p:sp>
      <p:sp>
        <p:nvSpPr>
          <p:cNvPr id="3" name="Content Placeholder 2"/>
          <p:cNvSpPr>
            <a:spLocks noGrp="1"/>
          </p:cNvSpPr>
          <p:nvPr>
            <p:ph idx="1"/>
          </p:nvPr>
        </p:nvSpPr>
        <p:spPr>
          <a:xfrm>
            <a:off x="457200" y="1600200"/>
            <a:ext cx="8229600" cy="4648200"/>
          </a:xfrm>
        </p:spPr>
        <p:txBody>
          <a:bodyPr>
            <a:normAutofit fontScale="92500" lnSpcReduction="10000"/>
          </a:bodyPr>
          <a:lstStyle/>
          <a:p>
            <a:pPr algn="just" rtl="1"/>
            <a:r>
              <a:rPr lang="ar-JO" b="1" dirty="0" smtClean="0"/>
              <a:t>يقول أهل الاختصاص </a:t>
            </a:r>
            <a:r>
              <a:rPr lang="ar-JO" b="1" dirty="0" smtClean="0">
                <a:sym typeface="Wingdings" pitchFamily="2" charset="2"/>
              </a:rPr>
              <a:t>:(</a:t>
            </a:r>
            <a:r>
              <a:rPr lang="ar-JO" b="1" dirty="0" smtClean="0"/>
              <a:t>أن المواليد قبل 37 اسبوعا ، لايبقى منهم 50% على قيد الحياة ، والباقي مهددون بالاصابة باعاقات جسدية او عقلية ..) فهذا الرحم الاصطناعي فيه مصلحة ونفع ظاهر لهؤلاء وهو ما تؤكده الشريعة في مقاصدها في خفظ النفس والنسل والمال .</a:t>
            </a:r>
          </a:p>
          <a:p>
            <a:pPr algn="just" rtl="1"/>
            <a:r>
              <a:rPr lang="ar-JO" b="1" dirty="0" smtClean="0"/>
              <a:t>يساعد على نمو الجنين سليما(قد يكون بيئة سليمة افضل من بعض حالات الرحم الطبيعي كالتأثر بالكحول والعقاقير ).</a:t>
            </a:r>
          </a:p>
          <a:p>
            <a:pPr algn="just" rtl="1"/>
            <a:r>
              <a:rPr lang="ar-JO" b="1" dirty="0" smtClean="0"/>
              <a:t>حاضنة لحديثي الولادة</a:t>
            </a:r>
          </a:p>
          <a:p>
            <a:pPr algn="just" rtl="1"/>
            <a:r>
              <a:rPr lang="ar-JO" b="1" dirty="0" smtClean="0"/>
              <a:t>يزيد من  قابلية الحياة ولايؤخر خروج الجنين في حالات الضرورة (وضعه بالحاضنة خير من تركه ليموت )</a:t>
            </a:r>
          </a:p>
          <a:p>
            <a:pPr algn="just" rtl="1"/>
            <a:endParaRPr lang="en-US"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ar-JO" b="1" dirty="0" smtClean="0"/>
              <a:t>أصل الحكاية</a:t>
            </a:r>
            <a:endParaRPr lang="en-US" b="1" dirty="0"/>
          </a:p>
        </p:txBody>
      </p:sp>
      <p:sp>
        <p:nvSpPr>
          <p:cNvPr id="3" name="Content Placeholder 2"/>
          <p:cNvSpPr>
            <a:spLocks noGrp="1"/>
          </p:cNvSpPr>
          <p:nvPr>
            <p:ph idx="1"/>
          </p:nvPr>
        </p:nvSpPr>
        <p:spPr>
          <a:xfrm>
            <a:off x="304800" y="1295400"/>
            <a:ext cx="8534400" cy="5181600"/>
          </a:xfrm>
        </p:spPr>
        <p:txBody>
          <a:bodyPr>
            <a:noAutofit/>
          </a:bodyPr>
          <a:lstStyle/>
          <a:p>
            <a:pPr algn="just" rtl="1"/>
            <a:r>
              <a:rPr lang="ar-JO" sz="1600" dirty="0" smtClean="0"/>
              <a:t>نُشر في دورية " </a:t>
            </a:r>
            <a:r>
              <a:rPr lang="en-US" sz="1600" i="1" dirty="0" smtClean="0"/>
              <a:t>Nature Communications</a:t>
            </a:r>
            <a:r>
              <a:rPr lang="ar-JO" sz="1600" dirty="0" smtClean="0"/>
              <a:t>“ بحث بعنوان :</a:t>
            </a:r>
          </a:p>
          <a:p>
            <a:pPr algn="just" rtl="1"/>
            <a:r>
              <a:rPr lang="en-US" sz="1600" b="1" dirty="0" smtClean="0"/>
              <a:t>An extra-uterine system to physiologically support the extreme premature lamb </a:t>
            </a:r>
            <a:endParaRPr lang="ar-JO" sz="1600" b="1" dirty="0" smtClean="0"/>
          </a:p>
          <a:p>
            <a:pPr algn="just" rtl="1"/>
            <a:r>
              <a:rPr lang="ar-JO" sz="1600" dirty="0" smtClean="0"/>
              <a:t>كتبت ب</a:t>
            </a:r>
            <a:r>
              <a:rPr lang="ar-JO" sz="1600" dirty="0" smtClean="0">
                <a:hlinkClick r:id="rId2"/>
              </a:rPr>
              <a:t>ارتريدج وزملاؤها</a:t>
            </a:r>
            <a:r>
              <a:rPr lang="ar-JO" sz="1600" dirty="0" smtClean="0"/>
              <a:t> عن تمكُّنهم من اتخاذ خطوة في الاتجاه الصحيح، ألا وهي ابتكار "أكياس حيوية"، </a:t>
            </a:r>
            <a:r>
              <a:rPr lang="en-US" sz="1600" dirty="0" err="1" smtClean="0"/>
              <a:t>Biobag</a:t>
            </a:r>
            <a:r>
              <a:rPr lang="en-US" sz="1600" dirty="0" smtClean="0"/>
              <a:t>، </a:t>
            </a:r>
            <a:r>
              <a:rPr lang="ar-JO" sz="1600" dirty="0" smtClean="0"/>
              <a:t>مملوءة بسائل، توضع فيها الحملان التي وُلدت في مرحلة مماثلة للأجنة البشرية شديدة الابتسار.</a:t>
            </a:r>
          </a:p>
          <a:p>
            <a:pPr algn="just" rtl="1"/>
            <a:r>
              <a:rPr lang="ar-JO" sz="1600" dirty="0" smtClean="0"/>
              <a:t>هذا الكيس الحيوي هو كيس قابل للغلق من البوليثين ، يتم ملؤه بسائل سلوِي اصطناعي يحتوي على مضادات حيوية، في بيئة معقمة، مما يَحُول دون انتقال أيّ عدوى . وضع الباحثون 8 حملان شديدة الابتسار في الأكياس الحيوية، بعد ولادتها مباشرة، ووَصَّلوا الأوعية الدموية من الحبال السرية للحيوانات بجهاز متخصص لتوليد الأكسجين، يعمل من دون مضخات. تدفع قلوب الحملان تدفق الدم في الجهاز، بدلًا من المضخات، لتحاكي معدل تدفق الدم بين الجنين والمشيمة داخل الرحم، وبذلك تمنع حدوث أي اختلال في توازن الضغط بين قلب الجنين، والأوعية الدموية. كما تمنع الحضانة الفورية في بيئة سائلة محكمة الإغلاق حدوث سلسلة من التغييرات التي تحدث عادة مع التقاط حديث الولادة أول أنفاسه، ومَلء رئتيه بالهواء. وتؤدي هذه التغييرات إلى إعادة توجيه الدورة الدموية، حتى تحدث عملية الأكسجة من خلال الرئتين، وليس من المشيمة، مرورًا بالحبل السري. وهكذا، يتيح الكيس الحيوي الاحتفاظ بالدورة الدموية للجنين. وهذا يُعتبر إنجازًا عظيمًا.عقب الولادة يتوقف حديثو الولادة عن الحصول على إمداد غذائي مستمر من المشيمة، ولهذا، قَدَّم لهم الباحثون المواد الغذائية عن طريق الوريد. وقد حصل بعض الحملان أيضًا على الإنسولين، الذي يعزز النمو الجنيني، وينظم نسب الجلوكوز في الدم. ونَمَت هذه الحملان بمعدل مماثل للحملان المرجعية التي نمت داخل الرحم، في حين أن الأجنة البشرية شديدة الابتسار تنمو عادةً بمعدلات أبطأ بكثير عن معدلات نموها داخل الرحم؛ ولهذا، فإن ما توصلوا إليه يُعَدّ مبهرًا.</a:t>
            </a:r>
          </a:p>
          <a:p>
            <a:pPr algn="just" rtl="1"/>
            <a:r>
              <a:rPr lang="ar-JO" sz="1600" dirty="0" smtClean="0"/>
              <a:t>نَمَت الحملان في الأكياس الحيوية لمدة أربعة أسابيع، ومن الممكن أن تستمر فترات الحضانة لأطول من ذلك، لكن رغم أن بقاء هذه الحملان على قيد الحياة هو من أهداف وحدات العناية المركزة الخاصة بحديثي الولادة، فإن بقاءها على قيد الحياة من دون أي إعاقة هو الهدف الأسمى. والمشجِّع في الأمر أن الحملان التي نمت في الحضَّانة أظهرت معدلات شبه طبيعية لوظائف القلب.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t>الصعوبات والمخاطر والمفاسد المترتبة</a:t>
            </a:r>
            <a:endParaRPr lang="en-US" b="1" dirty="0"/>
          </a:p>
        </p:txBody>
      </p:sp>
      <p:sp>
        <p:nvSpPr>
          <p:cNvPr id="3" name="Content Placeholder 2"/>
          <p:cNvSpPr>
            <a:spLocks noGrp="1"/>
          </p:cNvSpPr>
          <p:nvPr>
            <p:ph idx="1"/>
          </p:nvPr>
        </p:nvSpPr>
        <p:spPr/>
        <p:txBody>
          <a:bodyPr/>
          <a:lstStyle/>
          <a:p>
            <a:pPr algn="r" rtl="1"/>
            <a:r>
              <a:rPr lang="ar-JO" b="1" dirty="0" smtClean="0"/>
              <a:t>المسألة ليست ببساطة الطرح الاعلامي .</a:t>
            </a:r>
          </a:p>
          <a:p>
            <a:pPr algn="r" rtl="1"/>
            <a:r>
              <a:rPr lang="ar-JO" b="1" dirty="0" smtClean="0"/>
              <a:t>التقدم العلمي لم يصل مرحلة الرحم الكامل .</a:t>
            </a:r>
          </a:p>
          <a:p>
            <a:pPr algn="r" rtl="1"/>
            <a:r>
              <a:rPr lang="ar-JO" b="1" dirty="0" smtClean="0"/>
              <a:t>البحث العلمي المتخصص يذكر صعوبات كثيرة.</a:t>
            </a:r>
          </a:p>
          <a:p>
            <a:pPr algn="r" rtl="1"/>
            <a:r>
              <a:rPr lang="ar-JO" b="1" dirty="0" smtClean="0"/>
              <a:t>المخاطر الكثيرة </a:t>
            </a:r>
          </a:p>
          <a:p>
            <a:pPr algn="r" rtl="1"/>
            <a:r>
              <a:rPr lang="ar-JO" b="1" dirty="0" smtClean="0"/>
              <a:t>التكاليف .</a:t>
            </a:r>
          </a:p>
          <a:p>
            <a:pPr algn="r" rtl="1"/>
            <a:r>
              <a:rPr lang="ar-JO" b="1" dirty="0" smtClean="0"/>
              <a:t>العمل المضني .</a:t>
            </a:r>
          </a:p>
          <a:p>
            <a:pPr algn="r" rtl="1"/>
            <a:endParaRPr lang="en-US"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effectLst>
                  <a:outerShdw blurRad="38100" dist="38100" dir="2700000" algn="tl">
                    <a:srgbClr val="000000">
                      <a:alpha val="43137"/>
                    </a:srgbClr>
                  </a:outerShdw>
                </a:effectLst>
                <a:latin typeface="Traditional Arabic" pitchFamily="18" charset="-78"/>
                <a:cs typeface="Traditional Arabic" pitchFamily="18" charset="-78"/>
              </a:rPr>
              <a:t>القواعد والمبادئ  العامة التي تحكم موضوع البحث</a:t>
            </a:r>
            <a:endParaRPr lang="en-US" b="1" dirty="0">
              <a:effectLst>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3" name="Content Placeholder 2"/>
          <p:cNvSpPr>
            <a:spLocks noGrp="1"/>
          </p:cNvSpPr>
          <p:nvPr>
            <p:ph idx="1"/>
          </p:nvPr>
        </p:nvSpPr>
        <p:spPr/>
        <p:txBody>
          <a:bodyPr>
            <a:normAutofit fontScale="92500" lnSpcReduction="10000"/>
          </a:bodyPr>
          <a:lstStyle/>
          <a:p>
            <a:pPr lvl="1" algn="just" rtl="1"/>
            <a:r>
              <a:rPr lang="ar-JO" sz="3000" b="1" dirty="0" smtClean="0"/>
              <a:t>احترام الكرامة الانسانية(وَلَقَدْ كَرَّمْنَا بَنِي آدَمَ وَحَمَلْنَاهُمْ فِي الْبَرِّ وَالْبَحْرِ وَرَزَقْنَاهُمْ مِنَ الطَّيِّبَاتِ وَفَضَّلْنَاهُمْ عَلَى كَثِيرٍ مِمَّنْ خَلَقْنَا تَفْضِيلًا (70)).الاسراء.</a:t>
            </a:r>
          </a:p>
          <a:p>
            <a:pPr lvl="1" algn="just" rtl="1"/>
            <a:r>
              <a:rPr lang="ar-JO" sz="3000" b="1" dirty="0" smtClean="0"/>
              <a:t>الانسان اكرم المخلوقات .</a:t>
            </a:r>
          </a:p>
          <a:p>
            <a:pPr algn="just" rtl="1"/>
            <a:r>
              <a:rPr lang="ar-JO" dirty="0" smtClean="0"/>
              <a:t>عدم تغيير الفطرة والخلقة بما يشكل اتباعا للشيطان (</a:t>
            </a:r>
            <a:r>
              <a:rPr lang="ar-JO" i="1" dirty="0" smtClean="0"/>
              <a:t>(</a:t>
            </a:r>
            <a:r>
              <a:rPr lang="ar-JO" b="1" i="1" dirty="0" smtClean="0"/>
              <a:t>إِنْ يَدْعُونَ مِنْ دُونِهِ إِلَّا إِنَاثًا وَإِنْ يَدْعُونَ إِلَّا شَيْطَانًا مَرِيدًا (117) لَعَنَهُ اللَّهُ وَقَالَ لَأَتَّخِذَنَّ مِنْ عِبَادِكَ نَصِيبًا مَفْرُوضًا (118) وَلَأُضِلَّنَّهُمْ وَلَأُمَنِّيَنَّهُمْ وَلَآمُرَنَّهُمْ فَلَيُبَتِّكُنَّ آذَانَ الْأَنْعَامِ وَلَآمُرَنَّهُمْ فَلَيُغَيِّرُنَّ خَلْقَ اللَّهِ وَمَنْ يَتَّخِذِ الشَّيْطَانَ وَلِيًّا مِنْ دُونِ اللَّهِ فَقَدْ خَسِرَ خُسْرَانًا مُبِينًا (119) يَعِدُهُمْ وَيُمَنِّيهِمْ وَمَا يَعِدُهُمُ الشَّيْطَانُ إِلَّا غُرُورًا (120)</a:t>
            </a:r>
            <a:r>
              <a:rPr lang="ar-JO" i="1" dirty="0" smtClean="0"/>
              <a:t> )</a:t>
            </a:r>
          </a:p>
          <a:p>
            <a:pPr algn="just" rtl="1"/>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effectLst>
                  <a:outerShdw blurRad="38100" dist="38100" dir="2700000" algn="tl">
                    <a:srgbClr val="000000">
                      <a:alpha val="43137"/>
                    </a:srgbClr>
                  </a:outerShdw>
                </a:effectLst>
                <a:latin typeface="Traditional Arabic" pitchFamily="18" charset="-78"/>
                <a:cs typeface="Traditional Arabic" pitchFamily="18" charset="-78"/>
              </a:rPr>
              <a:t>القواعد والمبادئ التي تحكم موضوع البحث</a:t>
            </a:r>
            <a:endParaRPr lang="en-US" dirty="0"/>
          </a:p>
        </p:txBody>
      </p:sp>
      <p:sp>
        <p:nvSpPr>
          <p:cNvPr id="3" name="Content Placeholder 2"/>
          <p:cNvSpPr>
            <a:spLocks noGrp="1"/>
          </p:cNvSpPr>
          <p:nvPr>
            <p:ph idx="1"/>
          </p:nvPr>
        </p:nvSpPr>
        <p:spPr/>
        <p:txBody>
          <a:bodyPr>
            <a:normAutofit lnSpcReduction="10000"/>
          </a:bodyPr>
          <a:lstStyle/>
          <a:p>
            <a:pPr algn="just" rtl="1"/>
            <a:r>
              <a:rPr lang="ar-JO" b="1" dirty="0" smtClean="0"/>
              <a:t>فالقاعدة العامة والأصل في (الانجاب) اتباع الطريق الفطري الطبيعي ، والاصل عدم التدخل في الانجاب في أي مرحلة الا للضرورة وبشروطها وضوابطها .</a:t>
            </a:r>
          </a:p>
          <a:p>
            <a:pPr algn="just" rtl="1"/>
            <a:r>
              <a:rPr lang="ar-JO" b="1" dirty="0" smtClean="0"/>
              <a:t>مقصود الشارع حفظ النسل والنسب والعرض ؛ والزواج شرع لأنه يؤدي الى حفظ النسل والنسب ( فما يحفظ النسل مطلوب وما يضعف النسل ومؤسسة الزواج مردود ).</a:t>
            </a:r>
          </a:p>
          <a:p>
            <a:pPr algn="just" rtl="1"/>
            <a:r>
              <a:rPr lang="ar-JO" b="1" dirty="0" smtClean="0"/>
              <a:t>درء المفاسد مقدم على جلب المصالح.</a:t>
            </a:r>
          </a:p>
          <a:p>
            <a:pPr algn="just" rtl="1"/>
            <a:r>
              <a:rPr lang="ar-JO" b="1" dirty="0" smtClean="0"/>
              <a:t>الضرورات تبيح المحظورات.</a:t>
            </a:r>
          </a:p>
          <a:p>
            <a:pPr algn="just" rtl="1"/>
            <a:r>
              <a:rPr lang="ar-JO" b="1" dirty="0" smtClean="0"/>
              <a:t>الضرورة تقدر بقدرها .</a:t>
            </a:r>
          </a:p>
          <a:p>
            <a:pPr algn="just" rtl="1"/>
            <a:endParaRPr lang="ar-JO" b="1" dirty="0" smtClean="0"/>
          </a:p>
          <a:p>
            <a:pPr algn="just" rtl="1"/>
            <a:endParaRPr lang="en-US"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t>القواعد والضوابط الخاصة  </a:t>
            </a:r>
            <a:endParaRPr lang="en-US" b="1" dirty="0"/>
          </a:p>
        </p:txBody>
      </p:sp>
      <p:sp>
        <p:nvSpPr>
          <p:cNvPr id="3" name="Content Placeholder 2"/>
          <p:cNvSpPr>
            <a:spLocks noGrp="1"/>
          </p:cNvSpPr>
          <p:nvPr>
            <p:ph idx="1"/>
          </p:nvPr>
        </p:nvSpPr>
        <p:spPr/>
        <p:txBody>
          <a:bodyPr/>
          <a:lstStyle/>
          <a:p>
            <a:pPr algn="r" rtl="1"/>
            <a:r>
              <a:rPr lang="ar-JO" b="1" dirty="0" smtClean="0"/>
              <a:t>1- أن تحقق الوسيلة ( التقنية ) المستخدمة مقاصد الشريعة أو تدرج تحتها ولاتتعارض معها .(الدين النفس النسل العقل المال ).</a:t>
            </a:r>
          </a:p>
          <a:p>
            <a:pPr algn="r" rtl="1"/>
            <a:r>
              <a:rPr lang="ar-JO" b="1" dirty="0" smtClean="0"/>
              <a:t>2- أن لايترتب على الوسيلة ضرر يربو او يساوي المصلحة المرتجاة .</a:t>
            </a:r>
          </a:p>
          <a:p>
            <a:pPr algn="r" rtl="1"/>
            <a:r>
              <a:rPr lang="ar-JO" b="1" dirty="0" smtClean="0"/>
              <a:t>3- أن لاتؤدي الى خلط الانساب .</a:t>
            </a:r>
          </a:p>
          <a:p>
            <a:pPr algn="r" rtl="1"/>
            <a:r>
              <a:rPr lang="ar-JO" b="1" dirty="0" smtClean="0"/>
              <a:t>4- أن لايقحم طرف ثالث على اي عملية تتعلق بالانجاب .</a:t>
            </a:r>
          </a:p>
          <a:p>
            <a:pPr algn="r" rtl="1"/>
            <a:r>
              <a:rPr lang="ar-JO" b="1" dirty="0" smtClean="0"/>
              <a:t>5-أن لاتؤدي الى امتهان كرامة الانسان .</a:t>
            </a:r>
          </a:p>
          <a:p>
            <a:pPr algn="r" rtl="1">
              <a:buNone/>
            </a:pPr>
            <a:endParaRPr lang="en-US"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rtl="1"/>
            <a:r>
              <a:rPr lang="ar-JO" b="1" dirty="0" smtClean="0"/>
              <a:t>6- أن لاتؤدي الى تغيير الاحكام الشرعية .( ثبوت احكام الحمل ) ( اذا كان بعد مرور 4 اشهر تطبق احكام الانسان بعد نفخ الروح (الجمهور ).</a:t>
            </a:r>
          </a:p>
          <a:p>
            <a:pPr algn="just" rtl="1">
              <a:buNone/>
            </a:pPr>
            <a:r>
              <a:rPr lang="ar-JO" b="1" dirty="0" smtClean="0"/>
              <a:t>(بعد 6 اشهر وانفصل عن أمه يعد انسانا كاملا ) :</a:t>
            </a:r>
          </a:p>
          <a:p>
            <a:pPr algn="just" rtl="1"/>
            <a:r>
              <a:rPr lang="ar-JO" b="1" dirty="0" smtClean="0"/>
              <a:t>خروج الجنين وانفصاله عن امه ووضعه في الرحم الاصطناعي يعد انفصالا عنها وتترتب عليه احكام الانسان الكامل .</a:t>
            </a:r>
          </a:p>
          <a:p>
            <a:pPr algn="just" rtl="1"/>
            <a:r>
              <a:rPr lang="ar-JO" b="1" dirty="0" smtClean="0"/>
              <a:t>7- وجود حالة ضرورة تستدعي استعمال الرحم الاصطناعي .</a:t>
            </a:r>
            <a:endParaRPr lang="en-US"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05800" cy="1798638"/>
          </a:xfrm>
        </p:spPr>
        <p:txBody>
          <a:bodyPr>
            <a:normAutofit fontScale="90000"/>
          </a:bodyPr>
          <a:lstStyle/>
          <a:p>
            <a:r>
              <a:rPr lang="ar-JO" b="1" dirty="0" smtClean="0"/>
              <a:t>الحكم الشرعي لاستخدام تقنية الرحم الاصطناعي </a:t>
            </a:r>
            <a:br>
              <a:rPr lang="ar-JO" b="1" dirty="0" smtClean="0"/>
            </a:br>
            <a:r>
              <a:rPr lang="ar-JO" b="1" dirty="0" smtClean="0"/>
              <a:t>في حالة المولود الخديج </a:t>
            </a:r>
            <a:endParaRPr lang="en-US" b="1" dirty="0"/>
          </a:p>
        </p:txBody>
      </p:sp>
      <p:sp>
        <p:nvSpPr>
          <p:cNvPr id="3" name="Content Placeholder 2"/>
          <p:cNvSpPr>
            <a:spLocks noGrp="1"/>
          </p:cNvSpPr>
          <p:nvPr>
            <p:ph idx="1"/>
          </p:nvPr>
        </p:nvSpPr>
        <p:spPr>
          <a:xfrm>
            <a:off x="381000" y="2057400"/>
            <a:ext cx="8305800" cy="4191000"/>
          </a:xfrm>
        </p:spPr>
        <p:txBody>
          <a:bodyPr>
            <a:noAutofit/>
          </a:bodyPr>
          <a:lstStyle/>
          <a:p>
            <a:pPr algn="just" rtl="1"/>
            <a:r>
              <a:rPr lang="ar-JO" sz="3000" dirty="0" smtClean="0"/>
              <a:t>جواز استعمال الرحم الاصطناعي وفق الضوابط الاتية :</a:t>
            </a:r>
          </a:p>
          <a:p>
            <a:pPr algn="just" rtl="1">
              <a:buNone/>
            </a:pPr>
            <a:r>
              <a:rPr lang="ar-JO" sz="3000" b="1" dirty="0" smtClean="0"/>
              <a:t>أولا : وجود حالة مرضية </a:t>
            </a:r>
            <a:r>
              <a:rPr lang="ar-JO" sz="3000" dirty="0" smtClean="0"/>
              <a:t>تستدعي استعمال تقنية الرحم الاصطناعي بشروط :  </a:t>
            </a:r>
          </a:p>
          <a:p>
            <a:pPr algn="just" rtl="1">
              <a:buNone/>
            </a:pPr>
            <a:r>
              <a:rPr lang="ar-JO" sz="3000" dirty="0" smtClean="0"/>
              <a:t>1 - يقررها اطباء الاختصاص (أهل العلم ).</a:t>
            </a:r>
          </a:p>
          <a:p>
            <a:pPr algn="just" rtl="1">
              <a:buNone/>
            </a:pPr>
            <a:r>
              <a:rPr lang="ar-JO" sz="3000" dirty="0" smtClean="0"/>
              <a:t>2- ان تكون الام غير قادرة على استمرار حملها للجنين (طبيا )</a:t>
            </a:r>
          </a:p>
          <a:p>
            <a:pPr algn="just" rtl="1">
              <a:buNone/>
            </a:pPr>
            <a:r>
              <a:rPr lang="ar-JO" sz="3000" dirty="0" smtClean="0"/>
              <a:t>3- أن يكون الجنين بحاجة الى هذه التقنية لاكتمال نموه أو للمحافظة على حياته أو لدفع مرض أو تشوه عنه .</a:t>
            </a:r>
          </a:p>
          <a:p>
            <a:pPr algn="just" rtl="1">
              <a:buNone/>
            </a:pPr>
            <a:r>
              <a:rPr lang="ar-JO" sz="3000" b="1" dirty="0" smtClean="0"/>
              <a:t>ثانيا :أن يكون الجنين صالحا للحياة</a:t>
            </a:r>
            <a:endParaRPr lang="en-US" sz="30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algn="just" rtl="1"/>
            <a:r>
              <a:rPr lang="ar-JO" b="1" dirty="0" smtClean="0"/>
              <a:t>ثالثا : أن يغلب على ظن الاطباء نجاة الجنين بهذا الاجراء .</a:t>
            </a:r>
          </a:p>
          <a:p>
            <a:pPr algn="just" rtl="1"/>
            <a:r>
              <a:rPr lang="ar-JO" b="1" dirty="0" smtClean="0"/>
              <a:t>رابعا :أن لايترتب على استعماله ضرر اكبر من المصلحة المرتجاة منه .</a:t>
            </a:r>
          </a:p>
          <a:p>
            <a:pPr algn="just" rtl="1"/>
            <a:r>
              <a:rPr lang="ar-JO" b="1" dirty="0" smtClean="0"/>
              <a:t>خامسا : أن تكون المواد المستخدمة في هذا الرحم مما يجوز استعمالها ،وأن لايستخدم فيه اي معطيات وراثية خارجة عن اطتر الزوجين والد ووالدة الجنين .</a:t>
            </a:r>
            <a:endParaRPr lang="en-US"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JO" b="1" dirty="0" smtClean="0"/>
              <a:t>الحكم الشرعي لاستخدام تقنية الرحم الاصطناعي</a:t>
            </a:r>
            <a:br>
              <a:rPr lang="ar-JO" b="1" dirty="0" smtClean="0"/>
            </a:br>
            <a:r>
              <a:rPr lang="ar-JO" sz="4000" b="1" dirty="0" smtClean="0"/>
              <a:t>من بدء الاخصاب الى الاكتمال (بافتراض الامكان)</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pPr algn="just" rtl="1"/>
            <a:r>
              <a:rPr lang="ar-JO" b="1" dirty="0" smtClean="0"/>
              <a:t>هذا الرأي يفترض إمكان استخدام الرحم الاصطناعي (بالاستغناء عن حمل الام للبويضة الملقحة  مدة الحمل كاملة ) كأن يتم الاخصاب الصناعي خارج الرحم ووضعه في الرحم الاصطناعي حتى يكتمل نموه وخروجه للحياة ،تماما كما لوكان في الرحم الطبيعي من حيث النتائج والثمرات في الأقل.</a:t>
            </a:r>
          </a:p>
          <a:p>
            <a:pPr algn="just" rtl="1"/>
            <a:r>
              <a:rPr lang="ar-JO" b="1" dirty="0" smtClean="0"/>
              <a:t>الحكم هو:</a:t>
            </a:r>
          </a:p>
          <a:p>
            <a:pPr lvl="1" algn="just" rtl="1"/>
            <a:r>
              <a:rPr lang="ar-JO" sz="3000" b="1" dirty="0" smtClean="0"/>
              <a:t>أولا: ( الأصل منع استعمال الرحم الاصطناعي كحالة فردية لمخالفته للطريق الفطري الذي جعله الله سنة لانتاج الانسان وتكونه وولادته ....) ولايقال بالقياس على طفل الانابيب لأن مسألة التلقيح عبارة عن اجراء لجزئية من مراحل ايجاد الجنين وتكونه للضرورة ثم يعود الى الغرس في رحم الزوجة لتبدأ مراحله حتى الاكتمال .</a:t>
            </a:r>
          </a:p>
          <a:p>
            <a:pPr algn="just" rtl="1"/>
            <a:endParaRPr lang="en-US"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19800"/>
          </a:xfrm>
        </p:spPr>
        <p:txBody>
          <a:bodyPr>
            <a:normAutofit fontScale="85000" lnSpcReduction="20000"/>
          </a:bodyPr>
          <a:lstStyle/>
          <a:p>
            <a:pPr algn="r" rtl="1"/>
            <a:r>
              <a:rPr lang="ar-JO" b="1" dirty="0" smtClean="0"/>
              <a:t>ثانيا: الجواز في حالة الضرورة العامة فقط (افتراضيا) وذلك وفق الضوابط الآتية :</a:t>
            </a:r>
          </a:p>
          <a:p>
            <a:pPr algn="just" rtl="1"/>
            <a:r>
              <a:rPr lang="ar-JO" b="1" dirty="0" smtClean="0"/>
              <a:t>1- أن تكون الضرورة الداعية لذلك ضرورة عامة ، تخص الامة ولاتخص حالة فردية ، بمعنى أن ايجاد النسل أمر مطلوب من مجموع الأمة يقوم به الافراد حسب الاستطاعة ووفق الطرق الشرعية ، ولهذا شرع الزواج وطلب الذرية وتكثير سواد الأمة وفق نظام الاسلام الشامل الذي يتغيا أمة قوية ذات رسالة تمثل خير أمة أخرجت للناس؛ وليست مجرد أعداد فقط .</a:t>
            </a:r>
          </a:p>
          <a:p>
            <a:pPr algn="just" rtl="1"/>
            <a:r>
              <a:rPr lang="ar-JO" b="1" dirty="0" smtClean="0"/>
              <a:t>2- عدم وجود من يحقق مقصد النسل بالطريق الطبيعي الفطري؛ لأنه الاصل .</a:t>
            </a:r>
          </a:p>
          <a:p>
            <a:pPr algn="just" rtl="1"/>
            <a:r>
              <a:rPr lang="ar-JO" b="1" dirty="0" smtClean="0"/>
              <a:t>3- الالتزام بضوابط الحصول على النسل الشرعية من حفظ للنسل والنسب وتحقيق المقاصد الشرعية .</a:t>
            </a:r>
          </a:p>
          <a:p>
            <a:pPr algn="just" rtl="1"/>
            <a:r>
              <a:rPr lang="ar-JO" b="1" dirty="0" smtClean="0"/>
              <a:t> 4-عدم حصول الضرر وسلامة النتائج، وانتفاء العبث ، وعدم التغيير لخلق الله اتباعا للهوى ومخالفة لسنن الله في الخلق .</a:t>
            </a:r>
          </a:p>
          <a:p>
            <a:pPr algn="just" rtl="1"/>
            <a:r>
              <a:rPr lang="ar-JO" b="1" dirty="0" smtClean="0"/>
              <a:t>5- أن يقوم أهل الاختصاص الثقات بهذه المهمة . </a:t>
            </a:r>
          </a:p>
          <a:p>
            <a:pPr algn="just" rtl="1"/>
            <a:endParaRPr lang="en-US" b="1"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219200" y="914401"/>
            <a:ext cx="6553200" cy="2133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28" name="Picture 4"/>
          <p:cNvPicPr>
            <a:picLocks noChangeAspect="1" noChangeArrowheads="1"/>
          </p:cNvPicPr>
          <p:nvPr/>
        </p:nvPicPr>
        <p:blipFill>
          <a:blip r:embed="rId3" cstate="print"/>
          <a:srcRect/>
          <a:stretch>
            <a:fillRect/>
          </a:stretch>
        </p:blipFill>
        <p:spPr bwMode="auto">
          <a:xfrm>
            <a:off x="1219200" y="3124200"/>
            <a:ext cx="6502400" cy="25146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066800" y="457200"/>
            <a:ext cx="7467599" cy="5668963"/>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25962"/>
          </a:xfrm>
        </p:spPr>
        <p:txBody>
          <a:bodyPr>
            <a:normAutofit/>
          </a:bodyPr>
          <a:lstStyle/>
          <a:p>
            <a:r>
              <a:rPr lang="ar-JO" sz="6000" b="1" dirty="0" smtClean="0"/>
              <a:t>شكرا لحسن استماعكم</a:t>
            </a:r>
            <a:endParaRPr lang="en-US" sz="60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الحمل في رحم اصطناعي.jpeg"/>
          <p:cNvPicPr>
            <a:picLocks noGrp="1" noChangeAspect="1"/>
          </p:cNvPicPr>
          <p:nvPr>
            <p:ph idx="1"/>
          </p:nvPr>
        </p:nvPicPr>
        <p:blipFill>
          <a:blip r:embed="rId2" cstate="print"/>
          <a:stretch>
            <a:fillRect/>
          </a:stretch>
        </p:blipFill>
        <p:spPr>
          <a:xfrm>
            <a:off x="533400" y="609600"/>
            <a:ext cx="8305800" cy="51054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t>تناول الإعلام للنازلة </a:t>
            </a:r>
            <a:endParaRPr lang="en-US" b="1" dirty="0"/>
          </a:p>
        </p:txBody>
      </p:sp>
      <p:sp>
        <p:nvSpPr>
          <p:cNvPr id="3" name="Content Placeholder 2"/>
          <p:cNvSpPr>
            <a:spLocks noGrp="1"/>
          </p:cNvSpPr>
          <p:nvPr>
            <p:ph idx="1"/>
          </p:nvPr>
        </p:nvSpPr>
        <p:spPr>
          <a:xfrm>
            <a:off x="304800" y="1600200"/>
            <a:ext cx="8382000" cy="4876800"/>
          </a:xfrm>
        </p:spPr>
        <p:txBody>
          <a:bodyPr>
            <a:normAutofit lnSpcReduction="10000"/>
          </a:bodyPr>
          <a:lstStyle/>
          <a:p>
            <a:pPr algn="r" rtl="1"/>
            <a:r>
              <a:rPr lang="ar-JO" b="1" dirty="0" smtClean="0"/>
              <a:t>(مزارع بشرية..العلماء يبتكرون تقنية جديدة لـ رحم صناعي يحاكي الحقيقي)</a:t>
            </a:r>
          </a:p>
          <a:p>
            <a:pPr algn="r" rtl="1"/>
            <a:r>
              <a:rPr lang="ar-JO" b="1" dirty="0" smtClean="0"/>
              <a:t>(عصر «الأرحام الصناعية»)</a:t>
            </a:r>
          </a:p>
          <a:p>
            <a:pPr algn="r" rtl="1"/>
            <a:r>
              <a:rPr lang="ar-JO" b="1" dirty="0" smtClean="0"/>
              <a:t>(الرحم الاصطناعي.. بديل الأمهات؟)</a:t>
            </a:r>
          </a:p>
          <a:p>
            <a:pPr algn="r" rtl="1"/>
            <a:r>
              <a:rPr lang="ar-JO" b="1" dirty="0" smtClean="0"/>
              <a:t>(أرحام صناعية يحرسها الذكاء الاصناعي تعد بانهاء الحاجة للحمل)</a:t>
            </a:r>
          </a:p>
          <a:p>
            <a:pPr algn="r" rtl="1"/>
            <a:r>
              <a:rPr lang="ar-JO" b="1" dirty="0" smtClean="0">
                <a:solidFill>
                  <a:srgbClr val="00B050"/>
                </a:solidFill>
              </a:rPr>
              <a:t>(الرحم الاصطناعي ثورة في عالم الطب تستوجب قوانين ناظمة)</a:t>
            </a:r>
          </a:p>
          <a:p>
            <a:pPr algn="r" rtl="1"/>
            <a:r>
              <a:rPr lang="ar-JO" b="1" dirty="0" smtClean="0">
                <a:solidFill>
                  <a:srgbClr val="00B050"/>
                </a:solidFill>
              </a:rPr>
              <a:t>(الأرحام الاصطناعية من منظور إيجابي)</a:t>
            </a:r>
          </a:p>
          <a:p>
            <a:pPr algn="r" rtl="1"/>
            <a:endParaRPr lang="ar-JO" b="1" dirty="0" smtClean="0"/>
          </a:p>
          <a:p>
            <a:pPr algn="r" rtl="1"/>
            <a:endParaRPr lang="ar-JO" dirty="0" smtClean="0"/>
          </a:p>
          <a:p>
            <a:pPr algn="r" rtl="1"/>
            <a:endParaRPr lang="ar-JO" b="1" dirty="0" smtClean="0"/>
          </a:p>
          <a:p>
            <a:pPr algn="r" rtl="1"/>
            <a:endParaRPr lang="ar-JO" b="1" dirty="0" smtClean="0"/>
          </a:p>
          <a:p>
            <a:pPr algn="r" rtl="1"/>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t>تناول الإعلام للنازلة </a:t>
            </a:r>
            <a:endParaRPr lang="en-US" dirty="0"/>
          </a:p>
        </p:txBody>
      </p:sp>
      <p:sp>
        <p:nvSpPr>
          <p:cNvPr id="3" name="Content Placeholder 2"/>
          <p:cNvSpPr>
            <a:spLocks noGrp="1"/>
          </p:cNvSpPr>
          <p:nvPr>
            <p:ph idx="1"/>
          </p:nvPr>
        </p:nvSpPr>
        <p:spPr/>
        <p:txBody>
          <a:bodyPr/>
          <a:lstStyle/>
          <a:p>
            <a:pPr algn="just" rtl="1"/>
            <a:r>
              <a:rPr lang="ar-JO" b="1" dirty="0" smtClean="0"/>
              <a:t>أفلام الخيال العلمي وبعض وسائل الاعلام - لغايات ومقاصد خاصة – أسهم ذلك كله في رسم صورة مخيفة وقاتمة لهذا الموضوع وصور المسألة بما يشبه الات تفقيس الدجاج ، ونشرت صور ومقاطع وعبارات  فيها امتهان للكرامة الانسانية ، وتشريع للعبث ..... </a:t>
            </a:r>
            <a:endParaRPr lang="en-US"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6000" b="1" dirty="0" smtClean="0">
                <a:effectLst>
                  <a:outerShdw blurRad="38100" dist="38100" dir="2700000" algn="tl">
                    <a:srgbClr val="000000">
                      <a:alpha val="43137"/>
                    </a:srgbClr>
                  </a:outerShdw>
                </a:effectLst>
              </a:rPr>
              <a:t> تساؤلات وتحديات</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lgn="r" rtl="1"/>
            <a:r>
              <a:rPr lang="ar-JO" b="1" dirty="0" smtClean="0"/>
              <a:t>هل سيتم الاستغناء عن الحمل الطبيعي؟</a:t>
            </a:r>
          </a:p>
          <a:p>
            <a:pPr algn="r" rtl="1"/>
            <a:r>
              <a:rPr lang="ar-JO" b="1" dirty="0" smtClean="0"/>
              <a:t>هل سيتم الاستغناء عن الأم ؟</a:t>
            </a:r>
          </a:p>
          <a:p>
            <a:pPr algn="r" rtl="1"/>
            <a:r>
              <a:rPr lang="ar-JO" b="1" dirty="0" smtClean="0"/>
              <a:t>هل سيؤدي الى تحرر المرأة من الوظيفة الفطرية التي جعلها الخالق سبحانه مهمة المرأة؟</a:t>
            </a:r>
          </a:p>
          <a:p>
            <a:pPr algn="r" rtl="1"/>
            <a:r>
              <a:rPr lang="ar-JO" b="1" dirty="0" smtClean="0"/>
              <a:t>من صاحب القرار بالاجهاض في الاصطناعي ؟</a:t>
            </a:r>
          </a:p>
          <a:p>
            <a:pPr algn="r" rtl="1"/>
            <a:r>
              <a:rPr lang="ar-JO" b="1" dirty="0" smtClean="0"/>
              <a:t>من سيدفع التكاليف ؟</a:t>
            </a:r>
          </a:p>
          <a:p>
            <a:pPr algn="r" rtl="1"/>
            <a:endParaRPr lang="ar-JO" b="1" dirty="0" smtClean="0"/>
          </a:p>
          <a:p>
            <a:pPr algn="r" rtl="1"/>
            <a:endParaRPr lang="en-US"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t>التحديات الدينية </a:t>
            </a:r>
            <a:endParaRPr lang="en-US" b="1" dirty="0"/>
          </a:p>
        </p:txBody>
      </p:sp>
      <p:sp>
        <p:nvSpPr>
          <p:cNvPr id="3" name="Content Placeholder 2"/>
          <p:cNvSpPr>
            <a:spLocks noGrp="1"/>
          </p:cNvSpPr>
          <p:nvPr>
            <p:ph idx="1"/>
          </p:nvPr>
        </p:nvSpPr>
        <p:spPr>
          <a:xfrm>
            <a:off x="457200" y="1600200"/>
            <a:ext cx="8229600" cy="4724400"/>
          </a:xfrm>
        </p:spPr>
        <p:txBody>
          <a:bodyPr>
            <a:normAutofit fontScale="92500" lnSpcReduction="10000"/>
          </a:bodyPr>
          <a:lstStyle/>
          <a:p>
            <a:pPr algn="just" rtl="1"/>
            <a:r>
              <a:rPr lang="ar-JO" b="1" dirty="0" smtClean="0"/>
              <a:t> استخدام مثل هذه الاخبار من قبل دعاة الالحاد للتشكيك بقضية الخلق ولمعارضة الايات القرانية والنصوص الدالة على تكون الجنين وتخلقه ومدة الحمل  .(تأليه العلم ).</a:t>
            </a:r>
          </a:p>
          <a:p>
            <a:pPr algn="just" rtl="1"/>
            <a:r>
              <a:rPr lang="ar-JO" sz="2600" b="1" i="1" dirty="0" smtClean="0"/>
              <a:t>(وَوَصَّيْنَا الْإِنْسَانَ بِوَالِدَيْهِ حَمَلَتْهُ أُمُّهُ وَهْنًا عَلَى وَهْنٍ وَفِصَالُهُ فِي عَامَيْنِ أَنِ اشْكُرْ لِي وَلِوَالِدَيْكَ إِلَيَّ الْمَصِيرُ (14)(لقمان )</a:t>
            </a:r>
          </a:p>
          <a:p>
            <a:pPr algn="just" rtl="1"/>
            <a:r>
              <a:rPr lang="ar-JO" sz="2600" b="1" i="1" dirty="0" smtClean="0"/>
              <a:t>(وَوَصَّيْنَا الْإِنْسَانَ بِوَالِدَيْهِ إِحْسَانًا حَمَلَتْهُ أُمُّهُ كُرْهًا وَوَضَعَتْهُ كُرْهًا وَحَمْلُهُ وَفِصَالُهُ ثَلَاثُونَ شَهْرًا )( الاحقاف).</a:t>
            </a:r>
          </a:p>
          <a:p>
            <a:pPr algn="just" rtl="1"/>
            <a:r>
              <a:rPr lang="ar-JO" b="1" dirty="0" smtClean="0"/>
              <a:t>مخالفة الطريق الطبيعي الذي جعله الله سنة في الخلق ( الفطرة).</a:t>
            </a:r>
          </a:p>
          <a:p>
            <a:pPr algn="just" rtl="1"/>
            <a:r>
              <a:rPr lang="ar-JO" dirty="0" smtClean="0"/>
              <a:t>انتهاك حرمة الاجنة .</a:t>
            </a:r>
          </a:p>
          <a:p>
            <a:pPr algn="just" rtl="1"/>
            <a:r>
              <a:rPr lang="ar-JO" dirty="0" smtClean="0"/>
              <a:t>سهولة العبث وخلط الانساب .</a:t>
            </a:r>
          </a:p>
          <a:p>
            <a:pPr algn="r" rtl="1"/>
            <a:endParaRPr lang="ar-JO" dirty="0" smtClean="0"/>
          </a:p>
          <a:p>
            <a:pPr algn="r" rtl="1"/>
            <a:endParaRPr lang="ar-JO" dirty="0" smtClean="0"/>
          </a:p>
          <a:p>
            <a:pPr algn="r" rtl="1"/>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15000"/>
          </a:xfrm>
        </p:spPr>
        <p:txBody>
          <a:bodyPr>
            <a:normAutofit/>
          </a:bodyPr>
          <a:lstStyle/>
          <a:p>
            <a:pPr algn="r" rtl="1"/>
            <a:r>
              <a:rPr lang="ar-JO" u="sng" dirty="0" smtClean="0"/>
              <a:t>الرد على هذه الشبهات يسير :</a:t>
            </a:r>
          </a:p>
          <a:p>
            <a:pPr algn="r" rtl="1"/>
            <a:r>
              <a:rPr lang="ar-JO" sz="3000" b="1" dirty="0" smtClean="0"/>
              <a:t>هذا اكتشاف لسنن الله في الخلق وليس خلقا – على فرض الثبوط المطلق - .</a:t>
            </a:r>
          </a:p>
          <a:p>
            <a:pPr algn="r" rtl="1"/>
            <a:r>
              <a:rPr lang="ar-JO" sz="3000" b="1" dirty="0" smtClean="0"/>
              <a:t>الخلق ايجاد من عدم  .</a:t>
            </a:r>
          </a:p>
          <a:p>
            <a:pPr algn="r" rtl="1"/>
            <a:r>
              <a:rPr lang="ar-JO" sz="3000" b="1" dirty="0" smtClean="0"/>
              <a:t>لاتعارض مع الايات والنصوص .</a:t>
            </a:r>
          </a:p>
          <a:p>
            <a:pPr algn="r" rtl="1"/>
            <a:r>
              <a:rPr lang="ar-JO" dirty="0" smtClean="0"/>
              <a:t>الاكتشاف لايعني السماح مطلقا بل لابد من ضوابط وشروط تضمن عدم الاخلال بالقواعد الشرعية .</a:t>
            </a:r>
          </a:p>
          <a:p>
            <a:pPr algn="r" rtl="1"/>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2472</TotalTime>
  <Words>1580</Words>
  <Application>Microsoft Office PowerPoint</Application>
  <PresentationFormat>On-screen Show (4:3)</PresentationFormat>
  <Paragraphs>129</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الرحم الاصطناعي (التحديات الدينية والاجتماعية وأثرها على الأسرة)</vt:lpstr>
      <vt:lpstr>أصل الحكاية</vt:lpstr>
      <vt:lpstr>Slide 3</vt:lpstr>
      <vt:lpstr>Slide 4</vt:lpstr>
      <vt:lpstr>تناول الإعلام للنازلة </vt:lpstr>
      <vt:lpstr>تناول الإعلام للنازلة </vt:lpstr>
      <vt:lpstr> تساؤلات وتحديات</vt:lpstr>
      <vt:lpstr>التحديات الدينية </vt:lpstr>
      <vt:lpstr>Slide 9</vt:lpstr>
      <vt:lpstr>التحديات الاجتماعية</vt:lpstr>
      <vt:lpstr>التحديات القانونية </vt:lpstr>
      <vt:lpstr>التحديات السياسية </vt:lpstr>
      <vt:lpstr>الدراسات والفتاوى  التي تناولت حكم الرحم الاصطناعي</vt:lpstr>
      <vt:lpstr>Slide 14</vt:lpstr>
      <vt:lpstr>الدراسات والفتاوى  التي تناولت حكم الرحم الاصطناعي</vt:lpstr>
      <vt:lpstr>الدراسات والفتاوى  التي تناولت حكم الرحم الاصطناعي</vt:lpstr>
      <vt:lpstr>الدراسات والفتاوى  التي تناولت حكم الرحم الاصطناعي</vt:lpstr>
      <vt:lpstr>الدراسات والفتاوى  التي تناولت حكم الرحم الاصطناعي</vt:lpstr>
      <vt:lpstr>الاسباب الداعية والمصالح المترتبة</vt:lpstr>
      <vt:lpstr>الصعوبات والمخاطر والمفاسد المترتبة</vt:lpstr>
      <vt:lpstr>القواعد والمبادئ  العامة التي تحكم موضوع البحث</vt:lpstr>
      <vt:lpstr>القواعد والمبادئ التي تحكم موضوع البحث</vt:lpstr>
      <vt:lpstr>القواعد والضوابط الخاصة  </vt:lpstr>
      <vt:lpstr>Slide 24</vt:lpstr>
      <vt:lpstr>الحكم الشرعي لاستخدام تقنية الرحم الاصطناعي  في حالة المولود الخديج </vt:lpstr>
      <vt:lpstr>Slide 26</vt:lpstr>
      <vt:lpstr>الحكم الشرعي لاستخدام تقنية الرحم الاصطناعي من بدء الاخصاب الى الاكتمال (بافتراض الامكان)</vt:lpstr>
      <vt:lpstr>Slide 28</vt:lpstr>
      <vt:lpstr>Slide 29</vt:lpstr>
      <vt:lpstr>شكرا لحسن استماعكم</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الرحم الاصطناعي (التحديات الدينية والاجتماعية وأثرها على الأسرة)</dc:title>
  <dc:creator>naser mousa</dc:creator>
  <cp:lastModifiedBy>naser mousa</cp:lastModifiedBy>
  <cp:revision>12</cp:revision>
  <dcterms:created xsi:type="dcterms:W3CDTF">2023-06-02T03:53:15Z</dcterms:created>
  <dcterms:modified xsi:type="dcterms:W3CDTF">2023-06-11T07:36:42Z</dcterms:modified>
</cp:coreProperties>
</file>